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7"/>
  </p:notesMasterIdLst>
  <p:sldIdLst>
    <p:sldId id="408" r:id="rId2"/>
    <p:sldId id="411" r:id="rId3"/>
    <p:sldId id="409" r:id="rId4"/>
    <p:sldId id="278" r:id="rId5"/>
    <p:sldId id="353" r:id="rId6"/>
    <p:sldId id="355" r:id="rId7"/>
    <p:sldId id="412" r:id="rId8"/>
    <p:sldId id="362" r:id="rId9"/>
    <p:sldId id="356" r:id="rId10"/>
    <p:sldId id="359" r:id="rId11"/>
    <p:sldId id="364" r:id="rId12"/>
    <p:sldId id="365" r:id="rId13"/>
    <p:sldId id="367" r:id="rId14"/>
    <p:sldId id="381" r:id="rId15"/>
    <p:sldId id="369" r:id="rId16"/>
    <p:sldId id="371" r:id="rId17"/>
    <p:sldId id="368" r:id="rId18"/>
    <p:sldId id="370" r:id="rId19"/>
    <p:sldId id="374" r:id="rId20"/>
    <p:sldId id="375" r:id="rId21"/>
    <p:sldId id="377" r:id="rId22"/>
    <p:sldId id="378" r:id="rId23"/>
    <p:sldId id="384" r:id="rId24"/>
    <p:sldId id="360" r:id="rId25"/>
    <p:sldId id="390" r:id="rId26"/>
    <p:sldId id="379" r:id="rId27"/>
    <p:sldId id="382" r:id="rId28"/>
    <p:sldId id="410" r:id="rId29"/>
    <p:sldId id="385" r:id="rId30"/>
    <p:sldId id="376" r:id="rId31"/>
    <p:sldId id="387" r:id="rId32"/>
    <p:sldId id="386" r:id="rId33"/>
    <p:sldId id="388" r:id="rId34"/>
    <p:sldId id="389" r:id="rId35"/>
    <p:sldId id="391" r:id="rId36"/>
    <p:sldId id="392" r:id="rId37"/>
    <p:sldId id="393" r:id="rId38"/>
    <p:sldId id="394" r:id="rId39"/>
    <p:sldId id="396" r:id="rId40"/>
    <p:sldId id="397" r:id="rId41"/>
    <p:sldId id="400" r:id="rId42"/>
    <p:sldId id="401" r:id="rId43"/>
    <p:sldId id="403" r:id="rId44"/>
    <p:sldId id="404" r:id="rId45"/>
    <p:sldId id="399" r:id="rId46"/>
  </p:sldIdLst>
  <p:sldSz cx="12192000" cy="6858000"/>
  <p:notesSz cx="7099300" cy="10234613"/>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5586" autoAdjust="0"/>
    <p:restoredTop sz="94848" autoAdjust="0"/>
  </p:normalViewPr>
  <p:slideViewPr>
    <p:cSldViewPr snapToGrid="0">
      <p:cViewPr varScale="1">
        <p:scale>
          <a:sx n="115" d="100"/>
          <a:sy n="115" d="100"/>
        </p:scale>
        <p:origin x="720" y="84"/>
      </p:cViewPr>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endParaRPr kumimoji="1" lang="ja-JP" altLang="en-US"/>
          </a:p>
        </p:txBody>
      </p:sp>
      <p:sp>
        <p:nvSpPr>
          <p:cNvPr id="3" name="日付プレースホルダー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B5D18E4F-8904-49F0-A966-ED8BC304F0DA}" type="datetimeFigureOut">
              <a:rPr kumimoji="1" lang="ja-JP" altLang="en-US" smtClean="0"/>
              <a:t>2020/5/26</a:t>
            </a:fld>
            <a:endParaRPr kumimoji="1" lang="ja-JP" altLang="en-US"/>
          </a:p>
        </p:txBody>
      </p:sp>
      <p:sp>
        <p:nvSpPr>
          <p:cNvPr id="4" name="スライド イメージ プレースホルダー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ja-JP" altLang="en-US"/>
          </a:p>
        </p:txBody>
      </p:sp>
      <p:sp>
        <p:nvSpPr>
          <p:cNvPr id="5" name="ノート プレースホルダー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kumimoji="1" lang="ja-JP" altLang="en-US"/>
          </a:p>
        </p:txBody>
      </p:sp>
      <p:sp>
        <p:nvSpPr>
          <p:cNvPr id="7" name="スライド番号プレースホルダー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315B3230-1262-4AAB-8ECE-8CE048B285BF}" type="slidenum">
              <a:rPr kumimoji="1" lang="ja-JP" altLang="en-US" smtClean="0"/>
              <a:t>‹#›</a:t>
            </a:fld>
            <a:endParaRPr kumimoji="1" lang="ja-JP" altLang="en-US"/>
          </a:p>
        </p:txBody>
      </p:sp>
    </p:spTree>
    <p:extLst>
      <p:ext uri="{BB962C8B-B14F-4D97-AF65-F5344CB8AC3E}">
        <p14:creationId xmlns:p14="http://schemas.microsoft.com/office/powerpoint/2010/main" val="421166232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15B3230-1262-4AAB-8ECE-8CE048B285BF}" type="slidenum">
              <a:rPr kumimoji="1" lang="ja-JP" altLang="en-US" smtClean="0"/>
              <a:t>1</a:t>
            </a:fld>
            <a:endParaRPr kumimoji="1" lang="ja-JP" altLang="en-US"/>
          </a:p>
        </p:txBody>
      </p:sp>
    </p:spTree>
    <p:extLst>
      <p:ext uri="{BB962C8B-B14F-4D97-AF65-F5344CB8AC3E}">
        <p14:creationId xmlns:p14="http://schemas.microsoft.com/office/powerpoint/2010/main" val="39380314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この軸を主成分とよぶ</a:t>
            </a:r>
            <a:endParaRPr kumimoji="1" lang="ja-JP" altLang="en-US" dirty="0"/>
          </a:p>
        </p:txBody>
      </p:sp>
      <p:sp>
        <p:nvSpPr>
          <p:cNvPr id="4" name="スライド番号プレースホルダー 3"/>
          <p:cNvSpPr>
            <a:spLocks noGrp="1"/>
          </p:cNvSpPr>
          <p:nvPr>
            <p:ph type="sldNum" sz="quarter" idx="10"/>
          </p:nvPr>
        </p:nvSpPr>
        <p:spPr/>
        <p:txBody>
          <a:bodyPr/>
          <a:lstStyle/>
          <a:p>
            <a:fld id="{315B3230-1262-4AAB-8ECE-8CE048B285BF}" type="slidenum">
              <a:rPr kumimoji="1" lang="ja-JP" altLang="en-US" smtClean="0"/>
              <a:t>10</a:t>
            </a:fld>
            <a:endParaRPr kumimoji="1" lang="ja-JP" altLang="en-US"/>
          </a:p>
        </p:txBody>
      </p:sp>
    </p:spTree>
    <p:extLst>
      <p:ext uri="{BB962C8B-B14F-4D97-AF65-F5344CB8AC3E}">
        <p14:creationId xmlns:p14="http://schemas.microsoft.com/office/powerpoint/2010/main" val="12364057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ノート プレースホルダー 2"/>
              <p:cNvSpPr>
                <a:spLocks noGrp="1"/>
              </p:cNvSpPr>
              <p:nvPr>
                <p:ph type="body" idx="1"/>
              </p:nvPr>
            </p:nvSpPr>
            <p:spPr/>
            <p:txBody>
              <a:bodyPr/>
              <a:lstStyle/>
              <a:p>
                <a:r>
                  <a:rPr kumimoji="1" lang="en-US" altLang="ja-JP" dirty="0"/>
                  <a:t>※</a:t>
                </a:r>
                <a:r>
                  <a:rPr kumimoji="1" lang="ja-JP" altLang="en-US" dirty="0"/>
                  <a:t>等号成立は，</a:t>
                </a:r>
                <a14:m>
                  <m:oMath xmlns:m="http://schemas.openxmlformats.org/officeDocument/2006/math">
                    <m:sSup>
                      <m:sSupPr>
                        <m:ctrlPr>
                          <a:rPr lang="ja-JP" altLang="ja-JP" sz="1200" b="1" i="1" smtClean="0">
                            <a:latin typeface="Cambria Math" panose="02040503050406030204" pitchFamily="18" charset="0"/>
                          </a:rPr>
                        </m:ctrlPr>
                      </m:sSupPr>
                      <m:e>
                        <m:r>
                          <a:rPr lang="en-US" altLang="ja-JP" sz="1200" b="1" i="1">
                            <a:latin typeface="Cambria Math" panose="02040503050406030204" pitchFamily="18" charset="0"/>
                          </a:rPr>
                          <m:t>𝐕</m:t>
                        </m:r>
                      </m:e>
                      <m:sup>
                        <m:r>
                          <a:rPr lang="en-US" altLang="ja-JP" sz="1200" i="1">
                            <a:latin typeface="Cambria Math" panose="02040503050406030204" pitchFamily="18" charset="0"/>
                          </a:rPr>
                          <m:t>𝑇</m:t>
                        </m:r>
                      </m:sup>
                    </m:sSup>
                    <m:r>
                      <a:rPr lang="en-US" altLang="ja-JP" sz="1200" b="1" i="1">
                        <a:latin typeface="Cambria Math" panose="02040503050406030204" pitchFamily="18" charset="0"/>
                      </a:rPr>
                      <m:t>𝐮</m:t>
                    </m:r>
                  </m:oMath>
                </a14:m>
                <a:r>
                  <a:rPr kumimoji="1" lang="ja-JP" altLang="en-US" dirty="0"/>
                  <a:t>＝（</a:t>
                </a:r>
                <a:r>
                  <a:rPr kumimoji="1" lang="en-US" altLang="ja-JP" dirty="0"/>
                  <a:t>1,0,0,0,0…,0</a:t>
                </a:r>
                <a:r>
                  <a:rPr kumimoji="1" lang="ja-JP" altLang="en-US" dirty="0"/>
                  <a:t>）のときなので，このときに最大値となる</a:t>
                </a:r>
                <a:endParaRPr kumimoji="1" lang="en-US" altLang="ja-JP" dirty="0"/>
              </a:p>
              <a:p>
                <a:endParaRPr kumimoji="1" lang="ja-JP" altLang="en-US" dirty="0"/>
              </a:p>
            </p:txBody>
          </p:sp>
        </mc:Choice>
        <mc:Fallback xmlns="">
          <p:sp>
            <p:nvSpPr>
              <p:cNvPr id="3" name="ノート プレースホルダー 2"/>
              <p:cNvSpPr>
                <a:spLocks noGrp="1"/>
              </p:cNvSpPr>
              <p:nvPr>
                <p:ph type="body" idx="1"/>
              </p:nvPr>
            </p:nvSpPr>
            <p:spPr/>
            <p:txBody>
              <a:bodyPr/>
              <a:lstStyle/>
              <a:p>
                <a:r>
                  <a:rPr kumimoji="1" lang="en-US" altLang="ja-JP" dirty="0" smtClean="0"/>
                  <a:t>※</a:t>
                </a:r>
                <a:r>
                  <a:rPr kumimoji="1" lang="ja-JP" altLang="en-US" dirty="0" smtClean="0"/>
                  <a:t>等号成立は，</a:t>
                </a:r>
                <a:r>
                  <a:rPr lang="en-US" altLang="ja-JP" sz="1200" b="1" i="0">
                    <a:latin typeface="Cambria Math" panose="02040503050406030204" pitchFamily="18" charset="0"/>
                  </a:rPr>
                  <a:t>𝐕</a:t>
                </a:r>
                <a:r>
                  <a:rPr lang="ja-JP" altLang="ja-JP" sz="1200" b="1" i="0" smtClean="0">
                    <a:latin typeface="Cambria Math" panose="02040503050406030204" pitchFamily="18" charset="0"/>
                  </a:rPr>
                  <a:t>^</a:t>
                </a:r>
                <a:r>
                  <a:rPr lang="en-US" altLang="ja-JP" sz="1200" i="0">
                    <a:latin typeface="Cambria Math" panose="02040503050406030204" pitchFamily="18" charset="0"/>
                  </a:rPr>
                  <a:t>𝑇</a:t>
                </a:r>
                <a:r>
                  <a:rPr lang="en-US" altLang="ja-JP" sz="1200" b="1" i="0">
                    <a:latin typeface="Cambria Math" panose="02040503050406030204" pitchFamily="18" charset="0"/>
                  </a:rPr>
                  <a:t> 𝐮</a:t>
                </a:r>
                <a:r>
                  <a:rPr kumimoji="1" lang="ja-JP" altLang="en-US" dirty="0" smtClean="0"/>
                  <a:t>＝（</a:t>
                </a:r>
                <a:r>
                  <a:rPr kumimoji="1" lang="en-US" altLang="ja-JP" dirty="0" smtClean="0"/>
                  <a:t>1,0,0,0,0…,0</a:t>
                </a:r>
                <a:r>
                  <a:rPr kumimoji="1" lang="ja-JP" altLang="en-US" dirty="0" smtClean="0"/>
                  <a:t>）のときなので，このときに最大値となる</a:t>
                </a:r>
                <a:endParaRPr kumimoji="1" lang="en-US" altLang="ja-JP" dirty="0" smtClean="0"/>
              </a:p>
              <a:p>
                <a:endParaRPr kumimoji="1" lang="ja-JP" altLang="en-US" dirty="0"/>
              </a:p>
            </p:txBody>
          </p:sp>
        </mc:Fallback>
      </mc:AlternateContent>
      <p:sp>
        <p:nvSpPr>
          <p:cNvPr id="4" name="スライド番号プレースホルダー 3"/>
          <p:cNvSpPr>
            <a:spLocks noGrp="1"/>
          </p:cNvSpPr>
          <p:nvPr>
            <p:ph type="sldNum" sz="quarter" idx="10"/>
          </p:nvPr>
        </p:nvSpPr>
        <p:spPr/>
        <p:txBody>
          <a:bodyPr/>
          <a:lstStyle/>
          <a:p>
            <a:fld id="{315B3230-1262-4AAB-8ECE-8CE048B285BF}" type="slidenum">
              <a:rPr kumimoji="1" lang="ja-JP" altLang="en-US" smtClean="0"/>
              <a:t>17</a:t>
            </a:fld>
            <a:endParaRPr kumimoji="1" lang="ja-JP" altLang="en-US"/>
          </a:p>
        </p:txBody>
      </p:sp>
    </p:spTree>
    <p:extLst>
      <p:ext uri="{BB962C8B-B14F-4D97-AF65-F5344CB8AC3E}">
        <p14:creationId xmlns:p14="http://schemas.microsoft.com/office/powerpoint/2010/main" val="10345261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ノート プレースホルダー 2"/>
              <p:cNvSpPr>
                <a:spLocks noGrp="1"/>
              </p:cNvSpPr>
              <p:nvPr>
                <p:ph type="body" idx="1"/>
              </p:nvPr>
            </p:nvSpPr>
            <p:spPr/>
            <p:txBody>
              <a:bodyPr/>
              <a:lstStyle/>
              <a:p>
                <a:r>
                  <a:rPr kumimoji="1" lang="en-US" altLang="ja-JP" dirty="0"/>
                  <a:t>※</a:t>
                </a:r>
                <a:r>
                  <a:rPr kumimoji="1" lang="ja-JP" altLang="en-US" dirty="0"/>
                  <a:t>等号成立は，</a:t>
                </a:r>
                <a14:m>
                  <m:oMath xmlns:m="http://schemas.openxmlformats.org/officeDocument/2006/math">
                    <m:sSup>
                      <m:sSupPr>
                        <m:ctrlPr>
                          <a:rPr lang="ja-JP" altLang="ja-JP" sz="1200" b="1" i="1" smtClean="0">
                            <a:latin typeface="Cambria Math" panose="02040503050406030204" pitchFamily="18" charset="0"/>
                          </a:rPr>
                        </m:ctrlPr>
                      </m:sSupPr>
                      <m:e>
                        <m:r>
                          <a:rPr lang="en-US" altLang="ja-JP" sz="1200" b="1" i="1">
                            <a:latin typeface="Cambria Math" panose="02040503050406030204" pitchFamily="18" charset="0"/>
                          </a:rPr>
                          <m:t>𝐕</m:t>
                        </m:r>
                      </m:e>
                      <m:sup>
                        <m:r>
                          <a:rPr lang="en-US" altLang="ja-JP" sz="1200" i="1">
                            <a:latin typeface="Cambria Math" panose="02040503050406030204" pitchFamily="18" charset="0"/>
                          </a:rPr>
                          <m:t>𝑇</m:t>
                        </m:r>
                      </m:sup>
                    </m:sSup>
                    <m:r>
                      <a:rPr lang="en-US" altLang="ja-JP" sz="1200" b="1" i="1">
                        <a:latin typeface="Cambria Math" panose="02040503050406030204" pitchFamily="18" charset="0"/>
                      </a:rPr>
                      <m:t>𝐮</m:t>
                    </m:r>
                  </m:oMath>
                </a14:m>
                <a:r>
                  <a:rPr kumimoji="1" lang="ja-JP" altLang="en-US" dirty="0"/>
                  <a:t>＝（</a:t>
                </a:r>
                <a:r>
                  <a:rPr kumimoji="1" lang="en-US" altLang="ja-JP" dirty="0"/>
                  <a:t>1,0,0,0,0…,0</a:t>
                </a:r>
                <a:r>
                  <a:rPr kumimoji="1" lang="ja-JP" altLang="en-US" dirty="0"/>
                  <a:t>）のときなので，このときに最大値となる</a:t>
                </a:r>
                <a:endParaRPr kumimoji="1" lang="en-US" altLang="ja-JP" dirty="0"/>
              </a:p>
              <a:p>
                <a:endParaRPr kumimoji="1" lang="ja-JP" altLang="en-US" dirty="0"/>
              </a:p>
            </p:txBody>
          </p:sp>
        </mc:Choice>
        <mc:Fallback xmlns="">
          <p:sp>
            <p:nvSpPr>
              <p:cNvPr id="3" name="ノート プレースホルダー 2"/>
              <p:cNvSpPr>
                <a:spLocks noGrp="1"/>
              </p:cNvSpPr>
              <p:nvPr>
                <p:ph type="body" idx="1"/>
              </p:nvPr>
            </p:nvSpPr>
            <p:spPr/>
            <p:txBody>
              <a:bodyPr/>
              <a:lstStyle/>
              <a:p>
                <a:r>
                  <a:rPr kumimoji="1" lang="en-US" altLang="ja-JP" dirty="0" smtClean="0"/>
                  <a:t>※</a:t>
                </a:r>
                <a:r>
                  <a:rPr kumimoji="1" lang="ja-JP" altLang="en-US" dirty="0" smtClean="0"/>
                  <a:t>等号成立は，</a:t>
                </a:r>
                <a:r>
                  <a:rPr lang="en-US" altLang="ja-JP" sz="1200" b="1" i="0">
                    <a:latin typeface="Cambria Math" panose="02040503050406030204" pitchFamily="18" charset="0"/>
                  </a:rPr>
                  <a:t>𝐕</a:t>
                </a:r>
                <a:r>
                  <a:rPr lang="ja-JP" altLang="ja-JP" sz="1200" b="1" i="0" smtClean="0">
                    <a:latin typeface="Cambria Math" panose="02040503050406030204" pitchFamily="18" charset="0"/>
                  </a:rPr>
                  <a:t>^</a:t>
                </a:r>
                <a:r>
                  <a:rPr lang="en-US" altLang="ja-JP" sz="1200" i="0">
                    <a:latin typeface="Cambria Math" panose="02040503050406030204" pitchFamily="18" charset="0"/>
                  </a:rPr>
                  <a:t>𝑇</a:t>
                </a:r>
                <a:r>
                  <a:rPr lang="en-US" altLang="ja-JP" sz="1200" b="1" i="0">
                    <a:latin typeface="Cambria Math" panose="02040503050406030204" pitchFamily="18" charset="0"/>
                  </a:rPr>
                  <a:t> 𝐮</a:t>
                </a:r>
                <a:r>
                  <a:rPr kumimoji="1" lang="ja-JP" altLang="en-US" dirty="0" smtClean="0"/>
                  <a:t>＝（</a:t>
                </a:r>
                <a:r>
                  <a:rPr kumimoji="1" lang="en-US" altLang="ja-JP" dirty="0" smtClean="0"/>
                  <a:t>1,0,0,0,0…,0</a:t>
                </a:r>
                <a:r>
                  <a:rPr kumimoji="1" lang="ja-JP" altLang="en-US" dirty="0" smtClean="0"/>
                  <a:t>）のときなので，このときに最大値となる</a:t>
                </a:r>
                <a:endParaRPr kumimoji="1" lang="en-US" altLang="ja-JP" dirty="0" smtClean="0"/>
              </a:p>
              <a:p>
                <a:endParaRPr kumimoji="1" lang="ja-JP" altLang="en-US" dirty="0"/>
              </a:p>
            </p:txBody>
          </p:sp>
        </mc:Fallback>
      </mc:AlternateContent>
      <p:sp>
        <p:nvSpPr>
          <p:cNvPr id="4" name="スライド番号プレースホルダー 3"/>
          <p:cNvSpPr>
            <a:spLocks noGrp="1"/>
          </p:cNvSpPr>
          <p:nvPr>
            <p:ph type="sldNum" sz="quarter" idx="10"/>
          </p:nvPr>
        </p:nvSpPr>
        <p:spPr/>
        <p:txBody>
          <a:bodyPr/>
          <a:lstStyle/>
          <a:p>
            <a:fld id="{315B3230-1262-4AAB-8ECE-8CE048B285BF}" type="slidenum">
              <a:rPr kumimoji="1" lang="ja-JP" altLang="en-US" smtClean="0"/>
              <a:t>18</a:t>
            </a:fld>
            <a:endParaRPr kumimoji="1" lang="ja-JP" altLang="en-US"/>
          </a:p>
        </p:txBody>
      </p:sp>
    </p:spTree>
    <p:extLst>
      <p:ext uri="{BB962C8B-B14F-4D97-AF65-F5344CB8AC3E}">
        <p14:creationId xmlns:p14="http://schemas.microsoft.com/office/powerpoint/2010/main" val="34453250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ノート プレースホルダー 2"/>
              <p:cNvSpPr>
                <a:spLocks noGrp="1"/>
              </p:cNvSpPr>
              <p:nvPr>
                <p:ph type="body" idx="1"/>
              </p:nvPr>
            </p:nvSpPr>
            <p:spPr/>
            <p:txBody>
              <a:bodyPr/>
              <a:lstStyle/>
              <a:p>
                <a:r>
                  <a:rPr kumimoji="1" lang="en-US" altLang="ja-JP" dirty="0"/>
                  <a:t>※</a:t>
                </a:r>
                <a:r>
                  <a:rPr kumimoji="1" lang="ja-JP" altLang="en-US" dirty="0"/>
                  <a:t>等号成立は，</a:t>
                </a:r>
                <a14:m>
                  <m:oMath xmlns:m="http://schemas.openxmlformats.org/officeDocument/2006/math">
                    <m:sSup>
                      <m:sSupPr>
                        <m:ctrlPr>
                          <a:rPr lang="ja-JP" altLang="ja-JP" sz="1200" b="1" i="1" smtClean="0">
                            <a:latin typeface="Cambria Math" panose="02040503050406030204" pitchFamily="18" charset="0"/>
                          </a:rPr>
                        </m:ctrlPr>
                      </m:sSupPr>
                      <m:e>
                        <m:r>
                          <a:rPr lang="en-US" altLang="ja-JP" sz="1200" b="1" i="1">
                            <a:latin typeface="Cambria Math" panose="02040503050406030204" pitchFamily="18" charset="0"/>
                          </a:rPr>
                          <m:t>𝐕</m:t>
                        </m:r>
                      </m:e>
                      <m:sup>
                        <m:r>
                          <a:rPr lang="en-US" altLang="ja-JP" sz="1200" i="1">
                            <a:latin typeface="Cambria Math" panose="02040503050406030204" pitchFamily="18" charset="0"/>
                          </a:rPr>
                          <m:t>𝑇</m:t>
                        </m:r>
                      </m:sup>
                    </m:sSup>
                    <m:r>
                      <a:rPr lang="en-US" altLang="ja-JP" sz="1200" b="1" i="1">
                        <a:latin typeface="Cambria Math" panose="02040503050406030204" pitchFamily="18" charset="0"/>
                      </a:rPr>
                      <m:t>𝐮</m:t>
                    </m:r>
                  </m:oMath>
                </a14:m>
                <a:r>
                  <a:rPr kumimoji="1" lang="ja-JP" altLang="en-US" dirty="0"/>
                  <a:t>＝（</a:t>
                </a:r>
                <a:r>
                  <a:rPr kumimoji="1" lang="en-US" altLang="ja-JP" dirty="0"/>
                  <a:t>1,0,0,0,0…,0</a:t>
                </a:r>
                <a:r>
                  <a:rPr kumimoji="1" lang="ja-JP" altLang="en-US" dirty="0"/>
                  <a:t>）のときなので，このときに最大値となる</a:t>
                </a:r>
                <a:endParaRPr kumimoji="1" lang="en-US" altLang="ja-JP" dirty="0"/>
              </a:p>
              <a:p>
                <a:endParaRPr kumimoji="1" lang="ja-JP" altLang="en-US" dirty="0"/>
              </a:p>
            </p:txBody>
          </p:sp>
        </mc:Choice>
        <mc:Fallback xmlns="">
          <p:sp>
            <p:nvSpPr>
              <p:cNvPr id="3" name="ノート プレースホルダー 2"/>
              <p:cNvSpPr>
                <a:spLocks noGrp="1"/>
              </p:cNvSpPr>
              <p:nvPr>
                <p:ph type="body" idx="1"/>
              </p:nvPr>
            </p:nvSpPr>
            <p:spPr/>
            <p:txBody>
              <a:bodyPr/>
              <a:lstStyle/>
              <a:p>
                <a:r>
                  <a:rPr kumimoji="1" lang="en-US" altLang="ja-JP" dirty="0" smtClean="0"/>
                  <a:t>※</a:t>
                </a:r>
                <a:r>
                  <a:rPr kumimoji="1" lang="ja-JP" altLang="en-US" dirty="0" smtClean="0"/>
                  <a:t>等号成立は，</a:t>
                </a:r>
                <a:r>
                  <a:rPr lang="en-US" altLang="ja-JP" sz="1200" b="1" i="0">
                    <a:latin typeface="Cambria Math" panose="02040503050406030204" pitchFamily="18" charset="0"/>
                  </a:rPr>
                  <a:t>𝐕</a:t>
                </a:r>
                <a:r>
                  <a:rPr lang="ja-JP" altLang="ja-JP" sz="1200" b="1" i="0" smtClean="0">
                    <a:latin typeface="Cambria Math" panose="02040503050406030204" pitchFamily="18" charset="0"/>
                  </a:rPr>
                  <a:t>^</a:t>
                </a:r>
                <a:r>
                  <a:rPr lang="en-US" altLang="ja-JP" sz="1200" i="0">
                    <a:latin typeface="Cambria Math" panose="02040503050406030204" pitchFamily="18" charset="0"/>
                  </a:rPr>
                  <a:t>𝑇</a:t>
                </a:r>
                <a:r>
                  <a:rPr lang="en-US" altLang="ja-JP" sz="1200" b="1" i="0">
                    <a:latin typeface="Cambria Math" panose="02040503050406030204" pitchFamily="18" charset="0"/>
                  </a:rPr>
                  <a:t> 𝐮</a:t>
                </a:r>
                <a:r>
                  <a:rPr kumimoji="1" lang="ja-JP" altLang="en-US" dirty="0" smtClean="0"/>
                  <a:t>＝（</a:t>
                </a:r>
                <a:r>
                  <a:rPr kumimoji="1" lang="en-US" altLang="ja-JP" dirty="0" smtClean="0"/>
                  <a:t>1,0,0,0,0…,0</a:t>
                </a:r>
                <a:r>
                  <a:rPr kumimoji="1" lang="ja-JP" altLang="en-US" dirty="0" smtClean="0"/>
                  <a:t>）のときなので，このときに最大値となる</a:t>
                </a:r>
                <a:endParaRPr kumimoji="1" lang="en-US" altLang="ja-JP" dirty="0" smtClean="0"/>
              </a:p>
              <a:p>
                <a:endParaRPr kumimoji="1" lang="ja-JP" altLang="en-US" dirty="0"/>
              </a:p>
            </p:txBody>
          </p:sp>
        </mc:Fallback>
      </mc:AlternateContent>
      <p:sp>
        <p:nvSpPr>
          <p:cNvPr id="4" name="スライド番号プレースホルダー 3"/>
          <p:cNvSpPr>
            <a:spLocks noGrp="1"/>
          </p:cNvSpPr>
          <p:nvPr>
            <p:ph type="sldNum" sz="quarter" idx="10"/>
          </p:nvPr>
        </p:nvSpPr>
        <p:spPr/>
        <p:txBody>
          <a:bodyPr/>
          <a:lstStyle/>
          <a:p>
            <a:fld id="{315B3230-1262-4AAB-8ECE-8CE048B285BF}" type="slidenum">
              <a:rPr kumimoji="1" lang="ja-JP" altLang="en-US" smtClean="0"/>
              <a:t>19</a:t>
            </a:fld>
            <a:endParaRPr kumimoji="1" lang="ja-JP" altLang="en-US"/>
          </a:p>
        </p:txBody>
      </p:sp>
    </p:spTree>
    <p:extLst>
      <p:ext uri="{BB962C8B-B14F-4D97-AF65-F5344CB8AC3E}">
        <p14:creationId xmlns:p14="http://schemas.microsoft.com/office/powerpoint/2010/main" val="9802550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梅谷さんの論文とかが結構近い（あれはオートエンコーダだけど）</a:t>
            </a:r>
          </a:p>
        </p:txBody>
      </p:sp>
      <p:sp>
        <p:nvSpPr>
          <p:cNvPr id="4" name="スライド番号プレースホルダー 3"/>
          <p:cNvSpPr>
            <a:spLocks noGrp="1"/>
          </p:cNvSpPr>
          <p:nvPr>
            <p:ph type="sldNum" sz="quarter" idx="10"/>
          </p:nvPr>
        </p:nvSpPr>
        <p:spPr/>
        <p:txBody>
          <a:bodyPr/>
          <a:lstStyle/>
          <a:p>
            <a:fld id="{315B3230-1262-4AAB-8ECE-8CE048B285BF}" type="slidenum">
              <a:rPr kumimoji="1" lang="ja-JP" altLang="en-US" smtClean="0"/>
              <a:t>29</a:t>
            </a:fld>
            <a:endParaRPr kumimoji="1" lang="ja-JP" altLang="en-US"/>
          </a:p>
        </p:txBody>
      </p:sp>
    </p:spTree>
    <p:extLst>
      <p:ext uri="{BB962C8B-B14F-4D97-AF65-F5344CB8AC3E}">
        <p14:creationId xmlns:p14="http://schemas.microsoft.com/office/powerpoint/2010/main" val="9160947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15B3230-1262-4AAB-8ECE-8CE048B285BF}" type="slidenum">
              <a:rPr kumimoji="1" lang="ja-JP" altLang="en-US" smtClean="0"/>
              <a:t>34</a:t>
            </a:fld>
            <a:endParaRPr kumimoji="1" lang="ja-JP" altLang="en-US"/>
          </a:p>
        </p:txBody>
      </p:sp>
    </p:spTree>
    <p:extLst>
      <p:ext uri="{BB962C8B-B14F-4D97-AF65-F5344CB8AC3E}">
        <p14:creationId xmlns:p14="http://schemas.microsoft.com/office/powerpoint/2010/main" val="32088944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15B3230-1262-4AAB-8ECE-8CE048B285BF}" type="slidenum">
              <a:rPr kumimoji="1" lang="ja-JP" altLang="en-US" smtClean="0"/>
              <a:t>40</a:t>
            </a:fld>
            <a:endParaRPr kumimoji="1" lang="ja-JP" altLang="en-US"/>
          </a:p>
        </p:txBody>
      </p:sp>
    </p:spTree>
    <p:extLst>
      <p:ext uri="{BB962C8B-B14F-4D97-AF65-F5344CB8AC3E}">
        <p14:creationId xmlns:p14="http://schemas.microsoft.com/office/powerpoint/2010/main" val="20252151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15B3230-1262-4AAB-8ECE-8CE048B285BF}" type="slidenum">
              <a:rPr kumimoji="1" lang="ja-JP" altLang="en-US" smtClean="0"/>
              <a:t>41</a:t>
            </a:fld>
            <a:endParaRPr kumimoji="1" lang="ja-JP" altLang="en-US"/>
          </a:p>
        </p:txBody>
      </p:sp>
    </p:spTree>
    <p:extLst>
      <p:ext uri="{BB962C8B-B14F-4D97-AF65-F5344CB8AC3E}">
        <p14:creationId xmlns:p14="http://schemas.microsoft.com/office/powerpoint/2010/main" val="20209209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p:cNvSpPr>
            <a:spLocks noGrp="1"/>
          </p:cNvSpPr>
          <p:nvPr>
            <p:ph type="dt" sz="half" idx="10"/>
          </p:nvPr>
        </p:nvSpPr>
        <p:spPr>
          <a:xfrm>
            <a:off x="838200" y="6356350"/>
            <a:ext cx="2743200" cy="365125"/>
          </a:xfrm>
          <a:prstGeom prst="rect">
            <a:avLst/>
          </a:prstGeom>
        </p:spPr>
        <p:txBody>
          <a:bodyPr/>
          <a:lstStyle/>
          <a:p>
            <a:fld id="{B2CACD41-BB95-4854-B1AE-F1166D4CE950}" type="datetime1">
              <a:rPr kumimoji="1" lang="ja-JP" altLang="en-US" smtClean="0"/>
              <a:t>2020/5/26</a:t>
            </a:fld>
            <a:endParaRPr kumimoji="1" lang="ja-JP" altLang="en-US"/>
          </a:p>
        </p:txBody>
      </p:sp>
      <p:sp>
        <p:nvSpPr>
          <p:cNvPr id="5" name="フッター プレースホルダー 4"/>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6" name="スライド番号プレースホルダー 5"/>
          <p:cNvSpPr>
            <a:spLocks noGrp="1"/>
          </p:cNvSpPr>
          <p:nvPr>
            <p:ph type="sldNum" sz="quarter" idx="12"/>
          </p:nvPr>
        </p:nvSpPr>
        <p:spPr>
          <a:xfrm>
            <a:off x="8610600" y="6356350"/>
            <a:ext cx="2743200" cy="365125"/>
          </a:xfrm>
          <a:prstGeom prst="rect">
            <a:avLst/>
          </a:prstGeom>
        </p:spPr>
        <p:txBody>
          <a:bodyPr/>
          <a:lstStyle/>
          <a:p>
            <a:fld id="{F35DE295-420C-4265-BE54-AE59FA4027A6}" type="slidenum">
              <a:rPr kumimoji="1" lang="ja-JP" altLang="en-US" smtClean="0"/>
              <a:t>‹#›</a:t>
            </a:fld>
            <a:endParaRPr kumimoji="1" lang="ja-JP" altLang="en-US"/>
          </a:p>
        </p:txBody>
      </p:sp>
    </p:spTree>
    <p:extLst>
      <p:ext uri="{BB962C8B-B14F-4D97-AF65-F5344CB8AC3E}">
        <p14:creationId xmlns:p14="http://schemas.microsoft.com/office/powerpoint/2010/main" val="27580860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a:xfrm>
            <a:off x="838200" y="6356350"/>
            <a:ext cx="2743200" cy="365125"/>
          </a:xfrm>
          <a:prstGeom prst="rect">
            <a:avLst/>
          </a:prstGeom>
        </p:spPr>
        <p:txBody>
          <a:bodyPr/>
          <a:lstStyle/>
          <a:p>
            <a:fld id="{E9CCF342-0A6E-4C7D-A8D0-E366EDFDB169}" type="datetime1">
              <a:rPr kumimoji="1" lang="ja-JP" altLang="en-US" smtClean="0"/>
              <a:t>2020/5/26</a:t>
            </a:fld>
            <a:endParaRPr kumimoji="1" lang="ja-JP" altLang="en-US"/>
          </a:p>
        </p:txBody>
      </p:sp>
      <p:sp>
        <p:nvSpPr>
          <p:cNvPr id="5" name="フッター プレースホルダー 4"/>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6" name="スライド番号プレースホルダー 5"/>
          <p:cNvSpPr>
            <a:spLocks noGrp="1"/>
          </p:cNvSpPr>
          <p:nvPr>
            <p:ph type="sldNum" sz="quarter" idx="12"/>
          </p:nvPr>
        </p:nvSpPr>
        <p:spPr>
          <a:xfrm>
            <a:off x="8610600" y="6356350"/>
            <a:ext cx="2743200" cy="365125"/>
          </a:xfrm>
          <a:prstGeom prst="rect">
            <a:avLst/>
          </a:prstGeom>
        </p:spPr>
        <p:txBody>
          <a:bodyPr/>
          <a:lstStyle/>
          <a:p>
            <a:fld id="{F35DE295-420C-4265-BE54-AE59FA4027A6}" type="slidenum">
              <a:rPr kumimoji="1" lang="ja-JP" altLang="en-US" smtClean="0"/>
              <a:t>‹#›</a:t>
            </a:fld>
            <a:endParaRPr kumimoji="1" lang="ja-JP" altLang="en-US"/>
          </a:p>
        </p:txBody>
      </p:sp>
    </p:spTree>
    <p:extLst>
      <p:ext uri="{BB962C8B-B14F-4D97-AF65-F5344CB8AC3E}">
        <p14:creationId xmlns:p14="http://schemas.microsoft.com/office/powerpoint/2010/main" val="13222287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a:xfrm>
            <a:off x="838200" y="6356350"/>
            <a:ext cx="2743200" cy="365125"/>
          </a:xfrm>
          <a:prstGeom prst="rect">
            <a:avLst/>
          </a:prstGeom>
        </p:spPr>
        <p:txBody>
          <a:bodyPr/>
          <a:lstStyle/>
          <a:p>
            <a:fld id="{19F673A0-9AB5-4A53-A162-BC19C19DDCD4}" type="datetime1">
              <a:rPr kumimoji="1" lang="ja-JP" altLang="en-US" smtClean="0"/>
              <a:t>2020/5/26</a:t>
            </a:fld>
            <a:endParaRPr kumimoji="1" lang="ja-JP" altLang="en-US"/>
          </a:p>
        </p:txBody>
      </p:sp>
      <p:sp>
        <p:nvSpPr>
          <p:cNvPr id="5" name="フッター プレースホルダー 4"/>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6" name="スライド番号プレースホルダー 5"/>
          <p:cNvSpPr>
            <a:spLocks noGrp="1"/>
          </p:cNvSpPr>
          <p:nvPr>
            <p:ph type="sldNum" sz="quarter" idx="12"/>
          </p:nvPr>
        </p:nvSpPr>
        <p:spPr>
          <a:xfrm>
            <a:off x="8610600" y="6356350"/>
            <a:ext cx="2743200" cy="365125"/>
          </a:xfrm>
          <a:prstGeom prst="rect">
            <a:avLst/>
          </a:prstGeom>
        </p:spPr>
        <p:txBody>
          <a:bodyPr/>
          <a:lstStyle/>
          <a:p>
            <a:fld id="{F35DE295-420C-4265-BE54-AE59FA4027A6}" type="slidenum">
              <a:rPr kumimoji="1" lang="ja-JP" altLang="en-US" smtClean="0"/>
              <a:t>‹#›</a:t>
            </a:fld>
            <a:endParaRPr kumimoji="1" lang="ja-JP" altLang="en-US"/>
          </a:p>
        </p:txBody>
      </p:sp>
    </p:spTree>
    <p:extLst>
      <p:ext uri="{BB962C8B-B14F-4D97-AF65-F5344CB8AC3E}">
        <p14:creationId xmlns:p14="http://schemas.microsoft.com/office/powerpoint/2010/main" val="14478083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a:xfrm>
            <a:off x="838200" y="6356350"/>
            <a:ext cx="2743200" cy="365125"/>
          </a:xfrm>
          <a:prstGeom prst="rect">
            <a:avLst/>
          </a:prstGeom>
        </p:spPr>
        <p:txBody>
          <a:bodyPr/>
          <a:lstStyle/>
          <a:p>
            <a:fld id="{118FD6DD-60C4-49D6-8172-443327FCCAC4}" type="datetime1">
              <a:rPr kumimoji="1" lang="ja-JP" altLang="en-US" smtClean="0"/>
              <a:t>2020/5/26</a:t>
            </a:fld>
            <a:endParaRPr kumimoji="1" lang="ja-JP" altLang="en-US"/>
          </a:p>
        </p:txBody>
      </p:sp>
      <p:sp>
        <p:nvSpPr>
          <p:cNvPr id="5" name="フッター プレースホルダー 4"/>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6" name="スライド番号プレースホルダー 5"/>
          <p:cNvSpPr>
            <a:spLocks noGrp="1"/>
          </p:cNvSpPr>
          <p:nvPr>
            <p:ph type="sldNum" sz="quarter" idx="12"/>
          </p:nvPr>
        </p:nvSpPr>
        <p:spPr>
          <a:xfrm>
            <a:off x="209062" y="6492875"/>
            <a:ext cx="2743200" cy="365125"/>
          </a:xfrm>
          <a:prstGeom prst="rect">
            <a:avLst/>
          </a:prstGeom>
        </p:spPr>
        <p:txBody>
          <a:bodyPr/>
          <a:lstStyle/>
          <a:p>
            <a:fld id="{F35DE295-420C-4265-BE54-AE59FA4027A6}" type="slidenum">
              <a:rPr kumimoji="1" lang="ja-JP" altLang="en-US" smtClean="0"/>
              <a:t>‹#›</a:t>
            </a:fld>
            <a:endParaRPr kumimoji="1" lang="ja-JP" altLang="en-US"/>
          </a:p>
        </p:txBody>
      </p:sp>
    </p:spTree>
    <p:extLst>
      <p:ext uri="{BB962C8B-B14F-4D97-AF65-F5344CB8AC3E}">
        <p14:creationId xmlns:p14="http://schemas.microsoft.com/office/powerpoint/2010/main" val="7300858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a:xfrm>
            <a:off x="838200" y="6356350"/>
            <a:ext cx="2743200" cy="365125"/>
          </a:xfrm>
          <a:prstGeom prst="rect">
            <a:avLst/>
          </a:prstGeom>
        </p:spPr>
        <p:txBody>
          <a:bodyPr/>
          <a:lstStyle/>
          <a:p>
            <a:fld id="{90682F65-5A62-4747-818C-A355854C9A53}" type="datetime1">
              <a:rPr kumimoji="1" lang="ja-JP" altLang="en-US" smtClean="0"/>
              <a:t>2020/5/26</a:t>
            </a:fld>
            <a:endParaRPr kumimoji="1" lang="ja-JP" altLang="en-US"/>
          </a:p>
        </p:txBody>
      </p:sp>
      <p:sp>
        <p:nvSpPr>
          <p:cNvPr id="5" name="フッター プレースホルダー 4"/>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6" name="スライド番号プレースホルダー 5"/>
          <p:cNvSpPr>
            <a:spLocks noGrp="1"/>
          </p:cNvSpPr>
          <p:nvPr>
            <p:ph type="sldNum" sz="quarter" idx="12"/>
          </p:nvPr>
        </p:nvSpPr>
        <p:spPr>
          <a:xfrm>
            <a:off x="8610600" y="6356350"/>
            <a:ext cx="2743200" cy="365125"/>
          </a:xfrm>
          <a:prstGeom prst="rect">
            <a:avLst/>
          </a:prstGeom>
        </p:spPr>
        <p:txBody>
          <a:bodyPr/>
          <a:lstStyle/>
          <a:p>
            <a:fld id="{F35DE295-420C-4265-BE54-AE59FA4027A6}" type="slidenum">
              <a:rPr kumimoji="1" lang="ja-JP" altLang="en-US" smtClean="0"/>
              <a:t>‹#›</a:t>
            </a:fld>
            <a:endParaRPr kumimoji="1" lang="ja-JP" altLang="en-US"/>
          </a:p>
        </p:txBody>
      </p:sp>
    </p:spTree>
    <p:extLst>
      <p:ext uri="{BB962C8B-B14F-4D97-AF65-F5344CB8AC3E}">
        <p14:creationId xmlns:p14="http://schemas.microsoft.com/office/powerpoint/2010/main" val="35510744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r>
              <a:rPr kumimoji="1" lang="ja-JP" altLang="en-US"/>
              <a:t>マスター タイトルの書式設定</a:t>
            </a:r>
          </a:p>
        </p:txBody>
      </p:sp>
      <p:sp>
        <p:nvSpPr>
          <p:cNvPr id="3" name="コンテンツ プレースホルダー 2"/>
          <p:cNvSpPr>
            <a:spLocks noGrp="1"/>
          </p:cNvSpPr>
          <p:nvPr>
            <p:ph sz="half" idx="1"/>
          </p:nvPr>
        </p:nvSpPr>
        <p:spPr>
          <a:xfrm>
            <a:off x="838200" y="1825625"/>
            <a:ext cx="5181600" cy="4351338"/>
          </a:xfr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vl2pPr>
              <a:defRPr>
                <a:latin typeface="メイリオ" panose="020B0604030504040204" pitchFamily="50" charset="-128"/>
                <a:ea typeface="メイリオ" panose="020B0604030504040204" pitchFamily="50" charset="-128"/>
                <a:cs typeface="メイリオ" panose="020B0604030504040204" pitchFamily="50" charset="-128"/>
              </a:defRPr>
            </a:lvl2pPr>
            <a:lvl3pPr>
              <a:defRPr>
                <a:latin typeface="メイリオ" panose="020B0604030504040204" pitchFamily="50" charset="-128"/>
                <a:ea typeface="メイリオ" panose="020B0604030504040204" pitchFamily="50" charset="-128"/>
                <a:cs typeface="メイリオ" panose="020B0604030504040204" pitchFamily="50" charset="-128"/>
              </a:defRPr>
            </a:lvl3pPr>
            <a:lvl4pPr>
              <a:defRPr>
                <a:latin typeface="メイリオ" panose="020B0604030504040204" pitchFamily="50" charset="-128"/>
                <a:ea typeface="メイリオ" panose="020B0604030504040204" pitchFamily="50" charset="-128"/>
                <a:cs typeface="メイリオ" panose="020B0604030504040204" pitchFamily="50" charset="-128"/>
              </a:defRPr>
            </a:lvl4pPr>
            <a:lvl5pPr>
              <a:defRPr>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6172200" y="1825625"/>
            <a:ext cx="5181600" cy="4351338"/>
          </a:xfr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vl2pPr>
              <a:defRPr>
                <a:latin typeface="メイリオ" panose="020B0604030504040204" pitchFamily="50" charset="-128"/>
                <a:ea typeface="メイリオ" panose="020B0604030504040204" pitchFamily="50" charset="-128"/>
                <a:cs typeface="メイリオ" panose="020B0604030504040204" pitchFamily="50" charset="-128"/>
              </a:defRPr>
            </a:lvl2pPr>
            <a:lvl3pPr>
              <a:defRPr>
                <a:latin typeface="メイリオ" panose="020B0604030504040204" pitchFamily="50" charset="-128"/>
                <a:ea typeface="メイリオ" panose="020B0604030504040204" pitchFamily="50" charset="-128"/>
                <a:cs typeface="メイリオ" panose="020B0604030504040204" pitchFamily="50" charset="-128"/>
              </a:defRPr>
            </a:lvl3pPr>
            <a:lvl4pPr>
              <a:defRPr>
                <a:latin typeface="メイリオ" panose="020B0604030504040204" pitchFamily="50" charset="-128"/>
                <a:ea typeface="メイリオ" panose="020B0604030504040204" pitchFamily="50" charset="-128"/>
                <a:cs typeface="メイリオ" panose="020B0604030504040204" pitchFamily="50" charset="-128"/>
              </a:defRPr>
            </a:lvl4pPr>
            <a:lvl5pPr>
              <a:defRPr>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a:xfrm>
            <a:off x="838200" y="6356350"/>
            <a:ext cx="2743200" cy="365125"/>
          </a:xfrm>
          <a:prstGeom prst="rect">
            <a:avLst/>
          </a:prstGeo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fld id="{83BFF950-C8F9-4D19-8226-1A21BEC6BAF0}" type="datetime1">
              <a:rPr lang="ja-JP" altLang="en-US" smtClean="0"/>
              <a:t>2020/5/26</a:t>
            </a:fld>
            <a:endParaRPr lang="ja-JP" altLang="en-US"/>
          </a:p>
        </p:txBody>
      </p:sp>
      <p:sp>
        <p:nvSpPr>
          <p:cNvPr id="6" name="フッター プレースホルダー 5"/>
          <p:cNvSpPr>
            <a:spLocks noGrp="1"/>
          </p:cNvSpPr>
          <p:nvPr>
            <p:ph type="ftr" sz="quarter" idx="11"/>
          </p:nvPr>
        </p:nvSpPr>
        <p:spPr>
          <a:xfrm>
            <a:off x="4038600" y="6356350"/>
            <a:ext cx="4114800" cy="365125"/>
          </a:xfrm>
          <a:prstGeom prst="rect">
            <a:avLst/>
          </a:prstGeo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endParaRPr lang="ja-JP" altLang="en-US"/>
          </a:p>
        </p:txBody>
      </p:sp>
      <p:sp>
        <p:nvSpPr>
          <p:cNvPr id="7" name="スライド番号プレースホルダー 6"/>
          <p:cNvSpPr>
            <a:spLocks noGrp="1"/>
          </p:cNvSpPr>
          <p:nvPr>
            <p:ph type="sldNum" sz="quarter" idx="12"/>
          </p:nvPr>
        </p:nvSpPr>
        <p:spPr>
          <a:xfrm>
            <a:off x="8610600" y="6356350"/>
            <a:ext cx="2743200" cy="365125"/>
          </a:xfrm>
          <a:prstGeom prst="rect">
            <a:avLst/>
          </a:prstGeo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fld id="{F35DE295-420C-4265-BE54-AE59FA4027A6}" type="slidenum">
              <a:rPr lang="ja-JP" altLang="en-US" smtClean="0"/>
              <a:pPr/>
              <a:t>‹#›</a:t>
            </a:fld>
            <a:endParaRPr lang="ja-JP" altLang="en-US"/>
          </a:p>
        </p:txBody>
      </p:sp>
    </p:spTree>
    <p:extLst>
      <p:ext uri="{BB962C8B-B14F-4D97-AF65-F5344CB8AC3E}">
        <p14:creationId xmlns:p14="http://schemas.microsoft.com/office/powerpoint/2010/main" val="8107099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vl2pPr>
              <a:defRPr>
                <a:latin typeface="メイリオ" panose="020B0604030504040204" pitchFamily="50" charset="-128"/>
                <a:ea typeface="メイリオ" panose="020B0604030504040204" pitchFamily="50" charset="-128"/>
                <a:cs typeface="メイリオ" panose="020B0604030504040204" pitchFamily="50" charset="-128"/>
              </a:defRPr>
            </a:lvl2pPr>
            <a:lvl3pPr>
              <a:defRPr>
                <a:latin typeface="メイリオ" panose="020B0604030504040204" pitchFamily="50" charset="-128"/>
                <a:ea typeface="メイリオ" panose="020B0604030504040204" pitchFamily="50" charset="-128"/>
                <a:cs typeface="メイリオ" panose="020B0604030504040204" pitchFamily="50" charset="-128"/>
              </a:defRPr>
            </a:lvl3pPr>
            <a:lvl4pPr>
              <a:defRPr>
                <a:latin typeface="メイリオ" panose="020B0604030504040204" pitchFamily="50" charset="-128"/>
                <a:ea typeface="メイリオ" panose="020B0604030504040204" pitchFamily="50" charset="-128"/>
                <a:cs typeface="メイリオ" panose="020B0604030504040204" pitchFamily="50" charset="-128"/>
              </a:defRPr>
            </a:lvl4pPr>
            <a:lvl5pPr>
              <a:defRPr>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vl2pPr>
              <a:defRPr>
                <a:latin typeface="メイリオ" panose="020B0604030504040204" pitchFamily="50" charset="-128"/>
                <a:ea typeface="メイリオ" panose="020B0604030504040204" pitchFamily="50" charset="-128"/>
                <a:cs typeface="メイリオ" panose="020B0604030504040204" pitchFamily="50" charset="-128"/>
              </a:defRPr>
            </a:lvl2pPr>
            <a:lvl3pPr>
              <a:defRPr>
                <a:latin typeface="メイリオ" panose="020B0604030504040204" pitchFamily="50" charset="-128"/>
                <a:ea typeface="メイリオ" panose="020B0604030504040204" pitchFamily="50" charset="-128"/>
                <a:cs typeface="メイリオ" panose="020B0604030504040204" pitchFamily="50" charset="-128"/>
              </a:defRPr>
            </a:lvl3pPr>
            <a:lvl4pPr>
              <a:defRPr>
                <a:latin typeface="メイリオ" panose="020B0604030504040204" pitchFamily="50" charset="-128"/>
                <a:ea typeface="メイリオ" panose="020B0604030504040204" pitchFamily="50" charset="-128"/>
                <a:cs typeface="メイリオ" panose="020B0604030504040204" pitchFamily="50" charset="-128"/>
              </a:defRPr>
            </a:lvl4pPr>
            <a:lvl5pPr>
              <a:defRPr>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a:xfrm>
            <a:off x="838200" y="6356350"/>
            <a:ext cx="2743200" cy="365125"/>
          </a:xfrm>
          <a:prstGeom prst="rect">
            <a:avLst/>
          </a:prstGeo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fld id="{E82EE88B-8188-4C2F-AFA6-E371CE1BAB59}" type="datetime1">
              <a:rPr lang="ja-JP" altLang="en-US" smtClean="0"/>
              <a:t>2020/5/26</a:t>
            </a:fld>
            <a:endParaRPr lang="ja-JP" altLang="en-US"/>
          </a:p>
        </p:txBody>
      </p:sp>
      <p:sp>
        <p:nvSpPr>
          <p:cNvPr id="8" name="フッター プレースホルダー 7"/>
          <p:cNvSpPr>
            <a:spLocks noGrp="1"/>
          </p:cNvSpPr>
          <p:nvPr>
            <p:ph type="ftr" sz="quarter" idx="11"/>
          </p:nvPr>
        </p:nvSpPr>
        <p:spPr>
          <a:xfrm>
            <a:off x="4038600" y="6356350"/>
            <a:ext cx="4114800" cy="365125"/>
          </a:xfrm>
          <a:prstGeom prst="rect">
            <a:avLst/>
          </a:prstGeo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endParaRPr lang="ja-JP" altLang="en-US"/>
          </a:p>
        </p:txBody>
      </p:sp>
      <p:sp>
        <p:nvSpPr>
          <p:cNvPr id="9" name="スライド番号プレースホルダー 8"/>
          <p:cNvSpPr>
            <a:spLocks noGrp="1"/>
          </p:cNvSpPr>
          <p:nvPr>
            <p:ph type="sldNum" sz="quarter" idx="12"/>
          </p:nvPr>
        </p:nvSpPr>
        <p:spPr>
          <a:xfrm>
            <a:off x="8610600" y="6356350"/>
            <a:ext cx="2743200" cy="365125"/>
          </a:xfrm>
          <a:prstGeom prst="rect">
            <a:avLst/>
          </a:prstGeo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fld id="{F35DE295-420C-4265-BE54-AE59FA4027A6}" type="slidenum">
              <a:rPr lang="ja-JP" altLang="en-US" smtClean="0"/>
              <a:pPr/>
              <a:t>‹#›</a:t>
            </a:fld>
            <a:endParaRPr lang="ja-JP" altLang="en-US"/>
          </a:p>
        </p:txBody>
      </p:sp>
    </p:spTree>
    <p:extLst>
      <p:ext uri="{BB962C8B-B14F-4D97-AF65-F5344CB8AC3E}">
        <p14:creationId xmlns:p14="http://schemas.microsoft.com/office/powerpoint/2010/main" val="9679110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a:xfrm>
            <a:off x="838200" y="6356350"/>
            <a:ext cx="2743200" cy="365125"/>
          </a:xfrm>
          <a:prstGeom prst="rect">
            <a:avLst/>
          </a:prstGeom>
        </p:spPr>
        <p:txBody>
          <a:bodyPr/>
          <a:lstStyle/>
          <a:p>
            <a:fld id="{5C13D59D-A2E2-4153-894A-F2A745A590E3}" type="datetime1">
              <a:rPr kumimoji="1" lang="ja-JP" altLang="en-US" smtClean="0"/>
              <a:t>2020/5/26</a:t>
            </a:fld>
            <a:endParaRPr kumimoji="1" lang="ja-JP" altLang="en-US"/>
          </a:p>
        </p:txBody>
      </p:sp>
      <p:sp>
        <p:nvSpPr>
          <p:cNvPr id="4" name="フッター プレースホルダー 3"/>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5" name="スライド番号プレースホルダー 4"/>
          <p:cNvSpPr>
            <a:spLocks noGrp="1"/>
          </p:cNvSpPr>
          <p:nvPr>
            <p:ph type="sldNum" sz="quarter" idx="12"/>
          </p:nvPr>
        </p:nvSpPr>
        <p:spPr>
          <a:xfrm>
            <a:off x="8610600" y="6356350"/>
            <a:ext cx="2743200" cy="365125"/>
          </a:xfrm>
          <a:prstGeom prst="rect">
            <a:avLst/>
          </a:prstGeom>
        </p:spPr>
        <p:txBody>
          <a:bodyPr/>
          <a:lstStyle/>
          <a:p>
            <a:fld id="{F35DE295-420C-4265-BE54-AE59FA4027A6}" type="slidenum">
              <a:rPr kumimoji="1" lang="ja-JP" altLang="en-US" smtClean="0"/>
              <a:t>‹#›</a:t>
            </a:fld>
            <a:endParaRPr kumimoji="1" lang="ja-JP" altLang="en-US"/>
          </a:p>
        </p:txBody>
      </p:sp>
    </p:spTree>
    <p:extLst>
      <p:ext uri="{BB962C8B-B14F-4D97-AF65-F5344CB8AC3E}">
        <p14:creationId xmlns:p14="http://schemas.microsoft.com/office/powerpoint/2010/main" val="25986136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a:xfrm>
            <a:off x="838200" y="6356350"/>
            <a:ext cx="2743200" cy="365125"/>
          </a:xfrm>
          <a:prstGeom prst="rect">
            <a:avLst/>
          </a:prstGeom>
        </p:spPr>
        <p:txBody>
          <a:bodyPr/>
          <a:lstStyle/>
          <a:p>
            <a:fld id="{9D6E8C27-3452-4080-9688-A828554F169E}" type="datetime1">
              <a:rPr kumimoji="1" lang="ja-JP" altLang="en-US" smtClean="0"/>
              <a:t>2020/5/26</a:t>
            </a:fld>
            <a:endParaRPr kumimoji="1" lang="ja-JP" altLang="en-US"/>
          </a:p>
        </p:txBody>
      </p:sp>
      <p:sp>
        <p:nvSpPr>
          <p:cNvPr id="3" name="フッター プレースホルダー 2"/>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4" name="スライド番号プレースホルダー 3"/>
          <p:cNvSpPr>
            <a:spLocks noGrp="1"/>
          </p:cNvSpPr>
          <p:nvPr>
            <p:ph type="sldNum" sz="quarter" idx="12"/>
          </p:nvPr>
        </p:nvSpPr>
        <p:spPr>
          <a:xfrm>
            <a:off x="8610600" y="6356350"/>
            <a:ext cx="2743200" cy="365125"/>
          </a:xfrm>
          <a:prstGeom prst="rect">
            <a:avLst/>
          </a:prstGeom>
        </p:spPr>
        <p:txBody>
          <a:bodyPr/>
          <a:lstStyle/>
          <a:p>
            <a:fld id="{F35DE295-420C-4265-BE54-AE59FA4027A6}" type="slidenum">
              <a:rPr kumimoji="1" lang="ja-JP" altLang="en-US" smtClean="0"/>
              <a:t>‹#›</a:t>
            </a:fld>
            <a:endParaRPr kumimoji="1" lang="ja-JP" altLang="en-US"/>
          </a:p>
        </p:txBody>
      </p:sp>
    </p:spTree>
    <p:extLst>
      <p:ext uri="{BB962C8B-B14F-4D97-AF65-F5344CB8AC3E}">
        <p14:creationId xmlns:p14="http://schemas.microsoft.com/office/powerpoint/2010/main" val="40994808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a:xfrm>
            <a:off x="838200" y="6356350"/>
            <a:ext cx="2743200" cy="365125"/>
          </a:xfrm>
          <a:prstGeom prst="rect">
            <a:avLst/>
          </a:prstGeom>
        </p:spPr>
        <p:txBody>
          <a:bodyPr/>
          <a:lstStyle/>
          <a:p>
            <a:fld id="{5E5E8E28-2D67-4FE3-882F-FCA64D89155B}" type="datetime1">
              <a:rPr kumimoji="1" lang="ja-JP" altLang="en-US" smtClean="0"/>
              <a:t>2020/5/26</a:t>
            </a:fld>
            <a:endParaRPr kumimoji="1" lang="ja-JP" altLang="en-US"/>
          </a:p>
        </p:txBody>
      </p:sp>
      <p:sp>
        <p:nvSpPr>
          <p:cNvPr id="6" name="フッター プレースホルダー 5"/>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7" name="スライド番号プレースホルダー 6"/>
          <p:cNvSpPr>
            <a:spLocks noGrp="1"/>
          </p:cNvSpPr>
          <p:nvPr>
            <p:ph type="sldNum" sz="quarter" idx="12"/>
          </p:nvPr>
        </p:nvSpPr>
        <p:spPr>
          <a:xfrm>
            <a:off x="8610600" y="6356350"/>
            <a:ext cx="2743200" cy="365125"/>
          </a:xfrm>
          <a:prstGeom prst="rect">
            <a:avLst/>
          </a:prstGeom>
        </p:spPr>
        <p:txBody>
          <a:bodyPr/>
          <a:lstStyle/>
          <a:p>
            <a:fld id="{F35DE295-420C-4265-BE54-AE59FA4027A6}" type="slidenum">
              <a:rPr kumimoji="1" lang="ja-JP" altLang="en-US" smtClean="0"/>
              <a:t>‹#›</a:t>
            </a:fld>
            <a:endParaRPr kumimoji="1" lang="ja-JP" altLang="en-US"/>
          </a:p>
        </p:txBody>
      </p:sp>
    </p:spTree>
    <p:extLst>
      <p:ext uri="{BB962C8B-B14F-4D97-AF65-F5344CB8AC3E}">
        <p14:creationId xmlns:p14="http://schemas.microsoft.com/office/powerpoint/2010/main" val="32967091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a:xfrm>
            <a:off x="838200" y="6356350"/>
            <a:ext cx="2743200" cy="365125"/>
          </a:xfrm>
          <a:prstGeom prst="rect">
            <a:avLst/>
          </a:prstGeom>
        </p:spPr>
        <p:txBody>
          <a:bodyPr/>
          <a:lstStyle/>
          <a:p>
            <a:fld id="{7BE2EFCC-EF85-41B5-93B5-4C1992986E87}" type="datetime1">
              <a:rPr kumimoji="1" lang="ja-JP" altLang="en-US" smtClean="0"/>
              <a:t>2020/5/26</a:t>
            </a:fld>
            <a:endParaRPr kumimoji="1" lang="ja-JP" altLang="en-US"/>
          </a:p>
        </p:txBody>
      </p:sp>
      <p:sp>
        <p:nvSpPr>
          <p:cNvPr id="6" name="フッター プレースホルダー 5"/>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7" name="スライド番号プレースホルダー 6"/>
          <p:cNvSpPr>
            <a:spLocks noGrp="1"/>
          </p:cNvSpPr>
          <p:nvPr>
            <p:ph type="sldNum" sz="quarter" idx="12"/>
          </p:nvPr>
        </p:nvSpPr>
        <p:spPr>
          <a:xfrm>
            <a:off x="8610600" y="6356350"/>
            <a:ext cx="2743200" cy="365125"/>
          </a:xfrm>
          <a:prstGeom prst="rect">
            <a:avLst/>
          </a:prstGeom>
        </p:spPr>
        <p:txBody>
          <a:bodyPr/>
          <a:lstStyle/>
          <a:p>
            <a:fld id="{F35DE295-420C-4265-BE54-AE59FA4027A6}" type="slidenum">
              <a:rPr kumimoji="1" lang="ja-JP" altLang="en-US" smtClean="0"/>
              <a:t>‹#›</a:t>
            </a:fld>
            <a:endParaRPr kumimoji="1" lang="ja-JP" altLang="en-US"/>
          </a:p>
        </p:txBody>
      </p:sp>
    </p:spTree>
    <p:extLst>
      <p:ext uri="{BB962C8B-B14F-4D97-AF65-F5344CB8AC3E}">
        <p14:creationId xmlns:p14="http://schemas.microsoft.com/office/powerpoint/2010/main" val="28117775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278781" y="365126"/>
            <a:ext cx="11708780" cy="733270"/>
          </a:xfrm>
          <a:prstGeom prst="rect">
            <a:avLst/>
          </a:prstGeom>
        </p:spPr>
        <p:txBody>
          <a:bodyPr vert="horz" lIns="91440" tIns="45720" rIns="91440" bIns="45720" rtlCol="0" anchor="ctr">
            <a:normAutofit/>
          </a:bodyPr>
          <a:lstStyle/>
          <a:p>
            <a:r>
              <a:rPr kumimoji="1" lang="ja-JP" altLang="en-US" dirty="0"/>
              <a:t>マスター タイトルの書式設定</a:t>
            </a:r>
          </a:p>
        </p:txBody>
      </p:sp>
      <p:sp>
        <p:nvSpPr>
          <p:cNvPr id="3" name="テキスト プレースホルダー 2"/>
          <p:cNvSpPr>
            <a:spLocks noGrp="1"/>
          </p:cNvSpPr>
          <p:nvPr>
            <p:ph type="body" idx="1"/>
          </p:nvPr>
        </p:nvSpPr>
        <p:spPr>
          <a:xfrm>
            <a:off x="278781" y="1343722"/>
            <a:ext cx="11708780" cy="5296829"/>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正方形/長方形 6"/>
          <p:cNvSpPr/>
          <p:nvPr userDrawn="1"/>
        </p:nvSpPr>
        <p:spPr>
          <a:xfrm>
            <a:off x="-1" y="0"/>
            <a:ext cx="201781" cy="690260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9866252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2.emf"/><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0.png"/></Relationships>
</file>

<file path=ppt/slides/_rels/slide11.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5.emf"/><Relationship Id="rId5" Type="http://schemas.openxmlformats.org/officeDocument/2006/relationships/image" Target="../media/image22.png"/><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231.png"/><Relationship Id="rId4" Type="http://schemas.openxmlformats.org/officeDocument/2006/relationships/image" Target="../media/image28.png"/></Relationships>
</file>

<file path=ppt/slides/_rels/slide18.xml.rels><?xml version="1.0" encoding="UTF-8" standalone="yes"?>
<Relationships xmlns="http://schemas.openxmlformats.org/package/2006/relationships"><Relationship Id="rId3" Type="http://schemas.openxmlformats.org/officeDocument/2006/relationships/image" Target="../media/image230.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290.png"/><Relationship Id="rId4" Type="http://schemas.openxmlformats.org/officeDocument/2006/relationships/image" Target="../media/image29.png"/></Relationships>
</file>

<file path=ppt/slides/_rels/slide1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42.png"/><Relationship Id="rId3" Type="http://schemas.openxmlformats.org/officeDocument/2006/relationships/image" Target="../media/image5.emf"/><Relationship Id="rId7" Type="http://schemas.openxmlformats.org/officeDocument/2006/relationships/image" Target="../media/image41.png"/><Relationship Id="rId2" Type="http://schemas.openxmlformats.org/officeDocument/2006/relationships/image" Target="../media/image31.png"/><Relationship Id="rId1" Type="http://schemas.openxmlformats.org/officeDocument/2006/relationships/slideLayout" Target="../slideLayouts/slideLayout2.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4.png"/><Relationship Id="rId9" Type="http://schemas.openxmlformats.org/officeDocument/2006/relationships/image" Target="../media/image43.png"/></Relationships>
</file>

<file path=ppt/slides/_rels/slide21.xml.rels><?xml version="1.0" encoding="UTF-8" standalone="yes"?>
<Relationships xmlns="http://schemas.openxmlformats.org/package/2006/relationships"><Relationship Id="rId8" Type="http://schemas.openxmlformats.org/officeDocument/2006/relationships/image" Target="../media/image42.png"/><Relationship Id="rId3" Type="http://schemas.openxmlformats.org/officeDocument/2006/relationships/image" Target="../media/image5.emf"/><Relationship Id="rId7" Type="http://schemas.openxmlformats.org/officeDocument/2006/relationships/image" Target="../media/image46.png"/><Relationship Id="rId2" Type="http://schemas.openxmlformats.org/officeDocument/2006/relationships/image" Target="../media/image31.png"/><Relationship Id="rId1" Type="http://schemas.openxmlformats.org/officeDocument/2006/relationships/slideLayout" Target="../slideLayouts/slideLayout2.xml"/><Relationship Id="rId6" Type="http://schemas.openxmlformats.org/officeDocument/2006/relationships/image" Target="../media/image45.png"/><Relationship Id="rId11" Type="http://schemas.openxmlformats.org/officeDocument/2006/relationships/image" Target="../media/image32.png"/><Relationship Id="rId5" Type="http://schemas.openxmlformats.org/officeDocument/2006/relationships/image" Target="../media/image44.png"/><Relationship Id="rId10" Type="http://schemas.openxmlformats.org/officeDocument/2006/relationships/image" Target="../media/image47.png"/><Relationship Id="rId4" Type="http://schemas.openxmlformats.org/officeDocument/2006/relationships/image" Target="../media/image4.png"/><Relationship Id="rId9" Type="http://schemas.openxmlformats.org/officeDocument/2006/relationships/image" Target="../media/image43.png"/></Relationships>
</file>

<file path=ppt/slides/_rels/slide22.xml.rels><?xml version="1.0" encoding="UTF-8" standalone="yes"?>
<Relationships xmlns="http://schemas.openxmlformats.org/package/2006/relationships"><Relationship Id="rId8" Type="http://schemas.openxmlformats.org/officeDocument/2006/relationships/image" Target="../media/image42.png"/><Relationship Id="rId3" Type="http://schemas.openxmlformats.org/officeDocument/2006/relationships/image" Target="../media/image5.emf"/><Relationship Id="rId7" Type="http://schemas.openxmlformats.org/officeDocument/2006/relationships/image" Target="../media/image46.png"/><Relationship Id="rId2" Type="http://schemas.openxmlformats.org/officeDocument/2006/relationships/image" Target="../media/image31.png"/><Relationship Id="rId1" Type="http://schemas.openxmlformats.org/officeDocument/2006/relationships/slideLayout" Target="../slideLayouts/slideLayout2.xml"/><Relationship Id="rId6" Type="http://schemas.openxmlformats.org/officeDocument/2006/relationships/image" Target="../media/image45.png"/><Relationship Id="rId11" Type="http://schemas.openxmlformats.org/officeDocument/2006/relationships/image" Target="../media/image34.png"/><Relationship Id="rId5" Type="http://schemas.openxmlformats.org/officeDocument/2006/relationships/image" Target="../media/image44.png"/><Relationship Id="rId10" Type="http://schemas.openxmlformats.org/officeDocument/2006/relationships/image" Target="../media/image47.png"/><Relationship Id="rId4" Type="http://schemas.openxmlformats.org/officeDocument/2006/relationships/image" Target="../media/image4.png"/><Relationship Id="rId9" Type="http://schemas.openxmlformats.org/officeDocument/2006/relationships/image" Target="../media/image43.png"/></Relationships>
</file>

<file path=ppt/slides/_rels/slide23.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4.xml.rels><?xml version="1.0" encoding="UTF-8" standalone="yes"?>
<Relationships xmlns="http://schemas.openxmlformats.org/package/2006/relationships"><Relationship Id="rId3" Type="http://schemas.openxmlformats.org/officeDocument/2006/relationships/image" Target="../media/image36.emf"/><Relationship Id="rId2" Type="http://schemas.openxmlformats.org/officeDocument/2006/relationships/image" Target="../media/image35.png"/><Relationship Id="rId1" Type="http://schemas.openxmlformats.org/officeDocument/2006/relationships/slideLayout" Target="../slideLayouts/slideLayout2.xml"/><Relationship Id="rId4" Type="http://schemas.openxmlformats.org/officeDocument/2006/relationships/image" Target="../media/image37.emf"/></Relationships>
</file>

<file path=ppt/slides/_rels/slide25.xml.rels><?xml version="1.0" encoding="UTF-8" standalone="yes"?>
<Relationships xmlns="http://schemas.openxmlformats.org/package/2006/relationships"><Relationship Id="rId3" Type="http://schemas.openxmlformats.org/officeDocument/2006/relationships/image" Target="../media/image39.emf"/><Relationship Id="rId2" Type="http://schemas.openxmlformats.org/officeDocument/2006/relationships/image" Target="../media/image38.png"/><Relationship Id="rId1" Type="http://schemas.openxmlformats.org/officeDocument/2006/relationships/slideLayout" Target="../slideLayouts/slideLayout2.xml"/><Relationship Id="rId4" Type="http://schemas.openxmlformats.org/officeDocument/2006/relationships/image" Target="../media/image40.emf"/></Relationships>
</file>

<file path=ppt/slides/_rels/slide26.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1.png"/><Relationship Id="rId7" Type="http://schemas.openxmlformats.org/officeDocument/2006/relationships/image" Target="../media/image36.png"/><Relationship Id="rId2" Type="http://schemas.openxmlformats.org/officeDocument/2006/relationships/image" Target="../media/image41.emf"/><Relationship Id="rId1" Type="http://schemas.openxmlformats.org/officeDocument/2006/relationships/slideLayout" Target="../slideLayouts/slideLayout2.xml"/><Relationship Id="rId6" Type="http://schemas.openxmlformats.org/officeDocument/2006/relationships/image" Target="../media/image160.png"/><Relationship Id="rId5" Type="http://schemas.openxmlformats.org/officeDocument/2006/relationships/image" Target="../media/image150.png"/><Relationship Id="rId4" Type="http://schemas.openxmlformats.org/officeDocument/2006/relationships/image" Target="../media/image4.png"/><Relationship Id="rId9" Type="http://schemas.openxmlformats.org/officeDocument/2006/relationships/image" Target="../media/image5.emf"/></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 Id="rId6" Type="http://schemas.openxmlformats.org/officeDocument/2006/relationships/image" Target="../media/image55.png"/><Relationship Id="rId5" Type="http://schemas.openxmlformats.org/officeDocument/2006/relationships/image" Target="../media/image54.png"/><Relationship Id="rId4" Type="http://schemas.openxmlformats.org/officeDocument/2006/relationships/image" Target="../media/image53.png"/></Relationships>
</file>

<file path=ppt/slides/_rels/slide32.xml.rels><?xml version="1.0" encoding="UTF-8" standalone="yes"?>
<Relationships xmlns="http://schemas.openxmlformats.org/package/2006/relationships"><Relationship Id="rId8" Type="http://schemas.openxmlformats.org/officeDocument/2006/relationships/image" Target="../media/image61.png"/><Relationship Id="rId3" Type="http://schemas.openxmlformats.org/officeDocument/2006/relationships/image" Target="../media/image56.png"/><Relationship Id="rId7" Type="http://schemas.openxmlformats.org/officeDocument/2006/relationships/image" Target="../media/image60.png"/><Relationship Id="rId2" Type="http://schemas.openxmlformats.org/officeDocument/2006/relationships/image" Target="../media/image540.png"/><Relationship Id="rId1" Type="http://schemas.openxmlformats.org/officeDocument/2006/relationships/slideLayout" Target="../slideLayouts/slideLayout2.xml"/><Relationship Id="rId6" Type="http://schemas.openxmlformats.org/officeDocument/2006/relationships/image" Target="../media/image59.png"/><Relationship Id="rId5" Type="http://schemas.openxmlformats.org/officeDocument/2006/relationships/image" Target="../media/image58.png"/><Relationship Id="rId4" Type="http://schemas.openxmlformats.org/officeDocument/2006/relationships/image" Target="../media/image57.png"/><Relationship Id="rId9" Type="http://schemas.openxmlformats.org/officeDocument/2006/relationships/image" Target="../media/image62.png"/></Relationships>
</file>

<file path=ppt/slides/_rels/slide33.xml.rels><?xml version="1.0" encoding="UTF-8" standalone="yes"?>
<Relationships xmlns="http://schemas.openxmlformats.org/package/2006/relationships"><Relationship Id="rId3" Type="http://schemas.openxmlformats.org/officeDocument/2006/relationships/image" Target="../media/image58.png"/><Relationship Id="rId7" Type="http://schemas.openxmlformats.org/officeDocument/2006/relationships/image" Target="../media/image63.png"/><Relationship Id="rId2" Type="http://schemas.openxmlformats.org/officeDocument/2006/relationships/image" Target="../media/image57.png"/><Relationship Id="rId1" Type="http://schemas.openxmlformats.org/officeDocument/2006/relationships/slideLayout" Target="../slideLayouts/slideLayout2.xml"/><Relationship Id="rId6" Type="http://schemas.openxmlformats.org/officeDocument/2006/relationships/image" Target="../media/image51.png"/><Relationship Id="rId5" Type="http://schemas.openxmlformats.org/officeDocument/2006/relationships/image" Target="../media/image56.png"/><Relationship Id="rId4" Type="http://schemas.openxmlformats.org/officeDocument/2006/relationships/image" Target="../media/image59.png"/></Relationships>
</file>

<file path=ppt/slides/_rels/slide34.xml.rels><?xml version="1.0" encoding="UTF-8" standalone="yes"?>
<Relationships xmlns="http://schemas.openxmlformats.org/package/2006/relationships"><Relationship Id="rId8" Type="http://schemas.openxmlformats.org/officeDocument/2006/relationships/image" Target="../media/image68.png"/><Relationship Id="rId13" Type="http://schemas.openxmlformats.org/officeDocument/2006/relationships/image" Target="../media/image73.png"/><Relationship Id="rId3" Type="http://schemas.openxmlformats.org/officeDocument/2006/relationships/image" Target="../media/image51.png"/><Relationship Id="rId7" Type="http://schemas.openxmlformats.org/officeDocument/2006/relationships/image" Target="../media/image67.png"/><Relationship Id="rId12" Type="http://schemas.openxmlformats.org/officeDocument/2006/relationships/image" Target="../media/image72.png"/><Relationship Id="rId2" Type="http://schemas.openxmlformats.org/officeDocument/2006/relationships/notesSlide" Target="../notesSlides/notesSlide7.xml"/><Relationship Id="rId16" Type="http://schemas.openxmlformats.org/officeDocument/2006/relationships/image" Target="../media/image76.png"/><Relationship Id="rId1" Type="http://schemas.openxmlformats.org/officeDocument/2006/relationships/slideLayout" Target="../slideLayouts/slideLayout2.xml"/><Relationship Id="rId6" Type="http://schemas.openxmlformats.org/officeDocument/2006/relationships/image" Target="../media/image66.png"/><Relationship Id="rId11" Type="http://schemas.openxmlformats.org/officeDocument/2006/relationships/image" Target="../media/image71.png"/><Relationship Id="rId5" Type="http://schemas.openxmlformats.org/officeDocument/2006/relationships/image" Target="../media/image65.png"/><Relationship Id="rId15" Type="http://schemas.openxmlformats.org/officeDocument/2006/relationships/image" Target="../media/image75.png"/><Relationship Id="rId10" Type="http://schemas.openxmlformats.org/officeDocument/2006/relationships/image" Target="../media/image70.png"/><Relationship Id="rId4" Type="http://schemas.openxmlformats.org/officeDocument/2006/relationships/image" Target="../media/image64.png"/><Relationship Id="rId9" Type="http://schemas.openxmlformats.org/officeDocument/2006/relationships/image" Target="../media/image69.png"/><Relationship Id="rId14" Type="http://schemas.openxmlformats.org/officeDocument/2006/relationships/image" Target="../media/image74.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77.jpeg"/><Relationship Id="rId2" Type="http://schemas.openxmlformats.org/officeDocument/2006/relationships/hyperlink" Target="https://www.amazon.co.jp/%E5%B2%A1%E8%B0%B7-%E8%B2%B4%E4%B9%8B/e/B00IJ9IXMQ/ref=dp_byline_cont_book_1"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image" Target="../media/image780.png"/><Relationship Id="rId1" Type="http://schemas.openxmlformats.org/officeDocument/2006/relationships/slideLayout" Target="../slideLayouts/slideLayout2.xml"/><Relationship Id="rId4" Type="http://schemas.openxmlformats.org/officeDocument/2006/relationships/image" Target="../media/image80.png"/></Relationships>
</file>

<file path=ppt/slides/_rels/slide39.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image" Target="../media/image81.png"/><Relationship Id="rId1" Type="http://schemas.openxmlformats.org/officeDocument/2006/relationships/slideLayout" Target="../slideLayouts/slideLayout2.xml"/><Relationship Id="rId5" Type="http://schemas.openxmlformats.org/officeDocument/2006/relationships/image" Target="../media/image84.png"/><Relationship Id="rId4" Type="http://schemas.openxmlformats.org/officeDocument/2006/relationships/image" Target="../media/image8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78.png"/><Relationship Id="rId5" Type="http://schemas.openxmlformats.org/officeDocument/2006/relationships/image" Target="../media/image840.png"/><Relationship Id="rId4" Type="http://schemas.openxmlformats.org/officeDocument/2006/relationships/image" Target="../media/image830.png"/></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8" Type="http://schemas.openxmlformats.org/officeDocument/2006/relationships/image" Target="../media/image90.png"/><Relationship Id="rId3" Type="http://schemas.openxmlformats.org/officeDocument/2006/relationships/image" Target="../media/image82.png"/><Relationship Id="rId7" Type="http://schemas.openxmlformats.org/officeDocument/2006/relationships/image" Target="../media/image89.png"/><Relationship Id="rId12" Type="http://schemas.openxmlformats.org/officeDocument/2006/relationships/image" Target="../media/image94.png"/><Relationship Id="rId2" Type="http://schemas.openxmlformats.org/officeDocument/2006/relationships/hyperlink" Target="http://yann.lecun.com/exdb/mnist/" TargetMode="External"/><Relationship Id="rId1" Type="http://schemas.openxmlformats.org/officeDocument/2006/relationships/slideLayout" Target="../slideLayouts/slideLayout2.xml"/><Relationship Id="rId6" Type="http://schemas.openxmlformats.org/officeDocument/2006/relationships/image" Target="../media/image88.png"/><Relationship Id="rId11" Type="http://schemas.openxmlformats.org/officeDocument/2006/relationships/image" Target="../media/image93.png"/><Relationship Id="rId5" Type="http://schemas.openxmlformats.org/officeDocument/2006/relationships/image" Target="../media/image87.png"/><Relationship Id="rId10" Type="http://schemas.openxmlformats.org/officeDocument/2006/relationships/image" Target="../media/image92.png"/><Relationship Id="rId4" Type="http://schemas.openxmlformats.org/officeDocument/2006/relationships/image" Target="../media/image86.png"/><Relationship Id="rId9" Type="http://schemas.openxmlformats.org/officeDocument/2006/relationships/image" Target="../media/image91.png"/></Relationships>
</file>

<file path=ppt/slides/_rels/slide43.xml.rels><?xml version="1.0" encoding="UTF-8" standalone="yes"?>
<Relationships xmlns="http://schemas.openxmlformats.org/package/2006/relationships"><Relationship Id="rId8" Type="http://schemas.openxmlformats.org/officeDocument/2006/relationships/image" Target="../media/image100.png"/><Relationship Id="rId13" Type="http://schemas.openxmlformats.org/officeDocument/2006/relationships/image" Target="../media/image88.png"/><Relationship Id="rId18" Type="http://schemas.openxmlformats.org/officeDocument/2006/relationships/image" Target="../media/image93.png"/><Relationship Id="rId3" Type="http://schemas.openxmlformats.org/officeDocument/2006/relationships/image" Target="../media/image95.png"/><Relationship Id="rId7" Type="http://schemas.openxmlformats.org/officeDocument/2006/relationships/image" Target="../media/image99.png"/><Relationship Id="rId12" Type="http://schemas.openxmlformats.org/officeDocument/2006/relationships/image" Target="../media/image87.png"/><Relationship Id="rId17" Type="http://schemas.openxmlformats.org/officeDocument/2006/relationships/image" Target="../media/image92.png"/><Relationship Id="rId2" Type="http://schemas.openxmlformats.org/officeDocument/2006/relationships/image" Target="../media/image78.png"/><Relationship Id="rId16" Type="http://schemas.openxmlformats.org/officeDocument/2006/relationships/image" Target="../media/image91.png"/><Relationship Id="rId1" Type="http://schemas.openxmlformats.org/officeDocument/2006/relationships/slideLayout" Target="../slideLayouts/slideLayout2.xml"/><Relationship Id="rId6" Type="http://schemas.openxmlformats.org/officeDocument/2006/relationships/image" Target="../media/image98.png"/><Relationship Id="rId11" Type="http://schemas.openxmlformats.org/officeDocument/2006/relationships/image" Target="../media/image86.png"/><Relationship Id="rId5" Type="http://schemas.openxmlformats.org/officeDocument/2006/relationships/image" Target="../media/image97.png"/><Relationship Id="rId15" Type="http://schemas.openxmlformats.org/officeDocument/2006/relationships/image" Target="../media/image90.png"/><Relationship Id="rId10" Type="http://schemas.openxmlformats.org/officeDocument/2006/relationships/image" Target="../media/image102.png"/><Relationship Id="rId4" Type="http://schemas.openxmlformats.org/officeDocument/2006/relationships/image" Target="../media/image96.png"/><Relationship Id="rId9" Type="http://schemas.openxmlformats.org/officeDocument/2006/relationships/image" Target="../media/image101.png"/><Relationship Id="rId14" Type="http://schemas.openxmlformats.org/officeDocument/2006/relationships/image" Target="../media/image89.png"/></Relationships>
</file>

<file path=ppt/slides/_rels/slide44.xml.rels><?xml version="1.0" encoding="UTF-8" standalone="yes"?>
<Relationships xmlns="http://schemas.openxmlformats.org/package/2006/relationships"><Relationship Id="rId8" Type="http://schemas.openxmlformats.org/officeDocument/2006/relationships/image" Target="../media/image108.png"/><Relationship Id="rId13" Type="http://schemas.openxmlformats.org/officeDocument/2006/relationships/image" Target="../media/image113.png"/><Relationship Id="rId18" Type="http://schemas.openxmlformats.org/officeDocument/2006/relationships/image" Target="../media/image118.png"/><Relationship Id="rId26" Type="http://schemas.openxmlformats.org/officeDocument/2006/relationships/image" Target="../media/image127.png"/><Relationship Id="rId3" Type="http://schemas.openxmlformats.org/officeDocument/2006/relationships/image" Target="../media/image103.png"/><Relationship Id="rId21" Type="http://schemas.openxmlformats.org/officeDocument/2006/relationships/image" Target="../media/image122.png"/><Relationship Id="rId7" Type="http://schemas.openxmlformats.org/officeDocument/2006/relationships/image" Target="../media/image107.png"/><Relationship Id="rId12" Type="http://schemas.openxmlformats.org/officeDocument/2006/relationships/image" Target="../media/image112.png"/><Relationship Id="rId17" Type="http://schemas.openxmlformats.org/officeDocument/2006/relationships/image" Target="../media/image117.png"/><Relationship Id="rId25" Type="http://schemas.openxmlformats.org/officeDocument/2006/relationships/image" Target="../media/image126.png"/><Relationship Id="rId2" Type="http://schemas.openxmlformats.org/officeDocument/2006/relationships/image" Target="../media/image78.png"/><Relationship Id="rId16" Type="http://schemas.openxmlformats.org/officeDocument/2006/relationships/image" Target="../media/image116.png"/><Relationship Id="rId20" Type="http://schemas.openxmlformats.org/officeDocument/2006/relationships/image" Target="../media/image121.png"/><Relationship Id="rId29" Type="http://schemas.openxmlformats.org/officeDocument/2006/relationships/image" Target="../media/image130.png"/><Relationship Id="rId1" Type="http://schemas.openxmlformats.org/officeDocument/2006/relationships/slideLayout" Target="../slideLayouts/slideLayout2.xml"/><Relationship Id="rId6" Type="http://schemas.openxmlformats.org/officeDocument/2006/relationships/image" Target="../media/image106.png"/><Relationship Id="rId11" Type="http://schemas.openxmlformats.org/officeDocument/2006/relationships/image" Target="../media/image111.png"/><Relationship Id="rId24" Type="http://schemas.openxmlformats.org/officeDocument/2006/relationships/image" Target="../media/image125.png"/><Relationship Id="rId32" Type="http://schemas.openxmlformats.org/officeDocument/2006/relationships/image" Target="../media/image133.png"/><Relationship Id="rId5" Type="http://schemas.openxmlformats.org/officeDocument/2006/relationships/image" Target="../media/image105.png"/><Relationship Id="rId15" Type="http://schemas.openxmlformats.org/officeDocument/2006/relationships/image" Target="../media/image115.png"/><Relationship Id="rId23" Type="http://schemas.openxmlformats.org/officeDocument/2006/relationships/image" Target="../media/image124.png"/><Relationship Id="rId28" Type="http://schemas.openxmlformats.org/officeDocument/2006/relationships/image" Target="../media/image129.png"/><Relationship Id="rId10" Type="http://schemas.openxmlformats.org/officeDocument/2006/relationships/image" Target="../media/image110.png"/><Relationship Id="rId19" Type="http://schemas.openxmlformats.org/officeDocument/2006/relationships/image" Target="../media/image119.png"/><Relationship Id="rId31" Type="http://schemas.openxmlformats.org/officeDocument/2006/relationships/image" Target="../media/image132.png"/><Relationship Id="rId4" Type="http://schemas.openxmlformats.org/officeDocument/2006/relationships/image" Target="../media/image104.png"/><Relationship Id="rId9" Type="http://schemas.openxmlformats.org/officeDocument/2006/relationships/image" Target="../media/image109.png"/><Relationship Id="rId14" Type="http://schemas.openxmlformats.org/officeDocument/2006/relationships/image" Target="../media/image114.png"/><Relationship Id="rId22" Type="http://schemas.openxmlformats.org/officeDocument/2006/relationships/image" Target="../media/image123.png"/><Relationship Id="rId27" Type="http://schemas.openxmlformats.org/officeDocument/2006/relationships/image" Target="../media/image128.png"/><Relationship Id="rId30" Type="http://schemas.openxmlformats.org/officeDocument/2006/relationships/image" Target="../media/image13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9.png"/><Relationship Id="rId4" Type="http://schemas.openxmlformats.org/officeDocument/2006/relationships/image" Target="../media/image7.png"/><Relationship Id="rId9" Type="http://schemas.openxmlformats.org/officeDocument/2006/relationships/image" Target="../media/image8.png"/></Relationships>
</file>

<file path=ppt/slides/_rels/slide8.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9.png"/><Relationship Id="rId4" Type="http://schemas.openxmlformats.org/officeDocument/2006/relationships/image" Target="../media/image710.png"/></Relationships>
</file>

<file path=ppt/slides/_rels/slide9.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12.png"/><Relationship Id="rId4" Type="http://schemas.openxmlformats.org/officeDocument/2006/relationships/image" Target="../media/image7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normAutofit/>
          </a:bodyPr>
          <a:lstStyle/>
          <a:p>
            <a:pPr algn="r"/>
            <a:r>
              <a:rPr lang="ja-JP" altLang="en-US" sz="5400" dirty="0"/>
              <a:t>ディジタルメディア処理</a:t>
            </a:r>
            <a:r>
              <a:rPr lang="en-US" altLang="ja-JP" sz="5400" dirty="0"/>
              <a:t>2</a:t>
            </a:r>
            <a:endParaRPr kumimoji="1" lang="ja-JP" altLang="en-US" sz="5400" dirty="0"/>
          </a:p>
        </p:txBody>
      </p:sp>
      <p:sp>
        <p:nvSpPr>
          <p:cNvPr id="3" name="サブタイトル 2"/>
          <p:cNvSpPr>
            <a:spLocks noGrp="1"/>
          </p:cNvSpPr>
          <p:nvPr>
            <p:ph type="subTitle" idx="1"/>
          </p:nvPr>
        </p:nvSpPr>
        <p:spPr>
          <a:xfrm>
            <a:off x="1524000" y="3956265"/>
            <a:ext cx="9144000" cy="1655762"/>
          </a:xfrm>
        </p:spPr>
        <p:txBody>
          <a:bodyPr>
            <a:normAutofit/>
          </a:bodyPr>
          <a:lstStyle/>
          <a:p>
            <a:pPr algn="r"/>
            <a:r>
              <a:rPr kumimoji="1" lang="ja-JP" altLang="en-US" sz="2800" dirty="0"/>
              <a:t>担当</a:t>
            </a:r>
            <a:r>
              <a:rPr kumimoji="1" lang="en-US" altLang="ja-JP" sz="2800" dirty="0"/>
              <a:t>: </a:t>
            </a:r>
            <a:r>
              <a:rPr kumimoji="1" lang="ja-JP" altLang="en-US" sz="2800" dirty="0"/>
              <a:t>井尻 敬 </a:t>
            </a:r>
          </a:p>
        </p:txBody>
      </p:sp>
    </p:spTree>
    <p:extLst>
      <p:ext uri="{BB962C8B-B14F-4D97-AF65-F5344CB8AC3E}">
        <p14:creationId xmlns:p14="http://schemas.microsoft.com/office/powerpoint/2010/main" val="131796985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グループ化 11"/>
          <p:cNvGrpSpPr/>
          <p:nvPr/>
        </p:nvGrpSpPr>
        <p:grpSpPr>
          <a:xfrm>
            <a:off x="7353416" y="76593"/>
            <a:ext cx="3238384" cy="2351480"/>
            <a:chOff x="317616" y="3106154"/>
            <a:chExt cx="5029306" cy="3651923"/>
          </a:xfrm>
        </p:grpSpPr>
        <p:grpSp>
          <p:nvGrpSpPr>
            <p:cNvPr id="10" name="グループ化 9"/>
            <p:cNvGrpSpPr/>
            <p:nvPr/>
          </p:nvGrpSpPr>
          <p:grpSpPr>
            <a:xfrm>
              <a:off x="317616" y="3106154"/>
              <a:ext cx="5029306" cy="3651923"/>
              <a:chOff x="6890773" y="1442591"/>
              <a:chExt cx="5029306" cy="3651923"/>
            </a:xfrm>
          </p:grpSpPr>
          <p:pic>
            <p:nvPicPr>
              <p:cNvPr id="6" name="図 5"/>
              <p:cNvPicPr>
                <a:picLocks noChangeAspect="1"/>
              </p:cNvPicPr>
              <p:nvPr/>
            </p:nvPicPr>
            <p:blipFill>
              <a:blip r:embed="rId3"/>
              <a:stretch>
                <a:fillRect/>
              </a:stretch>
            </p:blipFill>
            <p:spPr>
              <a:xfrm>
                <a:off x="6890773" y="1442591"/>
                <a:ext cx="4992216" cy="3651923"/>
              </a:xfrm>
              <a:prstGeom prst="rect">
                <a:avLst/>
              </a:prstGeom>
            </p:spPr>
          </p:pic>
          <mc:AlternateContent xmlns:mc="http://schemas.openxmlformats.org/markup-compatibility/2006" xmlns:a14="http://schemas.microsoft.com/office/drawing/2010/main">
            <mc:Choice Requires="a14">
              <p:sp>
                <p:nvSpPr>
                  <p:cNvPr id="9" name="正方形/長方形 8"/>
                  <p:cNvSpPr/>
                  <p:nvPr/>
                </p:nvSpPr>
                <p:spPr>
                  <a:xfrm>
                    <a:off x="7445902" y="1778391"/>
                    <a:ext cx="867994" cy="70788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4000" b="1" i="1">
                                  <a:latin typeface="Cambria Math" panose="02040503050406030204" pitchFamily="18" charset="0"/>
                                </a:rPr>
                              </m:ctrlPr>
                            </m:sSubPr>
                            <m:e>
                              <m:r>
                                <a:rPr lang="en-US" altLang="ja-JP" sz="4000" b="1">
                                  <a:latin typeface="Cambria Math" panose="02040503050406030204" pitchFamily="18" charset="0"/>
                                </a:rPr>
                                <m:t>𝐱</m:t>
                              </m:r>
                              <m:r>
                                <a:rPr lang="en-US" altLang="ja-JP" sz="4000" b="1" i="1">
                                  <a:latin typeface="Cambria Math" panose="02040503050406030204" pitchFamily="18" charset="0"/>
                                </a:rPr>
                                <m:t>′</m:t>
                              </m:r>
                            </m:e>
                            <m:sub>
                              <m:r>
                                <a:rPr lang="en-US" altLang="ja-JP" sz="4000" i="1">
                                  <a:latin typeface="Cambria Math" panose="02040503050406030204" pitchFamily="18" charset="0"/>
                                </a:rPr>
                                <m:t>𝑖</m:t>
                              </m:r>
                            </m:sub>
                          </m:sSub>
                        </m:oMath>
                      </m:oMathPara>
                    </a14:m>
                    <a:endParaRPr lang="ja-JP" altLang="en-US" sz="4000" dirty="0"/>
                  </a:p>
                </p:txBody>
              </p:sp>
            </mc:Choice>
            <mc:Fallback xmlns="">
              <p:sp>
                <p:nvSpPr>
                  <p:cNvPr id="9" name="正方形/長方形 8"/>
                  <p:cNvSpPr>
                    <a:spLocks noRot="1" noChangeAspect="1" noMove="1" noResize="1" noEditPoints="1" noAdjustHandles="1" noChangeArrowheads="1" noChangeShapeType="1" noTextEdit="1"/>
                  </p:cNvSpPr>
                  <p:nvPr/>
                </p:nvSpPr>
                <p:spPr>
                  <a:xfrm>
                    <a:off x="7445902" y="1778391"/>
                    <a:ext cx="867994" cy="707886"/>
                  </a:xfrm>
                  <a:prstGeom prst="rect">
                    <a:avLst/>
                  </a:prstGeom>
                  <a:blipFill rotWithShape="0">
                    <a:blip r:embed="rId4"/>
                    <a:stretch>
                      <a:fillRect r="-8696" b="-38667"/>
                    </a:stretch>
                  </a:blipFill>
                </p:spPr>
                <p:txBody>
                  <a:bodyPr/>
                  <a:lstStyle/>
                  <a:p>
                    <a:r>
                      <a:rPr lang="ja-JP" altLang="en-US">
                        <a:noFill/>
                      </a:rPr>
                      <a:t> </a:t>
                    </a:r>
                  </a:p>
                </p:txBody>
              </p:sp>
            </mc:Fallback>
          </mc:AlternateContent>
          <p:sp>
            <p:nvSpPr>
              <p:cNvPr id="21" name="正方形/長方形 20"/>
              <p:cNvSpPr/>
              <p:nvPr/>
            </p:nvSpPr>
            <p:spPr>
              <a:xfrm>
                <a:off x="11273748" y="2990725"/>
                <a:ext cx="646331" cy="369332"/>
              </a:xfrm>
              <a:prstGeom prst="rect">
                <a:avLst/>
              </a:prstGeom>
            </p:spPr>
            <p:txBody>
              <a:bodyPr wrap="none">
                <a:spAutoFit/>
              </a:bodyPr>
              <a:lstStyle/>
              <a:p>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数学</a:t>
                </a:r>
                <a:endParaRPr lang="ja-JP" altLang="en-US" b="1" dirty="0"/>
              </a:p>
            </p:txBody>
          </p:sp>
          <p:sp>
            <p:nvSpPr>
              <p:cNvPr id="22" name="正方形/長方形 21"/>
              <p:cNvSpPr/>
              <p:nvPr/>
            </p:nvSpPr>
            <p:spPr>
              <a:xfrm>
                <a:off x="8934721" y="1477494"/>
                <a:ext cx="646331" cy="369333"/>
              </a:xfrm>
              <a:prstGeom prst="rect">
                <a:avLst/>
              </a:prstGeom>
            </p:spPr>
            <p:txBody>
              <a:bodyPr wrap="none">
                <a:spAutoFit/>
              </a:bodyPr>
              <a:lstStyle/>
              <a:p>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社会</a:t>
                </a:r>
                <a:endParaRPr lang="ja-JP" altLang="en-US" b="1" dirty="0"/>
              </a:p>
            </p:txBody>
          </p:sp>
        </p:grpSp>
        <p:grpSp>
          <p:nvGrpSpPr>
            <p:cNvPr id="34" name="グループ化 33"/>
            <p:cNvGrpSpPr/>
            <p:nvPr/>
          </p:nvGrpSpPr>
          <p:grpSpPr>
            <a:xfrm>
              <a:off x="1290320" y="3324860"/>
              <a:ext cx="2880360" cy="3383280"/>
              <a:chOff x="8008620" y="1559697"/>
              <a:chExt cx="2880360" cy="3383280"/>
            </a:xfrm>
          </p:grpSpPr>
          <p:grpSp>
            <p:nvGrpSpPr>
              <p:cNvPr id="31" name="グループ化 30"/>
              <p:cNvGrpSpPr/>
              <p:nvPr/>
            </p:nvGrpSpPr>
            <p:grpSpPr>
              <a:xfrm>
                <a:off x="8008620" y="1559697"/>
                <a:ext cx="2880360" cy="3383280"/>
                <a:chOff x="8008620" y="1559697"/>
                <a:chExt cx="2880360" cy="3383280"/>
              </a:xfrm>
            </p:grpSpPr>
            <p:cxnSp>
              <p:nvCxnSpPr>
                <p:cNvPr id="14" name="直線コネクタ 13"/>
                <p:cNvCxnSpPr/>
                <p:nvPr/>
              </p:nvCxnSpPr>
              <p:spPr>
                <a:xfrm flipV="1">
                  <a:off x="8008620" y="1559697"/>
                  <a:ext cx="2880360" cy="3383280"/>
                </a:xfrm>
                <a:prstGeom prst="line">
                  <a:avLst/>
                </a:prstGeom>
                <a:ln w="47625">
                  <a:solidFill>
                    <a:srgbClr val="C00000"/>
                  </a:solidFill>
                  <a:prstDash val="sysDot"/>
                </a:ln>
              </p:spPr>
              <p:style>
                <a:lnRef idx="1">
                  <a:schemeClr val="accent1"/>
                </a:lnRef>
                <a:fillRef idx="0">
                  <a:schemeClr val="accent1"/>
                </a:fillRef>
                <a:effectRef idx="0">
                  <a:schemeClr val="accent1"/>
                </a:effectRef>
                <a:fontRef idx="minor">
                  <a:schemeClr val="tx1"/>
                </a:fontRef>
              </p:style>
            </p:cxnSp>
            <p:cxnSp>
              <p:nvCxnSpPr>
                <p:cNvPr id="28" name="直線コネクタ 27"/>
                <p:cNvCxnSpPr/>
                <p:nvPr/>
              </p:nvCxnSpPr>
              <p:spPr>
                <a:xfrm flipV="1">
                  <a:off x="9523639" y="2664597"/>
                  <a:ext cx="420461" cy="500201"/>
                </a:xfrm>
                <a:prstGeom prst="line">
                  <a:avLst/>
                </a:prstGeom>
                <a:ln w="47625">
                  <a:solidFill>
                    <a:srgbClr val="C00000"/>
                  </a:solidFill>
                  <a:headEnd type="oval"/>
                  <a:tailEnd type="stealth" w="lg" len="lg"/>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32" name="正方形/長方形 31"/>
                  <p:cNvSpPr/>
                  <p:nvPr/>
                </p:nvSpPr>
                <p:spPr>
                  <a:xfrm>
                    <a:off x="9630325" y="2811264"/>
                    <a:ext cx="570989" cy="64633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3600" b="1">
                              <a:latin typeface="Cambria Math" panose="02040503050406030204" pitchFamily="18" charset="0"/>
                            </a:rPr>
                            <m:t>𝐮</m:t>
                          </m:r>
                        </m:oMath>
                      </m:oMathPara>
                    </a14:m>
                    <a:endParaRPr lang="ja-JP" altLang="en-US" sz="3600" dirty="0"/>
                  </a:p>
                </p:txBody>
              </p:sp>
            </mc:Choice>
            <mc:Fallback xmlns="">
              <p:sp>
                <p:nvSpPr>
                  <p:cNvPr id="32" name="正方形/長方形 31"/>
                  <p:cNvSpPr>
                    <a:spLocks noRot="1" noChangeAspect="1" noMove="1" noResize="1" noEditPoints="1" noAdjustHandles="1" noChangeArrowheads="1" noChangeShapeType="1" noTextEdit="1"/>
                  </p:cNvSpPr>
                  <p:nvPr/>
                </p:nvSpPr>
                <p:spPr>
                  <a:xfrm>
                    <a:off x="9630325" y="2811264"/>
                    <a:ext cx="570989" cy="646331"/>
                  </a:xfrm>
                  <a:prstGeom prst="rect">
                    <a:avLst/>
                  </a:prstGeom>
                  <a:blipFill rotWithShape="0">
                    <a:blip r:embed="rId5"/>
                    <a:stretch>
                      <a:fillRect b="-14706"/>
                    </a:stretch>
                  </a:blipFill>
                </p:spPr>
                <p:txBody>
                  <a:bodyPr/>
                  <a:lstStyle/>
                  <a:p>
                    <a:r>
                      <a:rPr lang="ja-JP" altLang="en-US">
                        <a:noFill/>
                      </a:rPr>
                      <a:t> </a:t>
                    </a:r>
                  </a:p>
                </p:txBody>
              </p:sp>
            </mc:Fallback>
          </mc:AlternateContent>
        </p:grpSp>
      </p:grpSp>
      <mc:AlternateContent xmlns:mc="http://schemas.openxmlformats.org/markup-compatibility/2006" xmlns:a14="http://schemas.microsoft.com/office/drawing/2010/main">
        <mc:Choice Requires="a14">
          <p:sp>
            <p:nvSpPr>
              <p:cNvPr id="33" name="コンテンツ プレースホルダー 2"/>
              <p:cNvSpPr txBox="1">
                <a:spLocks/>
              </p:cNvSpPr>
              <p:nvPr/>
            </p:nvSpPr>
            <p:spPr>
              <a:xfrm>
                <a:off x="252188" y="973273"/>
                <a:ext cx="6244028" cy="589461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600"/>
                  </a:spcBef>
                  <a:spcAft>
                    <a:spcPts val="600"/>
                  </a:spcAft>
                  <a:buNone/>
                </a:pPr>
                <a:r>
                  <a:rPr lang="ja-JP" altLang="en-US" sz="2400" b="0" i="1" dirty="0" smtClean="0">
                    <a:latin typeface="Cambria Math" panose="02040503050406030204" pitchFamily="18" charset="0"/>
                  </a:rPr>
                  <a:t>例</a:t>
                </a:r>
                <a:r>
                  <a:rPr lang="ja-JP" altLang="en-US" sz="2400" dirty="0">
                    <a:latin typeface="Cambria Math" panose="02040503050406030204" pitchFamily="18" charset="0"/>
                  </a:rPr>
                  <a:t>）右表のデータに</a:t>
                </a:r>
                <a:r>
                  <a:rPr lang="ja-JP" altLang="en-US" sz="2400" dirty="0" smtClean="0">
                    <a:latin typeface="Cambria Math" panose="02040503050406030204" pitchFamily="18" charset="0"/>
                  </a:rPr>
                  <a:t>対して，</a:t>
                </a:r>
                <a:endParaRPr lang="en-US" altLang="ja-JP" sz="2400" dirty="0" smtClean="0">
                  <a:latin typeface="Cambria Math" panose="02040503050406030204" pitchFamily="18" charset="0"/>
                </a:endParaRPr>
              </a:p>
              <a:p>
                <a:pPr marL="0" indent="0">
                  <a:lnSpc>
                    <a:spcPct val="100000"/>
                  </a:lnSpc>
                  <a:spcBef>
                    <a:spcPts val="600"/>
                  </a:spcBef>
                  <a:spcAft>
                    <a:spcPts val="600"/>
                  </a:spcAft>
                  <a:buNone/>
                </a:pPr>
                <a14:m>
                  <m:oMathPara xmlns:m="http://schemas.openxmlformats.org/officeDocument/2006/math">
                    <m:oMathParaPr>
                      <m:jc m:val="centerGroup"/>
                    </m:oMathParaPr>
                    <m:oMath xmlns:m="http://schemas.openxmlformats.org/officeDocument/2006/math">
                      <m:f>
                        <m:fPr>
                          <m:ctrlPr>
                            <a:rPr lang="en-US" altLang="ja-JP" sz="2400" i="1">
                              <a:latin typeface="Cambria Math" panose="02040503050406030204" pitchFamily="18" charset="0"/>
                            </a:rPr>
                          </m:ctrlPr>
                        </m:fPr>
                        <m:num>
                          <m:r>
                            <a:rPr lang="en-US" altLang="ja-JP" sz="2400" i="1">
                              <a:latin typeface="Cambria Math" panose="02040503050406030204" pitchFamily="18" charset="0"/>
                            </a:rPr>
                            <m:t>1</m:t>
                          </m:r>
                        </m:num>
                        <m:den>
                          <m:r>
                            <a:rPr lang="en-US" altLang="ja-JP" sz="2400" i="1">
                              <a:latin typeface="Cambria Math" panose="02040503050406030204" pitchFamily="18" charset="0"/>
                            </a:rPr>
                            <m:t>𝑁</m:t>
                          </m:r>
                        </m:den>
                      </m:f>
                      <m:nary>
                        <m:naryPr>
                          <m:chr m:val="∑"/>
                          <m:supHide m:val="on"/>
                          <m:ctrlPr>
                            <a:rPr lang="en-US" altLang="ja-JP" sz="2400" b="1" i="1">
                              <a:latin typeface="Cambria Math" panose="02040503050406030204" pitchFamily="18" charset="0"/>
                            </a:rPr>
                          </m:ctrlPr>
                        </m:naryPr>
                        <m:sub>
                          <m:r>
                            <a:rPr lang="en-US" altLang="ja-JP" sz="2400" i="1">
                              <a:latin typeface="Cambria Math" panose="02040503050406030204" pitchFamily="18" charset="0"/>
                            </a:rPr>
                            <m:t>𝑖</m:t>
                          </m:r>
                        </m:sub>
                        <m:sup/>
                        <m:e>
                          <m:sSup>
                            <m:sSupPr>
                              <m:ctrlPr>
                                <a:rPr lang="en-US" altLang="ja-JP" sz="2400" b="1" i="1">
                                  <a:latin typeface="Cambria Math" panose="02040503050406030204" pitchFamily="18" charset="0"/>
                                </a:rPr>
                              </m:ctrlPr>
                            </m:sSupPr>
                            <m:e>
                              <m:d>
                                <m:dPr>
                                  <m:ctrlPr>
                                    <a:rPr lang="en-US" altLang="ja-JP" sz="2400" b="1" i="1">
                                      <a:latin typeface="Cambria Math" panose="02040503050406030204" pitchFamily="18" charset="0"/>
                                    </a:rPr>
                                  </m:ctrlPr>
                                </m:dPr>
                                <m:e>
                                  <m:sSup>
                                    <m:sSupPr>
                                      <m:ctrlPr>
                                        <a:rPr lang="en-US" altLang="ja-JP" sz="2400" b="1" i="1">
                                          <a:latin typeface="Cambria Math" panose="02040503050406030204" pitchFamily="18" charset="0"/>
                                        </a:rPr>
                                      </m:ctrlPr>
                                    </m:sSupPr>
                                    <m:e>
                                      <m:r>
                                        <a:rPr lang="en-US" altLang="ja-JP" sz="2400" b="1">
                                          <a:latin typeface="Cambria Math" panose="02040503050406030204" pitchFamily="18" charset="0"/>
                                        </a:rPr>
                                        <m:t>𝐮</m:t>
                                      </m:r>
                                    </m:e>
                                    <m:sup>
                                      <m:r>
                                        <a:rPr lang="en-US" altLang="ja-JP" sz="2400" i="1">
                                          <a:latin typeface="Cambria Math" panose="02040503050406030204" pitchFamily="18" charset="0"/>
                                        </a:rPr>
                                        <m:t>𝑇</m:t>
                                      </m:r>
                                    </m:sup>
                                  </m:sSup>
                                  <m:sSub>
                                    <m:sSubPr>
                                      <m:ctrlPr>
                                        <a:rPr lang="en-US" altLang="ja-JP" sz="2400" b="1" i="1">
                                          <a:latin typeface="Cambria Math" panose="02040503050406030204" pitchFamily="18" charset="0"/>
                                        </a:rPr>
                                      </m:ctrlPr>
                                    </m:sSubPr>
                                    <m:e>
                                      <m:r>
                                        <a:rPr lang="en-US" altLang="ja-JP" sz="2400" b="1">
                                          <a:latin typeface="Cambria Math" panose="02040503050406030204" pitchFamily="18" charset="0"/>
                                        </a:rPr>
                                        <m:t>𝐱</m:t>
                                      </m:r>
                                      <m:r>
                                        <a:rPr lang="en-US" altLang="ja-JP" sz="2400" b="1" i="0" smtClean="0">
                                          <a:latin typeface="Cambria Math" panose="02040503050406030204" pitchFamily="18" charset="0"/>
                                        </a:rPr>
                                        <m:t>′</m:t>
                                      </m:r>
                                    </m:e>
                                    <m:sub>
                                      <m:r>
                                        <a:rPr lang="en-US" altLang="ja-JP" sz="2400" i="1">
                                          <a:latin typeface="Cambria Math" panose="02040503050406030204" pitchFamily="18" charset="0"/>
                                        </a:rPr>
                                        <m:t>𝑖</m:t>
                                      </m:r>
                                    </m:sub>
                                  </m:sSub>
                                </m:e>
                              </m:d>
                            </m:e>
                            <m:sup>
                              <m:r>
                                <a:rPr lang="en-US" altLang="ja-JP" sz="2400" b="1" i="1">
                                  <a:latin typeface="Cambria Math" panose="02040503050406030204" pitchFamily="18" charset="0"/>
                                </a:rPr>
                                <m:t>𝟐</m:t>
                              </m:r>
                            </m:sup>
                          </m:sSup>
                        </m:e>
                      </m:nary>
                    </m:oMath>
                  </m:oMathPara>
                </a14:m>
                <a:endParaRPr lang="en-US" altLang="ja-JP" sz="2400" b="0" i="1" dirty="0" smtClean="0">
                  <a:latin typeface="Cambria Math" panose="02040503050406030204" pitchFamily="18" charset="0"/>
                </a:endParaRPr>
              </a:p>
              <a:p>
                <a:pPr marL="0" indent="0">
                  <a:lnSpc>
                    <a:spcPct val="100000"/>
                  </a:lnSpc>
                  <a:spcBef>
                    <a:spcPts val="600"/>
                  </a:spcBef>
                  <a:spcAft>
                    <a:spcPts val="600"/>
                  </a:spcAft>
                  <a:buNone/>
                </a:pPr>
                <a:r>
                  <a:rPr lang="ja-JP" altLang="en-US" sz="2400" i="1" dirty="0">
                    <a:latin typeface="Cambria Math" panose="02040503050406030204" pitchFamily="18" charset="0"/>
                  </a:rPr>
                  <a:t>を</a:t>
                </a:r>
                <a:r>
                  <a:rPr lang="ja-JP" altLang="en-US" sz="2400" b="0" i="1" dirty="0" smtClean="0">
                    <a:latin typeface="Cambria Math" panose="02040503050406030204" pitchFamily="18" charset="0"/>
                  </a:rPr>
                  <a:t>最大化する</a:t>
                </a:r>
                <a:r>
                  <a:rPr lang="en-US" altLang="ja-JP" sz="2400" b="1" dirty="0" smtClean="0">
                    <a:latin typeface="Cambria Math" panose="02040503050406030204" pitchFamily="18" charset="0"/>
                  </a:rPr>
                  <a:t>u</a:t>
                </a:r>
                <a:r>
                  <a:rPr lang="ja-JP" altLang="en-US" sz="2400" i="1" dirty="0" smtClean="0">
                    <a:latin typeface="Cambria Math" panose="02040503050406030204" pitchFamily="18" charset="0"/>
                  </a:rPr>
                  <a:t> </a:t>
                </a:r>
                <a:r>
                  <a:rPr lang="ja-JP" altLang="en-US" sz="2400" b="0" i="1" dirty="0" smtClean="0">
                    <a:latin typeface="Cambria Math" panose="02040503050406030204" pitchFamily="18" charset="0"/>
                  </a:rPr>
                  <a:t>を計算</a:t>
                </a:r>
                <a:r>
                  <a:rPr lang="ja-JP" altLang="en-US" sz="2400" b="0" i="1" dirty="0">
                    <a:latin typeface="Cambria Math" panose="02040503050406030204" pitchFamily="18" charset="0"/>
                  </a:rPr>
                  <a:t>すると</a:t>
                </a:r>
                <a14:m>
                  <m:oMath xmlns:m="http://schemas.openxmlformats.org/officeDocument/2006/math">
                    <m:r>
                      <a:rPr lang="en-US" altLang="ja-JP" sz="2400" b="0" i="1" smtClean="0">
                        <a:latin typeface="Cambria Math" panose="02040503050406030204" pitchFamily="18" charset="0"/>
                      </a:rPr>
                      <m:t>  </m:t>
                    </m:r>
                  </m:oMath>
                </a14:m>
                <a:endParaRPr lang="en-US" altLang="ja-JP" sz="2400" dirty="0"/>
              </a:p>
              <a:p>
                <a:pPr marL="0" indent="0">
                  <a:lnSpc>
                    <a:spcPct val="100000"/>
                  </a:lnSpc>
                  <a:spcBef>
                    <a:spcPts val="600"/>
                  </a:spcBef>
                  <a:spcAft>
                    <a:spcPts val="600"/>
                  </a:spcAft>
                  <a:buNone/>
                </a:pPr>
                <a14:m>
                  <m:oMathPara xmlns:m="http://schemas.openxmlformats.org/officeDocument/2006/math">
                    <m:oMathParaPr>
                      <m:jc m:val="centerGroup"/>
                    </m:oMathParaPr>
                    <m:oMath xmlns:m="http://schemas.openxmlformats.org/officeDocument/2006/math">
                      <m:r>
                        <a:rPr lang="en-US" altLang="ja-JP" sz="2400" b="1">
                          <a:latin typeface="Cambria Math" panose="02040503050406030204" pitchFamily="18" charset="0"/>
                        </a:rPr>
                        <m:t>𝐮</m:t>
                      </m:r>
                      <m:r>
                        <a:rPr lang="en-US" altLang="ja-JP" sz="2400" b="1" i="0" smtClean="0">
                          <a:latin typeface="Cambria Math" panose="02040503050406030204" pitchFamily="18" charset="0"/>
                        </a:rPr>
                        <m:t>=</m:t>
                      </m:r>
                      <m:d>
                        <m:dPr>
                          <m:ctrlPr>
                            <a:rPr lang="en-US" altLang="ja-JP" sz="2400" b="1" i="1" smtClean="0">
                              <a:latin typeface="Cambria Math" panose="02040503050406030204" pitchFamily="18" charset="0"/>
                            </a:rPr>
                          </m:ctrlPr>
                        </m:dPr>
                        <m:e>
                          <m:r>
                            <a:rPr lang="en-US" altLang="ja-JP" sz="2400" b="0" i="1" smtClean="0">
                              <a:latin typeface="Cambria Math" panose="02040503050406030204" pitchFamily="18" charset="0"/>
                            </a:rPr>
                            <m:t>0.63, 0.78</m:t>
                          </m:r>
                        </m:e>
                      </m:d>
                    </m:oMath>
                  </m:oMathPara>
                </a14:m>
                <a:endParaRPr lang="en-US" altLang="ja-JP" sz="1400" dirty="0"/>
              </a:p>
              <a:p>
                <a:pPr marL="0" indent="0">
                  <a:lnSpc>
                    <a:spcPct val="100000"/>
                  </a:lnSpc>
                  <a:spcBef>
                    <a:spcPts val="600"/>
                  </a:spcBef>
                  <a:spcAft>
                    <a:spcPts val="600"/>
                  </a:spcAft>
                  <a:buNone/>
                </a:pPr>
                <a:r>
                  <a:rPr lang="ja-JP" altLang="en-US" sz="2400" dirty="0" smtClean="0"/>
                  <a:t>が得られた．この方向</a:t>
                </a:r>
                <a:r>
                  <a:rPr lang="en-US" altLang="ja-JP" sz="2400" b="1" dirty="0" smtClean="0"/>
                  <a:t>u</a:t>
                </a:r>
                <a:r>
                  <a:rPr lang="ja-JP" altLang="en-US" sz="2400" dirty="0" smtClean="0"/>
                  <a:t>を</a:t>
                </a:r>
                <a:r>
                  <a:rPr lang="ja-JP" altLang="en-US" sz="2400" b="1" dirty="0">
                    <a:solidFill>
                      <a:srgbClr val="FF0000"/>
                    </a:solidFill>
                  </a:rPr>
                  <a:t>第一</a:t>
                </a:r>
                <a:r>
                  <a:rPr lang="ja-JP" altLang="en-US" sz="2400" b="1" dirty="0" smtClean="0">
                    <a:solidFill>
                      <a:srgbClr val="FF0000"/>
                    </a:solidFill>
                  </a:rPr>
                  <a:t>主成分</a:t>
                </a:r>
                <a:r>
                  <a:rPr lang="ja-JP" altLang="en-US" sz="2400" dirty="0" smtClean="0"/>
                  <a:t>と呼ぶ</a:t>
                </a:r>
                <a:endParaRPr lang="en-US" altLang="ja-JP" sz="2400" dirty="0" smtClean="0"/>
              </a:p>
              <a:p>
                <a:pPr marL="0" indent="0">
                  <a:lnSpc>
                    <a:spcPct val="100000"/>
                  </a:lnSpc>
                  <a:spcBef>
                    <a:spcPts val="600"/>
                  </a:spcBef>
                  <a:spcAft>
                    <a:spcPts val="600"/>
                  </a:spcAft>
                  <a:buNone/>
                </a:pPr>
                <a:endParaRPr lang="en-US" altLang="ja-JP" sz="2400" dirty="0"/>
              </a:p>
              <a:p>
                <a:pPr marL="0" indent="0">
                  <a:lnSpc>
                    <a:spcPct val="100000"/>
                  </a:lnSpc>
                  <a:spcBef>
                    <a:spcPts val="600"/>
                  </a:spcBef>
                  <a:spcAft>
                    <a:spcPts val="600"/>
                  </a:spcAft>
                  <a:buNone/>
                </a:pPr>
                <a:r>
                  <a:rPr lang="ja-JP" altLang="en-US" sz="2400" dirty="0"/>
                  <a:t>各データを</a:t>
                </a:r>
                <a14:m>
                  <m:oMath xmlns:m="http://schemas.openxmlformats.org/officeDocument/2006/math">
                    <m:r>
                      <a:rPr lang="en-US" altLang="ja-JP" sz="2400" b="1">
                        <a:latin typeface="Cambria Math" panose="02040503050406030204" pitchFamily="18" charset="0"/>
                      </a:rPr>
                      <m:t>𝐮</m:t>
                    </m:r>
                  </m:oMath>
                </a14:m>
                <a:r>
                  <a:rPr lang="en-US" altLang="ja-JP" sz="2400" dirty="0"/>
                  <a:t> </a:t>
                </a:r>
                <a:r>
                  <a:rPr lang="ja-JP" altLang="en-US" sz="2400" dirty="0"/>
                  <a:t>に射影する</a:t>
                </a:r>
                <a:endParaRPr lang="en-US" altLang="ja-JP" sz="2400" dirty="0"/>
              </a:p>
              <a:p>
                <a:pPr marL="0" indent="0">
                  <a:lnSpc>
                    <a:spcPct val="100000"/>
                  </a:lnSpc>
                  <a:spcBef>
                    <a:spcPts val="600"/>
                  </a:spcBef>
                  <a:spcAft>
                    <a:spcPts val="600"/>
                  </a:spcAft>
                  <a:buNone/>
                </a:pPr>
                <a:r>
                  <a:rPr lang="en-US" altLang="ja-JP" sz="1800" dirty="0"/>
                  <a:t>(</a:t>
                </a:r>
                <a:r>
                  <a:rPr lang="ja-JP" altLang="en-US" sz="1800" dirty="0"/>
                  <a:t>数学</a:t>
                </a:r>
                <a:r>
                  <a:rPr lang="en-US" altLang="ja-JP" sz="1800" dirty="0"/>
                  <a:t>,</a:t>
                </a:r>
                <a:r>
                  <a:rPr lang="ja-JP" altLang="en-US" sz="1800" dirty="0"/>
                  <a:t> 社会</a:t>
                </a:r>
                <a:r>
                  <a:rPr lang="en-US" altLang="ja-JP" sz="1800" dirty="0"/>
                  <a:t>) </a:t>
                </a:r>
                <a:r>
                  <a:rPr lang="ja-JP" altLang="en-US" sz="1800" dirty="0"/>
                  <a:t>の点が</a:t>
                </a:r>
                <a:r>
                  <a:rPr lang="en-US" altLang="ja-JP" sz="1800" dirty="0"/>
                  <a:t> (80, 70)</a:t>
                </a:r>
                <a:r>
                  <a:rPr lang="ja-JP" altLang="en-US" sz="1800" dirty="0"/>
                  <a:t>なら</a:t>
                </a:r>
                <a:r>
                  <a:rPr lang="en-US" altLang="ja-JP" sz="1800" dirty="0"/>
                  <a:t>,</a:t>
                </a:r>
              </a:p>
              <a:p>
                <a:pPr marL="0" indent="0">
                  <a:lnSpc>
                    <a:spcPct val="100000"/>
                  </a:lnSpc>
                  <a:spcBef>
                    <a:spcPts val="600"/>
                  </a:spcBef>
                  <a:spcAft>
                    <a:spcPts val="600"/>
                  </a:spcAft>
                  <a:buNone/>
                </a:pPr>
                <a:r>
                  <a:rPr lang="en-US" altLang="ja-JP" sz="1800" dirty="0"/>
                  <a:t>(</a:t>
                </a:r>
                <a:r>
                  <a:rPr lang="ja-JP" altLang="en-US" sz="1800" dirty="0"/>
                  <a:t>数学</a:t>
                </a:r>
                <a:r>
                  <a:rPr lang="en-US" altLang="ja-JP" sz="1800" dirty="0"/>
                  <a:t>, </a:t>
                </a:r>
                <a:r>
                  <a:rPr lang="ja-JP" altLang="en-US" sz="1800" dirty="0"/>
                  <a:t>社会</a:t>
                </a:r>
                <a:r>
                  <a:rPr lang="en-US" altLang="ja-JP" sz="1800" dirty="0"/>
                  <a:t>)</a:t>
                </a:r>
                <a:r>
                  <a:rPr lang="ja-JP" altLang="en-US" sz="1800" dirty="0"/>
                  <a:t> の平均値は</a:t>
                </a:r>
                <a:r>
                  <a:rPr lang="en-US" altLang="ja-JP" sz="1800" dirty="0"/>
                  <a:t>(73, 71)</a:t>
                </a:r>
                <a:r>
                  <a:rPr lang="ja-JP" altLang="en-US" sz="1800" dirty="0"/>
                  <a:t>なので</a:t>
                </a:r>
                <a:endParaRPr lang="en-US" altLang="ja-JP" sz="1800" dirty="0"/>
              </a:p>
              <a:p>
                <a:pPr marL="0" indent="0">
                  <a:lnSpc>
                    <a:spcPct val="100000"/>
                  </a:lnSpc>
                  <a:spcBef>
                    <a:spcPts val="600"/>
                  </a:spcBef>
                  <a:spcAft>
                    <a:spcPts val="600"/>
                  </a:spcAft>
                  <a:buNone/>
                </a:pPr>
                <a:r>
                  <a:rPr lang="ja-JP" altLang="en-US" sz="1800" dirty="0"/>
                  <a:t>射影値 </a:t>
                </a:r>
                <a:r>
                  <a:rPr lang="en-US" altLang="ja-JP" sz="1800" dirty="0"/>
                  <a:t>= (80-73)*0.63 +(70-71)*0.78</a:t>
                </a:r>
              </a:p>
              <a:p>
                <a:pPr marL="0" indent="0">
                  <a:lnSpc>
                    <a:spcPct val="100000"/>
                  </a:lnSpc>
                  <a:spcBef>
                    <a:spcPts val="600"/>
                  </a:spcBef>
                  <a:spcAft>
                    <a:spcPts val="600"/>
                  </a:spcAft>
                  <a:buNone/>
                </a:pPr>
                <a:r>
                  <a:rPr lang="en-US" altLang="ja-JP" sz="1800" dirty="0"/>
                  <a:t>          = </a:t>
                </a:r>
                <a:r>
                  <a:rPr lang="en-US" altLang="ja-JP" sz="1800" dirty="0" smtClean="0"/>
                  <a:t>3.63</a:t>
                </a:r>
                <a:endParaRPr lang="en-US" altLang="ja-JP" sz="1800" dirty="0"/>
              </a:p>
            </p:txBody>
          </p:sp>
        </mc:Choice>
        <mc:Fallback xmlns="">
          <p:sp>
            <p:nvSpPr>
              <p:cNvPr id="33" name="コンテンツ プレースホルダー 2"/>
              <p:cNvSpPr txBox="1">
                <a:spLocks noRot="1" noChangeAspect="1" noMove="1" noResize="1" noEditPoints="1" noAdjustHandles="1" noChangeArrowheads="1" noChangeShapeType="1" noTextEdit="1"/>
              </p:cNvSpPr>
              <p:nvPr/>
            </p:nvSpPr>
            <p:spPr>
              <a:xfrm>
                <a:off x="252188" y="973273"/>
                <a:ext cx="6244028" cy="5894612"/>
              </a:xfrm>
              <a:prstGeom prst="rect">
                <a:avLst/>
              </a:prstGeom>
              <a:blipFill>
                <a:blip r:embed="rId6"/>
                <a:stretch>
                  <a:fillRect l="-1463" t="-620" r="-488"/>
                </a:stretch>
              </a:blipFill>
            </p:spPr>
            <p:txBody>
              <a:bodyPr/>
              <a:lstStyle/>
              <a:p>
                <a:r>
                  <a:rPr lang="ja-JP" altLang="en-US">
                    <a:noFill/>
                  </a:rPr>
                  <a:t> </a:t>
                </a:r>
              </a:p>
            </p:txBody>
          </p:sp>
        </mc:Fallback>
      </mc:AlternateContent>
      <p:sp>
        <p:nvSpPr>
          <p:cNvPr id="35" name="コンテンツ プレースホルダー 2"/>
          <p:cNvSpPr txBox="1">
            <a:spLocks/>
          </p:cNvSpPr>
          <p:nvPr/>
        </p:nvSpPr>
        <p:spPr>
          <a:xfrm>
            <a:off x="277589" y="3350988"/>
            <a:ext cx="4891312" cy="589461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600"/>
              </a:spcBef>
              <a:spcAft>
                <a:spcPts val="600"/>
              </a:spcAft>
              <a:buNone/>
            </a:pPr>
            <a:endParaRPr lang="en-US" altLang="ja-JP" sz="2400" dirty="0"/>
          </a:p>
        </p:txBody>
      </p:sp>
      <p:sp>
        <p:nvSpPr>
          <p:cNvPr id="18" name="正方形/長方形 17"/>
          <p:cNvSpPr/>
          <p:nvPr/>
        </p:nvSpPr>
        <p:spPr>
          <a:xfrm>
            <a:off x="6182121" y="5908159"/>
            <a:ext cx="6009879" cy="830997"/>
          </a:xfrm>
          <a:prstGeom prst="rect">
            <a:avLst/>
          </a:prstGeom>
        </p:spPr>
        <p:txBody>
          <a:bodyPr wrap="square">
            <a:spAutoFit/>
          </a:bodyPr>
          <a:lstStyle/>
          <a:p>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この射影値</a:t>
            </a: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を</a:t>
            </a:r>
            <a:r>
              <a:rPr lang="ja-JP" altLang="en-US" sz="2400" b="1" dirty="0" smtClean="0">
                <a:solidFill>
                  <a:srgbClr val="C00000"/>
                </a:solidFill>
                <a:latin typeface="メイリオ" panose="020B0604030504040204" pitchFamily="50" charset="-128"/>
                <a:ea typeface="メイリオ" panose="020B0604030504040204" pitchFamily="50" charset="-128"/>
                <a:cs typeface="メイリオ" panose="020B0604030504040204" pitchFamily="50" charset="-128"/>
              </a:rPr>
              <a:t>第一主成分</a:t>
            </a:r>
            <a:r>
              <a:rPr lang="ja-JP" altLang="en-US" sz="2400" b="1" dirty="0">
                <a:solidFill>
                  <a:srgbClr val="C00000"/>
                </a:solidFill>
                <a:latin typeface="メイリオ" panose="020B0604030504040204" pitchFamily="50" charset="-128"/>
                <a:ea typeface="メイリオ" panose="020B0604030504040204" pitchFamily="50" charset="-128"/>
                <a:cs typeface="メイリオ" panose="020B0604030504040204" pitchFamily="50" charset="-128"/>
              </a:rPr>
              <a:t>得点</a:t>
            </a: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と呼び，この例では</a:t>
            </a:r>
            <a:r>
              <a:rPr lang="en-US" altLang="ja-JP" sz="24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学力</a:t>
            </a:r>
            <a:r>
              <a:rPr lang="en-US" altLang="ja-JP" sz="24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に対応すると考えられる</a:t>
            </a:r>
            <a:endParaRPr lang="en-US" altLang="ja-JP" sz="2400" dirty="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4" name="図 3"/>
          <p:cNvPicPr>
            <a:picLocks noChangeAspect="1"/>
          </p:cNvPicPr>
          <p:nvPr/>
        </p:nvPicPr>
        <p:blipFill rotWithShape="1">
          <a:blip r:embed="rId7"/>
          <a:srcRect b="58346"/>
          <a:stretch/>
        </p:blipFill>
        <p:spPr>
          <a:xfrm>
            <a:off x="7451839" y="2968757"/>
            <a:ext cx="3071018" cy="2805794"/>
          </a:xfrm>
          <a:prstGeom prst="rect">
            <a:avLst/>
          </a:prstGeom>
        </p:spPr>
      </p:pic>
      <p:sp>
        <p:nvSpPr>
          <p:cNvPr id="23" name="タイトル 1"/>
          <p:cNvSpPr>
            <a:spLocks noGrp="1"/>
          </p:cNvSpPr>
          <p:nvPr>
            <p:ph type="title"/>
          </p:nvPr>
        </p:nvSpPr>
        <p:spPr>
          <a:xfrm>
            <a:off x="266702" y="158298"/>
            <a:ext cx="10505333" cy="733270"/>
          </a:xfrm>
        </p:spPr>
        <p:txBody>
          <a:bodyPr>
            <a:normAutofit/>
          </a:bodyPr>
          <a:lstStyle/>
          <a:p>
            <a:r>
              <a:rPr lang="ja-JP" altLang="en-US" sz="4000" b="1" dirty="0"/>
              <a:t>主成分分析</a:t>
            </a:r>
            <a:endParaRPr kumimoji="1" lang="ja-JP" altLang="en-US" sz="4000" dirty="0"/>
          </a:p>
        </p:txBody>
      </p:sp>
      <p:sp>
        <p:nvSpPr>
          <p:cNvPr id="2" name="正方形/長方形 1">
            <a:extLst>
              <a:ext uri="{FF2B5EF4-FFF2-40B4-BE49-F238E27FC236}">
                <a16:creationId xmlns:a16="http://schemas.microsoft.com/office/drawing/2014/main" xmlns="" id="{8B0FAD92-5868-4681-9552-06237452AF82}"/>
              </a:ext>
            </a:extLst>
          </p:cNvPr>
          <p:cNvSpPr/>
          <p:nvPr/>
        </p:nvSpPr>
        <p:spPr>
          <a:xfrm>
            <a:off x="9304523" y="3025285"/>
            <a:ext cx="1199046" cy="215444"/>
          </a:xfrm>
          <a:prstGeom prst="rect">
            <a:avLst/>
          </a:prstGeom>
          <a:solidFill>
            <a:schemeClr val="bg1"/>
          </a:solidFill>
        </p:spPr>
        <p:txBody>
          <a:bodyPr wrap="none" lIns="0" tIns="0" rIns="0" bIns="0">
            <a:spAutoFit/>
          </a:bodyPr>
          <a:lstStyle/>
          <a:p>
            <a:r>
              <a:rPr lang="ja-JP" altLang="en-US" sz="1400" b="1" dirty="0">
                <a:solidFill>
                  <a:srgbClr val="C00000"/>
                </a:solidFill>
                <a:latin typeface="メイリオ" panose="020B0604030504040204" pitchFamily="50" charset="-128"/>
                <a:ea typeface="メイリオ" panose="020B0604030504040204" pitchFamily="50" charset="-128"/>
                <a:cs typeface="メイリオ" panose="020B0604030504040204" pitchFamily="50" charset="-128"/>
              </a:rPr>
              <a:t>第</a:t>
            </a:r>
            <a:r>
              <a:rPr lang="en-US" altLang="ja-JP" sz="1400" b="1" dirty="0">
                <a:solidFill>
                  <a:srgbClr val="C00000"/>
                </a:solidFill>
                <a:latin typeface="メイリオ" panose="020B0604030504040204" pitchFamily="50" charset="-128"/>
                <a:ea typeface="メイリオ" panose="020B0604030504040204" pitchFamily="50" charset="-128"/>
                <a:cs typeface="メイリオ" panose="020B0604030504040204" pitchFamily="50" charset="-128"/>
              </a:rPr>
              <a:t>1</a:t>
            </a:r>
            <a:r>
              <a:rPr lang="ja-JP" altLang="en-US" sz="1400" b="1" dirty="0">
                <a:solidFill>
                  <a:srgbClr val="C00000"/>
                </a:solidFill>
                <a:latin typeface="メイリオ" panose="020B0604030504040204" pitchFamily="50" charset="-128"/>
                <a:ea typeface="メイリオ" panose="020B0604030504040204" pitchFamily="50" charset="-128"/>
                <a:cs typeface="メイリオ" panose="020B0604030504040204" pitchFamily="50" charset="-128"/>
              </a:rPr>
              <a:t>主成分得点</a:t>
            </a:r>
            <a:endParaRPr lang="ja-JP" altLang="en-US" sz="1400" dirty="0"/>
          </a:p>
        </p:txBody>
      </p:sp>
    </p:spTree>
    <p:extLst>
      <p:ext uri="{BB962C8B-B14F-4D97-AF65-F5344CB8AC3E}">
        <p14:creationId xmlns:p14="http://schemas.microsoft.com/office/powerpoint/2010/main" val="201843467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コンテンツ プレースホルダー 2"/>
          <p:cNvSpPr txBox="1">
            <a:spLocks/>
          </p:cNvSpPr>
          <p:nvPr/>
        </p:nvSpPr>
        <p:spPr>
          <a:xfrm>
            <a:off x="252188" y="1169237"/>
            <a:ext cx="6598555" cy="50576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lnSpc>
                <a:spcPct val="100000"/>
              </a:lnSpc>
              <a:spcBef>
                <a:spcPts val="1200"/>
              </a:spcBef>
              <a:spcAft>
                <a:spcPts val="600"/>
              </a:spcAft>
            </a:pPr>
            <a:endParaRPr lang="en-US" altLang="ja-JP" dirty="0"/>
          </a:p>
        </p:txBody>
      </p:sp>
      <p:grpSp>
        <p:nvGrpSpPr>
          <p:cNvPr id="12" name="グループ化 11"/>
          <p:cNvGrpSpPr/>
          <p:nvPr/>
        </p:nvGrpSpPr>
        <p:grpSpPr>
          <a:xfrm>
            <a:off x="317617" y="1444633"/>
            <a:ext cx="5933504" cy="4656399"/>
            <a:chOff x="317616" y="3106154"/>
            <a:chExt cx="4653525" cy="3651923"/>
          </a:xfrm>
        </p:grpSpPr>
        <p:grpSp>
          <p:nvGrpSpPr>
            <p:cNvPr id="10" name="グループ化 9"/>
            <p:cNvGrpSpPr/>
            <p:nvPr/>
          </p:nvGrpSpPr>
          <p:grpSpPr>
            <a:xfrm>
              <a:off x="317616" y="3106154"/>
              <a:ext cx="4653525" cy="3651923"/>
              <a:chOff x="6890773" y="1442591"/>
              <a:chExt cx="4653525" cy="3651923"/>
            </a:xfrm>
          </p:grpSpPr>
          <p:pic>
            <p:nvPicPr>
              <p:cNvPr id="6" name="図 5"/>
              <p:cNvPicPr>
                <a:picLocks noChangeAspect="1"/>
              </p:cNvPicPr>
              <p:nvPr/>
            </p:nvPicPr>
            <p:blipFill>
              <a:blip r:embed="rId2"/>
              <a:stretch>
                <a:fillRect/>
              </a:stretch>
            </p:blipFill>
            <p:spPr>
              <a:xfrm>
                <a:off x="6890773" y="1442591"/>
                <a:ext cx="4561044" cy="3651923"/>
              </a:xfrm>
              <a:prstGeom prst="rect">
                <a:avLst/>
              </a:prstGeom>
            </p:spPr>
          </p:pic>
          <mc:AlternateContent xmlns:mc="http://schemas.openxmlformats.org/markup-compatibility/2006" xmlns:a14="http://schemas.microsoft.com/office/drawing/2010/main">
            <mc:Choice Requires="a14">
              <p:sp>
                <p:nvSpPr>
                  <p:cNvPr id="9" name="正方形/長方形 8"/>
                  <p:cNvSpPr/>
                  <p:nvPr/>
                </p:nvSpPr>
                <p:spPr>
                  <a:xfrm>
                    <a:off x="7445902" y="1778391"/>
                    <a:ext cx="867994" cy="70788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4000" b="1" i="1">
                                  <a:latin typeface="Cambria Math" panose="02040503050406030204" pitchFamily="18" charset="0"/>
                                </a:rPr>
                              </m:ctrlPr>
                            </m:sSubPr>
                            <m:e>
                              <m:r>
                                <a:rPr lang="en-US" altLang="ja-JP" sz="4000" b="1">
                                  <a:latin typeface="Cambria Math" panose="02040503050406030204" pitchFamily="18" charset="0"/>
                                </a:rPr>
                                <m:t>𝐱</m:t>
                              </m:r>
                              <m:r>
                                <a:rPr lang="en-US" altLang="ja-JP" sz="4000" b="1" i="1">
                                  <a:latin typeface="Cambria Math" panose="02040503050406030204" pitchFamily="18" charset="0"/>
                                </a:rPr>
                                <m:t>′</m:t>
                              </m:r>
                            </m:e>
                            <m:sub>
                              <m:r>
                                <a:rPr lang="en-US" altLang="ja-JP" sz="4000" i="1">
                                  <a:latin typeface="Cambria Math" panose="02040503050406030204" pitchFamily="18" charset="0"/>
                                </a:rPr>
                                <m:t>𝑖</m:t>
                              </m:r>
                            </m:sub>
                          </m:sSub>
                        </m:oMath>
                      </m:oMathPara>
                    </a14:m>
                    <a:endParaRPr lang="ja-JP" altLang="en-US" sz="4000" dirty="0"/>
                  </a:p>
                </p:txBody>
              </p:sp>
            </mc:Choice>
            <mc:Fallback xmlns="">
              <p:sp>
                <p:nvSpPr>
                  <p:cNvPr id="9" name="正方形/長方形 8"/>
                  <p:cNvSpPr>
                    <a:spLocks noRot="1" noChangeAspect="1" noMove="1" noResize="1" noEditPoints="1" noAdjustHandles="1" noChangeArrowheads="1" noChangeShapeType="1" noTextEdit="1"/>
                  </p:cNvSpPr>
                  <p:nvPr/>
                </p:nvSpPr>
                <p:spPr>
                  <a:xfrm>
                    <a:off x="7445902" y="1778391"/>
                    <a:ext cx="867994" cy="707886"/>
                  </a:xfrm>
                  <a:prstGeom prst="rect">
                    <a:avLst/>
                  </a:prstGeom>
                  <a:blipFill rotWithShape="0">
                    <a:blip r:embed="rId3"/>
                    <a:stretch>
                      <a:fillRect r="-8696" b="-38667"/>
                    </a:stretch>
                  </a:blipFill>
                </p:spPr>
                <p:txBody>
                  <a:bodyPr/>
                  <a:lstStyle/>
                  <a:p>
                    <a:r>
                      <a:rPr lang="ja-JP" altLang="en-US">
                        <a:noFill/>
                      </a:rPr>
                      <a:t> </a:t>
                    </a:r>
                  </a:p>
                </p:txBody>
              </p:sp>
            </mc:Fallback>
          </mc:AlternateContent>
          <p:sp>
            <p:nvSpPr>
              <p:cNvPr id="21" name="正方形/長方形 20"/>
              <p:cNvSpPr/>
              <p:nvPr/>
            </p:nvSpPr>
            <p:spPr>
              <a:xfrm>
                <a:off x="10897967" y="3055515"/>
                <a:ext cx="646331" cy="369332"/>
              </a:xfrm>
              <a:prstGeom prst="rect">
                <a:avLst/>
              </a:prstGeom>
            </p:spPr>
            <p:txBody>
              <a:bodyPr wrap="none">
                <a:spAutoFit/>
              </a:bodyPr>
              <a:lstStyle/>
              <a:p>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数学</a:t>
                </a:r>
                <a:endParaRPr lang="ja-JP" altLang="en-US" b="1" dirty="0"/>
              </a:p>
            </p:txBody>
          </p:sp>
          <p:sp>
            <p:nvSpPr>
              <p:cNvPr id="22" name="正方形/長方形 21"/>
              <p:cNvSpPr/>
              <p:nvPr/>
            </p:nvSpPr>
            <p:spPr>
              <a:xfrm>
                <a:off x="8934721" y="1477494"/>
                <a:ext cx="646331" cy="369333"/>
              </a:xfrm>
              <a:prstGeom prst="rect">
                <a:avLst/>
              </a:prstGeom>
            </p:spPr>
            <p:txBody>
              <a:bodyPr wrap="none">
                <a:spAutoFit/>
              </a:bodyPr>
              <a:lstStyle/>
              <a:p>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社会</a:t>
                </a:r>
                <a:endParaRPr lang="ja-JP" altLang="en-US" b="1" dirty="0"/>
              </a:p>
            </p:txBody>
          </p:sp>
        </p:grpSp>
        <p:grpSp>
          <p:nvGrpSpPr>
            <p:cNvPr id="34" name="グループ化 33"/>
            <p:cNvGrpSpPr/>
            <p:nvPr/>
          </p:nvGrpSpPr>
          <p:grpSpPr>
            <a:xfrm>
              <a:off x="937620" y="3476149"/>
              <a:ext cx="3182998" cy="3053008"/>
              <a:chOff x="7655920" y="1710986"/>
              <a:chExt cx="3182998" cy="3053008"/>
            </a:xfrm>
          </p:grpSpPr>
          <p:grpSp>
            <p:nvGrpSpPr>
              <p:cNvPr id="31" name="グループ化 30"/>
              <p:cNvGrpSpPr/>
              <p:nvPr/>
            </p:nvGrpSpPr>
            <p:grpSpPr>
              <a:xfrm>
                <a:off x="7655920" y="1710986"/>
                <a:ext cx="3182998" cy="3053008"/>
                <a:chOff x="7655920" y="1710986"/>
                <a:chExt cx="3182998" cy="3053008"/>
              </a:xfrm>
            </p:grpSpPr>
            <p:cxnSp>
              <p:nvCxnSpPr>
                <p:cNvPr id="14" name="直線コネクタ 13"/>
                <p:cNvCxnSpPr/>
                <p:nvPr/>
              </p:nvCxnSpPr>
              <p:spPr>
                <a:xfrm flipV="1">
                  <a:off x="7655920" y="1710986"/>
                  <a:ext cx="3182998" cy="3053008"/>
                </a:xfrm>
                <a:prstGeom prst="line">
                  <a:avLst/>
                </a:prstGeom>
                <a:ln w="47625">
                  <a:solidFill>
                    <a:srgbClr val="C00000"/>
                  </a:solidFill>
                  <a:prstDash val="sysDot"/>
                </a:ln>
              </p:spPr>
              <p:style>
                <a:lnRef idx="1">
                  <a:schemeClr val="accent1"/>
                </a:lnRef>
                <a:fillRef idx="0">
                  <a:schemeClr val="accent1"/>
                </a:fillRef>
                <a:effectRef idx="0">
                  <a:schemeClr val="accent1"/>
                </a:effectRef>
                <a:fontRef idx="minor">
                  <a:schemeClr val="tx1"/>
                </a:fontRef>
              </p:style>
            </p:cxnSp>
            <p:cxnSp>
              <p:nvCxnSpPr>
                <p:cNvPr id="28" name="直線コネクタ 27"/>
                <p:cNvCxnSpPr/>
                <p:nvPr/>
              </p:nvCxnSpPr>
              <p:spPr>
                <a:xfrm flipV="1">
                  <a:off x="9313072" y="2700654"/>
                  <a:ext cx="504595" cy="464147"/>
                </a:xfrm>
                <a:prstGeom prst="line">
                  <a:avLst/>
                </a:prstGeom>
                <a:ln w="82550">
                  <a:solidFill>
                    <a:srgbClr val="C00000"/>
                  </a:solidFill>
                  <a:headEnd type="oval"/>
                  <a:tailEnd type="stealth" w="lg" len="lg"/>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32" name="正方形/長方形 31"/>
                  <p:cNvSpPr/>
                  <p:nvPr/>
                </p:nvSpPr>
                <p:spPr>
                  <a:xfrm>
                    <a:off x="9358207" y="2856617"/>
                    <a:ext cx="570989" cy="64633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3600" b="1">
                              <a:latin typeface="Cambria Math" panose="02040503050406030204" pitchFamily="18" charset="0"/>
                            </a:rPr>
                            <m:t>𝐮</m:t>
                          </m:r>
                        </m:oMath>
                      </m:oMathPara>
                    </a14:m>
                    <a:endParaRPr lang="ja-JP" altLang="en-US" sz="3600" dirty="0"/>
                  </a:p>
                </p:txBody>
              </p:sp>
            </mc:Choice>
            <mc:Fallback xmlns="">
              <p:sp>
                <p:nvSpPr>
                  <p:cNvPr id="32" name="正方形/長方形 31"/>
                  <p:cNvSpPr>
                    <a:spLocks noRot="1" noChangeAspect="1" noMove="1" noResize="1" noEditPoints="1" noAdjustHandles="1" noChangeArrowheads="1" noChangeShapeType="1" noTextEdit="1"/>
                  </p:cNvSpPr>
                  <p:nvPr/>
                </p:nvSpPr>
                <p:spPr>
                  <a:xfrm>
                    <a:off x="9358207" y="2856617"/>
                    <a:ext cx="570989" cy="646331"/>
                  </a:xfrm>
                  <a:prstGeom prst="rect">
                    <a:avLst/>
                  </a:prstGeom>
                  <a:blipFill rotWithShape="0">
                    <a:blip r:embed="rId4"/>
                    <a:stretch>
                      <a:fillRect/>
                    </a:stretch>
                  </a:blipFill>
                </p:spPr>
                <p:txBody>
                  <a:bodyPr/>
                  <a:lstStyle/>
                  <a:p>
                    <a:r>
                      <a:rPr lang="ja-JP" altLang="en-US">
                        <a:noFill/>
                      </a:rPr>
                      <a:t> </a:t>
                    </a:r>
                  </a:p>
                </p:txBody>
              </p:sp>
            </mc:Fallback>
          </mc:AlternateContent>
        </p:grpSp>
      </p:grpSp>
      <p:sp>
        <p:nvSpPr>
          <p:cNvPr id="35" name="コンテンツ プレースホルダー 2"/>
          <p:cNvSpPr txBox="1">
            <a:spLocks/>
          </p:cNvSpPr>
          <p:nvPr/>
        </p:nvSpPr>
        <p:spPr>
          <a:xfrm>
            <a:off x="277589" y="3350988"/>
            <a:ext cx="4891312" cy="589461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600"/>
              </a:spcBef>
              <a:spcAft>
                <a:spcPts val="600"/>
              </a:spcAft>
              <a:buNone/>
            </a:pPr>
            <a:endParaRPr lang="en-US" altLang="ja-JP" sz="2400" dirty="0"/>
          </a:p>
        </p:txBody>
      </p:sp>
      <p:sp>
        <p:nvSpPr>
          <p:cNvPr id="29" name="コンテンツ プレースホルダー 2"/>
          <p:cNvSpPr txBox="1">
            <a:spLocks/>
          </p:cNvSpPr>
          <p:nvPr/>
        </p:nvSpPr>
        <p:spPr>
          <a:xfrm>
            <a:off x="6173231" y="1738088"/>
            <a:ext cx="6018769" cy="398961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600"/>
              </a:spcBef>
              <a:spcAft>
                <a:spcPts val="600"/>
              </a:spcAft>
              <a:buNone/>
            </a:pPr>
            <a:r>
              <a:rPr lang="ja-JP" altLang="en-US" sz="2400" b="0" i="1" dirty="0">
                <a:latin typeface="Cambria Math" panose="02040503050406030204" pitchFamily="18" charset="0"/>
              </a:rPr>
              <a:t>最もばらつきの大きい方向</a:t>
            </a:r>
            <a:r>
              <a:rPr lang="ja-JP" altLang="en-US" sz="2400" b="0" i="1" dirty="0" smtClean="0">
                <a:latin typeface="Cambria Math" panose="02040503050406030204" pitchFamily="18" charset="0"/>
              </a:rPr>
              <a:t>（</a:t>
            </a:r>
            <a:r>
              <a:rPr lang="ja-JP" altLang="en-US" sz="2400" b="1" i="1" dirty="0" smtClean="0">
                <a:latin typeface="Cambria Math" panose="02040503050406030204" pitchFamily="18" charset="0"/>
              </a:rPr>
              <a:t>第一主成分</a:t>
            </a:r>
            <a:r>
              <a:rPr lang="ja-JP" altLang="en-US" sz="2400" b="0" i="1" dirty="0">
                <a:latin typeface="Cambria Math" panose="02040503050406030204" pitchFamily="18" charset="0"/>
              </a:rPr>
              <a:t>）　を発見しその方向にデータを射影して　</a:t>
            </a:r>
            <a:r>
              <a:rPr lang="ja-JP" altLang="en-US" sz="2400" b="0" i="1" dirty="0" smtClean="0">
                <a:latin typeface="Cambria Math" panose="02040503050406030204" pitchFamily="18" charset="0"/>
              </a:rPr>
              <a:t>　</a:t>
            </a:r>
            <a:r>
              <a:rPr lang="ja-JP" altLang="en-US" sz="2400" b="1" i="1" dirty="0" smtClean="0">
                <a:latin typeface="Cambria Math" panose="02040503050406030204" pitchFamily="18" charset="0"/>
              </a:rPr>
              <a:t>第一主成分</a:t>
            </a:r>
            <a:r>
              <a:rPr lang="ja-JP" altLang="en-US" sz="2400" b="1" i="1" dirty="0">
                <a:latin typeface="Cambria Math" panose="02040503050406030204" pitchFamily="18" charset="0"/>
              </a:rPr>
              <a:t>得点</a:t>
            </a:r>
            <a:r>
              <a:rPr lang="ja-JP" altLang="en-US" sz="2400" b="0" i="1" dirty="0">
                <a:latin typeface="Cambria Math" panose="02040503050406030204" pitchFamily="18" charset="0"/>
              </a:rPr>
              <a:t>を取得した</a:t>
            </a:r>
            <a:r>
              <a:rPr lang="en-US" altLang="ja-JP" sz="2400" b="0" i="1" dirty="0">
                <a:latin typeface="Cambria Math" panose="02040503050406030204" pitchFamily="18" charset="0"/>
              </a:rPr>
              <a:t>…</a:t>
            </a:r>
          </a:p>
          <a:p>
            <a:pPr marL="0" indent="0">
              <a:lnSpc>
                <a:spcPct val="100000"/>
              </a:lnSpc>
              <a:spcBef>
                <a:spcPts val="600"/>
              </a:spcBef>
              <a:spcAft>
                <a:spcPts val="600"/>
              </a:spcAft>
              <a:buNone/>
            </a:pPr>
            <a:endParaRPr lang="en-US" altLang="ja-JP" sz="2400" b="0" i="1" dirty="0">
              <a:latin typeface="Cambria Math" panose="02040503050406030204" pitchFamily="18" charset="0"/>
            </a:endParaRPr>
          </a:p>
          <a:p>
            <a:pPr marL="0" indent="0">
              <a:lnSpc>
                <a:spcPct val="100000"/>
              </a:lnSpc>
              <a:spcBef>
                <a:spcPts val="600"/>
              </a:spcBef>
              <a:spcAft>
                <a:spcPts val="600"/>
              </a:spcAft>
              <a:buNone/>
            </a:pPr>
            <a:r>
              <a:rPr lang="ja-JP" altLang="en-US" sz="2400" b="0" i="1" dirty="0">
                <a:latin typeface="Cambria Math" panose="02040503050406030204" pitchFamily="18" charset="0"/>
              </a:rPr>
              <a:t>残ってる主な疑問</a:t>
            </a:r>
            <a:endParaRPr lang="en-US" altLang="ja-JP" sz="2400" b="0" i="1" dirty="0">
              <a:latin typeface="Cambria Math" panose="02040503050406030204" pitchFamily="18" charset="0"/>
            </a:endParaRPr>
          </a:p>
          <a:p>
            <a:pPr>
              <a:lnSpc>
                <a:spcPct val="100000"/>
              </a:lnSpc>
              <a:spcBef>
                <a:spcPts val="600"/>
              </a:spcBef>
              <a:spcAft>
                <a:spcPts val="600"/>
              </a:spcAft>
              <a:buFont typeface="Wingdings" panose="05000000000000000000" pitchFamily="2" charset="2"/>
              <a:buChar char="à"/>
            </a:pPr>
            <a:r>
              <a:rPr lang="ja-JP" altLang="en-US" sz="2000" b="1" dirty="0">
                <a:sym typeface="Wingdings" panose="05000000000000000000" pitchFamily="2" charset="2"/>
              </a:rPr>
              <a:t> </a:t>
            </a:r>
            <a:r>
              <a:rPr lang="en-US" altLang="ja-JP" sz="2000" b="1" dirty="0">
                <a:sym typeface="Wingdings" panose="05000000000000000000" pitchFamily="2" charset="2"/>
              </a:rPr>
              <a:t>u</a:t>
            </a:r>
            <a:r>
              <a:rPr lang="ja-JP" altLang="en-US" sz="2000" b="1" dirty="0">
                <a:sym typeface="Wingdings" panose="05000000000000000000" pitchFamily="2" charset="2"/>
              </a:rPr>
              <a:t>と直交する方向にもデータはばらついているけど無視していいの？</a:t>
            </a:r>
            <a:endParaRPr lang="en-US" altLang="ja-JP" sz="2000" b="1" dirty="0">
              <a:sym typeface="Wingdings" panose="05000000000000000000" pitchFamily="2" charset="2"/>
            </a:endParaRPr>
          </a:p>
          <a:p>
            <a:pPr>
              <a:lnSpc>
                <a:spcPct val="100000"/>
              </a:lnSpc>
              <a:spcBef>
                <a:spcPts val="600"/>
              </a:spcBef>
              <a:spcAft>
                <a:spcPts val="600"/>
              </a:spcAft>
              <a:buFont typeface="Wingdings" panose="05000000000000000000" pitchFamily="2" charset="2"/>
              <a:buChar char="à"/>
            </a:pPr>
            <a:r>
              <a:rPr lang="ja-JP" altLang="en-US" sz="2000" b="1" dirty="0">
                <a:sym typeface="Wingdings" panose="05000000000000000000" pitchFamily="2" charset="2"/>
              </a:rPr>
              <a:t> 射影によってデータ量が失われたのでは？</a:t>
            </a:r>
            <a:endParaRPr lang="en-US" altLang="ja-JP" sz="2000" b="1" dirty="0">
              <a:sym typeface="Wingdings" panose="05000000000000000000" pitchFamily="2" charset="2"/>
            </a:endParaRPr>
          </a:p>
          <a:p>
            <a:pPr>
              <a:lnSpc>
                <a:spcPct val="100000"/>
              </a:lnSpc>
              <a:spcBef>
                <a:spcPts val="600"/>
              </a:spcBef>
              <a:spcAft>
                <a:spcPts val="600"/>
              </a:spcAft>
              <a:buFont typeface="Wingdings" panose="05000000000000000000" pitchFamily="2" charset="2"/>
              <a:buChar char="à"/>
            </a:pPr>
            <a:r>
              <a:rPr lang="en-US" altLang="ja-JP" sz="2000" b="1" dirty="0">
                <a:sym typeface="Wingdings" panose="05000000000000000000" pitchFamily="2" charset="2"/>
              </a:rPr>
              <a:t> </a:t>
            </a:r>
            <a:r>
              <a:rPr lang="ja-JP" altLang="en-US" sz="2000" b="1" dirty="0">
                <a:sym typeface="Wingdings" panose="05000000000000000000" pitchFamily="2" charset="2"/>
              </a:rPr>
              <a:t>ばらつき方向</a:t>
            </a:r>
            <a:r>
              <a:rPr lang="en-US" altLang="ja-JP" sz="2000" b="1" dirty="0">
                <a:sym typeface="Wingdings" panose="05000000000000000000" pitchFamily="2" charset="2"/>
              </a:rPr>
              <a:t>u</a:t>
            </a:r>
            <a:r>
              <a:rPr lang="ja-JP" altLang="en-US" sz="2000" b="1" dirty="0">
                <a:sym typeface="Wingdings" panose="05000000000000000000" pitchFamily="2" charset="2"/>
              </a:rPr>
              <a:t>はどうやって計算するの？</a:t>
            </a:r>
            <a:endParaRPr lang="en-US" altLang="ja-JP" sz="2000" b="1" dirty="0">
              <a:sym typeface="Wingdings" panose="05000000000000000000" pitchFamily="2" charset="2"/>
            </a:endParaRPr>
          </a:p>
          <a:p>
            <a:pPr>
              <a:lnSpc>
                <a:spcPct val="100000"/>
              </a:lnSpc>
              <a:spcBef>
                <a:spcPts val="600"/>
              </a:spcBef>
              <a:spcAft>
                <a:spcPts val="600"/>
              </a:spcAft>
              <a:buFont typeface="Wingdings" panose="05000000000000000000" pitchFamily="2" charset="2"/>
              <a:buChar char="à"/>
            </a:pPr>
            <a:endParaRPr lang="en-US" altLang="ja-JP" sz="2400" i="1" dirty="0">
              <a:latin typeface="Cambria Math" panose="02040503050406030204" pitchFamily="18" charset="0"/>
            </a:endParaRPr>
          </a:p>
        </p:txBody>
      </p:sp>
      <p:sp>
        <p:nvSpPr>
          <p:cNvPr id="30" name="タイトル 1"/>
          <p:cNvSpPr>
            <a:spLocks noGrp="1"/>
          </p:cNvSpPr>
          <p:nvPr>
            <p:ph type="title"/>
          </p:nvPr>
        </p:nvSpPr>
        <p:spPr>
          <a:xfrm>
            <a:off x="266702" y="158298"/>
            <a:ext cx="10505333" cy="733270"/>
          </a:xfrm>
        </p:spPr>
        <p:txBody>
          <a:bodyPr>
            <a:normAutofit/>
          </a:bodyPr>
          <a:lstStyle/>
          <a:p>
            <a:r>
              <a:rPr lang="ja-JP" altLang="en-US" sz="4000" b="1" dirty="0"/>
              <a:t>主成分分析 </a:t>
            </a:r>
            <a:r>
              <a:rPr lang="en-US" altLang="ja-JP" sz="4000" b="1" dirty="0"/>
              <a:t>– </a:t>
            </a:r>
            <a:r>
              <a:rPr lang="ja-JP" altLang="en-US" sz="4000" b="1" dirty="0"/>
              <a:t>小休止</a:t>
            </a:r>
            <a:endParaRPr kumimoji="1" lang="ja-JP" altLang="en-US" sz="4000" dirty="0"/>
          </a:p>
        </p:txBody>
      </p:sp>
    </p:spTree>
    <p:extLst>
      <p:ext uri="{BB962C8B-B14F-4D97-AF65-F5344CB8AC3E}">
        <p14:creationId xmlns:p14="http://schemas.microsoft.com/office/powerpoint/2010/main" val="321953859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グループ化 16"/>
          <p:cNvGrpSpPr/>
          <p:nvPr/>
        </p:nvGrpSpPr>
        <p:grpSpPr>
          <a:xfrm>
            <a:off x="317617" y="1444633"/>
            <a:ext cx="5933504" cy="4656399"/>
            <a:chOff x="317616" y="3106154"/>
            <a:chExt cx="4653525" cy="3651923"/>
          </a:xfrm>
        </p:grpSpPr>
        <p:grpSp>
          <p:nvGrpSpPr>
            <p:cNvPr id="18" name="グループ化 17"/>
            <p:cNvGrpSpPr/>
            <p:nvPr/>
          </p:nvGrpSpPr>
          <p:grpSpPr>
            <a:xfrm>
              <a:off x="317616" y="3106154"/>
              <a:ext cx="4653525" cy="3651923"/>
              <a:chOff x="6890773" y="1442591"/>
              <a:chExt cx="4653525" cy="3651923"/>
            </a:xfrm>
          </p:grpSpPr>
          <p:pic>
            <p:nvPicPr>
              <p:cNvPr id="26" name="図 25"/>
              <p:cNvPicPr>
                <a:picLocks noChangeAspect="1"/>
              </p:cNvPicPr>
              <p:nvPr/>
            </p:nvPicPr>
            <p:blipFill>
              <a:blip r:embed="rId2"/>
              <a:stretch>
                <a:fillRect/>
              </a:stretch>
            </p:blipFill>
            <p:spPr>
              <a:xfrm>
                <a:off x="6890773" y="1442591"/>
                <a:ext cx="4561044" cy="3651923"/>
              </a:xfrm>
              <a:prstGeom prst="rect">
                <a:avLst/>
              </a:prstGeom>
            </p:spPr>
          </p:pic>
          <mc:AlternateContent xmlns:mc="http://schemas.openxmlformats.org/markup-compatibility/2006" xmlns:a14="http://schemas.microsoft.com/office/drawing/2010/main">
            <mc:Choice Requires="a14">
              <p:sp>
                <p:nvSpPr>
                  <p:cNvPr id="30" name="正方形/長方形 29"/>
                  <p:cNvSpPr/>
                  <p:nvPr/>
                </p:nvSpPr>
                <p:spPr>
                  <a:xfrm>
                    <a:off x="6997686" y="2119035"/>
                    <a:ext cx="867994" cy="70788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4000" b="1" i="1">
                                  <a:latin typeface="Cambria Math" panose="02040503050406030204" pitchFamily="18" charset="0"/>
                                </a:rPr>
                              </m:ctrlPr>
                            </m:sSubPr>
                            <m:e>
                              <m:r>
                                <a:rPr lang="en-US" altLang="ja-JP" sz="4000" b="1">
                                  <a:latin typeface="Cambria Math" panose="02040503050406030204" pitchFamily="18" charset="0"/>
                                </a:rPr>
                                <m:t>𝐱</m:t>
                              </m:r>
                              <m:r>
                                <a:rPr lang="en-US" altLang="ja-JP" sz="4000" b="1" i="1">
                                  <a:latin typeface="Cambria Math" panose="02040503050406030204" pitchFamily="18" charset="0"/>
                                </a:rPr>
                                <m:t>′</m:t>
                              </m:r>
                            </m:e>
                            <m:sub>
                              <m:r>
                                <a:rPr lang="en-US" altLang="ja-JP" sz="4000" i="1">
                                  <a:latin typeface="Cambria Math" panose="02040503050406030204" pitchFamily="18" charset="0"/>
                                </a:rPr>
                                <m:t>𝑖</m:t>
                              </m:r>
                            </m:sub>
                          </m:sSub>
                        </m:oMath>
                      </m:oMathPara>
                    </a14:m>
                    <a:endParaRPr lang="ja-JP" altLang="en-US" sz="4000" dirty="0"/>
                  </a:p>
                </p:txBody>
              </p:sp>
            </mc:Choice>
            <mc:Fallback xmlns="">
              <p:sp>
                <p:nvSpPr>
                  <p:cNvPr id="30" name="正方形/長方形 29"/>
                  <p:cNvSpPr>
                    <a:spLocks noRot="1" noChangeAspect="1" noMove="1" noResize="1" noEditPoints="1" noAdjustHandles="1" noChangeArrowheads="1" noChangeShapeType="1" noTextEdit="1"/>
                  </p:cNvSpPr>
                  <p:nvPr/>
                </p:nvSpPr>
                <p:spPr>
                  <a:xfrm>
                    <a:off x="6997686" y="2119035"/>
                    <a:ext cx="867994" cy="707886"/>
                  </a:xfrm>
                  <a:prstGeom prst="rect">
                    <a:avLst/>
                  </a:prstGeom>
                  <a:blipFill rotWithShape="0">
                    <a:blip r:embed="rId3"/>
                    <a:stretch>
                      <a:fillRect/>
                    </a:stretch>
                  </a:blipFill>
                </p:spPr>
                <p:txBody>
                  <a:bodyPr/>
                  <a:lstStyle/>
                  <a:p>
                    <a:r>
                      <a:rPr lang="ja-JP" altLang="en-US">
                        <a:noFill/>
                      </a:rPr>
                      <a:t> </a:t>
                    </a:r>
                  </a:p>
                </p:txBody>
              </p:sp>
            </mc:Fallback>
          </mc:AlternateContent>
          <p:sp>
            <p:nvSpPr>
              <p:cNvPr id="33" name="正方形/長方形 32"/>
              <p:cNvSpPr/>
              <p:nvPr/>
            </p:nvSpPr>
            <p:spPr>
              <a:xfrm>
                <a:off x="10897967" y="3055515"/>
                <a:ext cx="646331" cy="369332"/>
              </a:xfrm>
              <a:prstGeom prst="rect">
                <a:avLst/>
              </a:prstGeom>
            </p:spPr>
            <p:txBody>
              <a:bodyPr wrap="none">
                <a:spAutoFit/>
              </a:bodyPr>
              <a:lstStyle/>
              <a:p>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数学</a:t>
                </a:r>
                <a:endParaRPr lang="ja-JP" altLang="en-US" b="1" dirty="0"/>
              </a:p>
            </p:txBody>
          </p:sp>
          <p:sp>
            <p:nvSpPr>
              <p:cNvPr id="36" name="正方形/長方形 35"/>
              <p:cNvSpPr/>
              <p:nvPr/>
            </p:nvSpPr>
            <p:spPr>
              <a:xfrm>
                <a:off x="8934721" y="1477494"/>
                <a:ext cx="646331" cy="369333"/>
              </a:xfrm>
              <a:prstGeom prst="rect">
                <a:avLst/>
              </a:prstGeom>
            </p:spPr>
            <p:txBody>
              <a:bodyPr wrap="none">
                <a:spAutoFit/>
              </a:bodyPr>
              <a:lstStyle/>
              <a:p>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社会</a:t>
                </a:r>
                <a:endParaRPr lang="ja-JP" altLang="en-US" b="1" dirty="0"/>
              </a:p>
            </p:txBody>
          </p:sp>
        </p:grpSp>
        <p:grpSp>
          <p:nvGrpSpPr>
            <p:cNvPr id="19" name="グループ化 18"/>
            <p:cNvGrpSpPr/>
            <p:nvPr/>
          </p:nvGrpSpPr>
          <p:grpSpPr>
            <a:xfrm>
              <a:off x="937620" y="3476149"/>
              <a:ext cx="3182998" cy="3053008"/>
              <a:chOff x="7655920" y="1710986"/>
              <a:chExt cx="3182998" cy="3053008"/>
            </a:xfrm>
          </p:grpSpPr>
          <p:grpSp>
            <p:nvGrpSpPr>
              <p:cNvPr id="20" name="グループ化 19"/>
              <p:cNvGrpSpPr/>
              <p:nvPr/>
            </p:nvGrpSpPr>
            <p:grpSpPr>
              <a:xfrm>
                <a:off x="7655920" y="1710986"/>
                <a:ext cx="3182998" cy="3053008"/>
                <a:chOff x="7655920" y="1710986"/>
                <a:chExt cx="3182998" cy="3053008"/>
              </a:xfrm>
            </p:grpSpPr>
            <p:cxnSp>
              <p:nvCxnSpPr>
                <p:cNvPr id="24" name="直線コネクタ 23"/>
                <p:cNvCxnSpPr/>
                <p:nvPr/>
              </p:nvCxnSpPr>
              <p:spPr>
                <a:xfrm flipV="1">
                  <a:off x="7655920" y="1710986"/>
                  <a:ext cx="3182998" cy="3053008"/>
                </a:xfrm>
                <a:prstGeom prst="line">
                  <a:avLst/>
                </a:prstGeom>
                <a:ln w="47625">
                  <a:solidFill>
                    <a:schemeClr val="bg2">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直線コネクタ 24"/>
                <p:cNvCxnSpPr/>
                <p:nvPr/>
              </p:nvCxnSpPr>
              <p:spPr>
                <a:xfrm flipV="1">
                  <a:off x="9313072" y="2700654"/>
                  <a:ext cx="504595" cy="464147"/>
                </a:xfrm>
                <a:prstGeom prst="line">
                  <a:avLst/>
                </a:prstGeom>
                <a:ln w="50800">
                  <a:solidFill>
                    <a:schemeClr val="bg2">
                      <a:lumMod val="50000"/>
                    </a:schemeClr>
                  </a:solidFill>
                  <a:headEnd type="oval"/>
                  <a:tailEnd type="stealth" w="lg" len="lg"/>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23" name="正方形/長方形 22"/>
                  <p:cNvSpPr/>
                  <p:nvPr/>
                </p:nvSpPr>
                <p:spPr>
                  <a:xfrm>
                    <a:off x="9720721" y="2557149"/>
                    <a:ext cx="621259" cy="506905"/>
                  </a:xfrm>
                  <a:prstGeom prst="rect">
                    <a:avLst/>
                  </a:prstGeom>
                </p:spPr>
                <p:txBody>
                  <a:bodyPr wrap="none">
                    <a:spAutoFit/>
                  </a:bodyPr>
                  <a:lstStyle/>
                  <a:p>
                    <a14:m>
                      <m:oMath xmlns:m="http://schemas.openxmlformats.org/officeDocument/2006/math">
                        <m:sSub>
                          <m:sSubPr>
                            <m:ctrlPr>
                              <a:rPr lang="en-US" altLang="ja-JP" sz="3600" b="1" i="1" smtClean="0">
                                <a:latin typeface="Cambria Math" panose="02040503050406030204" pitchFamily="18" charset="0"/>
                              </a:rPr>
                            </m:ctrlPr>
                          </m:sSubPr>
                          <m:e>
                            <m:r>
                              <a:rPr lang="en-US" altLang="ja-JP" sz="3600" b="1" smtClean="0">
                                <a:latin typeface="Cambria Math" panose="02040503050406030204" pitchFamily="18" charset="0"/>
                              </a:rPr>
                              <m:t>𝐮</m:t>
                            </m:r>
                          </m:e>
                          <m:sub>
                            <m:r>
                              <a:rPr lang="en-US" altLang="ja-JP" sz="3600" b="0" i="0" smtClean="0">
                                <a:latin typeface="Cambria Math" panose="02040503050406030204" pitchFamily="18" charset="0"/>
                              </a:rPr>
                              <m:t>1</m:t>
                            </m:r>
                          </m:sub>
                        </m:sSub>
                      </m:oMath>
                    </a14:m>
                    <a:r>
                      <a:rPr lang="en-US" altLang="ja-JP" sz="3600" dirty="0"/>
                      <a:t> </a:t>
                    </a:r>
                    <a:endParaRPr lang="ja-JP" altLang="en-US" sz="3600" dirty="0"/>
                  </a:p>
                </p:txBody>
              </p:sp>
            </mc:Choice>
            <mc:Fallback xmlns="">
              <p:sp>
                <p:nvSpPr>
                  <p:cNvPr id="23" name="正方形/長方形 22"/>
                  <p:cNvSpPr>
                    <a:spLocks noRot="1" noChangeAspect="1" noMove="1" noResize="1" noEditPoints="1" noAdjustHandles="1" noChangeArrowheads="1" noChangeShapeType="1" noTextEdit="1"/>
                  </p:cNvSpPr>
                  <p:nvPr/>
                </p:nvSpPr>
                <p:spPr>
                  <a:xfrm>
                    <a:off x="9720721" y="2557149"/>
                    <a:ext cx="621259" cy="506905"/>
                  </a:xfrm>
                  <a:prstGeom prst="rect">
                    <a:avLst/>
                  </a:prstGeom>
                  <a:blipFill rotWithShape="0">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9" name="正方形/長方形 38"/>
                  <p:cNvSpPr/>
                  <p:nvPr/>
                </p:nvSpPr>
                <p:spPr>
                  <a:xfrm>
                    <a:off x="8743512" y="2257681"/>
                    <a:ext cx="621259" cy="506905"/>
                  </a:xfrm>
                  <a:prstGeom prst="rect">
                    <a:avLst/>
                  </a:prstGeom>
                </p:spPr>
                <p:txBody>
                  <a:bodyPr wrap="none">
                    <a:spAutoFit/>
                  </a:bodyPr>
                  <a:lstStyle/>
                  <a:p>
                    <a14:m>
                      <m:oMath xmlns:m="http://schemas.openxmlformats.org/officeDocument/2006/math">
                        <m:sSub>
                          <m:sSubPr>
                            <m:ctrlPr>
                              <a:rPr lang="en-US" altLang="ja-JP" sz="3600" b="1" i="1" smtClean="0">
                                <a:latin typeface="Cambria Math" panose="02040503050406030204" pitchFamily="18" charset="0"/>
                              </a:rPr>
                            </m:ctrlPr>
                          </m:sSubPr>
                          <m:e>
                            <m:r>
                              <a:rPr lang="en-US" altLang="ja-JP" sz="3600" b="1" smtClean="0">
                                <a:latin typeface="Cambria Math" panose="02040503050406030204" pitchFamily="18" charset="0"/>
                              </a:rPr>
                              <m:t>𝐮</m:t>
                            </m:r>
                          </m:e>
                          <m:sub>
                            <m:r>
                              <a:rPr lang="en-US" altLang="ja-JP" sz="3600" b="0" i="0" smtClean="0">
                                <a:latin typeface="Cambria Math" panose="02040503050406030204" pitchFamily="18" charset="0"/>
                              </a:rPr>
                              <m:t>2</m:t>
                            </m:r>
                          </m:sub>
                        </m:sSub>
                      </m:oMath>
                    </a14:m>
                    <a:r>
                      <a:rPr lang="en-US" altLang="ja-JP" sz="3600" dirty="0"/>
                      <a:t> </a:t>
                    </a:r>
                    <a:endParaRPr lang="ja-JP" altLang="en-US" sz="3600" dirty="0"/>
                  </a:p>
                </p:txBody>
              </p:sp>
            </mc:Choice>
            <mc:Fallback xmlns="">
              <p:sp>
                <p:nvSpPr>
                  <p:cNvPr id="39" name="正方形/長方形 38"/>
                  <p:cNvSpPr>
                    <a:spLocks noRot="1" noChangeAspect="1" noMove="1" noResize="1" noEditPoints="1" noAdjustHandles="1" noChangeArrowheads="1" noChangeShapeType="1" noTextEdit="1"/>
                  </p:cNvSpPr>
                  <p:nvPr/>
                </p:nvSpPr>
                <p:spPr>
                  <a:xfrm>
                    <a:off x="8743512" y="2257681"/>
                    <a:ext cx="621259" cy="506905"/>
                  </a:xfrm>
                  <a:prstGeom prst="rect">
                    <a:avLst/>
                  </a:prstGeom>
                  <a:blipFill rotWithShape="0">
                    <a:blip r:embed="rId5"/>
                    <a:stretch>
                      <a:fillRect/>
                    </a:stretch>
                  </a:blipFill>
                </p:spPr>
                <p:txBody>
                  <a:bodyPr/>
                  <a:lstStyle/>
                  <a:p>
                    <a:r>
                      <a:rPr lang="ja-JP" altLang="en-US">
                        <a:noFill/>
                      </a:rPr>
                      <a:t> </a:t>
                    </a:r>
                  </a:p>
                </p:txBody>
              </p:sp>
            </mc:Fallback>
          </mc:AlternateContent>
        </p:grpSp>
      </p:grpSp>
      <p:cxnSp>
        <p:nvCxnSpPr>
          <p:cNvPr id="38" name="直線コネクタ 37"/>
          <p:cNvCxnSpPr/>
          <p:nvPr/>
        </p:nvCxnSpPr>
        <p:spPr>
          <a:xfrm flipH="1" flipV="1">
            <a:off x="1257301" y="1714501"/>
            <a:ext cx="4030979" cy="4190999"/>
          </a:xfrm>
          <a:prstGeom prst="line">
            <a:avLst/>
          </a:prstGeom>
          <a:ln w="47625">
            <a:solidFill>
              <a:srgbClr val="FF0000"/>
            </a:solidFill>
            <a:prstDash val="sysDot"/>
          </a:ln>
        </p:spPr>
        <p:style>
          <a:lnRef idx="1">
            <a:schemeClr val="accent1"/>
          </a:lnRef>
          <a:fillRef idx="0">
            <a:schemeClr val="accent1"/>
          </a:fillRef>
          <a:effectRef idx="0">
            <a:schemeClr val="accent1"/>
          </a:effectRef>
          <a:fontRef idx="minor">
            <a:schemeClr val="tx1"/>
          </a:fontRef>
        </p:style>
      </p:cxnSp>
      <p:sp>
        <p:nvSpPr>
          <p:cNvPr id="35" name="コンテンツ プレースホルダー 2"/>
          <p:cNvSpPr txBox="1">
            <a:spLocks/>
          </p:cNvSpPr>
          <p:nvPr/>
        </p:nvSpPr>
        <p:spPr>
          <a:xfrm>
            <a:off x="277589" y="3350988"/>
            <a:ext cx="4891312" cy="589461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600"/>
              </a:spcBef>
              <a:spcAft>
                <a:spcPts val="600"/>
              </a:spcAft>
              <a:buNone/>
            </a:pPr>
            <a:endParaRPr lang="en-US" altLang="ja-JP" sz="2400" dirty="0"/>
          </a:p>
        </p:txBody>
      </p:sp>
      <mc:AlternateContent xmlns:mc="http://schemas.openxmlformats.org/markup-compatibility/2006" xmlns:a14="http://schemas.microsoft.com/office/drawing/2010/main">
        <mc:Choice Requires="a14">
          <p:sp>
            <p:nvSpPr>
              <p:cNvPr id="29" name="コンテンツ プレースホルダー 2"/>
              <p:cNvSpPr txBox="1">
                <a:spLocks/>
              </p:cNvSpPr>
              <p:nvPr/>
            </p:nvSpPr>
            <p:spPr>
              <a:xfrm>
                <a:off x="6251121" y="891568"/>
                <a:ext cx="5940879" cy="55600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600"/>
                  </a:spcBef>
                  <a:spcAft>
                    <a:spcPts val="600"/>
                  </a:spcAft>
                  <a:buNone/>
                </a:pPr>
                <a:r>
                  <a:rPr lang="ja-JP" altLang="en-US" sz="2000" dirty="0">
                    <a:latin typeface="Cambria Math" panose="02040503050406030204" pitchFamily="18" charset="0"/>
                  </a:rPr>
                  <a:t>データ点のばらつきが最も大きい方向を</a:t>
                </a:r>
                <a:r>
                  <a:rPr lang="ja-JP" altLang="en-US" sz="2000" b="1" dirty="0">
                    <a:solidFill>
                      <a:srgbClr val="FF0000"/>
                    </a:solidFill>
                    <a:latin typeface="Cambria Math" panose="02040503050406030204" pitchFamily="18" charset="0"/>
                  </a:rPr>
                  <a:t>第</a:t>
                </a:r>
                <a:r>
                  <a:rPr lang="en-US" altLang="ja-JP" sz="2000" b="1" dirty="0">
                    <a:solidFill>
                      <a:srgbClr val="FF0000"/>
                    </a:solidFill>
                    <a:latin typeface="Cambria Math" panose="02040503050406030204" pitchFamily="18" charset="0"/>
                  </a:rPr>
                  <a:t>1</a:t>
                </a:r>
                <a:r>
                  <a:rPr lang="ja-JP" altLang="en-US" sz="2000" b="1" dirty="0">
                    <a:solidFill>
                      <a:srgbClr val="FF0000"/>
                    </a:solidFill>
                    <a:latin typeface="Cambria Math" panose="02040503050406030204" pitchFamily="18" charset="0"/>
                  </a:rPr>
                  <a:t>主成分</a:t>
                </a:r>
                <a:r>
                  <a:rPr lang="ja-JP" altLang="en-US" sz="2000" dirty="0">
                    <a:latin typeface="Cambria Math" panose="02040503050406030204" pitchFamily="18" charset="0"/>
                  </a:rPr>
                  <a:t>，その方向への射影を</a:t>
                </a:r>
                <a:r>
                  <a:rPr lang="ja-JP" altLang="en-US" sz="2000" b="1" dirty="0">
                    <a:solidFill>
                      <a:srgbClr val="FF0000"/>
                    </a:solidFill>
                    <a:latin typeface="Cambria Math" panose="02040503050406030204" pitchFamily="18" charset="0"/>
                  </a:rPr>
                  <a:t>第</a:t>
                </a:r>
                <a:r>
                  <a:rPr lang="en-US" altLang="ja-JP" sz="2000" b="1" dirty="0">
                    <a:solidFill>
                      <a:srgbClr val="FF0000"/>
                    </a:solidFill>
                    <a:latin typeface="Cambria Math" panose="02040503050406030204" pitchFamily="18" charset="0"/>
                  </a:rPr>
                  <a:t>1</a:t>
                </a:r>
                <a:r>
                  <a:rPr lang="ja-JP" altLang="en-US" sz="2000" b="1" dirty="0">
                    <a:solidFill>
                      <a:srgbClr val="FF0000"/>
                    </a:solidFill>
                    <a:latin typeface="Cambria Math" panose="02040503050406030204" pitchFamily="18" charset="0"/>
                  </a:rPr>
                  <a:t>主成分得点</a:t>
                </a:r>
                <a:r>
                  <a:rPr lang="ja-JP" altLang="en-US" sz="2000" dirty="0">
                    <a:latin typeface="Cambria Math" panose="02040503050406030204" pitchFamily="18" charset="0"/>
                  </a:rPr>
                  <a:t>と呼ぶ</a:t>
                </a:r>
                <a:endParaRPr lang="en-US" altLang="ja-JP" sz="2000" dirty="0">
                  <a:latin typeface="Cambria Math" panose="02040503050406030204" pitchFamily="18" charset="0"/>
                </a:endParaRPr>
              </a:p>
              <a:p>
                <a:pPr marL="0" indent="0">
                  <a:lnSpc>
                    <a:spcPct val="100000"/>
                  </a:lnSpc>
                  <a:spcBef>
                    <a:spcPts val="600"/>
                  </a:spcBef>
                  <a:spcAft>
                    <a:spcPts val="600"/>
                  </a:spcAft>
                  <a:buNone/>
                </a:pPr>
                <a:r>
                  <a:rPr lang="ja-JP" altLang="en-US" sz="2000" dirty="0">
                    <a:latin typeface="Cambria Math" panose="02040503050406030204" pitchFamily="18" charset="0"/>
                  </a:rPr>
                  <a:t>第</a:t>
                </a:r>
                <a:r>
                  <a:rPr lang="en-US" altLang="ja-JP" sz="2000" dirty="0">
                    <a:latin typeface="Cambria Math" panose="02040503050406030204" pitchFamily="18" charset="0"/>
                  </a:rPr>
                  <a:t>1</a:t>
                </a:r>
                <a:r>
                  <a:rPr lang="ja-JP" altLang="en-US" sz="2000" dirty="0">
                    <a:latin typeface="Cambria Math" panose="02040503050406030204" pitchFamily="18" charset="0"/>
                  </a:rPr>
                  <a:t>主成分と直交し，かつ，データ点のばらつきが最も大きい方向を</a:t>
                </a:r>
                <a:r>
                  <a:rPr lang="ja-JP" altLang="en-US" sz="2000" b="1" dirty="0">
                    <a:solidFill>
                      <a:srgbClr val="FF0000"/>
                    </a:solidFill>
                    <a:latin typeface="Cambria Math" panose="02040503050406030204" pitchFamily="18" charset="0"/>
                  </a:rPr>
                  <a:t>第</a:t>
                </a:r>
                <a:r>
                  <a:rPr lang="en-US" altLang="ja-JP" sz="2000" b="1" dirty="0">
                    <a:solidFill>
                      <a:srgbClr val="FF0000"/>
                    </a:solidFill>
                    <a:latin typeface="Cambria Math" panose="02040503050406030204" pitchFamily="18" charset="0"/>
                  </a:rPr>
                  <a:t>2</a:t>
                </a:r>
                <a:r>
                  <a:rPr lang="ja-JP" altLang="en-US" sz="2000" b="1" dirty="0">
                    <a:solidFill>
                      <a:srgbClr val="FF0000"/>
                    </a:solidFill>
                    <a:latin typeface="Cambria Math" panose="02040503050406030204" pitchFamily="18" charset="0"/>
                  </a:rPr>
                  <a:t>主成分</a:t>
                </a:r>
                <a:r>
                  <a:rPr lang="ja-JP" altLang="en-US" sz="2000" dirty="0">
                    <a:latin typeface="Cambria Math" panose="02040503050406030204" pitchFamily="18" charset="0"/>
                  </a:rPr>
                  <a:t>とよび，その方向への射影を</a:t>
                </a:r>
                <a:r>
                  <a:rPr lang="ja-JP" altLang="en-US" sz="2000" b="1" dirty="0">
                    <a:solidFill>
                      <a:srgbClr val="FF0000"/>
                    </a:solidFill>
                    <a:latin typeface="Cambria Math" panose="02040503050406030204" pitchFamily="18" charset="0"/>
                  </a:rPr>
                  <a:t>第</a:t>
                </a:r>
                <a:r>
                  <a:rPr lang="en-US" altLang="ja-JP" sz="2000" b="1" dirty="0">
                    <a:solidFill>
                      <a:srgbClr val="FF0000"/>
                    </a:solidFill>
                    <a:latin typeface="Cambria Math" panose="02040503050406030204" pitchFamily="18" charset="0"/>
                  </a:rPr>
                  <a:t>2</a:t>
                </a:r>
                <a:r>
                  <a:rPr lang="ja-JP" altLang="en-US" sz="2000" b="1" dirty="0">
                    <a:solidFill>
                      <a:srgbClr val="FF0000"/>
                    </a:solidFill>
                    <a:latin typeface="Cambria Math" panose="02040503050406030204" pitchFamily="18" charset="0"/>
                  </a:rPr>
                  <a:t>主成分得点</a:t>
                </a:r>
                <a:r>
                  <a:rPr lang="ja-JP" altLang="en-US" sz="2000" dirty="0">
                    <a:latin typeface="Cambria Math" panose="02040503050406030204" pitchFamily="18" charset="0"/>
                  </a:rPr>
                  <a:t>と呼ぶ</a:t>
                </a:r>
                <a:endParaRPr lang="en-US" altLang="ja-JP" sz="2400" dirty="0">
                  <a:latin typeface="Cambria Math" panose="02040503050406030204" pitchFamily="18" charset="0"/>
                </a:endParaRPr>
              </a:p>
              <a:p>
                <a:pPr marL="0" indent="0">
                  <a:lnSpc>
                    <a:spcPct val="100000"/>
                  </a:lnSpc>
                  <a:spcBef>
                    <a:spcPts val="600"/>
                  </a:spcBef>
                  <a:spcAft>
                    <a:spcPts val="600"/>
                  </a:spcAft>
                  <a:buNone/>
                </a:pPr>
                <a:r>
                  <a:rPr lang="ja-JP" altLang="en-US" sz="2000" dirty="0">
                    <a:latin typeface="Cambria Math" panose="02040503050406030204" pitchFamily="18" charset="0"/>
                  </a:rPr>
                  <a:t>同様に</a:t>
                </a:r>
                <a:r>
                  <a:rPr lang="ja-JP" altLang="en-US" sz="2000" b="1" dirty="0">
                    <a:latin typeface="Cambria Math" panose="02040503050406030204" pitchFamily="18" charset="0"/>
                  </a:rPr>
                  <a:t>第</a:t>
                </a:r>
                <a:r>
                  <a:rPr lang="en-US" altLang="ja-JP" sz="2000" b="1" dirty="0">
                    <a:latin typeface="Cambria Math" panose="02040503050406030204" pitchFamily="18" charset="0"/>
                  </a:rPr>
                  <a:t>n</a:t>
                </a:r>
                <a:r>
                  <a:rPr lang="ja-JP" altLang="en-US" sz="2000" b="1" dirty="0">
                    <a:latin typeface="Cambria Math" panose="02040503050406030204" pitchFamily="18" charset="0"/>
                  </a:rPr>
                  <a:t>主成分・第</a:t>
                </a:r>
                <a:r>
                  <a:rPr lang="en-US" altLang="ja-JP" sz="2000" b="1" dirty="0">
                    <a:latin typeface="Cambria Math" panose="02040503050406030204" pitchFamily="18" charset="0"/>
                  </a:rPr>
                  <a:t>n</a:t>
                </a:r>
                <a:r>
                  <a:rPr lang="ja-JP" altLang="en-US" sz="2000" b="1" dirty="0">
                    <a:latin typeface="Cambria Math" panose="02040503050406030204" pitchFamily="18" charset="0"/>
                  </a:rPr>
                  <a:t>主成分得点</a:t>
                </a:r>
                <a:r>
                  <a:rPr lang="ja-JP" altLang="en-US" sz="2000" dirty="0">
                    <a:latin typeface="Cambria Math" panose="02040503050406030204" pitchFamily="18" charset="0"/>
                  </a:rPr>
                  <a:t>が定義される</a:t>
                </a:r>
                <a:endParaRPr lang="en-US" altLang="ja-JP" sz="2000" dirty="0">
                  <a:latin typeface="Cambria Math" panose="02040503050406030204" pitchFamily="18" charset="0"/>
                </a:endParaRPr>
              </a:p>
              <a:p>
                <a:pPr marL="0" indent="0">
                  <a:lnSpc>
                    <a:spcPct val="100000"/>
                  </a:lnSpc>
                  <a:spcBef>
                    <a:spcPts val="600"/>
                  </a:spcBef>
                  <a:spcAft>
                    <a:spcPts val="600"/>
                  </a:spcAft>
                  <a:buNone/>
                </a:pPr>
                <a:r>
                  <a:rPr lang="en-US" altLang="ja-JP" sz="1800" dirty="0">
                    <a:latin typeface="Cambria Math" panose="02040503050406030204" pitchFamily="18" charset="0"/>
                  </a:rPr>
                  <a:t>※</a:t>
                </a:r>
                <a:r>
                  <a:rPr lang="ja-JP" altLang="en-US" sz="1800" dirty="0">
                    <a:latin typeface="Cambria Math" panose="02040503050406030204" pitchFamily="18" charset="0"/>
                  </a:rPr>
                  <a:t>主成分は，主成分ベクトルや負荷量ベクトルなどとも呼ばれる</a:t>
                </a:r>
                <a:endParaRPr lang="en-US" altLang="ja-JP" sz="2400" dirty="0">
                  <a:latin typeface="Cambria Math" panose="02040503050406030204" pitchFamily="18" charset="0"/>
                </a:endParaRPr>
              </a:p>
              <a:p>
                <a:pPr marL="0" indent="0">
                  <a:lnSpc>
                    <a:spcPct val="100000"/>
                  </a:lnSpc>
                  <a:spcBef>
                    <a:spcPts val="600"/>
                  </a:spcBef>
                  <a:spcAft>
                    <a:spcPts val="600"/>
                  </a:spcAft>
                  <a:buNone/>
                </a:pPr>
                <a:endParaRPr lang="en-US" altLang="ja-JP" sz="2400" dirty="0">
                  <a:latin typeface="Cambria Math" panose="02040503050406030204" pitchFamily="18" charset="0"/>
                </a:endParaRPr>
              </a:p>
              <a:p>
                <a:pPr marL="0" indent="0">
                  <a:lnSpc>
                    <a:spcPct val="100000"/>
                  </a:lnSpc>
                  <a:spcBef>
                    <a:spcPts val="600"/>
                  </a:spcBef>
                  <a:spcAft>
                    <a:spcPts val="600"/>
                  </a:spcAft>
                  <a:buNone/>
                </a:pPr>
                <a:r>
                  <a:rPr lang="ja-JP" altLang="en-US" sz="2400" dirty="0">
                    <a:latin typeface="Cambria Math" panose="02040503050406030204" pitchFamily="18" charset="0"/>
                  </a:rPr>
                  <a:t>例）左図では・・・</a:t>
                </a:r>
                <a:endParaRPr lang="en-US" altLang="ja-JP" sz="2400" dirty="0">
                  <a:latin typeface="Cambria Math" panose="02040503050406030204" pitchFamily="18" charset="0"/>
                </a:endParaRPr>
              </a:p>
              <a:p>
                <a:pPr marL="0" indent="0">
                  <a:lnSpc>
                    <a:spcPct val="100000"/>
                  </a:lnSpc>
                  <a:spcBef>
                    <a:spcPts val="600"/>
                  </a:spcBef>
                  <a:spcAft>
                    <a:spcPts val="600"/>
                  </a:spcAft>
                  <a:buNone/>
                </a:pPr>
                <a:r>
                  <a:rPr lang="ja-JP" altLang="en-US" sz="2000" dirty="0">
                    <a:latin typeface="Cambria Math" panose="02040503050406030204" pitchFamily="18" charset="0"/>
                  </a:rPr>
                  <a:t>第</a:t>
                </a:r>
                <a:r>
                  <a:rPr lang="en-US" altLang="ja-JP" sz="2000" dirty="0">
                    <a:latin typeface="Cambria Math" panose="02040503050406030204" pitchFamily="18" charset="0"/>
                  </a:rPr>
                  <a:t>1</a:t>
                </a:r>
                <a:r>
                  <a:rPr lang="ja-JP" altLang="en-US" sz="2000" dirty="0">
                    <a:latin typeface="Cambria Math" panose="02040503050406030204" pitchFamily="18" charset="0"/>
                  </a:rPr>
                  <a:t>主成分得点</a:t>
                </a:r>
                <a:r>
                  <a:rPr lang="en-US" altLang="ja-JP" sz="2000" dirty="0">
                    <a:latin typeface="Cambria Math" panose="02040503050406030204" pitchFamily="18" charset="0"/>
                  </a:rPr>
                  <a:t>(</a:t>
                </a:r>
                <a14:m>
                  <m:oMath xmlns:m="http://schemas.openxmlformats.org/officeDocument/2006/math">
                    <m:sSub>
                      <m:sSubPr>
                        <m:ctrlPr>
                          <a:rPr lang="en-US" altLang="ja-JP" sz="2000" b="1" i="1">
                            <a:latin typeface="Cambria Math" panose="02040503050406030204" pitchFamily="18" charset="0"/>
                          </a:rPr>
                        </m:ctrlPr>
                      </m:sSubPr>
                      <m:e>
                        <m:r>
                          <a:rPr lang="en-US" altLang="ja-JP" sz="2000" b="1" i="0">
                            <a:latin typeface="Cambria Math" panose="02040503050406030204" pitchFamily="18" charset="0"/>
                          </a:rPr>
                          <m:t>𝐮</m:t>
                        </m:r>
                      </m:e>
                      <m:sub>
                        <m:r>
                          <a:rPr lang="en-US" altLang="ja-JP" sz="2000" i="0">
                            <a:latin typeface="Cambria Math" panose="02040503050406030204" pitchFamily="18" charset="0"/>
                          </a:rPr>
                          <m:t>1</m:t>
                        </m:r>
                      </m:sub>
                    </m:sSub>
                  </m:oMath>
                </a14:m>
                <a:r>
                  <a:rPr lang="ja-JP" altLang="en-US" sz="2000" dirty="0" err="1"/>
                  <a:t>への</a:t>
                </a:r>
                <a:r>
                  <a:rPr lang="ja-JP" altLang="en-US" sz="2000" dirty="0"/>
                  <a:t>射影</a:t>
                </a:r>
                <a:r>
                  <a:rPr lang="en-US" altLang="ja-JP" sz="2000" dirty="0"/>
                  <a:t>)</a:t>
                </a:r>
                <a:r>
                  <a:rPr lang="ja-JP" altLang="en-US" sz="2000" dirty="0"/>
                  <a:t>は</a:t>
                </a:r>
                <a:r>
                  <a:rPr lang="en-US" altLang="ja-JP" sz="2000" dirty="0"/>
                  <a:t>『</a:t>
                </a:r>
                <a:r>
                  <a:rPr lang="ja-JP" altLang="en-US" sz="2000" dirty="0"/>
                  <a:t>学力</a:t>
                </a:r>
                <a:r>
                  <a:rPr lang="en-US" altLang="ja-JP" sz="2000" dirty="0"/>
                  <a:t>』</a:t>
                </a:r>
                <a:r>
                  <a:rPr lang="ja-JP" altLang="en-US" sz="2000" dirty="0"/>
                  <a:t>を表現</a:t>
                </a:r>
              </a:p>
              <a:p>
                <a:pPr marL="0" indent="0">
                  <a:lnSpc>
                    <a:spcPct val="100000"/>
                  </a:lnSpc>
                  <a:spcBef>
                    <a:spcPts val="600"/>
                  </a:spcBef>
                  <a:spcAft>
                    <a:spcPts val="600"/>
                  </a:spcAft>
                  <a:buNone/>
                </a:pPr>
                <a:r>
                  <a:rPr lang="ja-JP" altLang="en-US" sz="2000" dirty="0">
                    <a:latin typeface="Cambria Math" panose="02040503050406030204" pitchFamily="18" charset="0"/>
                  </a:rPr>
                  <a:t>第</a:t>
                </a:r>
                <a:r>
                  <a:rPr lang="en-US" altLang="ja-JP" sz="2000" dirty="0">
                    <a:latin typeface="Cambria Math" panose="02040503050406030204" pitchFamily="18" charset="0"/>
                  </a:rPr>
                  <a:t>2</a:t>
                </a:r>
                <a:r>
                  <a:rPr lang="ja-JP" altLang="en-US" sz="2000" dirty="0">
                    <a:latin typeface="Cambria Math" panose="02040503050406030204" pitchFamily="18" charset="0"/>
                  </a:rPr>
                  <a:t>主成分得点</a:t>
                </a:r>
                <a:r>
                  <a:rPr lang="en-US" altLang="ja-JP" sz="2000" dirty="0">
                    <a:latin typeface="Cambria Math" panose="02040503050406030204" pitchFamily="18" charset="0"/>
                  </a:rPr>
                  <a:t>(</a:t>
                </a:r>
                <a14:m>
                  <m:oMath xmlns:m="http://schemas.openxmlformats.org/officeDocument/2006/math">
                    <m:sSub>
                      <m:sSubPr>
                        <m:ctrlPr>
                          <a:rPr lang="en-US" altLang="ja-JP" sz="2000" b="1" i="1">
                            <a:latin typeface="Cambria Math" panose="02040503050406030204" pitchFamily="18" charset="0"/>
                          </a:rPr>
                        </m:ctrlPr>
                      </m:sSubPr>
                      <m:e>
                        <m:r>
                          <a:rPr lang="en-US" altLang="ja-JP" sz="2000" b="1" i="0">
                            <a:latin typeface="Cambria Math" panose="02040503050406030204" pitchFamily="18" charset="0"/>
                          </a:rPr>
                          <m:t>𝐮</m:t>
                        </m:r>
                      </m:e>
                      <m:sub>
                        <m:r>
                          <a:rPr lang="en-US" altLang="ja-JP" sz="2000" b="0" i="0" smtClean="0">
                            <a:latin typeface="Cambria Math" panose="02040503050406030204" pitchFamily="18" charset="0"/>
                          </a:rPr>
                          <m:t>2</m:t>
                        </m:r>
                      </m:sub>
                    </m:sSub>
                  </m:oMath>
                </a14:m>
                <a:r>
                  <a:rPr lang="ja-JP" altLang="en-US" sz="2000" dirty="0" err="1"/>
                  <a:t>への</a:t>
                </a:r>
                <a:r>
                  <a:rPr lang="ja-JP" altLang="en-US" sz="2000" dirty="0"/>
                  <a:t>射影</a:t>
                </a:r>
                <a:r>
                  <a:rPr lang="en-US" altLang="ja-JP" sz="2000" dirty="0"/>
                  <a:t>)</a:t>
                </a:r>
                <a:r>
                  <a:rPr lang="ja-JP" altLang="en-US" sz="2000" dirty="0"/>
                  <a:t>は</a:t>
                </a:r>
                <a:r>
                  <a:rPr lang="en-US" altLang="ja-JP" sz="2000" dirty="0"/>
                  <a:t>『</a:t>
                </a:r>
                <a:r>
                  <a:rPr lang="ja-JP" altLang="en-US" sz="2000" dirty="0"/>
                  <a:t>文系指向</a:t>
                </a:r>
                <a:r>
                  <a:rPr lang="en-US" altLang="ja-JP" sz="2000" dirty="0"/>
                  <a:t>』</a:t>
                </a:r>
                <a:r>
                  <a:rPr lang="ja-JP" altLang="en-US" sz="2000" dirty="0"/>
                  <a:t>を表現</a:t>
                </a:r>
                <a:endParaRPr lang="en-US" altLang="ja-JP" sz="2000" dirty="0"/>
              </a:p>
              <a:p>
                <a:pPr marL="0" indent="0">
                  <a:lnSpc>
                    <a:spcPct val="100000"/>
                  </a:lnSpc>
                  <a:spcBef>
                    <a:spcPts val="600"/>
                  </a:spcBef>
                  <a:spcAft>
                    <a:spcPts val="600"/>
                  </a:spcAft>
                  <a:buNone/>
                </a:pPr>
                <a:r>
                  <a:rPr lang="ja-JP" altLang="en-US" sz="2000" dirty="0"/>
                  <a:t>しているように考えられるかも知れない（意味づけは解析者が実施）</a:t>
                </a:r>
              </a:p>
              <a:p>
                <a:pPr marL="0" indent="0">
                  <a:lnSpc>
                    <a:spcPct val="100000"/>
                  </a:lnSpc>
                  <a:spcBef>
                    <a:spcPts val="600"/>
                  </a:spcBef>
                  <a:spcAft>
                    <a:spcPts val="600"/>
                  </a:spcAft>
                  <a:buNone/>
                </a:pPr>
                <a:endParaRPr lang="en-US" altLang="ja-JP" sz="2400" dirty="0">
                  <a:latin typeface="Cambria Math" panose="02040503050406030204" pitchFamily="18" charset="0"/>
                </a:endParaRPr>
              </a:p>
              <a:p>
                <a:pPr marL="0" indent="0">
                  <a:lnSpc>
                    <a:spcPct val="100000"/>
                  </a:lnSpc>
                  <a:spcBef>
                    <a:spcPts val="600"/>
                  </a:spcBef>
                  <a:spcAft>
                    <a:spcPts val="600"/>
                  </a:spcAft>
                  <a:buNone/>
                </a:pPr>
                <a:endParaRPr lang="en-US" altLang="ja-JP" sz="2400" dirty="0">
                  <a:latin typeface="Cambria Math" panose="02040503050406030204" pitchFamily="18" charset="0"/>
                </a:endParaRPr>
              </a:p>
              <a:p>
                <a:pPr marL="0" indent="0">
                  <a:lnSpc>
                    <a:spcPct val="100000"/>
                  </a:lnSpc>
                  <a:spcBef>
                    <a:spcPts val="600"/>
                  </a:spcBef>
                  <a:spcAft>
                    <a:spcPts val="600"/>
                  </a:spcAft>
                  <a:buNone/>
                </a:pPr>
                <a:endParaRPr lang="en-US" altLang="ja-JP" sz="2400" dirty="0">
                  <a:latin typeface="Cambria Math" panose="02040503050406030204" pitchFamily="18" charset="0"/>
                </a:endParaRPr>
              </a:p>
              <a:p>
                <a:pPr marL="0" indent="0">
                  <a:lnSpc>
                    <a:spcPct val="100000"/>
                  </a:lnSpc>
                  <a:spcBef>
                    <a:spcPts val="600"/>
                  </a:spcBef>
                  <a:spcAft>
                    <a:spcPts val="600"/>
                  </a:spcAft>
                  <a:buNone/>
                </a:pPr>
                <a:endParaRPr lang="en-US" altLang="ja-JP" sz="2400" dirty="0">
                  <a:latin typeface="Cambria Math" panose="02040503050406030204" pitchFamily="18" charset="0"/>
                </a:endParaRPr>
              </a:p>
            </p:txBody>
          </p:sp>
        </mc:Choice>
        <mc:Fallback xmlns="">
          <p:sp>
            <p:nvSpPr>
              <p:cNvPr id="29" name="コンテンツ プレースホルダー 2"/>
              <p:cNvSpPr txBox="1">
                <a:spLocks noRot="1" noChangeAspect="1" noMove="1" noResize="1" noEditPoints="1" noAdjustHandles="1" noChangeArrowheads="1" noChangeShapeType="1" noTextEdit="1"/>
              </p:cNvSpPr>
              <p:nvPr/>
            </p:nvSpPr>
            <p:spPr>
              <a:xfrm>
                <a:off x="6251121" y="891568"/>
                <a:ext cx="5940879" cy="5560031"/>
              </a:xfrm>
              <a:prstGeom prst="rect">
                <a:avLst/>
              </a:prstGeom>
              <a:blipFill>
                <a:blip r:embed="rId6"/>
                <a:stretch>
                  <a:fillRect l="-1538" t="-987" r="-4821" b="-3289"/>
                </a:stretch>
              </a:blipFill>
            </p:spPr>
            <p:txBody>
              <a:bodyPr/>
              <a:lstStyle/>
              <a:p>
                <a:r>
                  <a:rPr lang="ja-JP" altLang="en-US">
                    <a:noFill/>
                  </a:rPr>
                  <a:t> </a:t>
                </a:r>
              </a:p>
            </p:txBody>
          </p:sp>
        </mc:Fallback>
      </mc:AlternateContent>
      <p:cxnSp>
        <p:nvCxnSpPr>
          <p:cNvPr id="37" name="直線コネクタ 36"/>
          <p:cNvCxnSpPr/>
          <p:nvPr/>
        </p:nvCxnSpPr>
        <p:spPr>
          <a:xfrm flipH="1" flipV="1">
            <a:off x="2613660" y="3108960"/>
            <a:ext cx="607458" cy="653510"/>
          </a:xfrm>
          <a:prstGeom prst="line">
            <a:avLst/>
          </a:prstGeom>
          <a:ln w="50800">
            <a:solidFill>
              <a:srgbClr val="C00000"/>
            </a:solidFill>
            <a:headEnd type="oval"/>
            <a:tailEnd type="stealth" w="lg" len="lg"/>
          </a:ln>
        </p:spPr>
        <p:style>
          <a:lnRef idx="1">
            <a:schemeClr val="accent1"/>
          </a:lnRef>
          <a:fillRef idx="0">
            <a:schemeClr val="accent1"/>
          </a:fillRef>
          <a:effectRef idx="0">
            <a:schemeClr val="accent1"/>
          </a:effectRef>
          <a:fontRef idx="minor">
            <a:schemeClr val="tx1"/>
          </a:fontRef>
        </p:style>
      </p:cxnSp>
      <p:sp>
        <p:nvSpPr>
          <p:cNvPr id="41" name="タイトル 1"/>
          <p:cNvSpPr>
            <a:spLocks noGrp="1"/>
          </p:cNvSpPr>
          <p:nvPr>
            <p:ph type="title"/>
          </p:nvPr>
        </p:nvSpPr>
        <p:spPr>
          <a:xfrm>
            <a:off x="266702" y="158298"/>
            <a:ext cx="10505333" cy="733270"/>
          </a:xfrm>
        </p:spPr>
        <p:txBody>
          <a:bodyPr>
            <a:normAutofit/>
          </a:bodyPr>
          <a:lstStyle/>
          <a:p>
            <a:r>
              <a:rPr lang="ja-JP" altLang="en-US" sz="3600" b="1" dirty="0"/>
              <a:t>主成分分析 </a:t>
            </a:r>
            <a:r>
              <a:rPr lang="en-US" altLang="ja-JP" sz="3600" dirty="0"/>
              <a:t>- </a:t>
            </a:r>
            <a:r>
              <a:rPr lang="ja-JP" altLang="en-US" sz="3600" dirty="0"/>
              <a:t>第</a:t>
            </a:r>
            <a:r>
              <a:rPr lang="en-US" altLang="ja-JP" sz="3600" dirty="0"/>
              <a:t>n</a:t>
            </a:r>
            <a:r>
              <a:rPr lang="ja-JP" altLang="en-US" sz="3600" dirty="0"/>
              <a:t>主成分</a:t>
            </a:r>
            <a:endParaRPr kumimoji="1" lang="ja-JP" altLang="en-US" sz="3600" dirty="0"/>
          </a:p>
        </p:txBody>
      </p:sp>
    </p:spTree>
    <p:extLst>
      <p:ext uri="{BB962C8B-B14F-4D97-AF65-F5344CB8AC3E}">
        <p14:creationId xmlns:p14="http://schemas.microsoft.com/office/powerpoint/2010/main" val="119302354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24758" y="198213"/>
            <a:ext cx="5814785" cy="733270"/>
          </a:xfrm>
        </p:spPr>
        <p:txBody>
          <a:bodyPr>
            <a:normAutofit/>
          </a:bodyPr>
          <a:lstStyle/>
          <a:p>
            <a:r>
              <a:rPr lang="ja-JP" altLang="en-US" sz="3600" b="1" dirty="0"/>
              <a:t>主成分分析 </a:t>
            </a:r>
            <a:r>
              <a:rPr kumimoji="1" lang="en-US" altLang="ja-JP" sz="3600" dirty="0"/>
              <a:t>- </a:t>
            </a:r>
            <a:r>
              <a:rPr kumimoji="1" lang="ja-JP" altLang="en-US" sz="3600" dirty="0"/>
              <a:t>第</a:t>
            </a:r>
            <a:r>
              <a:rPr kumimoji="1" lang="en-US" altLang="ja-JP" sz="3600" dirty="0"/>
              <a:t>n</a:t>
            </a:r>
            <a:r>
              <a:rPr kumimoji="1" lang="ja-JP" altLang="en-US" sz="3600" dirty="0"/>
              <a:t>主成分</a:t>
            </a:r>
          </a:p>
        </p:txBody>
      </p:sp>
      <p:sp>
        <p:nvSpPr>
          <p:cNvPr id="27" name="コンテンツ プレースホルダー 2"/>
          <p:cNvSpPr txBox="1">
            <a:spLocks/>
          </p:cNvSpPr>
          <p:nvPr/>
        </p:nvSpPr>
        <p:spPr>
          <a:xfrm>
            <a:off x="252188" y="1270837"/>
            <a:ext cx="6598555" cy="50576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lnSpc>
                <a:spcPct val="100000"/>
              </a:lnSpc>
              <a:spcBef>
                <a:spcPts val="1200"/>
              </a:spcBef>
              <a:spcAft>
                <a:spcPts val="600"/>
              </a:spcAft>
            </a:pPr>
            <a:endParaRPr lang="en-US" altLang="ja-JP" dirty="0"/>
          </a:p>
        </p:txBody>
      </p:sp>
      <p:sp>
        <p:nvSpPr>
          <p:cNvPr id="35" name="コンテンツ プレースホルダー 2"/>
          <p:cNvSpPr txBox="1">
            <a:spLocks/>
          </p:cNvSpPr>
          <p:nvPr/>
        </p:nvSpPr>
        <p:spPr>
          <a:xfrm>
            <a:off x="277589" y="3350988"/>
            <a:ext cx="4891312" cy="589461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600"/>
              </a:spcBef>
              <a:spcAft>
                <a:spcPts val="600"/>
              </a:spcAft>
              <a:buNone/>
            </a:pPr>
            <a:endParaRPr lang="en-US" altLang="ja-JP" sz="2400" dirty="0"/>
          </a:p>
        </p:txBody>
      </p:sp>
      <p:grpSp>
        <p:nvGrpSpPr>
          <p:cNvPr id="8" name="グループ化 7"/>
          <p:cNvGrpSpPr/>
          <p:nvPr/>
        </p:nvGrpSpPr>
        <p:grpSpPr>
          <a:xfrm>
            <a:off x="458204" y="979268"/>
            <a:ext cx="5925359" cy="4650007"/>
            <a:chOff x="317617" y="1444633"/>
            <a:chExt cx="5933504" cy="4656399"/>
          </a:xfrm>
        </p:grpSpPr>
        <p:grpSp>
          <p:nvGrpSpPr>
            <p:cNvPr id="17" name="グループ化 16"/>
            <p:cNvGrpSpPr/>
            <p:nvPr/>
          </p:nvGrpSpPr>
          <p:grpSpPr>
            <a:xfrm>
              <a:off x="317617" y="1444633"/>
              <a:ext cx="5933504" cy="4656399"/>
              <a:chOff x="317616" y="3106154"/>
              <a:chExt cx="4653525" cy="3651923"/>
            </a:xfrm>
          </p:grpSpPr>
          <p:grpSp>
            <p:nvGrpSpPr>
              <p:cNvPr id="18" name="グループ化 17"/>
              <p:cNvGrpSpPr/>
              <p:nvPr/>
            </p:nvGrpSpPr>
            <p:grpSpPr>
              <a:xfrm>
                <a:off x="317616" y="3106154"/>
                <a:ext cx="4653525" cy="3651923"/>
                <a:chOff x="6890773" y="1442591"/>
                <a:chExt cx="4653525" cy="3651923"/>
              </a:xfrm>
            </p:grpSpPr>
            <p:pic>
              <p:nvPicPr>
                <p:cNvPr id="26" name="図 25"/>
                <p:cNvPicPr>
                  <a:picLocks noChangeAspect="1"/>
                </p:cNvPicPr>
                <p:nvPr/>
              </p:nvPicPr>
              <p:blipFill>
                <a:blip r:embed="rId2"/>
                <a:stretch>
                  <a:fillRect/>
                </a:stretch>
              </p:blipFill>
              <p:spPr>
                <a:xfrm>
                  <a:off x="6890773" y="1442591"/>
                  <a:ext cx="4561044" cy="3651923"/>
                </a:xfrm>
                <a:prstGeom prst="rect">
                  <a:avLst/>
                </a:prstGeom>
              </p:spPr>
            </p:pic>
            <mc:AlternateContent xmlns:mc="http://schemas.openxmlformats.org/markup-compatibility/2006" xmlns:a14="http://schemas.microsoft.com/office/drawing/2010/main">
              <mc:Choice Requires="a14">
                <p:sp>
                  <p:nvSpPr>
                    <p:cNvPr id="30" name="正方形/長方形 29"/>
                    <p:cNvSpPr/>
                    <p:nvPr/>
                  </p:nvSpPr>
                  <p:spPr>
                    <a:xfrm>
                      <a:off x="6997686" y="2119035"/>
                      <a:ext cx="867994" cy="70788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4000" b="1" i="1">
                                    <a:latin typeface="Cambria Math" panose="02040503050406030204" pitchFamily="18" charset="0"/>
                                  </a:rPr>
                                </m:ctrlPr>
                              </m:sSubPr>
                              <m:e>
                                <m:r>
                                  <a:rPr lang="en-US" altLang="ja-JP" sz="4000" b="1">
                                    <a:latin typeface="Cambria Math" panose="02040503050406030204" pitchFamily="18" charset="0"/>
                                  </a:rPr>
                                  <m:t>𝐱</m:t>
                                </m:r>
                                <m:r>
                                  <a:rPr lang="en-US" altLang="ja-JP" sz="4000" b="1" i="1">
                                    <a:latin typeface="Cambria Math" panose="02040503050406030204" pitchFamily="18" charset="0"/>
                                  </a:rPr>
                                  <m:t>′</m:t>
                                </m:r>
                              </m:e>
                              <m:sub>
                                <m:r>
                                  <a:rPr lang="en-US" altLang="ja-JP" sz="4000" i="1">
                                    <a:latin typeface="Cambria Math" panose="02040503050406030204" pitchFamily="18" charset="0"/>
                                  </a:rPr>
                                  <m:t>𝑖</m:t>
                                </m:r>
                              </m:sub>
                            </m:sSub>
                          </m:oMath>
                        </m:oMathPara>
                      </a14:m>
                      <a:endParaRPr lang="ja-JP" altLang="en-US" sz="4000" dirty="0"/>
                    </a:p>
                  </p:txBody>
                </p:sp>
              </mc:Choice>
              <mc:Fallback xmlns="">
                <p:sp>
                  <p:nvSpPr>
                    <p:cNvPr id="30" name="正方形/長方形 29"/>
                    <p:cNvSpPr>
                      <a:spLocks noRot="1" noChangeAspect="1" noMove="1" noResize="1" noEditPoints="1" noAdjustHandles="1" noChangeArrowheads="1" noChangeShapeType="1" noTextEdit="1"/>
                    </p:cNvSpPr>
                    <p:nvPr/>
                  </p:nvSpPr>
                  <p:spPr>
                    <a:xfrm>
                      <a:off x="6997686" y="2119035"/>
                      <a:ext cx="867994" cy="707886"/>
                    </a:xfrm>
                    <a:prstGeom prst="rect">
                      <a:avLst/>
                    </a:prstGeom>
                    <a:blipFill rotWithShape="0">
                      <a:blip r:embed="rId3"/>
                      <a:stretch>
                        <a:fillRect/>
                      </a:stretch>
                    </a:blipFill>
                  </p:spPr>
                  <p:txBody>
                    <a:bodyPr/>
                    <a:lstStyle/>
                    <a:p>
                      <a:r>
                        <a:rPr lang="ja-JP" altLang="en-US">
                          <a:noFill/>
                        </a:rPr>
                        <a:t> </a:t>
                      </a:r>
                    </a:p>
                  </p:txBody>
                </p:sp>
              </mc:Fallback>
            </mc:AlternateContent>
            <p:sp>
              <p:nvSpPr>
                <p:cNvPr id="33" name="正方形/長方形 32"/>
                <p:cNvSpPr/>
                <p:nvPr/>
              </p:nvSpPr>
              <p:spPr>
                <a:xfrm>
                  <a:off x="10897967" y="3055515"/>
                  <a:ext cx="646331" cy="369332"/>
                </a:xfrm>
                <a:prstGeom prst="rect">
                  <a:avLst/>
                </a:prstGeom>
              </p:spPr>
              <p:txBody>
                <a:bodyPr wrap="none">
                  <a:spAutoFit/>
                </a:bodyPr>
                <a:lstStyle/>
                <a:p>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数学</a:t>
                  </a:r>
                  <a:endParaRPr lang="ja-JP" altLang="en-US" b="1" dirty="0"/>
                </a:p>
              </p:txBody>
            </p:sp>
            <p:sp>
              <p:nvSpPr>
                <p:cNvPr id="36" name="正方形/長方形 35"/>
                <p:cNvSpPr/>
                <p:nvPr/>
              </p:nvSpPr>
              <p:spPr>
                <a:xfrm>
                  <a:off x="8934721" y="1477494"/>
                  <a:ext cx="646331" cy="369333"/>
                </a:xfrm>
                <a:prstGeom prst="rect">
                  <a:avLst/>
                </a:prstGeom>
              </p:spPr>
              <p:txBody>
                <a:bodyPr wrap="none">
                  <a:spAutoFit/>
                </a:bodyPr>
                <a:lstStyle/>
                <a:p>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社会</a:t>
                  </a:r>
                  <a:endParaRPr lang="ja-JP" altLang="en-US" b="1" dirty="0"/>
                </a:p>
              </p:txBody>
            </p:sp>
          </p:grpSp>
          <p:grpSp>
            <p:nvGrpSpPr>
              <p:cNvPr id="19" name="グループ化 18"/>
              <p:cNvGrpSpPr/>
              <p:nvPr/>
            </p:nvGrpSpPr>
            <p:grpSpPr>
              <a:xfrm>
                <a:off x="937620" y="3476149"/>
                <a:ext cx="3182998" cy="3053008"/>
                <a:chOff x="7655920" y="1710986"/>
                <a:chExt cx="3182998" cy="3053008"/>
              </a:xfrm>
            </p:grpSpPr>
            <p:grpSp>
              <p:nvGrpSpPr>
                <p:cNvPr id="20" name="グループ化 19"/>
                <p:cNvGrpSpPr/>
                <p:nvPr/>
              </p:nvGrpSpPr>
              <p:grpSpPr>
                <a:xfrm>
                  <a:off x="7655920" y="1710986"/>
                  <a:ext cx="3182998" cy="3053008"/>
                  <a:chOff x="7655920" y="1710986"/>
                  <a:chExt cx="3182998" cy="3053008"/>
                </a:xfrm>
              </p:grpSpPr>
              <p:cxnSp>
                <p:nvCxnSpPr>
                  <p:cNvPr id="24" name="直線コネクタ 23"/>
                  <p:cNvCxnSpPr/>
                  <p:nvPr/>
                </p:nvCxnSpPr>
                <p:spPr>
                  <a:xfrm flipV="1">
                    <a:off x="7655920" y="1710986"/>
                    <a:ext cx="3182998" cy="3053008"/>
                  </a:xfrm>
                  <a:prstGeom prst="line">
                    <a:avLst/>
                  </a:prstGeom>
                  <a:ln w="47625">
                    <a:solidFill>
                      <a:schemeClr val="bg2">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直線コネクタ 24"/>
                  <p:cNvCxnSpPr/>
                  <p:nvPr/>
                </p:nvCxnSpPr>
                <p:spPr>
                  <a:xfrm flipV="1">
                    <a:off x="9313072" y="2700654"/>
                    <a:ext cx="504595" cy="464147"/>
                  </a:xfrm>
                  <a:prstGeom prst="line">
                    <a:avLst/>
                  </a:prstGeom>
                  <a:ln w="50800">
                    <a:solidFill>
                      <a:schemeClr val="bg2">
                        <a:lumMod val="50000"/>
                      </a:schemeClr>
                    </a:solidFill>
                    <a:headEnd type="oval"/>
                    <a:tailEnd type="stealth" w="lg" len="lg"/>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23" name="正方形/長方形 22"/>
                    <p:cNvSpPr/>
                    <p:nvPr/>
                  </p:nvSpPr>
                  <p:spPr>
                    <a:xfrm>
                      <a:off x="9720721" y="2557149"/>
                      <a:ext cx="621259" cy="506905"/>
                    </a:xfrm>
                    <a:prstGeom prst="rect">
                      <a:avLst/>
                    </a:prstGeom>
                  </p:spPr>
                  <p:txBody>
                    <a:bodyPr wrap="none">
                      <a:spAutoFit/>
                    </a:bodyPr>
                    <a:lstStyle/>
                    <a:p>
                      <a14:m>
                        <m:oMath xmlns:m="http://schemas.openxmlformats.org/officeDocument/2006/math">
                          <m:sSub>
                            <m:sSubPr>
                              <m:ctrlPr>
                                <a:rPr lang="en-US" altLang="ja-JP" sz="3600" b="1" i="1" smtClean="0">
                                  <a:latin typeface="Cambria Math" panose="02040503050406030204" pitchFamily="18" charset="0"/>
                                </a:rPr>
                              </m:ctrlPr>
                            </m:sSubPr>
                            <m:e>
                              <m:r>
                                <a:rPr lang="en-US" altLang="ja-JP" sz="3600" b="1" smtClean="0">
                                  <a:latin typeface="Cambria Math" panose="02040503050406030204" pitchFamily="18" charset="0"/>
                                </a:rPr>
                                <m:t>𝐮</m:t>
                              </m:r>
                            </m:e>
                            <m:sub>
                              <m:r>
                                <a:rPr lang="en-US" altLang="ja-JP" sz="3600" b="0" i="0" smtClean="0">
                                  <a:latin typeface="Cambria Math" panose="02040503050406030204" pitchFamily="18" charset="0"/>
                                </a:rPr>
                                <m:t>1</m:t>
                              </m:r>
                            </m:sub>
                          </m:sSub>
                        </m:oMath>
                      </a14:m>
                      <a:r>
                        <a:rPr lang="en-US" altLang="ja-JP" sz="3600" dirty="0"/>
                        <a:t> </a:t>
                      </a:r>
                      <a:endParaRPr lang="ja-JP" altLang="en-US" sz="3600" dirty="0"/>
                    </a:p>
                  </p:txBody>
                </p:sp>
              </mc:Choice>
              <mc:Fallback xmlns="">
                <p:sp>
                  <p:nvSpPr>
                    <p:cNvPr id="23" name="正方形/長方形 22"/>
                    <p:cNvSpPr>
                      <a:spLocks noRot="1" noChangeAspect="1" noMove="1" noResize="1" noEditPoints="1" noAdjustHandles="1" noChangeArrowheads="1" noChangeShapeType="1" noTextEdit="1"/>
                    </p:cNvSpPr>
                    <p:nvPr/>
                  </p:nvSpPr>
                  <p:spPr>
                    <a:xfrm>
                      <a:off x="9720721" y="2557149"/>
                      <a:ext cx="621259" cy="506905"/>
                    </a:xfrm>
                    <a:prstGeom prst="rect">
                      <a:avLst/>
                    </a:prstGeom>
                    <a:blipFill rotWithShape="0">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9" name="正方形/長方形 38"/>
                    <p:cNvSpPr/>
                    <p:nvPr/>
                  </p:nvSpPr>
                  <p:spPr>
                    <a:xfrm>
                      <a:off x="8743512" y="2257681"/>
                      <a:ext cx="621259" cy="506905"/>
                    </a:xfrm>
                    <a:prstGeom prst="rect">
                      <a:avLst/>
                    </a:prstGeom>
                  </p:spPr>
                  <p:txBody>
                    <a:bodyPr wrap="none">
                      <a:spAutoFit/>
                    </a:bodyPr>
                    <a:lstStyle/>
                    <a:p>
                      <a14:m>
                        <m:oMath xmlns:m="http://schemas.openxmlformats.org/officeDocument/2006/math">
                          <m:sSub>
                            <m:sSubPr>
                              <m:ctrlPr>
                                <a:rPr lang="en-US" altLang="ja-JP" sz="3600" b="1" i="1" smtClean="0">
                                  <a:latin typeface="Cambria Math" panose="02040503050406030204" pitchFamily="18" charset="0"/>
                                </a:rPr>
                              </m:ctrlPr>
                            </m:sSubPr>
                            <m:e>
                              <m:r>
                                <a:rPr lang="en-US" altLang="ja-JP" sz="3600" b="1" smtClean="0">
                                  <a:latin typeface="Cambria Math" panose="02040503050406030204" pitchFamily="18" charset="0"/>
                                </a:rPr>
                                <m:t>𝐮</m:t>
                              </m:r>
                            </m:e>
                            <m:sub>
                              <m:r>
                                <a:rPr lang="en-US" altLang="ja-JP" sz="3600" b="0" i="0" smtClean="0">
                                  <a:latin typeface="Cambria Math" panose="02040503050406030204" pitchFamily="18" charset="0"/>
                                </a:rPr>
                                <m:t>2</m:t>
                              </m:r>
                            </m:sub>
                          </m:sSub>
                        </m:oMath>
                      </a14:m>
                      <a:r>
                        <a:rPr lang="en-US" altLang="ja-JP" sz="3600" dirty="0"/>
                        <a:t> </a:t>
                      </a:r>
                      <a:endParaRPr lang="ja-JP" altLang="en-US" sz="3600" dirty="0"/>
                    </a:p>
                  </p:txBody>
                </p:sp>
              </mc:Choice>
              <mc:Fallback xmlns="">
                <p:sp>
                  <p:nvSpPr>
                    <p:cNvPr id="39" name="正方形/長方形 38"/>
                    <p:cNvSpPr>
                      <a:spLocks noRot="1" noChangeAspect="1" noMove="1" noResize="1" noEditPoints="1" noAdjustHandles="1" noChangeArrowheads="1" noChangeShapeType="1" noTextEdit="1"/>
                    </p:cNvSpPr>
                    <p:nvPr/>
                  </p:nvSpPr>
                  <p:spPr>
                    <a:xfrm>
                      <a:off x="8743512" y="2257681"/>
                      <a:ext cx="621259" cy="506905"/>
                    </a:xfrm>
                    <a:prstGeom prst="rect">
                      <a:avLst/>
                    </a:prstGeom>
                    <a:blipFill rotWithShape="0">
                      <a:blip r:embed="rId5"/>
                      <a:stretch>
                        <a:fillRect/>
                      </a:stretch>
                    </a:blipFill>
                  </p:spPr>
                  <p:txBody>
                    <a:bodyPr/>
                    <a:lstStyle/>
                    <a:p>
                      <a:r>
                        <a:rPr lang="ja-JP" altLang="en-US">
                          <a:noFill/>
                        </a:rPr>
                        <a:t> </a:t>
                      </a:r>
                    </a:p>
                  </p:txBody>
                </p:sp>
              </mc:Fallback>
            </mc:AlternateContent>
          </p:grpSp>
        </p:grpSp>
        <p:cxnSp>
          <p:nvCxnSpPr>
            <p:cNvPr id="38" name="直線コネクタ 37"/>
            <p:cNvCxnSpPr/>
            <p:nvPr/>
          </p:nvCxnSpPr>
          <p:spPr>
            <a:xfrm flipH="1" flipV="1">
              <a:off x="1257301" y="1714501"/>
              <a:ext cx="4030979" cy="4190999"/>
            </a:xfrm>
            <a:prstGeom prst="line">
              <a:avLst/>
            </a:prstGeom>
            <a:ln w="47625">
              <a:solidFill>
                <a:srgbClr val="FF0000"/>
              </a:solidFill>
              <a:prstDash val="sysDot"/>
            </a:ln>
          </p:spPr>
          <p:style>
            <a:lnRef idx="1">
              <a:schemeClr val="accent1"/>
            </a:lnRef>
            <a:fillRef idx="0">
              <a:schemeClr val="accent1"/>
            </a:fillRef>
            <a:effectRef idx="0">
              <a:schemeClr val="accent1"/>
            </a:effectRef>
            <a:fontRef idx="minor">
              <a:schemeClr val="tx1"/>
            </a:fontRef>
          </p:style>
        </p:cxnSp>
        <p:cxnSp>
          <p:nvCxnSpPr>
            <p:cNvPr id="37" name="直線コネクタ 36"/>
            <p:cNvCxnSpPr/>
            <p:nvPr/>
          </p:nvCxnSpPr>
          <p:spPr>
            <a:xfrm flipH="1" flipV="1">
              <a:off x="2613660" y="3108960"/>
              <a:ext cx="607458" cy="653510"/>
            </a:xfrm>
            <a:prstGeom prst="line">
              <a:avLst/>
            </a:prstGeom>
            <a:ln w="50800">
              <a:solidFill>
                <a:srgbClr val="C00000"/>
              </a:solidFill>
              <a:headEnd type="oval"/>
              <a:tailEnd type="stealth" w="lg" len="lg"/>
            </a:ln>
          </p:spPr>
          <p:style>
            <a:lnRef idx="1">
              <a:schemeClr val="accent1"/>
            </a:lnRef>
            <a:fillRef idx="0">
              <a:schemeClr val="accent1"/>
            </a:fillRef>
            <a:effectRef idx="0">
              <a:schemeClr val="accent1"/>
            </a:effectRef>
            <a:fontRef idx="minor">
              <a:schemeClr val="tx1"/>
            </a:fontRef>
          </p:style>
        </p:cxnSp>
      </p:grpSp>
      <p:grpSp>
        <p:nvGrpSpPr>
          <p:cNvPr id="7" name="グループ化 6"/>
          <p:cNvGrpSpPr/>
          <p:nvPr/>
        </p:nvGrpSpPr>
        <p:grpSpPr>
          <a:xfrm>
            <a:off x="7090932" y="967014"/>
            <a:ext cx="4028035" cy="4659086"/>
            <a:chOff x="6475888" y="348342"/>
            <a:chExt cx="5439730" cy="6291943"/>
          </a:xfrm>
        </p:grpSpPr>
        <p:pic>
          <p:nvPicPr>
            <p:cNvPr id="6" name="図 5"/>
            <p:cNvPicPr>
              <a:picLocks noChangeAspect="1"/>
            </p:cNvPicPr>
            <p:nvPr/>
          </p:nvPicPr>
          <p:blipFill rotWithShape="1">
            <a:blip r:embed="rId6"/>
            <a:srcRect r="57283"/>
            <a:stretch/>
          </p:blipFill>
          <p:spPr>
            <a:xfrm>
              <a:off x="6475888" y="348342"/>
              <a:ext cx="1710169" cy="6291943"/>
            </a:xfrm>
            <a:prstGeom prst="rect">
              <a:avLst/>
            </a:prstGeom>
          </p:spPr>
        </p:pic>
        <p:pic>
          <p:nvPicPr>
            <p:cNvPr id="28" name="図 27"/>
            <p:cNvPicPr>
              <a:picLocks noChangeAspect="1"/>
            </p:cNvPicPr>
            <p:nvPr/>
          </p:nvPicPr>
          <p:blipFill rotWithShape="1">
            <a:blip r:embed="rId6"/>
            <a:srcRect l="42355"/>
            <a:stretch/>
          </p:blipFill>
          <p:spPr>
            <a:xfrm>
              <a:off x="9607846" y="348342"/>
              <a:ext cx="2307772" cy="6291943"/>
            </a:xfrm>
            <a:prstGeom prst="rect">
              <a:avLst/>
            </a:prstGeom>
          </p:spPr>
        </p:pic>
      </p:grpSp>
      <p:sp>
        <p:nvSpPr>
          <p:cNvPr id="9" name="右矢印 8"/>
          <p:cNvSpPr/>
          <p:nvPr/>
        </p:nvSpPr>
        <p:spPr>
          <a:xfrm>
            <a:off x="8664122" y="2621643"/>
            <a:ext cx="609600" cy="107405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1" name="正方形/長方形 10"/>
              <p:cNvSpPr/>
              <p:nvPr/>
            </p:nvSpPr>
            <p:spPr>
              <a:xfrm>
                <a:off x="2021816" y="5822434"/>
                <a:ext cx="2863220" cy="830997"/>
              </a:xfrm>
              <a:prstGeom prst="rect">
                <a:avLst/>
              </a:prstGeom>
            </p:spPr>
            <p:txBody>
              <a:bodyPr wrap="none">
                <a:spAutoFit/>
              </a:bodyPr>
              <a:lstStyle/>
              <a:p>
                <a14:m>
                  <m:oMath xmlns:m="http://schemas.openxmlformats.org/officeDocument/2006/math">
                    <m:sSub>
                      <m:sSubPr>
                        <m:ctrlPr>
                          <a:rPr lang="en-US" altLang="ja-JP" sz="2400" b="1" i="1" smtClean="0">
                            <a:latin typeface="Cambria Math" panose="02040503050406030204" pitchFamily="18" charset="0"/>
                          </a:rPr>
                        </m:ctrlPr>
                      </m:sSubPr>
                      <m:e>
                        <m:r>
                          <a:rPr lang="en-US" altLang="ja-JP" sz="2400" b="1" smtClean="0">
                            <a:latin typeface="Cambria Math" panose="02040503050406030204" pitchFamily="18" charset="0"/>
                          </a:rPr>
                          <m:t>𝐮</m:t>
                        </m:r>
                      </m:e>
                      <m:sub>
                        <m:r>
                          <a:rPr lang="en-US" altLang="ja-JP" sz="2400" b="0" i="0" smtClean="0">
                            <a:latin typeface="Cambria Math" panose="02040503050406030204" pitchFamily="18" charset="0"/>
                          </a:rPr>
                          <m:t>1</m:t>
                        </m:r>
                      </m:sub>
                    </m:sSub>
                    <m:r>
                      <a:rPr lang="en-US" altLang="ja-JP" sz="2400" b="1">
                        <a:latin typeface="Cambria Math" panose="02040503050406030204" pitchFamily="18" charset="0"/>
                      </a:rPr>
                      <m:t>=</m:t>
                    </m:r>
                    <m:d>
                      <m:dPr>
                        <m:ctrlPr>
                          <a:rPr lang="en-US" altLang="ja-JP" sz="2400" b="1" i="1">
                            <a:latin typeface="Cambria Math" panose="02040503050406030204" pitchFamily="18" charset="0"/>
                          </a:rPr>
                        </m:ctrlPr>
                      </m:dPr>
                      <m:e>
                        <m:r>
                          <a:rPr lang="en-US" altLang="ja-JP" sz="2400" i="1">
                            <a:latin typeface="Cambria Math" panose="02040503050406030204" pitchFamily="18" charset="0"/>
                          </a:rPr>
                          <m:t>0.63, 0.78</m:t>
                        </m:r>
                      </m:e>
                    </m:d>
                  </m:oMath>
                </a14:m>
                <a:r>
                  <a:rPr lang="en-US" altLang="ja-JP" sz="2400" b="1" dirty="0"/>
                  <a:t> </a:t>
                </a:r>
              </a:p>
              <a:p>
                <a14:m>
                  <m:oMath xmlns:m="http://schemas.openxmlformats.org/officeDocument/2006/math">
                    <m:sSub>
                      <m:sSubPr>
                        <m:ctrlPr>
                          <a:rPr lang="en-US" altLang="ja-JP" sz="2400" b="1" i="1">
                            <a:latin typeface="Cambria Math" panose="02040503050406030204" pitchFamily="18" charset="0"/>
                          </a:rPr>
                        </m:ctrlPr>
                      </m:sSubPr>
                      <m:e>
                        <m:r>
                          <a:rPr lang="en-US" altLang="ja-JP" sz="2400" b="1">
                            <a:latin typeface="Cambria Math" panose="02040503050406030204" pitchFamily="18" charset="0"/>
                          </a:rPr>
                          <m:t>𝐮</m:t>
                        </m:r>
                      </m:e>
                      <m:sub>
                        <m:r>
                          <a:rPr lang="en-US" altLang="ja-JP" sz="2400" b="0" i="0" smtClean="0">
                            <a:latin typeface="Cambria Math" panose="02040503050406030204" pitchFamily="18" charset="0"/>
                          </a:rPr>
                          <m:t>2</m:t>
                        </m:r>
                      </m:sub>
                    </m:sSub>
                    <m:r>
                      <a:rPr lang="en-US" altLang="ja-JP" sz="2400" b="1">
                        <a:latin typeface="Cambria Math" panose="02040503050406030204" pitchFamily="18" charset="0"/>
                      </a:rPr>
                      <m:t>=</m:t>
                    </m:r>
                    <m:d>
                      <m:dPr>
                        <m:ctrlPr>
                          <a:rPr lang="en-US" altLang="ja-JP" sz="2400" b="1" i="1">
                            <a:latin typeface="Cambria Math" panose="02040503050406030204" pitchFamily="18" charset="0"/>
                          </a:rPr>
                        </m:ctrlPr>
                      </m:dPr>
                      <m:e>
                        <m:r>
                          <a:rPr lang="en-US" altLang="ja-JP" sz="2400" i="1">
                            <a:latin typeface="Cambria Math" panose="02040503050406030204" pitchFamily="18" charset="0"/>
                          </a:rPr>
                          <m:t>0.78</m:t>
                        </m:r>
                        <m:r>
                          <a:rPr lang="en-US" altLang="ja-JP" sz="2400" b="0" i="1" smtClean="0">
                            <a:latin typeface="Cambria Math" panose="02040503050406030204" pitchFamily="18" charset="0"/>
                          </a:rPr>
                          <m:t>, −</m:t>
                        </m:r>
                        <m:r>
                          <a:rPr lang="en-US" altLang="ja-JP" sz="2400" i="1">
                            <a:latin typeface="Cambria Math" panose="02040503050406030204" pitchFamily="18" charset="0"/>
                          </a:rPr>
                          <m:t>0.63</m:t>
                        </m:r>
                      </m:e>
                    </m:d>
                  </m:oMath>
                </a14:m>
                <a:r>
                  <a:rPr lang="ja-JP" altLang="en-US" sz="2400" dirty="0"/>
                  <a:t>　</a:t>
                </a:r>
              </a:p>
            </p:txBody>
          </p:sp>
        </mc:Choice>
        <mc:Fallback xmlns="">
          <p:sp>
            <p:nvSpPr>
              <p:cNvPr id="11" name="正方形/長方形 10"/>
              <p:cNvSpPr>
                <a:spLocks noRot="1" noChangeAspect="1" noMove="1" noResize="1" noEditPoints="1" noAdjustHandles="1" noChangeArrowheads="1" noChangeShapeType="1" noTextEdit="1"/>
              </p:cNvSpPr>
              <p:nvPr/>
            </p:nvSpPr>
            <p:spPr>
              <a:xfrm>
                <a:off x="2021816" y="5822434"/>
                <a:ext cx="2863220" cy="830997"/>
              </a:xfrm>
              <a:prstGeom prst="rect">
                <a:avLst/>
              </a:prstGeom>
              <a:blipFill rotWithShape="0">
                <a:blip r:embed="rId7"/>
                <a:stretch>
                  <a:fillRect b="-1471"/>
                </a:stretch>
              </a:blipFill>
            </p:spPr>
            <p:txBody>
              <a:bodyPr/>
              <a:lstStyle/>
              <a:p>
                <a:r>
                  <a:rPr lang="ja-JP" altLang="en-US">
                    <a:noFill/>
                  </a:rPr>
                  <a:t> </a:t>
                </a:r>
              </a:p>
            </p:txBody>
          </p:sp>
        </mc:Fallback>
      </mc:AlternateContent>
      <p:sp>
        <p:nvSpPr>
          <p:cNvPr id="29" name="正方形/長方形 28">
            <a:extLst>
              <a:ext uri="{FF2B5EF4-FFF2-40B4-BE49-F238E27FC236}">
                <a16:creationId xmlns:a16="http://schemas.microsoft.com/office/drawing/2014/main" xmlns="" id="{8F4EF6F3-F192-4DAC-99E4-C41210B6D83F}"/>
              </a:ext>
            </a:extLst>
          </p:cNvPr>
          <p:cNvSpPr/>
          <p:nvPr/>
        </p:nvSpPr>
        <p:spPr>
          <a:xfrm>
            <a:off x="9429149" y="1005114"/>
            <a:ext cx="817531" cy="153888"/>
          </a:xfrm>
          <a:prstGeom prst="rect">
            <a:avLst/>
          </a:prstGeom>
          <a:solidFill>
            <a:schemeClr val="bg1"/>
          </a:solidFill>
        </p:spPr>
        <p:txBody>
          <a:bodyPr wrap="none" lIns="0" tIns="0" rIns="0" bIns="0">
            <a:spAutoFit/>
          </a:bodyPr>
          <a:lstStyle/>
          <a:p>
            <a:r>
              <a:rPr lang="ja-JP" altLang="en-US" sz="1000" b="1" dirty="0">
                <a:solidFill>
                  <a:srgbClr val="C00000"/>
                </a:solidFill>
                <a:latin typeface="游ゴシック Light" panose="020B0300000000000000" pitchFamily="50" charset="-128"/>
                <a:ea typeface="游ゴシック Light" panose="020B0300000000000000" pitchFamily="50" charset="-128"/>
                <a:cs typeface="メイリオ" panose="020B0604030504040204" pitchFamily="50" charset="-128"/>
              </a:rPr>
              <a:t>第</a:t>
            </a:r>
            <a:r>
              <a:rPr lang="en-US" altLang="ja-JP" sz="1000" b="1" dirty="0">
                <a:solidFill>
                  <a:srgbClr val="C00000"/>
                </a:solidFill>
                <a:latin typeface="游ゴシック Light" panose="020B0300000000000000" pitchFamily="50" charset="-128"/>
                <a:ea typeface="游ゴシック Light" panose="020B0300000000000000" pitchFamily="50" charset="-128"/>
                <a:cs typeface="メイリオ" panose="020B0604030504040204" pitchFamily="50" charset="-128"/>
              </a:rPr>
              <a:t>1</a:t>
            </a:r>
            <a:r>
              <a:rPr lang="ja-JP" altLang="en-US" sz="1000" b="1" dirty="0">
                <a:solidFill>
                  <a:srgbClr val="C00000"/>
                </a:solidFill>
                <a:latin typeface="游ゴシック Light" panose="020B0300000000000000" pitchFamily="50" charset="-128"/>
                <a:ea typeface="游ゴシック Light" panose="020B0300000000000000" pitchFamily="50" charset="-128"/>
                <a:cs typeface="メイリオ" panose="020B0604030504040204" pitchFamily="50" charset="-128"/>
              </a:rPr>
              <a:t>主成分得点</a:t>
            </a:r>
            <a:endParaRPr lang="ja-JP" altLang="en-US" sz="1000" b="1" dirty="0">
              <a:latin typeface="游ゴシック Light" panose="020B0300000000000000" pitchFamily="50" charset="-128"/>
              <a:ea typeface="游ゴシック Light" panose="020B0300000000000000" pitchFamily="50" charset="-128"/>
            </a:endParaRPr>
          </a:p>
        </p:txBody>
      </p:sp>
      <p:sp>
        <p:nvSpPr>
          <p:cNvPr id="32" name="正方形/長方形 31">
            <a:extLst>
              <a:ext uri="{FF2B5EF4-FFF2-40B4-BE49-F238E27FC236}">
                <a16:creationId xmlns:a16="http://schemas.microsoft.com/office/drawing/2014/main" xmlns="" id="{2FC388FD-82EF-4A3C-B406-43B1DCE37B86}"/>
              </a:ext>
            </a:extLst>
          </p:cNvPr>
          <p:cNvSpPr/>
          <p:nvPr/>
        </p:nvSpPr>
        <p:spPr>
          <a:xfrm>
            <a:off x="10274058" y="1005114"/>
            <a:ext cx="817531" cy="153888"/>
          </a:xfrm>
          <a:prstGeom prst="rect">
            <a:avLst/>
          </a:prstGeom>
          <a:solidFill>
            <a:schemeClr val="bg1"/>
          </a:solidFill>
        </p:spPr>
        <p:txBody>
          <a:bodyPr wrap="none" lIns="0" tIns="0" rIns="0" bIns="0">
            <a:spAutoFit/>
          </a:bodyPr>
          <a:lstStyle/>
          <a:p>
            <a:r>
              <a:rPr lang="ja-JP" altLang="en-US" sz="1000" b="1" dirty="0">
                <a:solidFill>
                  <a:srgbClr val="C00000"/>
                </a:solidFill>
                <a:latin typeface="游ゴシック Light" panose="020B0300000000000000" pitchFamily="50" charset="-128"/>
                <a:ea typeface="游ゴシック Light" panose="020B0300000000000000" pitchFamily="50" charset="-128"/>
                <a:cs typeface="メイリオ" panose="020B0604030504040204" pitchFamily="50" charset="-128"/>
              </a:rPr>
              <a:t>第</a:t>
            </a:r>
            <a:r>
              <a:rPr lang="en-US" altLang="ja-JP" sz="1000" b="1" dirty="0">
                <a:solidFill>
                  <a:srgbClr val="C00000"/>
                </a:solidFill>
                <a:latin typeface="游ゴシック Light" panose="020B0300000000000000" pitchFamily="50" charset="-128"/>
                <a:ea typeface="游ゴシック Light" panose="020B0300000000000000" pitchFamily="50" charset="-128"/>
                <a:cs typeface="メイリオ" panose="020B0604030504040204" pitchFamily="50" charset="-128"/>
              </a:rPr>
              <a:t>2</a:t>
            </a:r>
            <a:r>
              <a:rPr lang="ja-JP" altLang="en-US" sz="1000" b="1" dirty="0">
                <a:solidFill>
                  <a:srgbClr val="C00000"/>
                </a:solidFill>
                <a:latin typeface="游ゴシック Light" panose="020B0300000000000000" pitchFamily="50" charset="-128"/>
                <a:ea typeface="游ゴシック Light" panose="020B0300000000000000" pitchFamily="50" charset="-128"/>
                <a:cs typeface="メイリオ" panose="020B0604030504040204" pitchFamily="50" charset="-128"/>
              </a:rPr>
              <a:t>主成分得点</a:t>
            </a:r>
            <a:endParaRPr lang="ja-JP" altLang="en-US" sz="1000" b="1" dirty="0">
              <a:latin typeface="游ゴシック Light" panose="020B0300000000000000" pitchFamily="50" charset="-128"/>
              <a:ea typeface="游ゴシック Light" panose="020B0300000000000000" pitchFamily="50" charset="-128"/>
            </a:endParaRPr>
          </a:p>
        </p:txBody>
      </p:sp>
    </p:spTree>
    <p:extLst>
      <p:ext uri="{BB962C8B-B14F-4D97-AF65-F5344CB8AC3E}">
        <p14:creationId xmlns:p14="http://schemas.microsoft.com/office/powerpoint/2010/main" val="312255348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コンテンツ プレースホルダー 2"/>
          <p:cNvSpPr txBox="1">
            <a:spLocks/>
          </p:cNvSpPr>
          <p:nvPr/>
        </p:nvSpPr>
        <p:spPr>
          <a:xfrm>
            <a:off x="252188" y="1169237"/>
            <a:ext cx="6598555" cy="50576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lnSpc>
                <a:spcPct val="100000"/>
              </a:lnSpc>
              <a:spcBef>
                <a:spcPts val="1200"/>
              </a:spcBef>
              <a:spcAft>
                <a:spcPts val="600"/>
              </a:spcAft>
            </a:pPr>
            <a:endParaRPr lang="en-US" altLang="ja-JP" dirty="0"/>
          </a:p>
        </p:txBody>
      </p:sp>
      <p:grpSp>
        <p:nvGrpSpPr>
          <p:cNvPr id="12" name="グループ化 11"/>
          <p:cNvGrpSpPr/>
          <p:nvPr/>
        </p:nvGrpSpPr>
        <p:grpSpPr>
          <a:xfrm>
            <a:off x="317617" y="1444633"/>
            <a:ext cx="5933504" cy="4656399"/>
            <a:chOff x="317616" y="3106154"/>
            <a:chExt cx="4653525" cy="3651923"/>
          </a:xfrm>
        </p:grpSpPr>
        <p:grpSp>
          <p:nvGrpSpPr>
            <p:cNvPr id="10" name="グループ化 9"/>
            <p:cNvGrpSpPr/>
            <p:nvPr/>
          </p:nvGrpSpPr>
          <p:grpSpPr>
            <a:xfrm>
              <a:off x="317616" y="3106154"/>
              <a:ext cx="4653525" cy="3651923"/>
              <a:chOff x="6890773" y="1442591"/>
              <a:chExt cx="4653525" cy="3651923"/>
            </a:xfrm>
          </p:grpSpPr>
          <p:pic>
            <p:nvPicPr>
              <p:cNvPr id="6" name="図 5"/>
              <p:cNvPicPr>
                <a:picLocks noChangeAspect="1"/>
              </p:cNvPicPr>
              <p:nvPr/>
            </p:nvPicPr>
            <p:blipFill>
              <a:blip r:embed="rId2"/>
              <a:stretch>
                <a:fillRect/>
              </a:stretch>
            </p:blipFill>
            <p:spPr>
              <a:xfrm>
                <a:off x="6890773" y="1442591"/>
                <a:ext cx="4561044" cy="3651923"/>
              </a:xfrm>
              <a:prstGeom prst="rect">
                <a:avLst/>
              </a:prstGeom>
            </p:spPr>
          </p:pic>
          <mc:AlternateContent xmlns:mc="http://schemas.openxmlformats.org/markup-compatibility/2006" xmlns:a14="http://schemas.microsoft.com/office/drawing/2010/main">
            <mc:Choice Requires="a14">
              <p:sp>
                <p:nvSpPr>
                  <p:cNvPr id="9" name="正方形/長方形 8"/>
                  <p:cNvSpPr/>
                  <p:nvPr/>
                </p:nvSpPr>
                <p:spPr>
                  <a:xfrm>
                    <a:off x="7445902" y="1778391"/>
                    <a:ext cx="867994" cy="70788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4000" b="1" i="1">
                                  <a:latin typeface="Cambria Math" panose="02040503050406030204" pitchFamily="18" charset="0"/>
                                </a:rPr>
                              </m:ctrlPr>
                            </m:sSubPr>
                            <m:e>
                              <m:r>
                                <a:rPr lang="en-US" altLang="ja-JP" sz="4000" b="1">
                                  <a:latin typeface="Cambria Math" panose="02040503050406030204" pitchFamily="18" charset="0"/>
                                </a:rPr>
                                <m:t>𝐱</m:t>
                              </m:r>
                              <m:r>
                                <a:rPr lang="en-US" altLang="ja-JP" sz="4000" b="1" i="1">
                                  <a:latin typeface="Cambria Math" panose="02040503050406030204" pitchFamily="18" charset="0"/>
                                </a:rPr>
                                <m:t>′</m:t>
                              </m:r>
                            </m:e>
                            <m:sub>
                              <m:r>
                                <a:rPr lang="en-US" altLang="ja-JP" sz="4000" i="1">
                                  <a:latin typeface="Cambria Math" panose="02040503050406030204" pitchFamily="18" charset="0"/>
                                </a:rPr>
                                <m:t>𝑖</m:t>
                              </m:r>
                            </m:sub>
                          </m:sSub>
                        </m:oMath>
                      </m:oMathPara>
                    </a14:m>
                    <a:endParaRPr lang="ja-JP" altLang="en-US" sz="4000" dirty="0"/>
                  </a:p>
                </p:txBody>
              </p:sp>
            </mc:Choice>
            <mc:Fallback xmlns="">
              <p:sp>
                <p:nvSpPr>
                  <p:cNvPr id="9" name="正方形/長方形 8"/>
                  <p:cNvSpPr>
                    <a:spLocks noRot="1" noChangeAspect="1" noMove="1" noResize="1" noEditPoints="1" noAdjustHandles="1" noChangeArrowheads="1" noChangeShapeType="1" noTextEdit="1"/>
                  </p:cNvSpPr>
                  <p:nvPr/>
                </p:nvSpPr>
                <p:spPr>
                  <a:xfrm>
                    <a:off x="7445902" y="1778391"/>
                    <a:ext cx="867994" cy="707886"/>
                  </a:xfrm>
                  <a:prstGeom prst="rect">
                    <a:avLst/>
                  </a:prstGeom>
                  <a:blipFill rotWithShape="0">
                    <a:blip r:embed="rId3"/>
                    <a:stretch>
                      <a:fillRect r="-8696" b="-38667"/>
                    </a:stretch>
                  </a:blipFill>
                </p:spPr>
                <p:txBody>
                  <a:bodyPr/>
                  <a:lstStyle/>
                  <a:p>
                    <a:r>
                      <a:rPr lang="ja-JP" altLang="en-US">
                        <a:noFill/>
                      </a:rPr>
                      <a:t> </a:t>
                    </a:r>
                  </a:p>
                </p:txBody>
              </p:sp>
            </mc:Fallback>
          </mc:AlternateContent>
          <p:sp>
            <p:nvSpPr>
              <p:cNvPr id="21" name="正方形/長方形 20"/>
              <p:cNvSpPr/>
              <p:nvPr/>
            </p:nvSpPr>
            <p:spPr>
              <a:xfrm>
                <a:off x="10897967" y="3055515"/>
                <a:ext cx="646331" cy="369332"/>
              </a:xfrm>
              <a:prstGeom prst="rect">
                <a:avLst/>
              </a:prstGeom>
            </p:spPr>
            <p:txBody>
              <a:bodyPr wrap="none">
                <a:spAutoFit/>
              </a:bodyPr>
              <a:lstStyle/>
              <a:p>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数学</a:t>
                </a:r>
                <a:endParaRPr lang="ja-JP" altLang="en-US" b="1" dirty="0"/>
              </a:p>
            </p:txBody>
          </p:sp>
          <p:sp>
            <p:nvSpPr>
              <p:cNvPr id="22" name="正方形/長方形 21"/>
              <p:cNvSpPr/>
              <p:nvPr/>
            </p:nvSpPr>
            <p:spPr>
              <a:xfrm>
                <a:off x="8934721" y="1477494"/>
                <a:ext cx="646331" cy="369333"/>
              </a:xfrm>
              <a:prstGeom prst="rect">
                <a:avLst/>
              </a:prstGeom>
            </p:spPr>
            <p:txBody>
              <a:bodyPr wrap="none">
                <a:spAutoFit/>
              </a:bodyPr>
              <a:lstStyle/>
              <a:p>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社会</a:t>
                </a:r>
                <a:endParaRPr lang="ja-JP" altLang="en-US" b="1" dirty="0"/>
              </a:p>
            </p:txBody>
          </p:sp>
        </p:grpSp>
        <p:grpSp>
          <p:nvGrpSpPr>
            <p:cNvPr id="34" name="グループ化 33"/>
            <p:cNvGrpSpPr/>
            <p:nvPr/>
          </p:nvGrpSpPr>
          <p:grpSpPr>
            <a:xfrm>
              <a:off x="937620" y="3476149"/>
              <a:ext cx="3182998" cy="3053008"/>
              <a:chOff x="7655920" y="1710986"/>
              <a:chExt cx="3182998" cy="3053008"/>
            </a:xfrm>
          </p:grpSpPr>
          <p:grpSp>
            <p:nvGrpSpPr>
              <p:cNvPr id="31" name="グループ化 30"/>
              <p:cNvGrpSpPr/>
              <p:nvPr/>
            </p:nvGrpSpPr>
            <p:grpSpPr>
              <a:xfrm>
                <a:off x="7655920" y="1710986"/>
                <a:ext cx="3182998" cy="3053008"/>
                <a:chOff x="7655920" y="1710986"/>
                <a:chExt cx="3182998" cy="3053008"/>
              </a:xfrm>
            </p:grpSpPr>
            <p:cxnSp>
              <p:nvCxnSpPr>
                <p:cNvPr id="14" name="直線コネクタ 13"/>
                <p:cNvCxnSpPr/>
                <p:nvPr/>
              </p:nvCxnSpPr>
              <p:spPr>
                <a:xfrm flipV="1">
                  <a:off x="7655920" y="1710986"/>
                  <a:ext cx="3182998" cy="3053008"/>
                </a:xfrm>
                <a:prstGeom prst="line">
                  <a:avLst/>
                </a:prstGeom>
                <a:ln w="47625">
                  <a:solidFill>
                    <a:srgbClr val="C00000"/>
                  </a:solidFill>
                  <a:prstDash val="sysDot"/>
                </a:ln>
              </p:spPr>
              <p:style>
                <a:lnRef idx="1">
                  <a:schemeClr val="accent1"/>
                </a:lnRef>
                <a:fillRef idx="0">
                  <a:schemeClr val="accent1"/>
                </a:fillRef>
                <a:effectRef idx="0">
                  <a:schemeClr val="accent1"/>
                </a:effectRef>
                <a:fontRef idx="minor">
                  <a:schemeClr val="tx1"/>
                </a:fontRef>
              </p:style>
            </p:cxnSp>
            <p:cxnSp>
              <p:nvCxnSpPr>
                <p:cNvPr id="28" name="直線コネクタ 27"/>
                <p:cNvCxnSpPr/>
                <p:nvPr/>
              </p:nvCxnSpPr>
              <p:spPr>
                <a:xfrm flipV="1">
                  <a:off x="9313072" y="2700654"/>
                  <a:ext cx="504595" cy="464147"/>
                </a:xfrm>
                <a:prstGeom prst="line">
                  <a:avLst/>
                </a:prstGeom>
                <a:ln w="82550">
                  <a:solidFill>
                    <a:srgbClr val="C00000"/>
                  </a:solidFill>
                  <a:headEnd type="oval"/>
                  <a:tailEnd type="stealth" w="lg" len="lg"/>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32" name="正方形/長方形 31"/>
                  <p:cNvSpPr/>
                  <p:nvPr/>
                </p:nvSpPr>
                <p:spPr>
                  <a:xfrm>
                    <a:off x="9358207" y="2856617"/>
                    <a:ext cx="570989" cy="64633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3600" b="1">
                              <a:latin typeface="Cambria Math" panose="02040503050406030204" pitchFamily="18" charset="0"/>
                            </a:rPr>
                            <m:t>𝐮</m:t>
                          </m:r>
                        </m:oMath>
                      </m:oMathPara>
                    </a14:m>
                    <a:endParaRPr lang="ja-JP" altLang="en-US" sz="3600" dirty="0"/>
                  </a:p>
                </p:txBody>
              </p:sp>
            </mc:Choice>
            <mc:Fallback xmlns="">
              <p:sp>
                <p:nvSpPr>
                  <p:cNvPr id="32" name="正方形/長方形 31"/>
                  <p:cNvSpPr>
                    <a:spLocks noRot="1" noChangeAspect="1" noMove="1" noResize="1" noEditPoints="1" noAdjustHandles="1" noChangeArrowheads="1" noChangeShapeType="1" noTextEdit="1"/>
                  </p:cNvSpPr>
                  <p:nvPr/>
                </p:nvSpPr>
                <p:spPr>
                  <a:xfrm>
                    <a:off x="9358207" y="2856617"/>
                    <a:ext cx="570989" cy="646331"/>
                  </a:xfrm>
                  <a:prstGeom prst="rect">
                    <a:avLst/>
                  </a:prstGeom>
                  <a:blipFill rotWithShape="0">
                    <a:blip r:embed="rId4"/>
                    <a:stretch>
                      <a:fillRect/>
                    </a:stretch>
                  </a:blipFill>
                </p:spPr>
                <p:txBody>
                  <a:bodyPr/>
                  <a:lstStyle/>
                  <a:p>
                    <a:r>
                      <a:rPr lang="ja-JP" altLang="en-US">
                        <a:noFill/>
                      </a:rPr>
                      <a:t> </a:t>
                    </a:r>
                  </a:p>
                </p:txBody>
              </p:sp>
            </mc:Fallback>
          </mc:AlternateContent>
        </p:grpSp>
      </p:grpSp>
      <p:sp>
        <p:nvSpPr>
          <p:cNvPr id="35" name="コンテンツ プレースホルダー 2"/>
          <p:cNvSpPr txBox="1">
            <a:spLocks/>
          </p:cNvSpPr>
          <p:nvPr/>
        </p:nvSpPr>
        <p:spPr>
          <a:xfrm>
            <a:off x="277589" y="3350988"/>
            <a:ext cx="4891312" cy="589461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600"/>
              </a:spcBef>
              <a:spcAft>
                <a:spcPts val="600"/>
              </a:spcAft>
              <a:buNone/>
            </a:pPr>
            <a:endParaRPr lang="en-US" altLang="ja-JP" sz="2400" dirty="0"/>
          </a:p>
        </p:txBody>
      </p:sp>
      <p:sp>
        <p:nvSpPr>
          <p:cNvPr id="29" name="コンテンツ プレースホルダー 2"/>
          <p:cNvSpPr txBox="1">
            <a:spLocks/>
          </p:cNvSpPr>
          <p:nvPr/>
        </p:nvSpPr>
        <p:spPr>
          <a:xfrm>
            <a:off x="6241143" y="1738088"/>
            <a:ext cx="5820227" cy="398961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600"/>
              </a:spcBef>
              <a:spcAft>
                <a:spcPts val="600"/>
              </a:spcAft>
              <a:buNone/>
            </a:pPr>
            <a:r>
              <a:rPr lang="ja-JP" altLang="en-US" sz="2400" i="1" dirty="0">
                <a:latin typeface="Cambria Math" panose="02040503050406030204" pitchFamily="18" charset="0"/>
              </a:rPr>
              <a:t>最もばらつきの大きい方向（</a:t>
            </a:r>
            <a:r>
              <a:rPr lang="ja-JP" altLang="en-US" sz="2400" b="1" i="1" dirty="0">
                <a:latin typeface="Cambria Math" panose="02040503050406030204" pitchFamily="18" charset="0"/>
              </a:rPr>
              <a:t>主成分</a:t>
            </a:r>
            <a:r>
              <a:rPr lang="ja-JP" altLang="en-US" sz="2400" i="1" dirty="0">
                <a:latin typeface="Cambria Math" panose="02040503050406030204" pitchFamily="18" charset="0"/>
              </a:rPr>
              <a:t>）　を発見しその方向にデータを射影して　</a:t>
            </a:r>
            <a:r>
              <a:rPr lang="ja-JP" altLang="en-US" sz="2400" b="1" i="1" dirty="0">
                <a:latin typeface="Cambria Math" panose="02040503050406030204" pitchFamily="18" charset="0"/>
              </a:rPr>
              <a:t>主成分得点</a:t>
            </a:r>
            <a:r>
              <a:rPr lang="ja-JP" altLang="en-US" sz="2400" i="1" dirty="0">
                <a:latin typeface="Cambria Math" panose="02040503050406030204" pitchFamily="18" charset="0"/>
              </a:rPr>
              <a:t>を取得した</a:t>
            </a:r>
            <a:r>
              <a:rPr lang="en-US" altLang="ja-JP" sz="2400" i="1" dirty="0">
                <a:latin typeface="Cambria Math" panose="02040503050406030204" pitchFamily="18" charset="0"/>
              </a:rPr>
              <a:t>…</a:t>
            </a:r>
          </a:p>
          <a:p>
            <a:pPr marL="0" indent="0">
              <a:lnSpc>
                <a:spcPct val="100000"/>
              </a:lnSpc>
              <a:spcBef>
                <a:spcPts val="600"/>
              </a:spcBef>
              <a:spcAft>
                <a:spcPts val="600"/>
              </a:spcAft>
              <a:buNone/>
            </a:pPr>
            <a:endParaRPr lang="en-US" altLang="ja-JP" sz="2400" b="0" i="1" dirty="0">
              <a:latin typeface="Cambria Math" panose="02040503050406030204" pitchFamily="18" charset="0"/>
            </a:endParaRPr>
          </a:p>
          <a:p>
            <a:pPr marL="0" indent="0">
              <a:lnSpc>
                <a:spcPct val="100000"/>
              </a:lnSpc>
              <a:spcBef>
                <a:spcPts val="600"/>
              </a:spcBef>
              <a:spcAft>
                <a:spcPts val="600"/>
              </a:spcAft>
              <a:buNone/>
            </a:pPr>
            <a:r>
              <a:rPr lang="ja-JP" altLang="en-US" sz="2400" b="0" i="1" dirty="0">
                <a:latin typeface="Cambria Math" panose="02040503050406030204" pitchFamily="18" charset="0"/>
              </a:rPr>
              <a:t>残ってる主な疑問</a:t>
            </a:r>
            <a:endParaRPr lang="en-US" altLang="ja-JP" sz="2400" b="0" i="1" dirty="0">
              <a:latin typeface="Cambria Math" panose="02040503050406030204" pitchFamily="18" charset="0"/>
            </a:endParaRPr>
          </a:p>
          <a:p>
            <a:pPr>
              <a:lnSpc>
                <a:spcPct val="100000"/>
              </a:lnSpc>
              <a:spcBef>
                <a:spcPts val="600"/>
              </a:spcBef>
              <a:spcAft>
                <a:spcPts val="600"/>
              </a:spcAft>
              <a:buFont typeface="Wingdings" panose="05000000000000000000" pitchFamily="2" charset="2"/>
              <a:buChar char="à"/>
            </a:pPr>
            <a:r>
              <a:rPr lang="ja-JP" altLang="en-US" sz="2000" b="1" dirty="0">
                <a:sym typeface="Wingdings" panose="05000000000000000000" pitchFamily="2" charset="2"/>
              </a:rPr>
              <a:t> </a:t>
            </a:r>
            <a:r>
              <a:rPr lang="en-US" altLang="ja-JP" sz="2000" b="1" dirty="0">
                <a:sym typeface="Wingdings" panose="05000000000000000000" pitchFamily="2" charset="2"/>
              </a:rPr>
              <a:t>u</a:t>
            </a:r>
            <a:r>
              <a:rPr lang="ja-JP" altLang="en-US" sz="2000" b="1" dirty="0">
                <a:sym typeface="Wingdings" panose="05000000000000000000" pitchFamily="2" charset="2"/>
              </a:rPr>
              <a:t>と直交する方向にもデータはばらついているけど無視していいの？ </a:t>
            </a:r>
            <a:r>
              <a:rPr lang="en-US" altLang="ja-JP" sz="2000" b="1" dirty="0">
                <a:sym typeface="Wingdings" panose="05000000000000000000" pitchFamily="2" charset="2"/>
              </a:rPr>
              <a:t> </a:t>
            </a:r>
            <a:r>
              <a:rPr lang="ja-JP" altLang="en-US" sz="2000" b="1" dirty="0">
                <a:solidFill>
                  <a:srgbClr val="C00000"/>
                </a:solidFill>
                <a:sym typeface="Wingdings" panose="05000000000000000000" pitchFamily="2" charset="2"/>
              </a:rPr>
              <a:t>場合による（</a:t>
            </a:r>
            <a:r>
              <a:rPr lang="en-US" altLang="ja-JP" sz="2000" b="1" dirty="0">
                <a:solidFill>
                  <a:srgbClr val="C00000"/>
                </a:solidFill>
                <a:sym typeface="Wingdings" panose="05000000000000000000" pitchFamily="2" charset="2"/>
              </a:rPr>
              <a:t>n</a:t>
            </a:r>
            <a:r>
              <a:rPr lang="ja-JP" altLang="en-US" sz="2000" b="1" dirty="0">
                <a:solidFill>
                  <a:srgbClr val="C00000"/>
                </a:solidFill>
                <a:sym typeface="Wingdings" panose="05000000000000000000" pitchFamily="2" charset="2"/>
              </a:rPr>
              <a:t>次元データには第</a:t>
            </a:r>
            <a:r>
              <a:rPr lang="en-US" altLang="ja-JP" sz="2000" b="1" dirty="0">
                <a:solidFill>
                  <a:srgbClr val="C00000"/>
                </a:solidFill>
                <a:sym typeface="Wingdings" panose="05000000000000000000" pitchFamily="2" charset="2"/>
              </a:rPr>
              <a:t>n</a:t>
            </a:r>
            <a:r>
              <a:rPr lang="ja-JP" altLang="en-US" sz="2000" b="1" dirty="0">
                <a:solidFill>
                  <a:srgbClr val="C00000"/>
                </a:solidFill>
                <a:sym typeface="Wingdings" panose="05000000000000000000" pitchFamily="2" charset="2"/>
              </a:rPr>
              <a:t>主成分まで存在する）</a:t>
            </a:r>
            <a:endParaRPr lang="en-US" altLang="ja-JP" sz="2000" b="1" dirty="0">
              <a:solidFill>
                <a:srgbClr val="C00000"/>
              </a:solidFill>
              <a:sym typeface="Wingdings" panose="05000000000000000000" pitchFamily="2" charset="2"/>
            </a:endParaRPr>
          </a:p>
          <a:p>
            <a:pPr>
              <a:lnSpc>
                <a:spcPct val="100000"/>
              </a:lnSpc>
              <a:spcBef>
                <a:spcPts val="600"/>
              </a:spcBef>
              <a:spcAft>
                <a:spcPts val="600"/>
              </a:spcAft>
              <a:buFont typeface="Wingdings" panose="05000000000000000000" pitchFamily="2" charset="2"/>
              <a:buChar char="à"/>
            </a:pPr>
            <a:r>
              <a:rPr lang="ja-JP" altLang="en-US" sz="2000" b="1" dirty="0">
                <a:sym typeface="Wingdings" panose="05000000000000000000" pitchFamily="2" charset="2"/>
              </a:rPr>
              <a:t> 射影によってデータ量が失われたのでは？</a:t>
            </a:r>
            <a:endParaRPr lang="en-US" altLang="ja-JP" sz="2000" b="1" dirty="0">
              <a:sym typeface="Wingdings" panose="05000000000000000000" pitchFamily="2" charset="2"/>
            </a:endParaRPr>
          </a:p>
          <a:p>
            <a:pPr>
              <a:lnSpc>
                <a:spcPct val="100000"/>
              </a:lnSpc>
              <a:spcBef>
                <a:spcPts val="600"/>
              </a:spcBef>
              <a:spcAft>
                <a:spcPts val="600"/>
              </a:spcAft>
              <a:buFont typeface="Wingdings" panose="05000000000000000000" pitchFamily="2" charset="2"/>
              <a:buChar char="à"/>
            </a:pPr>
            <a:r>
              <a:rPr lang="en-US" altLang="ja-JP" sz="2000" b="1" dirty="0">
                <a:sym typeface="Wingdings" panose="05000000000000000000" pitchFamily="2" charset="2"/>
              </a:rPr>
              <a:t> </a:t>
            </a:r>
            <a:r>
              <a:rPr lang="ja-JP" altLang="en-US" sz="2000" b="1" dirty="0">
                <a:sym typeface="Wingdings" panose="05000000000000000000" pitchFamily="2" charset="2"/>
              </a:rPr>
              <a:t>ばらつき方向</a:t>
            </a:r>
            <a:r>
              <a:rPr lang="en-US" altLang="ja-JP" sz="2000" b="1" dirty="0">
                <a:sym typeface="Wingdings" panose="05000000000000000000" pitchFamily="2" charset="2"/>
              </a:rPr>
              <a:t>u</a:t>
            </a:r>
            <a:r>
              <a:rPr lang="ja-JP" altLang="en-US" sz="2000" b="1" dirty="0">
                <a:sym typeface="Wingdings" panose="05000000000000000000" pitchFamily="2" charset="2"/>
              </a:rPr>
              <a:t>はどうやって計算するの？</a:t>
            </a:r>
            <a:endParaRPr lang="en-US" altLang="ja-JP" sz="2000" b="1" dirty="0">
              <a:sym typeface="Wingdings" panose="05000000000000000000" pitchFamily="2" charset="2"/>
            </a:endParaRPr>
          </a:p>
          <a:p>
            <a:pPr>
              <a:lnSpc>
                <a:spcPct val="100000"/>
              </a:lnSpc>
              <a:spcBef>
                <a:spcPts val="600"/>
              </a:spcBef>
              <a:spcAft>
                <a:spcPts val="600"/>
              </a:spcAft>
              <a:buFont typeface="Wingdings" panose="05000000000000000000" pitchFamily="2" charset="2"/>
              <a:buChar char="à"/>
            </a:pPr>
            <a:endParaRPr lang="en-US" altLang="ja-JP" sz="2400" i="1" dirty="0">
              <a:latin typeface="Cambria Math" panose="02040503050406030204" pitchFamily="18" charset="0"/>
            </a:endParaRPr>
          </a:p>
        </p:txBody>
      </p:sp>
      <p:sp>
        <p:nvSpPr>
          <p:cNvPr id="30" name="タイトル 1"/>
          <p:cNvSpPr>
            <a:spLocks noGrp="1"/>
          </p:cNvSpPr>
          <p:nvPr>
            <p:ph type="title"/>
          </p:nvPr>
        </p:nvSpPr>
        <p:spPr>
          <a:xfrm>
            <a:off x="266702" y="158298"/>
            <a:ext cx="10505333" cy="733270"/>
          </a:xfrm>
        </p:spPr>
        <p:txBody>
          <a:bodyPr>
            <a:normAutofit/>
          </a:bodyPr>
          <a:lstStyle/>
          <a:p>
            <a:r>
              <a:rPr lang="ja-JP" altLang="en-US" sz="4000" b="1" dirty="0"/>
              <a:t>主成分分析 </a:t>
            </a:r>
            <a:r>
              <a:rPr lang="en-US" altLang="ja-JP" sz="4000" b="1" dirty="0"/>
              <a:t>– </a:t>
            </a:r>
            <a:r>
              <a:rPr lang="ja-JP" altLang="en-US" sz="4000" b="1" dirty="0"/>
              <a:t>小休止</a:t>
            </a:r>
            <a:endParaRPr kumimoji="1" lang="ja-JP" altLang="en-US" sz="4000" dirty="0"/>
          </a:p>
        </p:txBody>
      </p:sp>
    </p:spTree>
    <p:extLst>
      <p:ext uri="{BB962C8B-B14F-4D97-AF65-F5344CB8AC3E}">
        <p14:creationId xmlns:p14="http://schemas.microsoft.com/office/powerpoint/2010/main" val="240258822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75558" y="261712"/>
            <a:ext cx="5491842" cy="1147987"/>
          </a:xfrm>
        </p:spPr>
        <p:txBody>
          <a:bodyPr>
            <a:normAutofit/>
          </a:bodyPr>
          <a:lstStyle/>
          <a:p>
            <a:r>
              <a:rPr lang="ja-JP" altLang="en-US" sz="3600" b="1" dirty="0"/>
              <a:t>主成分分析 </a:t>
            </a:r>
            <a:r>
              <a:rPr lang="en-US" altLang="ja-JP" sz="3600" dirty="0"/>
              <a:t>–</a:t>
            </a:r>
            <a:br>
              <a:rPr lang="en-US" altLang="ja-JP" sz="3600" dirty="0"/>
            </a:br>
            <a:r>
              <a:rPr lang="ja-JP" altLang="en-US" sz="3600" dirty="0"/>
              <a:t>第</a:t>
            </a:r>
            <a:r>
              <a:rPr lang="en-US" altLang="ja-JP" sz="3600" dirty="0"/>
              <a:t>1</a:t>
            </a:r>
            <a:r>
              <a:rPr lang="ja-JP" altLang="en-US" sz="3600" dirty="0"/>
              <a:t>主成分の計算</a:t>
            </a:r>
            <a:endParaRPr kumimoji="1" lang="ja-JP" altLang="en-US" sz="3600" dirty="0"/>
          </a:p>
        </p:txBody>
      </p:sp>
      <p:sp>
        <p:nvSpPr>
          <p:cNvPr id="27" name="コンテンツ プレースホルダー 2"/>
          <p:cNvSpPr txBox="1">
            <a:spLocks/>
          </p:cNvSpPr>
          <p:nvPr/>
        </p:nvSpPr>
        <p:spPr>
          <a:xfrm>
            <a:off x="252188" y="1169237"/>
            <a:ext cx="6598555" cy="50576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lnSpc>
                <a:spcPct val="100000"/>
              </a:lnSpc>
              <a:spcBef>
                <a:spcPts val="1200"/>
              </a:spcBef>
              <a:spcAft>
                <a:spcPts val="600"/>
              </a:spcAft>
            </a:pPr>
            <a:endParaRPr lang="en-US" altLang="ja-JP" dirty="0"/>
          </a:p>
        </p:txBody>
      </p:sp>
      <p:sp>
        <p:nvSpPr>
          <p:cNvPr id="35" name="コンテンツ プレースホルダー 2"/>
          <p:cNvSpPr txBox="1">
            <a:spLocks/>
          </p:cNvSpPr>
          <p:nvPr/>
        </p:nvSpPr>
        <p:spPr>
          <a:xfrm>
            <a:off x="277589" y="3350988"/>
            <a:ext cx="4891312" cy="589461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600"/>
              </a:spcBef>
              <a:spcAft>
                <a:spcPts val="600"/>
              </a:spcAft>
              <a:buNone/>
            </a:pPr>
            <a:endParaRPr lang="en-US" altLang="ja-JP" sz="2400" dirty="0"/>
          </a:p>
        </p:txBody>
      </p:sp>
      <mc:AlternateContent xmlns:mc="http://schemas.openxmlformats.org/markup-compatibility/2006" xmlns:a14="http://schemas.microsoft.com/office/drawing/2010/main">
        <mc:Choice Requires="a14">
          <p:sp>
            <p:nvSpPr>
              <p:cNvPr id="3" name="角丸四角形 2"/>
              <p:cNvSpPr/>
              <p:nvPr/>
            </p:nvSpPr>
            <p:spPr>
              <a:xfrm>
                <a:off x="330200" y="1625600"/>
                <a:ext cx="5334000" cy="4432300"/>
              </a:xfrm>
              <a:prstGeom prst="roundRect">
                <a:avLst>
                  <a:gd name="adj" fmla="val 3909"/>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Bef>
                    <a:spcPts val="600"/>
                  </a:spcBef>
                  <a:spcAft>
                    <a:spcPts val="600"/>
                  </a:spcAft>
                </a:pPr>
                <a:r>
                  <a:rPr lang="ja-JP" altLang="ja-JP" sz="2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入力点群</a:t>
                </a:r>
                <a:r>
                  <a:rPr lang="en-US" altLang="ja-JP"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 </a:t>
                </a:r>
                <a14:m>
                  <m:oMath xmlns:m="http://schemas.openxmlformats.org/officeDocument/2006/math">
                    <m:sSub>
                      <m:sSubPr>
                        <m:ctrlPr>
                          <a:rPr lang="ja-JP" altLang="ja-JP" sz="2800" b="1" i="1">
                            <a:solidFill>
                              <a:schemeClr val="tx1"/>
                            </a:solidFill>
                            <a:latin typeface="Cambria Math" panose="02040503050406030204" pitchFamily="18" charset="0"/>
                          </a:rPr>
                        </m:ctrlPr>
                      </m:sSubPr>
                      <m:e>
                        <m:acc>
                          <m:accPr>
                            <m:chr m:val="̂"/>
                            <m:ctrlPr>
                              <a:rPr lang="ja-JP" altLang="ja-JP" sz="2800" b="1" i="1">
                                <a:solidFill>
                                  <a:schemeClr val="tx1"/>
                                </a:solidFill>
                                <a:latin typeface="Cambria Math" panose="02040503050406030204" pitchFamily="18" charset="0"/>
                              </a:rPr>
                            </m:ctrlPr>
                          </m:accPr>
                          <m:e>
                            <m:r>
                              <a:rPr lang="en-US" altLang="ja-JP" sz="2800" b="1" i="1">
                                <a:solidFill>
                                  <a:schemeClr val="tx1"/>
                                </a:solidFill>
                                <a:latin typeface="Cambria Math" panose="02040503050406030204" pitchFamily="18" charset="0"/>
                              </a:rPr>
                              <m:t>𝐱</m:t>
                            </m:r>
                          </m:e>
                        </m:acc>
                      </m:e>
                      <m:sub>
                        <m:r>
                          <a:rPr lang="en-US" altLang="ja-JP" sz="2800" i="1">
                            <a:solidFill>
                              <a:schemeClr val="tx1"/>
                            </a:solidFill>
                            <a:latin typeface="Cambria Math" panose="02040503050406030204" pitchFamily="18" charset="0"/>
                          </a:rPr>
                          <m:t>𝑖</m:t>
                        </m:r>
                      </m:sub>
                    </m:sSub>
                    <m:r>
                      <a:rPr lang="en-US" altLang="ja-JP" sz="2800" b="1" i="1">
                        <a:solidFill>
                          <a:schemeClr val="tx1"/>
                        </a:solidFill>
                        <a:latin typeface="Cambria Math" panose="02040503050406030204" pitchFamily="18" charset="0"/>
                      </a:rPr>
                      <m:t>∈</m:t>
                    </m:r>
                    <m:sSup>
                      <m:sSupPr>
                        <m:ctrlPr>
                          <a:rPr lang="ja-JP" altLang="ja-JP" sz="2800" i="1">
                            <a:solidFill>
                              <a:schemeClr val="tx1"/>
                            </a:solidFill>
                            <a:latin typeface="Cambria Math" panose="02040503050406030204" pitchFamily="18" charset="0"/>
                          </a:rPr>
                        </m:ctrlPr>
                      </m:sSupPr>
                      <m:e>
                        <m:r>
                          <a:rPr lang="en-US" altLang="ja-JP" sz="2800" i="1">
                            <a:solidFill>
                              <a:schemeClr val="tx1"/>
                            </a:solidFill>
                            <a:latin typeface="Cambria Math" panose="02040503050406030204" pitchFamily="18" charset="0"/>
                          </a:rPr>
                          <m:t>𝑅</m:t>
                        </m:r>
                      </m:e>
                      <m:sup>
                        <m:r>
                          <a:rPr lang="en-US" altLang="ja-JP" sz="2800" i="1">
                            <a:solidFill>
                              <a:schemeClr val="tx1"/>
                            </a:solidFill>
                            <a:latin typeface="Cambria Math" panose="02040503050406030204" pitchFamily="18" charset="0"/>
                          </a:rPr>
                          <m:t>𝑑</m:t>
                        </m:r>
                      </m:sup>
                    </m:sSup>
                    <m:r>
                      <a:rPr lang="en-US" altLang="ja-JP" sz="2800" i="1">
                        <a:solidFill>
                          <a:schemeClr val="tx1"/>
                        </a:solidFill>
                        <a:latin typeface="Cambria Math" panose="02040503050406030204" pitchFamily="18" charset="0"/>
                      </a:rPr>
                      <m:t>, </m:t>
                    </m:r>
                    <m:r>
                      <a:rPr lang="en-US" altLang="ja-JP" sz="2800" i="1">
                        <a:solidFill>
                          <a:schemeClr val="tx1"/>
                        </a:solidFill>
                        <a:latin typeface="Cambria Math" panose="02040503050406030204" pitchFamily="18" charset="0"/>
                      </a:rPr>
                      <m:t>𝑖</m:t>
                    </m:r>
                    <m:r>
                      <a:rPr lang="en-US" altLang="ja-JP" sz="2800" i="1">
                        <a:solidFill>
                          <a:schemeClr val="tx1"/>
                        </a:solidFill>
                        <a:latin typeface="Cambria Math" panose="02040503050406030204" pitchFamily="18" charset="0"/>
                      </a:rPr>
                      <m:t>=1,2,…,</m:t>
                    </m:r>
                    <m:r>
                      <a:rPr lang="en-US" altLang="ja-JP" sz="2800" i="1">
                        <a:solidFill>
                          <a:schemeClr val="tx1"/>
                        </a:solidFill>
                        <a:latin typeface="Cambria Math" panose="02040503050406030204" pitchFamily="18" charset="0"/>
                      </a:rPr>
                      <m:t>𝑁</m:t>
                    </m:r>
                  </m:oMath>
                </a14:m>
                <a:endParaRPr kumimoji="1" lang="en-US" altLang="ja-JP"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spcAft>
                    <a:spcPts val="600"/>
                  </a:spcAft>
                </a:pPr>
                <a:r>
                  <a:rPr kumimoji="1"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平均値 </a:t>
                </a:r>
                <a:r>
                  <a:rPr kumimoji="1" lang="en-US" altLang="ja-JP"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t>
                </a:r>
                <a14:m>
                  <m:oMath xmlns:m="http://schemas.openxmlformats.org/officeDocument/2006/math">
                    <m:r>
                      <a:rPr lang="en-US" altLang="ja-JP" sz="2800" b="1" i="0" smtClean="0">
                        <a:solidFill>
                          <a:schemeClr val="tx1"/>
                        </a:solidFill>
                        <a:latin typeface="Cambria Math" panose="02040503050406030204" pitchFamily="18" charset="0"/>
                      </a:rPr>
                      <m:t>𝐦</m:t>
                    </m:r>
                    <m:r>
                      <a:rPr lang="en-US" altLang="ja-JP" sz="2800" b="0" i="0" smtClean="0">
                        <a:solidFill>
                          <a:schemeClr val="tx1"/>
                        </a:solidFill>
                        <a:latin typeface="Cambria Math" panose="02040503050406030204" pitchFamily="18" charset="0"/>
                      </a:rPr>
                      <m:t>=</m:t>
                    </m:r>
                    <m:f>
                      <m:fPr>
                        <m:ctrlPr>
                          <a:rPr lang="ja-JP" altLang="ja-JP" sz="2800" i="1">
                            <a:solidFill>
                              <a:schemeClr val="tx1"/>
                            </a:solidFill>
                            <a:latin typeface="Cambria Math" panose="02040503050406030204" pitchFamily="18" charset="0"/>
                          </a:rPr>
                        </m:ctrlPr>
                      </m:fPr>
                      <m:num>
                        <m:r>
                          <a:rPr lang="en-US" altLang="ja-JP" sz="2800" i="1">
                            <a:solidFill>
                              <a:schemeClr val="tx1"/>
                            </a:solidFill>
                            <a:latin typeface="Cambria Math" panose="02040503050406030204" pitchFamily="18" charset="0"/>
                          </a:rPr>
                          <m:t>1</m:t>
                        </m:r>
                      </m:num>
                      <m:den>
                        <m:r>
                          <a:rPr lang="en-US" altLang="ja-JP" sz="2800" i="1">
                            <a:solidFill>
                              <a:schemeClr val="tx1"/>
                            </a:solidFill>
                            <a:latin typeface="Cambria Math" panose="02040503050406030204" pitchFamily="18" charset="0"/>
                          </a:rPr>
                          <m:t>𝑁</m:t>
                        </m:r>
                      </m:den>
                    </m:f>
                    <m:nary>
                      <m:naryPr>
                        <m:chr m:val="∑"/>
                        <m:supHide m:val="on"/>
                        <m:ctrlPr>
                          <a:rPr lang="ja-JP" altLang="ja-JP" sz="2800" b="1" i="1">
                            <a:solidFill>
                              <a:schemeClr val="tx1"/>
                            </a:solidFill>
                            <a:latin typeface="Cambria Math" panose="02040503050406030204" pitchFamily="18" charset="0"/>
                          </a:rPr>
                        </m:ctrlPr>
                      </m:naryPr>
                      <m:sub>
                        <m:r>
                          <a:rPr lang="en-US" altLang="ja-JP" sz="2800" i="1">
                            <a:solidFill>
                              <a:schemeClr val="tx1"/>
                            </a:solidFill>
                            <a:latin typeface="Cambria Math" panose="02040503050406030204" pitchFamily="18" charset="0"/>
                          </a:rPr>
                          <m:t>𝑖</m:t>
                        </m:r>
                      </m:sub>
                      <m:sup/>
                      <m:e>
                        <m:sSub>
                          <m:sSubPr>
                            <m:ctrlPr>
                              <a:rPr lang="ja-JP" altLang="ja-JP" sz="2800" b="1" i="1">
                                <a:solidFill>
                                  <a:schemeClr val="tx1"/>
                                </a:solidFill>
                                <a:latin typeface="Cambria Math" panose="02040503050406030204" pitchFamily="18" charset="0"/>
                              </a:rPr>
                            </m:ctrlPr>
                          </m:sSubPr>
                          <m:e>
                            <m:acc>
                              <m:accPr>
                                <m:chr m:val="̂"/>
                                <m:ctrlPr>
                                  <a:rPr lang="ja-JP" altLang="ja-JP" sz="2800" b="1" i="1">
                                    <a:solidFill>
                                      <a:schemeClr val="tx1"/>
                                    </a:solidFill>
                                    <a:latin typeface="Cambria Math" panose="02040503050406030204" pitchFamily="18" charset="0"/>
                                  </a:rPr>
                                </m:ctrlPr>
                              </m:accPr>
                              <m:e>
                                <m:r>
                                  <a:rPr lang="en-US" altLang="ja-JP" sz="2800" b="1" i="1">
                                    <a:solidFill>
                                      <a:schemeClr val="tx1"/>
                                    </a:solidFill>
                                    <a:latin typeface="Cambria Math" panose="02040503050406030204" pitchFamily="18" charset="0"/>
                                  </a:rPr>
                                  <m:t>𝐱</m:t>
                                </m:r>
                              </m:e>
                            </m:acc>
                          </m:e>
                          <m:sub>
                            <m:r>
                              <a:rPr lang="en-US" altLang="ja-JP" sz="2800" i="1">
                                <a:solidFill>
                                  <a:schemeClr val="tx1"/>
                                </a:solidFill>
                                <a:latin typeface="Cambria Math" panose="02040503050406030204" pitchFamily="18" charset="0"/>
                              </a:rPr>
                              <m:t>𝑖</m:t>
                            </m:r>
                          </m:sub>
                        </m:sSub>
                      </m:e>
                    </m:nary>
                  </m:oMath>
                </a14:m>
                <a:r>
                  <a:rPr kumimoji="1" lang="en-US" altLang="ja-JP"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t>
                </a:r>
              </a:p>
              <a:p>
                <a:pPr>
                  <a:spcBef>
                    <a:spcPts val="600"/>
                  </a:spcBef>
                  <a:spcAft>
                    <a:spcPts val="600"/>
                  </a:spcAft>
                </a:pPr>
                <a:r>
                  <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平行移動 </a:t>
                </a:r>
                <a:r>
                  <a:rPr lang="en-US" altLang="ja-JP"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t>
                </a:r>
                <a14:m>
                  <m:oMath xmlns:m="http://schemas.openxmlformats.org/officeDocument/2006/math">
                    <m:sSub>
                      <m:sSubPr>
                        <m:ctrlPr>
                          <a:rPr lang="ja-JP" altLang="ja-JP" sz="2800" b="1" i="1">
                            <a:solidFill>
                              <a:schemeClr val="tx1"/>
                            </a:solidFill>
                            <a:latin typeface="Cambria Math" panose="02040503050406030204" pitchFamily="18" charset="0"/>
                          </a:rPr>
                        </m:ctrlPr>
                      </m:sSubPr>
                      <m:e>
                        <m:r>
                          <a:rPr lang="en-US" altLang="ja-JP" sz="2800" b="1" i="1">
                            <a:solidFill>
                              <a:schemeClr val="tx1"/>
                            </a:solidFill>
                            <a:latin typeface="Cambria Math" panose="02040503050406030204" pitchFamily="18" charset="0"/>
                          </a:rPr>
                          <m:t>𝐱</m:t>
                        </m:r>
                      </m:e>
                      <m:sub>
                        <m:r>
                          <a:rPr lang="en-US" altLang="ja-JP" sz="2800" i="1">
                            <a:solidFill>
                              <a:schemeClr val="tx1"/>
                            </a:solidFill>
                            <a:latin typeface="Cambria Math" panose="02040503050406030204" pitchFamily="18" charset="0"/>
                          </a:rPr>
                          <m:t>𝑖</m:t>
                        </m:r>
                      </m:sub>
                    </m:sSub>
                    <m:r>
                      <a:rPr lang="en-US" altLang="ja-JP" sz="2800" b="1" i="1">
                        <a:solidFill>
                          <a:schemeClr val="tx1"/>
                        </a:solidFill>
                        <a:latin typeface="Cambria Math" panose="02040503050406030204" pitchFamily="18" charset="0"/>
                      </a:rPr>
                      <m:t>=</m:t>
                    </m:r>
                    <m:sSub>
                      <m:sSubPr>
                        <m:ctrlPr>
                          <a:rPr lang="ja-JP" altLang="ja-JP" sz="2800" b="1" i="1">
                            <a:solidFill>
                              <a:schemeClr val="tx1"/>
                            </a:solidFill>
                            <a:latin typeface="Cambria Math" panose="02040503050406030204" pitchFamily="18" charset="0"/>
                          </a:rPr>
                        </m:ctrlPr>
                      </m:sSubPr>
                      <m:e>
                        <m:acc>
                          <m:accPr>
                            <m:chr m:val="̂"/>
                            <m:ctrlPr>
                              <a:rPr lang="ja-JP" altLang="ja-JP" sz="2800" b="1" i="1">
                                <a:solidFill>
                                  <a:schemeClr val="tx1"/>
                                </a:solidFill>
                                <a:latin typeface="Cambria Math" panose="02040503050406030204" pitchFamily="18" charset="0"/>
                              </a:rPr>
                            </m:ctrlPr>
                          </m:accPr>
                          <m:e>
                            <m:r>
                              <a:rPr lang="en-US" altLang="ja-JP" sz="2800" b="1" i="1">
                                <a:solidFill>
                                  <a:schemeClr val="tx1"/>
                                </a:solidFill>
                                <a:latin typeface="Cambria Math" panose="02040503050406030204" pitchFamily="18" charset="0"/>
                              </a:rPr>
                              <m:t>𝐱</m:t>
                            </m:r>
                          </m:e>
                        </m:acc>
                      </m:e>
                      <m:sub>
                        <m:r>
                          <a:rPr lang="en-US" altLang="ja-JP" sz="2800" i="1">
                            <a:solidFill>
                              <a:schemeClr val="tx1"/>
                            </a:solidFill>
                            <a:latin typeface="Cambria Math" panose="02040503050406030204" pitchFamily="18" charset="0"/>
                          </a:rPr>
                          <m:t>𝑖</m:t>
                        </m:r>
                      </m:sub>
                    </m:sSub>
                    <m:r>
                      <a:rPr lang="en-US" altLang="ja-JP" sz="2800" b="1" i="1">
                        <a:solidFill>
                          <a:schemeClr val="tx1"/>
                        </a:solidFill>
                        <a:latin typeface="Cambria Math" panose="02040503050406030204" pitchFamily="18" charset="0"/>
                      </a:rPr>
                      <m:t>−</m:t>
                    </m:r>
                    <m:r>
                      <a:rPr lang="en-US" altLang="ja-JP" sz="2800" b="1" i="0" smtClean="0">
                        <a:solidFill>
                          <a:schemeClr val="tx1"/>
                        </a:solidFill>
                        <a:latin typeface="Cambria Math" panose="02040503050406030204" pitchFamily="18" charset="0"/>
                      </a:rPr>
                      <m:t>𝐦</m:t>
                    </m:r>
                  </m:oMath>
                </a14:m>
                <a:endParaRPr kumimoji="1" lang="en-US" altLang="ja-JP"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spcAft>
                    <a:spcPts val="600"/>
                  </a:spcAft>
                </a:pPr>
                <a:endParaRPr lang="en-US" altLang="ja-JP" sz="7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spcAft>
                    <a:spcPts val="600"/>
                  </a:spcAft>
                </a:pPr>
                <a:r>
                  <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以下の最大値問題を求めたい</a:t>
                </a:r>
                <a:endParaRPr lang="en-US" altLang="ja-JP"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spcAft>
                    <a:spcPts val="600"/>
                  </a:spcAft>
                </a:pPr>
                <a:endParaRPr kumimoji="1" lang="en-US" altLang="ja-JP" sz="1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spcAft>
                    <a:spcPts val="600"/>
                  </a:spcAft>
                </a:pPr>
                <a14:m>
                  <m:oMathPara xmlns:m="http://schemas.openxmlformats.org/officeDocument/2006/math">
                    <m:oMathParaPr>
                      <m:jc m:val="centerGroup"/>
                    </m:oMathParaPr>
                    <m:oMath xmlns:m="http://schemas.openxmlformats.org/officeDocument/2006/math">
                      <m:func>
                        <m:funcPr>
                          <m:ctrlPr>
                            <a:rPr lang="ja-JP" altLang="ja-JP" sz="2800" i="1">
                              <a:solidFill>
                                <a:schemeClr val="tx1"/>
                              </a:solidFill>
                              <a:latin typeface="Cambria Math" panose="02040503050406030204" pitchFamily="18" charset="0"/>
                            </a:rPr>
                          </m:ctrlPr>
                        </m:funcPr>
                        <m:fName>
                          <m:limLow>
                            <m:limLowPr>
                              <m:ctrlPr>
                                <a:rPr lang="ja-JP" altLang="ja-JP" sz="2800" i="1">
                                  <a:solidFill>
                                    <a:schemeClr val="tx1"/>
                                  </a:solidFill>
                                  <a:latin typeface="Cambria Math" panose="02040503050406030204" pitchFamily="18" charset="0"/>
                                </a:rPr>
                              </m:ctrlPr>
                            </m:limLowPr>
                            <m:e>
                              <m:r>
                                <m:rPr>
                                  <m:sty m:val="p"/>
                                </m:rPr>
                                <a:rPr lang="en-US" altLang="ja-JP" sz="2800" b="0" i="0" smtClean="0">
                                  <a:solidFill>
                                    <a:schemeClr val="tx1"/>
                                  </a:solidFill>
                                  <a:latin typeface="Cambria Math" panose="02040503050406030204" pitchFamily="18" charset="0"/>
                                </a:rPr>
                                <m:t>arg</m:t>
                              </m:r>
                              <m:r>
                                <m:rPr>
                                  <m:sty m:val="p"/>
                                </m:rPr>
                                <a:rPr lang="en-US" altLang="ja-JP" sz="2800">
                                  <a:solidFill>
                                    <a:schemeClr val="tx1"/>
                                  </a:solidFill>
                                  <a:latin typeface="Cambria Math" panose="02040503050406030204" pitchFamily="18" charset="0"/>
                                </a:rPr>
                                <m:t>max</m:t>
                              </m:r>
                            </m:e>
                            <m:lim>
                              <m:r>
                                <a:rPr lang="en-US" altLang="ja-JP" sz="2800" b="0" i="1" smtClean="0">
                                  <a:solidFill>
                                    <a:schemeClr val="tx1"/>
                                  </a:solidFill>
                                  <a:latin typeface="Cambria Math" panose="02040503050406030204" pitchFamily="18" charset="0"/>
                                </a:rPr>
                                <m:t>||</m:t>
                              </m:r>
                              <m:r>
                                <a:rPr lang="en-US" altLang="ja-JP" sz="2800" b="1" i="1">
                                  <a:solidFill>
                                    <a:schemeClr val="tx1"/>
                                  </a:solidFill>
                                  <a:latin typeface="Cambria Math" panose="02040503050406030204" pitchFamily="18" charset="0"/>
                                </a:rPr>
                                <m:t>𝐮</m:t>
                              </m:r>
                              <m:r>
                                <a:rPr lang="en-US" altLang="ja-JP" sz="2800" b="0" i="1" smtClean="0">
                                  <a:solidFill>
                                    <a:schemeClr val="tx1"/>
                                  </a:solidFill>
                                  <a:latin typeface="Cambria Math" panose="02040503050406030204" pitchFamily="18" charset="0"/>
                                </a:rPr>
                                <m:t>||=1</m:t>
                              </m:r>
                            </m:lim>
                          </m:limLow>
                        </m:fName>
                        <m:e>
                          <m:nary>
                            <m:naryPr>
                              <m:chr m:val="∑"/>
                              <m:supHide m:val="on"/>
                              <m:ctrlPr>
                                <a:rPr lang="ja-JP" altLang="ja-JP" sz="2800" b="1" i="1">
                                  <a:solidFill>
                                    <a:schemeClr val="tx1"/>
                                  </a:solidFill>
                                  <a:latin typeface="Cambria Math" panose="02040503050406030204" pitchFamily="18" charset="0"/>
                                </a:rPr>
                              </m:ctrlPr>
                            </m:naryPr>
                            <m:sub>
                              <m:r>
                                <a:rPr lang="en-US" altLang="ja-JP" sz="2800" i="1">
                                  <a:solidFill>
                                    <a:schemeClr val="tx1"/>
                                  </a:solidFill>
                                  <a:latin typeface="Cambria Math" panose="02040503050406030204" pitchFamily="18" charset="0"/>
                                </a:rPr>
                                <m:t>𝑖</m:t>
                              </m:r>
                            </m:sub>
                            <m:sup/>
                            <m:e>
                              <m:sSup>
                                <m:sSupPr>
                                  <m:ctrlPr>
                                    <a:rPr lang="ja-JP" altLang="ja-JP" sz="2800" b="1" i="1">
                                      <a:solidFill>
                                        <a:schemeClr val="tx1"/>
                                      </a:solidFill>
                                      <a:latin typeface="Cambria Math" panose="02040503050406030204" pitchFamily="18" charset="0"/>
                                    </a:rPr>
                                  </m:ctrlPr>
                                </m:sSupPr>
                                <m:e>
                                  <m:d>
                                    <m:dPr>
                                      <m:ctrlPr>
                                        <a:rPr lang="ja-JP" altLang="ja-JP" sz="2800" b="1" i="1">
                                          <a:solidFill>
                                            <a:schemeClr val="tx1"/>
                                          </a:solidFill>
                                          <a:latin typeface="Cambria Math" panose="02040503050406030204" pitchFamily="18" charset="0"/>
                                        </a:rPr>
                                      </m:ctrlPr>
                                    </m:dPr>
                                    <m:e>
                                      <m:sSup>
                                        <m:sSupPr>
                                          <m:ctrlPr>
                                            <a:rPr lang="ja-JP" altLang="ja-JP" sz="2800" b="1" i="1">
                                              <a:solidFill>
                                                <a:schemeClr val="tx1"/>
                                              </a:solidFill>
                                              <a:latin typeface="Cambria Math" panose="02040503050406030204" pitchFamily="18" charset="0"/>
                                            </a:rPr>
                                          </m:ctrlPr>
                                        </m:sSupPr>
                                        <m:e>
                                          <m:r>
                                            <a:rPr lang="en-US" altLang="ja-JP" sz="2800" b="1" i="1">
                                              <a:solidFill>
                                                <a:schemeClr val="tx1"/>
                                              </a:solidFill>
                                              <a:latin typeface="Cambria Math" panose="02040503050406030204" pitchFamily="18" charset="0"/>
                                            </a:rPr>
                                            <m:t>𝐮</m:t>
                                          </m:r>
                                        </m:e>
                                        <m:sup>
                                          <m:r>
                                            <a:rPr lang="en-US" altLang="ja-JP" sz="2800" i="1">
                                              <a:solidFill>
                                                <a:schemeClr val="tx1"/>
                                              </a:solidFill>
                                              <a:latin typeface="Cambria Math" panose="02040503050406030204" pitchFamily="18" charset="0"/>
                                            </a:rPr>
                                            <m:t>𝑇</m:t>
                                          </m:r>
                                        </m:sup>
                                      </m:sSup>
                                      <m:sSub>
                                        <m:sSubPr>
                                          <m:ctrlPr>
                                            <a:rPr lang="ja-JP" altLang="ja-JP" sz="2800" b="1" i="1">
                                              <a:solidFill>
                                                <a:schemeClr val="tx1"/>
                                              </a:solidFill>
                                              <a:latin typeface="Cambria Math" panose="02040503050406030204" pitchFamily="18" charset="0"/>
                                            </a:rPr>
                                          </m:ctrlPr>
                                        </m:sSubPr>
                                        <m:e>
                                          <m:r>
                                            <a:rPr lang="en-US" altLang="ja-JP" sz="2800" b="1" i="1">
                                              <a:solidFill>
                                                <a:schemeClr val="tx1"/>
                                              </a:solidFill>
                                              <a:latin typeface="Cambria Math" panose="02040503050406030204" pitchFamily="18" charset="0"/>
                                            </a:rPr>
                                            <m:t>𝐱</m:t>
                                          </m:r>
                                        </m:e>
                                        <m:sub>
                                          <m:r>
                                            <a:rPr lang="en-US" altLang="ja-JP" sz="2800" i="1">
                                              <a:solidFill>
                                                <a:schemeClr val="tx1"/>
                                              </a:solidFill>
                                              <a:latin typeface="Cambria Math" panose="02040503050406030204" pitchFamily="18" charset="0"/>
                                            </a:rPr>
                                            <m:t>𝑖</m:t>
                                          </m:r>
                                        </m:sub>
                                      </m:sSub>
                                    </m:e>
                                  </m:d>
                                </m:e>
                                <m:sup>
                                  <m:r>
                                    <a:rPr lang="en-US" altLang="ja-JP" sz="2800" b="1" i="1">
                                      <a:solidFill>
                                        <a:schemeClr val="tx1"/>
                                      </a:solidFill>
                                      <a:latin typeface="Cambria Math" panose="02040503050406030204" pitchFamily="18" charset="0"/>
                                    </a:rPr>
                                    <m:t>𝟐</m:t>
                                  </m:r>
                                </m:sup>
                              </m:sSup>
                            </m:e>
                          </m:nary>
                        </m:e>
                      </m:func>
                      <m:r>
                        <a:rPr lang="en-US" altLang="ja-JP" sz="2800" b="1">
                          <a:solidFill>
                            <a:schemeClr val="tx1"/>
                          </a:solidFill>
                          <a:latin typeface="Cambria Math" panose="02040503050406030204" pitchFamily="18" charset="0"/>
                        </a:rPr>
                        <m:t> </m:t>
                      </m:r>
                    </m:oMath>
                  </m:oMathPara>
                </a14:m>
                <a:endParaRPr lang="en-US" altLang="ja-JP"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spcAft>
                    <a:spcPts val="600"/>
                  </a:spcAft>
                </a:pPr>
                <a:endParaRPr kumimoji="1" lang="en-US" altLang="ja-JP"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mc:Choice>
        <mc:Fallback xmlns="">
          <p:sp>
            <p:nvSpPr>
              <p:cNvPr id="3" name="角丸四角形 2"/>
              <p:cNvSpPr>
                <a:spLocks noRot="1" noChangeAspect="1" noMove="1" noResize="1" noEditPoints="1" noAdjustHandles="1" noChangeArrowheads="1" noChangeShapeType="1" noTextEdit="1"/>
              </p:cNvSpPr>
              <p:nvPr/>
            </p:nvSpPr>
            <p:spPr>
              <a:xfrm>
                <a:off x="330200" y="1625600"/>
                <a:ext cx="5334000" cy="4432300"/>
              </a:xfrm>
              <a:prstGeom prst="roundRect">
                <a:avLst>
                  <a:gd name="adj" fmla="val 3909"/>
                </a:avLst>
              </a:prstGeom>
              <a:blipFill>
                <a:blip r:embed="rId2"/>
                <a:stretch>
                  <a:fillRect l="-1254"/>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55287764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75558" y="261712"/>
            <a:ext cx="5491842" cy="1147987"/>
          </a:xfrm>
        </p:spPr>
        <p:txBody>
          <a:bodyPr>
            <a:normAutofit/>
          </a:bodyPr>
          <a:lstStyle/>
          <a:p>
            <a:r>
              <a:rPr lang="ja-JP" altLang="en-US" sz="3600" b="1" dirty="0"/>
              <a:t>主成分分析 </a:t>
            </a:r>
            <a:r>
              <a:rPr lang="en-US" altLang="ja-JP" sz="3600" dirty="0"/>
              <a:t>–</a:t>
            </a:r>
            <a:br>
              <a:rPr lang="en-US" altLang="ja-JP" sz="3600" dirty="0"/>
            </a:br>
            <a:r>
              <a:rPr lang="ja-JP" altLang="en-US" sz="3600" dirty="0"/>
              <a:t>第</a:t>
            </a:r>
            <a:r>
              <a:rPr lang="en-US" altLang="ja-JP" sz="3600" dirty="0"/>
              <a:t>1</a:t>
            </a:r>
            <a:r>
              <a:rPr lang="ja-JP" altLang="en-US" sz="3600" dirty="0"/>
              <a:t>主成分の計算</a:t>
            </a:r>
            <a:endParaRPr kumimoji="1" lang="ja-JP" altLang="en-US" sz="3600" dirty="0"/>
          </a:p>
        </p:txBody>
      </p:sp>
      <p:sp>
        <p:nvSpPr>
          <p:cNvPr id="27" name="コンテンツ プレースホルダー 2"/>
          <p:cNvSpPr txBox="1">
            <a:spLocks/>
          </p:cNvSpPr>
          <p:nvPr/>
        </p:nvSpPr>
        <p:spPr>
          <a:xfrm>
            <a:off x="252188" y="1169237"/>
            <a:ext cx="6598555" cy="50576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lnSpc>
                <a:spcPct val="100000"/>
              </a:lnSpc>
              <a:spcBef>
                <a:spcPts val="1200"/>
              </a:spcBef>
              <a:spcAft>
                <a:spcPts val="600"/>
              </a:spcAft>
            </a:pPr>
            <a:endParaRPr lang="en-US" altLang="ja-JP" dirty="0"/>
          </a:p>
        </p:txBody>
      </p:sp>
      <p:sp>
        <p:nvSpPr>
          <p:cNvPr id="35" name="コンテンツ プレースホルダー 2"/>
          <p:cNvSpPr txBox="1">
            <a:spLocks/>
          </p:cNvSpPr>
          <p:nvPr/>
        </p:nvSpPr>
        <p:spPr>
          <a:xfrm>
            <a:off x="277589" y="3350988"/>
            <a:ext cx="4891312" cy="589461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600"/>
              </a:spcBef>
              <a:spcAft>
                <a:spcPts val="600"/>
              </a:spcAft>
              <a:buNone/>
            </a:pPr>
            <a:endParaRPr lang="en-US" altLang="ja-JP" sz="2400" dirty="0"/>
          </a:p>
        </p:txBody>
      </p:sp>
      <mc:AlternateContent xmlns:mc="http://schemas.openxmlformats.org/markup-compatibility/2006" xmlns:a14="http://schemas.microsoft.com/office/drawing/2010/main">
        <mc:Choice Requires="a14">
          <p:sp>
            <p:nvSpPr>
              <p:cNvPr id="3" name="角丸四角形 2"/>
              <p:cNvSpPr/>
              <p:nvPr/>
            </p:nvSpPr>
            <p:spPr>
              <a:xfrm>
                <a:off x="330200" y="1625600"/>
                <a:ext cx="5334000" cy="4432300"/>
              </a:xfrm>
              <a:prstGeom prst="roundRect">
                <a:avLst>
                  <a:gd name="adj" fmla="val 3909"/>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Bef>
                    <a:spcPts val="600"/>
                  </a:spcBef>
                  <a:spcAft>
                    <a:spcPts val="600"/>
                  </a:spcAft>
                </a:pPr>
                <a:r>
                  <a:rPr lang="ja-JP" altLang="ja-JP"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入力点群</a:t>
                </a:r>
                <a:r>
                  <a:rPr lang="en-US" altLang="ja-JP"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 </a:t>
                </a:r>
                <a14:m>
                  <m:oMath xmlns:m="http://schemas.openxmlformats.org/officeDocument/2006/math">
                    <m:sSub>
                      <m:sSubPr>
                        <m:ctrlPr>
                          <a:rPr lang="ja-JP" altLang="ja-JP" sz="2800" b="1" i="1">
                            <a:solidFill>
                              <a:schemeClr val="tx1"/>
                            </a:solidFill>
                            <a:latin typeface="Cambria Math" panose="02040503050406030204" pitchFamily="18" charset="0"/>
                          </a:rPr>
                        </m:ctrlPr>
                      </m:sSubPr>
                      <m:e>
                        <m:acc>
                          <m:accPr>
                            <m:chr m:val="̂"/>
                            <m:ctrlPr>
                              <a:rPr lang="ja-JP" altLang="ja-JP" sz="2800" b="1" i="1">
                                <a:solidFill>
                                  <a:schemeClr val="tx1"/>
                                </a:solidFill>
                                <a:latin typeface="Cambria Math" panose="02040503050406030204" pitchFamily="18" charset="0"/>
                              </a:rPr>
                            </m:ctrlPr>
                          </m:accPr>
                          <m:e>
                            <m:r>
                              <a:rPr lang="en-US" altLang="ja-JP" sz="2800" b="1" i="1">
                                <a:solidFill>
                                  <a:schemeClr val="tx1"/>
                                </a:solidFill>
                                <a:latin typeface="Cambria Math" panose="02040503050406030204" pitchFamily="18" charset="0"/>
                              </a:rPr>
                              <m:t>𝐱</m:t>
                            </m:r>
                          </m:e>
                        </m:acc>
                      </m:e>
                      <m:sub>
                        <m:r>
                          <a:rPr lang="en-US" altLang="ja-JP" sz="2800" i="1">
                            <a:solidFill>
                              <a:schemeClr val="tx1"/>
                            </a:solidFill>
                            <a:latin typeface="Cambria Math" panose="02040503050406030204" pitchFamily="18" charset="0"/>
                          </a:rPr>
                          <m:t>𝑖</m:t>
                        </m:r>
                      </m:sub>
                    </m:sSub>
                    <m:r>
                      <a:rPr lang="en-US" altLang="ja-JP" sz="2800" b="1" i="1">
                        <a:solidFill>
                          <a:schemeClr val="tx1"/>
                        </a:solidFill>
                        <a:latin typeface="Cambria Math" panose="02040503050406030204" pitchFamily="18" charset="0"/>
                      </a:rPr>
                      <m:t>∈</m:t>
                    </m:r>
                    <m:sSup>
                      <m:sSupPr>
                        <m:ctrlPr>
                          <a:rPr lang="ja-JP" altLang="ja-JP" sz="2800" i="1">
                            <a:solidFill>
                              <a:schemeClr val="tx1"/>
                            </a:solidFill>
                            <a:latin typeface="Cambria Math" panose="02040503050406030204" pitchFamily="18" charset="0"/>
                          </a:rPr>
                        </m:ctrlPr>
                      </m:sSupPr>
                      <m:e>
                        <m:r>
                          <a:rPr lang="en-US" altLang="ja-JP" sz="2800" i="1">
                            <a:solidFill>
                              <a:schemeClr val="tx1"/>
                            </a:solidFill>
                            <a:latin typeface="Cambria Math" panose="02040503050406030204" pitchFamily="18" charset="0"/>
                          </a:rPr>
                          <m:t>𝑅</m:t>
                        </m:r>
                      </m:e>
                      <m:sup>
                        <m:r>
                          <a:rPr lang="en-US" altLang="ja-JP" sz="2800" i="1">
                            <a:solidFill>
                              <a:schemeClr val="tx1"/>
                            </a:solidFill>
                            <a:latin typeface="Cambria Math" panose="02040503050406030204" pitchFamily="18" charset="0"/>
                          </a:rPr>
                          <m:t>𝑑</m:t>
                        </m:r>
                      </m:sup>
                    </m:sSup>
                    <m:r>
                      <a:rPr lang="en-US" altLang="ja-JP" sz="2800" i="1">
                        <a:solidFill>
                          <a:schemeClr val="tx1"/>
                        </a:solidFill>
                        <a:latin typeface="Cambria Math" panose="02040503050406030204" pitchFamily="18" charset="0"/>
                      </a:rPr>
                      <m:t>, </m:t>
                    </m:r>
                    <m:r>
                      <a:rPr lang="en-US" altLang="ja-JP" sz="2800" i="1">
                        <a:solidFill>
                          <a:schemeClr val="tx1"/>
                        </a:solidFill>
                        <a:latin typeface="Cambria Math" panose="02040503050406030204" pitchFamily="18" charset="0"/>
                      </a:rPr>
                      <m:t>𝑖</m:t>
                    </m:r>
                    <m:r>
                      <a:rPr lang="en-US" altLang="ja-JP" sz="2800" i="1">
                        <a:solidFill>
                          <a:schemeClr val="tx1"/>
                        </a:solidFill>
                        <a:latin typeface="Cambria Math" panose="02040503050406030204" pitchFamily="18" charset="0"/>
                      </a:rPr>
                      <m:t>=1,2,…,</m:t>
                    </m:r>
                    <m:r>
                      <a:rPr lang="en-US" altLang="ja-JP" sz="2800" i="1">
                        <a:solidFill>
                          <a:schemeClr val="tx1"/>
                        </a:solidFill>
                        <a:latin typeface="Cambria Math" panose="02040503050406030204" pitchFamily="18" charset="0"/>
                      </a:rPr>
                      <m:t>𝑁</m:t>
                    </m:r>
                  </m:oMath>
                </a14:m>
                <a:endParaRPr kumimoji="1" lang="en-US" altLang="ja-JP"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spcAft>
                    <a:spcPts val="600"/>
                  </a:spcAft>
                </a:pPr>
                <a:r>
                  <a:rPr kumimoji="1"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平均値 </a:t>
                </a:r>
                <a:r>
                  <a:rPr kumimoji="1" lang="en-US" altLang="ja-JP"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t>
                </a:r>
                <a14:m>
                  <m:oMath xmlns:m="http://schemas.openxmlformats.org/officeDocument/2006/math">
                    <m:r>
                      <a:rPr lang="en-US" altLang="ja-JP" sz="2800" b="1" i="0" smtClean="0">
                        <a:solidFill>
                          <a:schemeClr val="tx1"/>
                        </a:solidFill>
                        <a:latin typeface="Cambria Math" panose="02040503050406030204" pitchFamily="18" charset="0"/>
                      </a:rPr>
                      <m:t>𝐦</m:t>
                    </m:r>
                    <m:r>
                      <a:rPr lang="en-US" altLang="ja-JP" sz="2800" b="0" i="0" smtClean="0">
                        <a:solidFill>
                          <a:schemeClr val="tx1"/>
                        </a:solidFill>
                        <a:latin typeface="Cambria Math" panose="02040503050406030204" pitchFamily="18" charset="0"/>
                      </a:rPr>
                      <m:t>=</m:t>
                    </m:r>
                    <m:f>
                      <m:fPr>
                        <m:ctrlPr>
                          <a:rPr lang="ja-JP" altLang="ja-JP" sz="2800" i="1">
                            <a:solidFill>
                              <a:schemeClr val="tx1"/>
                            </a:solidFill>
                            <a:latin typeface="Cambria Math" panose="02040503050406030204" pitchFamily="18" charset="0"/>
                          </a:rPr>
                        </m:ctrlPr>
                      </m:fPr>
                      <m:num>
                        <m:r>
                          <a:rPr lang="en-US" altLang="ja-JP" sz="2800" i="1">
                            <a:solidFill>
                              <a:schemeClr val="tx1"/>
                            </a:solidFill>
                            <a:latin typeface="Cambria Math" panose="02040503050406030204" pitchFamily="18" charset="0"/>
                          </a:rPr>
                          <m:t>1</m:t>
                        </m:r>
                      </m:num>
                      <m:den>
                        <m:r>
                          <a:rPr lang="en-US" altLang="ja-JP" sz="2800" i="1">
                            <a:solidFill>
                              <a:schemeClr val="tx1"/>
                            </a:solidFill>
                            <a:latin typeface="Cambria Math" panose="02040503050406030204" pitchFamily="18" charset="0"/>
                          </a:rPr>
                          <m:t>𝑁</m:t>
                        </m:r>
                      </m:den>
                    </m:f>
                    <m:nary>
                      <m:naryPr>
                        <m:chr m:val="∑"/>
                        <m:supHide m:val="on"/>
                        <m:ctrlPr>
                          <a:rPr lang="ja-JP" altLang="ja-JP" sz="2800" b="1" i="1">
                            <a:solidFill>
                              <a:schemeClr val="tx1"/>
                            </a:solidFill>
                            <a:latin typeface="Cambria Math" panose="02040503050406030204" pitchFamily="18" charset="0"/>
                          </a:rPr>
                        </m:ctrlPr>
                      </m:naryPr>
                      <m:sub>
                        <m:r>
                          <a:rPr lang="en-US" altLang="ja-JP" sz="2800" i="1">
                            <a:solidFill>
                              <a:schemeClr val="tx1"/>
                            </a:solidFill>
                            <a:latin typeface="Cambria Math" panose="02040503050406030204" pitchFamily="18" charset="0"/>
                          </a:rPr>
                          <m:t>𝑖</m:t>
                        </m:r>
                      </m:sub>
                      <m:sup/>
                      <m:e>
                        <m:sSub>
                          <m:sSubPr>
                            <m:ctrlPr>
                              <a:rPr lang="ja-JP" altLang="ja-JP" sz="2800" b="1" i="1">
                                <a:solidFill>
                                  <a:schemeClr val="tx1"/>
                                </a:solidFill>
                                <a:latin typeface="Cambria Math" panose="02040503050406030204" pitchFamily="18" charset="0"/>
                              </a:rPr>
                            </m:ctrlPr>
                          </m:sSubPr>
                          <m:e>
                            <m:acc>
                              <m:accPr>
                                <m:chr m:val="̂"/>
                                <m:ctrlPr>
                                  <a:rPr lang="ja-JP" altLang="ja-JP" sz="2800" b="1" i="1">
                                    <a:solidFill>
                                      <a:schemeClr val="tx1"/>
                                    </a:solidFill>
                                    <a:latin typeface="Cambria Math" panose="02040503050406030204" pitchFamily="18" charset="0"/>
                                  </a:rPr>
                                </m:ctrlPr>
                              </m:accPr>
                              <m:e>
                                <m:r>
                                  <a:rPr lang="en-US" altLang="ja-JP" sz="2800" b="1" i="1">
                                    <a:solidFill>
                                      <a:schemeClr val="tx1"/>
                                    </a:solidFill>
                                    <a:latin typeface="Cambria Math" panose="02040503050406030204" pitchFamily="18" charset="0"/>
                                  </a:rPr>
                                  <m:t>𝐱</m:t>
                                </m:r>
                              </m:e>
                            </m:acc>
                          </m:e>
                          <m:sub>
                            <m:r>
                              <a:rPr lang="en-US" altLang="ja-JP" sz="2800" i="1">
                                <a:solidFill>
                                  <a:schemeClr val="tx1"/>
                                </a:solidFill>
                                <a:latin typeface="Cambria Math" panose="02040503050406030204" pitchFamily="18" charset="0"/>
                              </a:rPr>
                              <m:t>𝑖</m:t>
                            </m:r>
                          </m:sub>
                        </m:sSub>
                      </m:e>
                    </m:nary>
                  </m:oMath>
                </a14:m>
                <a:r>
                  <a:rPr kumimoji="1" lang="en-US" altLang="ja-JP"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t>
                </a:r>
              </a:p>
              <a:p>
                <a:pPr>
                  <a:spcBef>
                    <a:spcPts val="600"/>
                  </a:spcBef>
                  <a:spcAft>
                    <a:spcPts val="600"/>
                  </a:spcAft>
                </a:pPr>
                <a:r>
                  <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平行移動 </a:t>
                </a:r>
                <a:r>
                  <a:rPr lang="en-US" altLang="ja-JP"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t>
                </a:r>
                <a14:m>
                  <m:oMath xmlns:m="http://schemas.openxmlformats.org/officeDocument/2006/math">
                    <m:sSub>
                      <m:sSubPr>
                        <m:ctrlPr>
                          <a:rPr lang="ja-JP" altLang="ja-JP" sz="2800" b="1" i="1">
                            <a:solidFill>
                              <a:schemeClr val="tx1"/>
                            </a:solidFill>
                            <a:latin typeface="Cambria Math" panose="02040503050406030204" pitchFamily="18" charset="0"/>
                          </a:rPr>
                        </m:ctrlPr>
                      </m:sSubPr>
                      <m:e>
                        <m:r>
                          <a:rPr lang="en-US" altLang="ja-JP" sz="2800" b="1" i="1">
                            <a:solidFill>
                              <a:schemeClr val="tx1"/>
                            </a:solidFill>
                            <a:latin typeface="Cambria Math" panose="02040503050406030204" pitchFamily="18" charset="0"/>
                          </a:rPr>
                          <m:t>𝐱</m:t>
                        </m:r>
                      </m:e>
                      <m:sub>
                        <m:r>
                          <a:rPr lang="en-US" altLang="ja-JP" sz="2800" i="1">
                            <a:solidFill>
                              <a:schemeClr val="tx1"/>
                            </a:solidFill>
                            <a:latin typeface="Cambria Math" panose="02040503050406030204" pitchFamily="18" charset="0"/>
                          </a:rPr>
                          <m:t>𝑖</m:t>
                        </m:r>
                      </m:sub>
                    </m:sSub>
                    <m:r>
                      <a:rPr lang="en-US" altLang="ja-JP" sz="2800" b="1" i="1">
                        <a:solidFill>
                          <a:schemeClr val="tx1"/>
                        </a:solidFill>
                        <a:latin typeface="Cambria Math" panose="02040503050406030204" pitchFamily="18" charset="0"/>
                      </a:rPr>
                      <m:t>=</m:t>
                    </m:r>
                    <m:sSub>
                      <m:sSubPr>
                        <m:ctrlPr>
                          <a:rPr lang="ja-JP" altLang="ja-JP" sz="2800" b="1" i="1">
                            <a:solidFill>
                              <a:schemeClr val="tx1"/>
                            </a:solidFill>
                            <a:latin typeface="Cambria Math" panose="02040503050406030204" pitchFamily="18" charset="0"/>
                          </a:rPr>
                        </m:ctrlPr>
                      </m:sSubPr>
                      <m:e>
                        <m:acc>
                          <m:accPr>
                            <m:chr m:val="̂"/>
                            <m:ctrlPr>
                              <a:rPr lang="ja-JP" altLang="ja-JP" sz="2800" b="1" i="1">
                                <a:solidFill>
                                  <a:schemeClr val="tx1"/>
                                </a:solidFill>
                                <a:latin typeface="Cambria Math" panose="02040503050406030204" pitchFamily="18" charset="0"/>
                              </a:rPr>
                            </m:ctrlPr>
                          </m:accPr>
                          <m:e>
                            <m:r>
                              <a:rPr lang="en-US" altLang="ja-JP" sz="2800" b="1" i="1">
                                <a:solidFill>
                                  <a:schemeClr val="tx1"/>
                                </a:solidFill>
                                <a:latin typeface="Cambria Math" panose="02040503050406030204" pitchFamily="18" charset="0"/>
                              </a:rPr>
                              <m:t>𝐱</m:t>
                            </m:r>
                          </m:e>
                        </m:acc>
                      </m:e>
                      <m:sub>
                        <m:r>
                          <a:rPr lang="en-US" altLang="ja-JP" sz="2800" i="1">
                            <a:solidFill>
                              <a:schemeClr val="tx1"/>
                            </a:solidFill>
                            <a:latin typeface="Cambria Math" panose="02040503050406030204" pitchFamily="18" charset="0"/>
                          </a:rPr>
                          <m:t>𝑖</m:t>
                        </m:r>
                      </m:sub>
                    </m:sSub>
                    <m:r>
                      <a:rPr lang="en-US" altLang="ja-JP" sz="2800" b="1" i="1">
                        <a:solidFill>
                          <a:schemeClr val="tx1"/>
                        </a:solidFill>
                        <a:latin typeface="Cambria Math" panose="02040503050406030204" pitchFamily="18" charset="0"/>
                      </a:rPr>
                      <m:t>−</m:t>
                    </m:r>
                    <m:r>
                      <a:rPr lang="en-US" altLang="ja-JP" sz="2800" b="1" i="0" smtClean="0">
                        <a:solidFill>
                          <a:schemeClr val="tx1"/>
                        </a:solidFill>
                        <a:latin typeface="Cambria Math" panose="02040503050406030204" pitchFamily="18" charset="0"/>
                      </a:rPr>
                      <m:t>𝐦</m:t>
                    </m:r>
                  </m:oMath>
                </a14:m>
                <a:endParaRPr kumimoji="1" lang="en-US" altLang="ja-JP"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spcAft>
                    <a:spcPts val="600"/>
                  </a:spcAft>
                </a:pPr>
                <a:endParaRPr lang="en-US" altLang="ja-JP" sz="7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spcAft>
                    <a:spcPts val="600"/>
                  </a:spcAft>
                </a:pPr>
                <a:r>
                  <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以下の最大値問題を求めたい</a:t>
                </a:r>
                <a:endParaRPr lang="en-US" altLang="ja-JP"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spcAft>
                    <a:spcPts val="600"/>
                  </a:spcAft>
                </a:pPr>
                <a:endParaRPr kumimoji="1" lang="en-US" altLang="ja-JP" sz="1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spcAft>
                    <a:spcPts val="600"/>
                  </a:spcAft>
                </a:pPr>
                <a14:m>
                  <m:oMathPara xmlns:m="http://schemas.openxmlformats.org/officeDocument/2006/math">
                    <m:oMathParaPr>
                      <m:jc m:val="centerGroup"/>
                    </m:oMathParaPr>
                    <m:oMath xmlns:m="http://schemas.openxmlformats.org/officeDocument/2006/math">
                      <m:func>
                        <m:funcPr>
                          <m:ctrlPr>
                            <a:rPr lang="ja-JP" altLang="ja-JP" sz="2800" i="1">
                              <a:solidFill>
                                <a:schemeClr val="tx1"/>
                              </a:solidFill>
                              <a:latin typeface="Cambria Math" panose="02040503050406030204" pitchFamily="18" charset="0"/>
                            </a:rPr>
                          </m:ctrlPr>
                        </m:funcPr>
                        <m:fName>
                          <m:limLow>
                            <m:limLowPr>
                              <m:ctrlPr>
                                <a:rPr lang="ja-JP" altLang="ja-JP" sz="2800" i="1">
                                  <a:solidFill>
                                    <a:schemeClr val="tx1"/>
                                  </a:solidFill>
                                  <a:latin typeface="Cambria Math" panose="02040503050406030204" pitchFamily="18" charset="0"/>
                                </a:rPr>
                              </m:ctrlPr>
                            </m:limLowPr>
                            <m:e>
                              <m:r>
                                <m:rPr>
                                  <m:sty m:val="p"/>
                                </m:rPr>
                                <a:rPr lang="en-US" altLang="ja-JP" sz="2800" b="0" i="0" smtClean="0">
                                  <a:solidFill>
                                    <a:schemeClr val="tx1"/>
                                  </a:solidFill>
                                  <a:latin typeface="Cambria Math" panose="02040503050406030204" pitchFamily="18" charset="0"/>
                                </a:rPr>
                                <m:t>arg</m:t>
                              </m:r>
                              <m:r>
                                <m:rPr>
                                  <m:sty m:val="p"/>
                                </m:rPr>
                                <a:rPr lang="en-US" altLang="ja-JP" sz="2800">
                                  <a:solidFill>
                                    <a:schemeClr val="tx1"/>
                                  </a:solidFill>
                                  <a:latin typeface="Cambria Math" panose="02040503050406030204" pitchFamily="18" charset="0"/>
                                </a:rPr>
                                <m:t>max</m:t>
                              </m:r>
                            </m:e>
                            <m:lim>
                              <m:d>
                                <m:dPr>
                                  <m:begChr m:val="|"/>
                                  <m:endChr m:val="|"/>
                                  <m:ctrlPr>
                                    <a:rPr lang="en-US" altLang="ja-JP" sz="2800" b="1" i="1" smtClean="0">
                                      <a:solidFill>
                                        <a:schemeClr val="tx1"/>
                                      </a:solidFill>
                                      <a:latin typeface="Cambria Math" panose="02040503050406030204" pitchFamily="18" charset="0"/>
                                    </a:rPr>
                                  </m:ctrlPr>
                                </m:dPr>
                                <m:e>
                                  <m:d>
                                    <m:dPr>
                                      <m:begChr m:val="|"/>
                                      <m:endChr m:val="|"/>
                                      <m:ctrlPr>
                                        <a:rPr lang="en-US" altLang="ja-JP" sz="2800" b="1" i="1" smtClean="0">
                                          <a:solidFill>
                                            <a:schemeClr val="tx1"/>
                                          </a:solidFill>
                                          <a:latin typeface="Cambria Math" panose="02040503050406030204" pitchFamily="18" charset="0"/>
                                        </a:rPr>
                                      </m:ctrlPr>
                                    </m:dPr>
                                    <m:e>
                                      <m:r>
                                        <a:rPr lang="en-US" altLang="ja-JP" sz="2800" b="1" i="1">
                                          <a:solidFill>
                                            <a:schemeClr val="tx1"/>
                                          </a:solidFill>
                                          <a:latin typeface="Cambria Math" panose="02040503050406030204" pitchFamily="18" charset="0"/>
                                        </a:rPr>
                                        <m:t>𝐮</m:t>
                                      </m:r>
                                    </m:e>
                                  </m:d>
                                </m:e>
                              </m:d>
                              <m:r>
                                <a:rPr lang="en-US" altLang="ja-JP" sz="2800" b="0" i="1" smtClean="0">
                                  <a:solidFill>
                                    <a:schemeClr val="tx1"/>
                                  </a:solidFill>
                                  <a:latin typeface="Cambria Math" panose="02040503050406030204" pitchFamily="18" charset="0"/>
                                </a:rPr>
                                <m:t>=1</m:t>
                              </m:r>
                            </m:lim>
                          </m:limLow>
                        </m:fName>
                        <m:e>
                          <m:nary>
                            <m:naryPr>
                              <m:chr m:val="∑"/>
                              <m:supHide m:val="on"/>
                              <m:ctrlPr>
                                <a:rPr lang="ja-JP" altLang="ja-JP" sz="2800" b="1" i="1">
                                  <a:solidFill>
                                    <a:schemeClr val="tx1"/>
                                  </a:solidFill>
                                  <a:latin typeface="Cambria Math" panose="02040503050406030204" pitchFamily="18" charset="0"/>
                                </a:rPr>
                              </m:ctrlPr>
                            </m:naryPr>
                            <m:sub>
                              <m:r>
                                <a:rPr lang="en-US" altLang="ja-JP" sz="2800" i="1">
                                  <a:solidFill>
                                    <a:schemeClr val="tx1"/>
                                  </a:solidFill>
                                  <a:latin typeface="Cambria Math" panose="02040503050406030204" pitchFamily="18" charset="0"/>
                                </a:rPr>
                                <m:t>𝑖</m:t>
                              </m:r>
                            </m:sub>
                            <m:sup/>
                            <m:e>
                              <m:sSup>
                                <m:sSupPr>
                                  <m:ctrlPr>
                                    <a:rPr lang="ja-JP" altLang="ja-JP" sz="2800" b="1" i="1">
                                      <a:solidFill>
                                        <a:schemeClr val="tx1"/>
                                      </a:solidFill>
                                      <a:latin typeface="Cambria Math" panose="02040503050406030204" pitchFamily="18" charset="0"/>
                                    </a:rPr>
                                  </m:ctrlPr>
                                </m:sSupPr>
                                <m:e>
                                  <m:d>
                                    <m:dPr>
                                      <m:ctrlPr>
                                        <a:rPr lang="ja-JP" altLang="ja-JP" sz="2800" b="1" i="1">
                                          <a:solidFill>
                                            <a:schemeClr val="tx1"/>
                                          </a:solidFill>
                                          <a:latin typeface="Cambria Math" panose="02040503050406030204" pitchFamily="18" charset="0"/>
                                        </a:rPr>
                                      </m:ctrlPr>
                                    </m:dPr>
                                    <m:e>
                                      <m:sSup>
                                        <m:sSupPr>
                                          <m:ctrlPr>
                                            <a:rPr lang="ja-JP" altLang="ja-JP" sz="2800" b="1" i="1">
                                              <a:solidFill>
                                                <a:schemeClr val="tx1"/>
                                              </a:solidFill>
                                              <a:latin typeface="Cambria Math" panose="02040503050406030204" pitchFamily="18" charset="0"/>
                                            </a:rPr>
                                          </m:ctrlPr>
                                        </m:sSupPr>
                                        <m:e>
                                          <m:r>
                                            <a:rPr lang="en-US" altLang="ja-JP" sz="2800" b="1" i="1">
                                              <a:solidFill>
                                                <a:schemeClr val="tx1"/>
                                              </a:solidFill>
                                              <a:latin typeface="Cambria Math" panose="02040503050406030204" pitchFamily="18" charset="0"/>
                                            </a:rPr>
                                            <m:t>𝐮</m:t>
                                          </m:r>
                                        </m:e>
                                        <m:sup>
                                          <m:r>
                                            <a:rPr lang="en-US" altLang="ja-JP" sz="2800" i="1">
                                              <a:solidFill>
                                                <a:schemeClr val="tx1"/>
                                              </a:solidFill>
                                              <a:latin typeface="Cambria Math" panose="02040503050406030204" pitchFamily="18" charset="0"/>
                                            </a:rPr>
                                            <m:t>𝑇</m:t>
                                          </m:r>
                                        </m:sup>
                                      </m:sSup>
                                      <m:sSub>
                                        <m:sSubPr>
                                          <m:ctrlPr>
                                            <a:rPr lang="ja-JP" altLang="ja-JP" sz="2800" b="1" i="1">
                                              <a:solidFill>
                                                <a:schemeClr val="tx1"/>
                                              </a:solidFill>
                                              <a:latin typeface="Cambria Math" panose="02040503050406030204" pitchFamily="18" charset="0"/>
                                            </a:rPr>
                                          </m:ctrlPr>
                                        </m:sSubPr>
                                        <m:e>
                                          <m:r>
                                            <a:rPr lang="en-US" altLang="ja-JP" sz="2800" b="1" i="1">
                                              <a:solidFill>
                                                <a:schemeClr val="tx1"/>
                                              </a:solidFill>
                                              <a:latin typeface="Cambria Math" panose="02040503050406030204" pitchFamily="18" charset="0"/>
                                            </a:rPr>
                                            <m:t>𝐱</m:t>
                                          </m:r>
                                        </m:e>
                                        <m:sub>
                                          <m:r>
                                            <a:rPr lang="en-US" altLang="ja-JP" sz="2800" i="1">
                                              <a:solidFill>
                                                <a:schemeClr val="tx1"/>
                                              </a:solidFill>
                                              <a:latin typeface="Cambria Math" panose="02040503050406030204" pitchFamily="18" charset="0"/>
                                            </a:rPr>
                                            <m:t>𝑖</m:t>
                                          </m:r>
                                        </m:sub>
                                      </m:sSub>
                                    </m:e>
                                  </m:d>
                                </m:e>
                                <m:sup>
                                  <m:r>
                                    <a:rPr lang="en-US" altLang="ja-JP" sz="2800" b="1" i="1">
                                      <a:solidFill>
                                        <a:schemeClr val="tx1"/>
                                      </a:solidFill>
                                      <a:latin typeface="Cambria Math" panose="02040503050406030204" pitchFamily="18" charset="0"/>
                                    </a:rPr>
                                    <m:t>𝟐</m:t>
                                  </m:r>
                                </m:sup>
                              </m:sSup>
                            </m:e>
                          </m:nary>
                        </m:e>
                      </m:func>
                      <m:r>
                        <a:rPr lang="en-US" altLang="ja-JP" sz="2800" b="1">
                          <a:solidFill>
                            <a:schemeClr val="tx1"/>
                          </a:solidFill>
                          <a:latin typeface="Cambria Math" panose="02040503050406030204" pitchFamily="18" charset="0"/>
                        </a:rPr>
                        <m:t> </m:t>
                      </m:r>
                    </m:oMath>
                  </m:oMathPara>
                </a14:m>
                <a:endParaRPr lang="en-US" altLang="ja-JP"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spcAft>
                    <a:spcPts val="600"/>
                  </a:spcAft>
                </a:pPr>
                <a:endParaRPr kumimoji="1" lang="en-US" altLang="ja-JP"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mc:Choice>
        <mc:Fallback xmlns="">
          <p:sp>
            <p:nvSpPr>
              <p:cNvPr id="3" name="角丸四角形 2"/>
              <p:cNvSpPr>
                <a:spLocks noRot="1" noChangeAspect="1" noMove="1" noResize="1" noEditPoints="1" noAdjustHandles="1" noChangeArrowheads="1" noChangeShapeType="1" noTextEdit="1"/>
              </p:cNvSpPr>
              <p:nvPr/>
            </p:nvSpPr>
            <p:spPr>
              <a:xfrm>
                <a:off x="330200" y="1625600"/>
                <a:ext cx="5334000" cy="4432300"/>
              </a:xfrm>
              <a:prstGeom prst="roundRect">
                <a:avLst>
                  <a:gd name="adj" fmla="val 3909"/>
                </a:avLst>
              </a:prstGeom>
              <a:blipFill rotWithShape="0">
                <a:blip r:embed="rId2"/>
                <a:stretch>
                  <a:fillRect l="-125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正方形/長方形 3"/>
              <p:cNvSpPr/>
              <p:nvPr/>
            </p:nvSpPr>
            <p:spPr>
              <a:xfrm>
                <a:off x="5969000" y="420243"/>
                <a:ext cx="5867400" cy="6058133"/>
              </a:xfrm>
              <a:prstGeom prst="rect">
                <a:avLst/>
              </a:prstGeom>
            </p:spPr>
            <p:txBody>
              <a:bodyPr wrap="square">
                <a:spAutoFit/>
              </a:bodyPr>
              <a:lstStyle/>
              <a:p>
                <a:pPr algn="just">
                  <a:spcBef>
                    <a:spcPts val="600"/>
                  </a:spcBef>
                  <a:spcAft>
                    <a:spcPts val="1200"/>
                  </a:spcAft>
                </a:pPr>
                <a:r>
                  <a:rPr lang="ja-JP" altLang="en-US" sz="2400" b="1" dirty="0">
                    <a:latin typeface="游明朝" panose="02020400000000000000" pitchFamily="18" charset="-128"/>
                    <a:ea typeface="游明朝" panose="02020400000000000000" pitchFamily="18" charset="-128"/>
                  </a:rPr>
                  <a:t>準備 </a:t>
                </a:r>
                <a:r>
                  <a:rPr lang="en-US" altLang="ja-JP" sz="2400" b="1" dirty="0">
                    <a:latin typeface="游明朝" panose="02020400000000000000" pitchFamily="18" charset="-128"/>
                    <a:ea typeface="游明朝" panose="02020400000000000000" pitchFamily="18" charset="-128"/>
                  </a:rPr>
                  <a:t>: </a:t>
                </a:r>
                <a:r>
                  <a:rPr lang="ja-JP" altLang="en-US" sz="2400" b="1" dirty="0">
                    <a:latin typeface="游明朝" panose="02020400000000000000" pitchFamily="18" charset="-128"/>
                    <a:ea typeface="游明朝" panose="02020400000000000000" pitchFamily="18" charset="-128"/>
                  </a:rPr>
                  <a:t> </a:t>
                </a:r>
                <a:endParaRPr lang="en-US" altLang="ja-JP" sz="2400" b="1" dirty="0">
                  <a:latin typeface="游明朝" panose="02020400000000000000" pitchFamily="18" charset="-128"/>
                  <a:ea typeface="游明朝" panose="02020400000000000000" pitchFamily="18" charset="-128"/>
                </a:endParaRPr>
              </a:p>
              <a:p>
                <a:pPr algn="just">
                  <a:spcBef>
                    <a:spcPts val="600"/>
                  </a:spcBef>
                  <a:spcAft>
                    <a:spcPts val="1200"/>
                  </a:spcAft>
                </a:pPr>
                <a:r>
                  <a:rPr lang="ja-JP" altLang="ja-JP" sz="2400" dirty="0">
                    <a:latin typeface="游明朝" panose="02020400000000000000" pitchFamily="18" charset="-128"/>
                    <a:ea typeface="游明朝" panose="02020400000000000000" pitchFamily="18" charset="-128"/>
                  </a:rPr>
                  <a:t>行列 </a:t>
                </a:r>
                <a14:m>
                  <m:oMath xmlns:m="http://schemas.openxmlformats.org/officeDocument/2006/math">
                    <m:r>
                      <a:rPr lang="en-US" altLang="ja-JP" sz="2400" b="1" i="1">
                        <a:latin typeface="Cambria Math" panose="02040503050406030204" pitchFamily="18" charset="0"/>
                      </a:rPr>
                      <m:t>𝐀</m:t>
                    </m:r>
                    <m:r>
                      <a:rPr lang="en-US" altLang="ja-JP" sz="2400" b="1">
                        <a:latin typeface="Cambria Math" panose="02040503050406030204" pitchFamily="18" charset="0"/>
                      </a:rPr>
                      <m:t>=</m:t>
                    </m:r>
                    <m:nary>
                      <m:naryPr>
                        <m:chr m:val="∑"/>
                        <m:supHide m:val="on"/>
                        <m:ctrlPr>
                          <a:rPr lang="ja-JP" altLang="ja-JP" sz="2400" b="1" i="1">
                            <a:latin typeface="Cambria Math" panose="02040503050406030204" pitchFamily="18" charset="0"/>
                          </a:rPr>
                        </m:ctrlPr>
                      </m:naryPr>
                      <m:sub>
                        <m:r>
                          <a:rPr lang="en-US" altLang="ja-JP" sz="2400" i="1">
                            <a:latin typeface="Cambria Math" panose="02040503050406030204" pitchFamily="18" charset="0"/>
                          </a:rPr>
                          <m:t>𝑖</m:t>
                        </m:r>
                      </m:sub>
                      <m:sup/>
                      <m:e>
                        <m:sSub>
                          <m:sSubPr>
                            <m:ctrlPr>
                              <a:rPr lang="ja-JP" altLang="ja-JP" sz="2400" b="1" i="1">
                                <a:latin typeface="Cambria Math" panose="02040503050406030204" pitchFamily="18" charset="0"/>
                              </a:rPr>
                            </m:ctrlPr>
                          </m:sSubPr>
                          <m:e>
                            <m:r>
                              <a:rPr lang="en-US" altLang="ja-JP" sz="2400" b="1" i="1">
                                <a:latin typeface="Cambria Math" panose="02040503050406030204" pitchFamily="18" charset="0"/>
                              </a:rPr>
                              <m:t>𝐱</m:t>
                            </m:r>
                          </m:e>
                          <m:sub>
                            <m:r>
                              <a:rPr lang="en-US" altLang="ja-JP" sz="2400" i="1">
                                <a:latin typeface="Cambria Math" panose="02040503050406030204" pitchFamily="18" charset="0"/>
                              </a:rPr>
                              <m:t>𝑖</m:t>
                            </m:r>
                          </m:sub>
                        </m:sSub>
                        <m:sSup>
                          <m:sSupPr>
                            <m:ctrlPr>
                              <a:rPr lang="ja-JP" altLang="ja-JP" sz="2400" b="1" i="1">
                                <a:latin typeface="Cambria Math" panose="02040503050406030204" pitchFamily="18" charset="0"/>
                              </a:rPr>
                            </m:ctrlPr>
                          </m:sSupPr>
                          <m:e>
                            <m:sSub>
                              <m:sSubPr>
                                <m:ctrlPr>
                                  <a:rPr lang="ja-JP" altLang="ja-JP" sz="2400" b="1" i="1">
                                    <a:latin typeface="Cambria Math" panose="02040503050406030204" pitchFamily="18" charset="0"/>
                                  </a:rPr>
                                </m:ctrlPr>
                              </m:sSubPr>
                              <m:e>
                                <m:r>
                                  <a:rPr lang="en-US" altLang="ja-JP" sz="2400" b="1" i="1">
                                    <a:latin typeface="Cambria Math" panose="02040503050406030204" pitchFamily="18" charset="0"/>
                                  </a:rPr>
                                  <m:t>𝐱</m:t>
                                </m:r>
                              </m:e>
                              <m:sub>
                                <m:r>
                                  <a:rPr lang="en-US" altLang="ja-JP" sz="2400" i="1">
                                    <a:latin typeface="Cambria Math" panose="02040503050406030204" pitchFamily="18" charset="0"/>
                                  </a:rPr>
                                  <m:t>𝑖</m:t>
                                </m:r>
                              </m:sub>
                            </m:sSub>
                          </m:e>
                          <m:sup>
                            <m:r>
                              <a:rPr lang="en-US" altLang="ja-JP" sz="2400" i="1">
                                <a:latin typeface="Cambria Math" panose="02040503050406030204" pitchFamily="18" charset="0"/>
                              </a:rPr>
                              <m:t>𝑇</m:t>
                            </m:r>
                          </m:sup>
                        </m:sSup>
                      </m:e>
                    </m:nary>
                    <m:r>
                      <a:rPr lang="en-US" altLang="ja-JP" sz="2400" b="1">
                        <a:latin typeface="Cambria Math" panose="02040503050406030204" pitchFamily="18" charset="0"/>
                      </a:rPr>
                      <m:t>∈</m:t>
                    </m:r>
                    <m:sSup>
                      <m:sSupPr>
                        <m:ctrlPr>
                          <a:rPr lang="ja-JP" altLang="ja-JP" sz="2400" b="1" i="1">
                            <a:latin typeface="Cambria Math" panose="02040503050406030204" pitchFamily="18" charset="0"/>
                          </a:rPr>
                        </m:ctrlPr>
                      </m:sSupPr>
                      <m:e>
                        <m:r>
                          <a:rPr lang="en-US" altLang="ja-JP" sz="2400" i="1">
                            <a:latin typeface="Cambria Math" panose="02040503050406030204" pitchFamily="18" charset="0"/>
                          </a:rPr>
                          <m:t>𝑅</m:t>
                        </m:r>
                      </m:e>
                      <m:sup>
                        <m:r>
                          <a:rPr lang="en-US" altLang="ja-JP" sz="2400" i="1">
                            <a:latin typeface="Cambria Math" panose="02040503050406030204" pitchFamily="18" charset="0"/>
                          </a:rPr>
                          <m:t>𝑑</m:t>
                        </m:r>
                        <m:r>
                          <a:rPr lang="en-US" altLang="ja-JP" sz="2400" i="1">
                            <a:latin typeface="Cambria Math" panose="02040503050406030204" pitchFamily="18" charset="0"/>
                          </a:rPr>
                          <m:t>×</m:t>
                        </m:r>
                        <m:r>
                          <a:rPr lang="en-US" altLang="ja-JP" sz="2400" i="1">
                            <a:latin typeface="Cambria Math" panose="02040503050406030204" pitchFamily="18" charset="0"/>
                          </a:rPr>
                          <m:t>𝑑</m:t>
                        </m:r>
                      </m:sup>
                    </m:sSup>
                  </m:oMath>
                </a14:m>
                <a:r>
                  <a:rPr lang="ja-JP" altLang="en-US" sz="2400" dirty="0">
                    <a:latin typeface="游明朝" panose="02020400000000000000" pitchFamily="18" charset="-128"/>
                    <a:ea typeface="游明朝" panose="02020400000000000000" pitchFamily="18" charset="-128"/>
                  </a:rPr>
                  <a:t>を考えると，この行列は対称行列であり，半正定置性を持つ．</a:t>
                </a:r>
                <a:r>
                  <a:rPr lang="en-US" altLang="ja-JP" sz="2400" dirty="0">
                    <a:latin typeface="游明朝" panose="02020400000000000000" pitchFamily="18" charset="-128"/>
                    <a:ea typeface="游明朝" panose="02020400000000000000" pitchFamily="18" charset="-128"/>
                  </a:rPr>
                  <a:t>(</a:t>
                </a:r>
                <a:r>
                  <a:rPr lang="en-US" altLang="ja-JP" sz="2400" dirty="0">
                    <a:latin typeface="游明朝" panose="02020400000000000000" pitchFamily="18" charset="-128"/>
                    <a:ea typeface="游明朝" panose="02020400000000000000" pitchFamily="18" charset="-128"/>
                    <a:sym typeface="Wingdings" panose="05000000000000000000" pitchFamily="2" charset="2"/>
                  </a:rPr>
                  <a:t> </a:t>
                </a:r>
                <a:r>
                  <a:rPr lang="ja-JP" altLang="en-US" sz="2400" dirty="0">
                    <a:latin typeface="游明朝" panose="02020400000000000000" pitchFamily="18" charset="-128"/>
                    <a:ea typeface="游明朝" panose="02020400000000000000" pitchFamily="18" charset="-128"/>
                    <a:sym typeface="Wingdings" panose="05000000000000000000" pitchFamily="2" charset="2"/>
                  </a:rPr>
                  <a:t>証明せよ</a:t>
                </a:r>
                <a:r>
                  <a:rPr lang="en-US" altLang="ja-JP" sz="2400" dirty="0">
                    <a:latin typeface="游明朝" panose="02020400000000000000" pitchFamily="18" charset="-128"/>
                    <a:ea typeface="游明朝" panose="02020400000000000000" pitchFamily="18" charset="-128"/>
                  </a:rPr>
                  <a:t>)</a:t>
                </a:r>
              </a:p>
              <a:p>
                <a:pPr algn="just">
                  <a:spcBef>
                    <a:spcPts val="600"/>
                  </a:spcBef>
                  <a:spcAft>
                    <a:spcPts val="1200"/>
                  </a:spcAft>
                </a:pPr>
                <a14:m>
                  <m:oMath xmlns:m="http://schemas.openxmlformats.org/officeDocument/2006/math">
                    <m:r>
                      <a:rPr lang="en-US" altLang="ja-JP" sz="2400" b="1" i="1">
                        <a:latin typeface="Cambria Math" panose="02040503050406030204" pitchFamily="18" charset="0"/>
                      </a:rPr>
                      <m:t>𝐀</m:t>
                    </m:r>
                  </m:oMath>
                </a14:m>
                <a:r>
                  <a:rPr lang="ja-JP" altLang="ja-JP" sz="2400" dirty="0">
                    <a:latin typeface="游明朝" panose="02020400000000000000" pitchFamily="18" charset="-128"/>
                    <a:ea typeface="游明朝" panose="02020400000000000000" pitchFamily="18" charset="-128"/>
                  </a:rPr>
                  <a:t>の固有値を</a:t>
                </a:r>
                <a14:m>
                  <m:oMath xmlns:m="http://schemas.openxmlformats.org/officeDocument/2006/math">
                    <m:sSub>
                      <m:sSubPr>
                        <m:ctrlPr>
                          <a:rPr lang="ja-JP" altLang="ja-JP" sz="2400" i="1">
                            <a:latin typeface="Cambria Math" panose="02040503050406030204" pitchFamily="18" charset="0"/>
                          </a:rPr>
                        </m:ctrlPr>
                      </m:sSubPr>
                      <m:e>
                        <m:r>
                          <m:rPr>
                            <m:sty m:val="p"/>
                          </m:rPr>
                          <a:rPr lang="en-US" altLang="ja-JP" sz="2400">
                            <a:latin typeface="Cambria Math" panose="02040503050406030204" pitchFamily="18" charset="0"/>
                          </a:rPr>
                          <m:t>λ</m:t>
                        </m:r>
                      </m:e>
                      <m:sub>
                        <m:r>
                          <a:rPr lang="en-US" altLang="ja-JP" sz="2400">
                            <a:latin typeface="Cambria Math" panose="02040503050406030204" pitchFamily="18" charset="0"/>
                          </a:rPr>
                          <m:t>1</m:t>
                        </m:r>
                      </m:sub>
                    </m:sSub>
                    <m:r>
                      <a:rPr lang="en-US" altLang="ja-JP" sz="2400" b="0" i="1" smtClean="0">
                        <a:latin typeface="Cambria Math" panose="02040503050406030204" pitchFamily="18" charset="0"/>
                      </a:rPr>
                      <m:t>≥</m:t>
                    </m:r>
                    <m:sSub>
                      <m:sSubPr>
                        <m:ctrlPr>
                          <a:rPr lang="ja-JP" altLang="ja-JP" sz="2400" i="1">
                            <a:latin typeface="Cambria Math" panose="02040503050406030204" pitchFamily="18" charset="0"/>
                          </a:rPr>
                        </m:ctrlPr>
                      </m:sSubPr>
                      <m:e>
                        <m:r>
                          <m:rPr>
                            <m:sty m:val="p"/>
                          </m:rPr>
                          <a:rPr lang="en-US" altLang="ja-JP" sz="2400">
                            <a:latin typeface="Cambria Math" panose="02040503050406030204" pitchFamily="18" charset="0"/>
                          </a:rPr>
                          <m:t>λ</m:t>
                        </m:r>
                      </m:e>
                      <m:sub>
                        <m:r>
                          <a:rPr lang="en-US" altLang="ja-JP" sz="2400">
                            <a:latin typeface="Cambria Math" panose="02040503050406030204" pitchFamily="18" charset="0"/>
                          </a:rPr>
                          <m:t>2</m:t>
                        </m:r>
                      </m:sub>
                    </m:sSub>
                    <m:r>
                      <a:rPr lang="en-US" altLang="ja-JP" sz="2400" i="1">
                        <a:latin typeface="Cambria Math" panose="02040503050406030204" pitchFamily="18" charset="0"/>
                      </a:rPr>
                      <m:t>≥</m:t>
                    </m:r>
                    <m:r>
                      <a:rPr lang="en-US" altLang="ja-JP" sz="2400" b="1" i="1">
                        <a:latin typeface="Cambria Math" panose="02040503050406030204" pitchFamily="18" charset="0"/>
                      </a:rPr>
                      <m:t>…</m:t>
                    </m:r>
                    <m:r>
                      <a:rPr lang="en-US" altLang="ja-JP" sz="2400" i="1">
                        <a:latin typeface="Cambria Math" panose="02040503050406030204" pitchFamily="18" charset="0"/>
                      </a:rPr>
                      <m:t>≥</m:t>
                    </m:r>
                    <m:sSub>
                      <m:sSubPr>
                        <m:ctrlPr>
                          <a:rPr lang="ja-JP" altLang="ja-JP" sz="2400" i="1">
                            <a:latin typeface="Cambria Math" panose="02040503050406030204" pitchFamily="18" charset="0"/>
                          </a:rPr>
                        </m:ctrlPr>
                      </m:sSubPr>
                      <m:e>
                        <m:r>
                          <m:rPr>
                            <m:sty m:val="p"/>
                          </m:rPr>
                          <a:rPr lang="en-US" altLang="ja-JP" sz="2400">
                            <a:latin typeface="Cambria Math" panose="02040503050406030204" pitchFamily="18" charset="0"/>
                          </a:rPr>
                          <m:t>λ</m:t>
                        </m:r>
                      </m:e>
                      <m:sub>
                        <m:r>
                          <m:rPr>
                            <m:sty m:val="p"/>
                          </m:rPr>
                          <a:rPr lang="en-US" altLang="ja-JP" sz="2400">
                            <a:latin typeface="Cambria Math" panose="02040503050406030204" pitchFamily="18" charset="0"/>
                          </a:rPr>
                          <m:t>d</m:t>
                        </m:r>
                      </m:sub>
                    </m:sSub>
                    <m:r>
                      <a:rPr lang="en-US" altLang="ja-JP" sz="2400" i="1">
                        <a:latin typeface="Cambria Math" panose="02040503050406030204" pitchFamily="18" charset="0"/>
                      </a:rPr>
                      <m:t>≥</m:t>
                    </m:r>
                    <m:r>
                      <a:rPr lang="en-US" altLang="ja-JP" sz="2400" b="0" i="0" smtClean="0">
                        <a:latin typeface="Cambria Math" panose="02040503050406030204" pitchFamily="18" charset="0"/>
                      </a:rPr>
                      <m:t>0</m:t>
                    </m:r>
                  </m:oMath>
                </a14:m>
                <a:r>
                  <a:rPr lang="ja-JP" altLang="ja-JP" sz="2400" dirty="0">
                    <a:latin typeface="游明朝" panose="02020400000000000000" pitchFamily="18" charset="-128"/>
                    <a:ea typeface="游明朝" panose="02020400000000000000" pitchFamily="18" charset="-128"/>
                  </a:rPr>
                  <a:t>と</a:t>
                </a:r>
                <a:r>
                  <a:rPr lang="ja-JP" altLang="en-US" sz="2400" dirty="0">
                    <a:latin typeface="游明朝" panose="02020400000000000000" pitchFamily="18" charset="-128"/>
                    <a:ea typeface="游明朝" panose="02020400000000000000" pitchFamily="18" charset="-128"/>
                  </a:rPr>
                  <a:t>し</a:t>
                </a:r>
                <a:r>
                  <a:rPr lang="ja-JP" altLang="ja-JP" sz="2400" dirty="0">
                    <a:latin typeface="游明朝" panose="02020400000000000000" pitchFamily="18" charset="-128"/>
                    <a:ea typeface="游明朝" panose="02020400000000000000" pitchFamily="18" charset="-128"/>
                  </a:rPr>
                  <a:t>，</a:t>
                </a:r>
                <a:r>
                  <a:rPr lang="ja-JP" altLang="en-US" sz="2400" dirty="0">
                    <a:latin typeface="游明朝" panose="02020400000000000000" pitchFamily="18" charset="-128"/>
                    <a:ea typeface="游明朝" panose="02020400000000000000" pitchFamily="18" charset="-128"/>
                  </a:rPr>
                  <a:t>長さ</a:t>
                </a:r>
                <a:r>
                  <a:rPr lang="en-US" altLang="ja-JP" sz="2400" dirty="0">
                    <a:latin typeface="游明朝" panose="02020400000000000000" pitchFamily="18" charset="-128"/>
                    <a:ea typeface="游明朝" panose="02020400000000000000" pitchFamily="18" charset="-128"/>
                  </a:rPr>
                  <a:t>1</a:t>
                </a:r>
                <a:r>
                  <a:rPr lang="ja-JP" altLang="en-US" sz="2400" dirty="0">
                    <a:latin typeface="游明朝" panose="02020400000000000000" pitchFamily="18" charset="-128"/>
                    <a:ea typeface="游明朝" panose="02020400000000000000" pitchFamily="18" charset="-128"/>
                  </a:rPr>
                  <a:t>で互いに直交する</a:t>
                </a:r>
                <a:r>
                  <a:rPr lang="ja-JP" altLang="ja-JP" sz="2400" dirty="0">
                    <a:latin typeface="游明朝" panose="02020400000000000000" pitchFamily="18" charset="-128"/>
                    <a:ea typeface="游明朝" panose="02020400000000000000" pitchFamily="18" charset="-128"/>
                  </a:rPr>
                  <a:t>固有ベクトルを</a:t>
                </a:r>
                <a14:m>
                  <m:oMath xmlns:m="http://schemas.openxmlformats.org/officeDocument/2006/math">
                    <m:sSub>
                      <m:sSubPr>
                        <m:ctrlPr>
                          <a:rPr lang="ja-JP" altLang="ja-JP" sz="2400" i="1">
                            <a:latin typeface="Cambria Math" panose="02040503050406030204" pitchFamily="18" charset="0"/>
                          </a:rPr>
                        </m:ctrlPr>
                      </m:sSubPr>
                      <m:e>
                        <m:r>
                          <a:rPr lang="en-US" altLang="ja-JP" sz="2400" b="1" i="1">
                            <a:latin typeface="Cambria Math" panose="02040503050406030204" pitchFamily="18" charset="0"/>
                          </a:rPr>
                          <m:t>𝐯</m:t>
                        </m:r>
                      </m:e>
                      <m:sub>
                        <m:r>
                          <a:rPr lang="en-US" altLang="ja-JP" sz="2400">
                            <a:latin typeface="Cambria Math" panose="02040503050406030204" pitchFamily="18" charset="0"/>
                          </a:rPr>
                          <m:t>1</m:t>
                        </m:r>
                      </m:sub>
                    </m:sSub>
                    <m:r>
                      <a:rPr lang="en-US" altLang="ja-JP" sz="2400" b="1" i="1">
                        <a:latin typeface="Cambria Math" panose="02040503050406030204" pitchFamily="18" charset="0"/>
                      </a:rPr>
                      <m:t>,</m:t>
                    </m:r>
                    <m:sSub>
                      <m:sSubPr>
                        <m:ctrlPr>
                          <a:rPr lang="ja-JP" altLang="ja-JP" sz="2400" i="1">
                            <a:latin typeface="Cambria Math" panose="02040503050406030204" pitchFamily="18" charset="0"/>
                          </a:rPr>
                        </m:ctrlPr>
                      </m:sSubPr>
                      <m:e>
                        <m:r>
                          <a:rPr lang="en-US" altLang="ja-JP" sz="2400" b="1" i="1">
                            <a:latin typeface="Cambria Math" panose="02040503050406030204" pitchFamily="18" charset="0"/>
                          </a:rPr>
                          <m:t>𝐯</m:t>
                        </m:r>
                      </m:e>
                      <m:sub>
                        <m:r>
                          <a:rPr lang="en-US" altLang="ja-JP" sz="2400">
                            <a:latin typeface="Cambria Math" panose="02040503050406030204" pitchFamily="18" charset="0"/>
                          </a:rPr>
                          <m:t>2</m:t>
                        </m:r>
                      </m:sub>
                    </m:sSub>
                    <m:r>
                      <a:rPr lang="en-US" altLang="ja-JP" sz="2400" b="1" i="1">
                        <a:latin typeface="Cambria Math" panose="02040503050406030204" pitchFamily="18" charset="0"/>
                      </a:rPr>
                      <m:t>,…,</m:t>
                    </m:r>
                    <m:sSub>
                      <m:sSubPr>
                        <m:ctrlPr>
                          <a:rPr lang="ja-JP" altLang="ja-JP" sz="2400" i="1">
                            <a:latin typeface="Cambria Math" panose="02040503050406030204" pitchFamily="18" charset="0"/>
                          </a:rPr>
                        </m:ctrlPr>
                      </m:sSubPr>
                      <m:e>
                        <m:r>
                          <a:rPr lang="en-US" altLang="ja-JP" sz="2400" b="1" i="1">
                            <a:latin typeface="Cambria Math" panose="02040503050406030204" pitchFamily="18" charset="0"/>
                          </a:rPr>
                          <m:t>𝐯</m:t>
                        </m:r>
                      </m:e>
                      <m:sub>
                        <m:r>
                          <m:rPr>
                            <m:sty m:val="p"/>
                          </m:rPr>
                          <a:rPr lang="en-US" altLang="ja-JP" sz="2400">
                            <a:latin typeface="Cambria Math" panose="02040503050406030204" pitchFamily="18" charset="0"/>
                          </a:rPr>
                          <m:t>d</m:t>
                        </m:r>
                      </m:sub>
                    </m:sSub>
                  </m:oMath>
                </a14:m>
                <a:r>
                  <a:rPr lang="ja-JP" altLang="ja-JP" sz="2400" dirty="0">
                    <a:latin typeface="游明朝" panose="02020400000000000000" pitchFamily="18" charset="-128"/>
                    <a:ea typeface="游明朝" panose="02020400000000000000" pitchFamily="18" charset="-128"/>
                  </a:rPr>
                  <a:t>とする</a:t>
                </a:r>
                <a:r>
                  <a:rPr lang="en-US" altLang="ja-JP" sz="2400" dirty="0">
                    <a:latin typeface="游明朝" panose="02020400000000000000" pitchFamily="18" charset="-128"/>
                    <a:ea typeface="游明朝" panose="02020400000000000000" pitchFamily="18" charset="-128"/>
                  </a:rPr>
                  <a:t>. </a:t>
                </a:r>
              </a:p>
              <a:p>
                <a:pPr algn="just">
                  <a:spcBef>
                    <a:spcPts val="600"/>
                  </a:spcBef>
                  <a:spcAft>
                    <a:spcPts val="1200"/>
                  </a:spcAft>
                </a:pPr>
                <a:r>
                  <a:rPr lang="ja-JP" altLang="en-US" sz="2400" dirty="0">
                    <a:latin typeface="游明朝" panose="02020400000000000000" pitchFamily="18" charset="-128"/>
                    <a:ea typeface="游明朝" panose="02020400000000000000" pitchFamily="18" charset="-128"/>
                  </a:rPr>
                  <a:t>すると</a:t>
                </a:r>
                <a:r>
                  <a:rPr lang="en-US" altLang="ja-JP" sz="2400" dirty="0">
                    <a:latin typeface="游明朝" panose="02020400000000000000" pitchFamily="18" charset="-128"/>
                    <a:ea typeface="游明朝" panose="02020400000000000000" pitchFamily="18" charset="-128"/>
                  </a:rPr>
                  <a:t>…</a:t>
                </a:r>
              </a:p>
              <a:p>
                <a:pPr algn="just">
                  <a:spcBef>
                    <a:spcPts val="600"/>
                  </a:spcBef>
                  <a:spcAft>
                    <a:spcPts val="1200"/>
                  </a:spcAft>
                </a:pPr>
                <a14:m>
                  <m:oMathPara xmlns:m="http://schemas.openxmlformats.org/officeDocument/2006/math">
                    <m:oMathParaPr>
                      <m:jc m:val="centerGroup"/>
                    </m:oMathParaPr>
                    <m:oMath xmlns:m="http://schemas.openxmlformats.org/officeDocument/2006/math">
                      <m:sSup>
                        <m:sSupPr>
                          <m:ctrlPr>
                            <a:rPr lang="ja-JP" altLang="ja-JP" sz="2400" b="1" i="1">
                              <a:latin typeface="Cambria Math" panose="02040503050406030204" pitchFamily="18" charset="0"/>
                            </a:rPr>
                          </m:ctrlPr>
                        </m:sSupPr>
                        <m:e>
                          <m:r>
                            <a:rPr lang="en-US" altLang="ja-JP" sz="2400" b="1" i="1">
                              <a:latin typeface="Cambria Math" panose="02040503050406030204" pitchFamily="18" charset="0"/>
                            </a:rPr>
                            <m:t>𝑽</m:t>
                          </m:r>
                        </m:e>
                        <m:sup>
                          <m:r>
                            <a:rPr lang="en-US" altLang="ja-JP" sz="2400" i="1">
                              <a:latin typeface="Cambria Math" panose="02040503050406030204" pitchFamily="18" charset="0"/>
                            </a:rPr>
                            <m:t>𝑇</m:t>
                          </m:r>
                        </m:sup>
                      </m:sSup>
                      <m:r>
                        <a:rPr lang="en-US" altLang="ja-JP" sz="2400" b="1" i="1">
                          <a:latin typeface="Cambria Math" panose="02040503050406030204" pitchFamily="18" charset="0"/>
                        </a:rPr>
                        <m:t>𝐀𝐕</m:t>
                      </m:r>
                      <m:r>
                        <a:rPr lang="en-US" altLang="ja-JP" sz="2400" b="1">
                          <a:latin typeface="Cambria Math" panose="02040503050406030204" pitchFamily="18" charset="0"/>
                        </a:rPr>
                        <m:t>=</m:t>
                      </m:r>
                      <m:r>
                        <m:rPr>
                          <m:sty m:val="p"/>
                        </m:rPr>
                        <a:rPr lang="en-US" altLang="ja-JP" sz="2400">
                          <a:latin typeface="Cambria Math" panose="02040503050406030204" pitchFamily="18" charset="0"/>
                        </a:rPr>
                        <m:t>diag</m:t>
                      </m:r>
                      <m:d>
                        <m:dPr>
                          <m:ctrlPr>
                            <a:rPr lang="ja-JP" altLang="ja-JP" sz="2400" i="1">
                              <a:latin typeface="Cambria Math" panose="02040503050406030204" pitchFamily="18" charset="0"/>
                            </a:rPr>
                          </m:ctrlPr>
                        </m:dPr>
                        <m:e>
                          <m:sSub>
                            <m:sSubPr>
                              <m:ctrlPr>
                                <a:rPr lang="ja-JP" altLang="ja-JP" sz="2400" i="1">
                                  <a:latin typeface="Cambria Math" panose="02040503050406030204" pitchFamily="18" charset="0"/>
                                </a:rPr>
                              </m:ctrlPr>
                            </m:sSubPr>
                            <m:e>
                              <m:r>
                                <m:rPr>
                                  <m:sty m:val="p"/>
                                </m:rPr>
                                <a:rPr lang="en-US" altLang="ja-JP" sz="2400">
                                  <a:latin typeface="Cambria Math" panose="02040503050406030204" pitchFamily="18" charset="0"/>
                                </a:rPr>
                                <m:t>λ</m:t>
                              </m:r>
                            </m:e>
                            <m:sub>
                              <m:r>
                                <a:rPr lang="en-US" altLang="ja-JP" sz="2400">
                                  <a:latin typeface="Cambria Math" panose="02040503050406030204" pitchFamily="18" charset="0"/>
                                </a:rPr>
                                <m:t>1</m:t>
                              </m:r>
                            </m:sub>
                          </m:sSub>
                          <m:r>
                            <a:rPr lang="en-US" altLang="ja-JP" sz="2400" b="1" i="1">
                              <a:latin typeface="Cambria Math" panose="02040503050406030204" pitchFamily="18" charset="0"/>
                            </a:rPr>
                            <m:t>,</m:t>
                          </m:r>
                          <m:sSub>
                            <m:sSubPr>
                              <m:ctrlPr>
                                <a:rPr lang="ja-JP" altLang="ja-JP" sz="2400" i="1">
                                  <a:latin typeface="Cambria Math" panose="02040503050406030204" pitchFamily="18" charset="0"/>
                                </a:rPr>
                              </m:ctrlPr>
                            </m:sSubPr>
                            <m:e>
                              <m:r>
                                <m:rPr>
                                  <m:sty m:val="p"/>
                                </m:rPr>
                                <a:rPr lang="en-US" altLang="ja-JP" sz="2400">
                                  <a:latin typeface="Cambria Math" panose="02040503050406030204" pitchFamily="18" charset="0"/>
                                </a:rPr>
                                <m:t>λ</m:t>
                              </m:r>
                            </m:e>
                            <m:sub>
                              <m:r>
                                <a:rPr lang="en-US" altLang="ja-JP" sz="2400">
                                  <a:latin typeface="Cambria Math" panose="02040503050406030204" pitchFamily="18" charset="0"/>
                                </a:rPr>
                                <m:t>2</m:t>
                              </m:r>
                            </m:sub>
                          </m:sSub>
                          <m:r>
                            <a:rPr lang="en-US" altLang="ja-JP" sz="2400" b="1" i="1">
                              <a:latin typeface="Cambria Math" panose="02040503050406030204" pitchFamily="18" charset="0"/>
                            </a:rPr>
                            <m:t>,…,</m:t>
                          </m:r>
                          <m:sSub>
                            <m:sSubPr>
                              <m:ctrlPr>
                                <a:rPr lang="ja-JP" altLang="ja-JP" sz="2400" i="1">
                                  <a:latin typeface="Cambria Math" panose="02040503050406030204" pitchFamily="18" charset="0"/>
                                </a:rPr>
                              </m:ctrlPr>
                            </m:sSubPr>
                            <m:e>
                              <m:r>
                                <m:rPr>
                                  <m:sty m:val="p"/>
                                </m:rPr>
                                <a:rPr lang="en-US" altLang="ja-JP" sz="2400">
                                  <a:latin typeface="Cambria Math" panose="02040503050406030204" pitchFamily="18" charset="0"/>
                                </a:rPr>
                                <m:t>λ</m:t>
                              </m:r>
                            </m:e>
                            <m:sub>
                              <m:r>
                                <m:rPr>
                                  <m:sty m:val="p"/>
                                </m:rPr>
                                <a:rPr lang="en-US" altLang="ja-JP" sz="2400">
                                  <a:latin typeface="Cambria Math" panose="02040503050406030204" pitchFamily="18" charset="0"/>
                                </a:rPr>
                                <m:t>d</m:t>
                              </m:r>
                            </m:sub>
                          </m:sSub>
                        </m:e>
                      </m:d>
                    </m:oMath>
                  </m:oMathPara>
                </a14:m>
                <a:endParaRPr lang="ja-JP" altLang="ja-JP" sz="2400" dirty="0"/>
              </a:p>
              <a:p>
                <a:pPr algn="just">
                  <a:spcBef>
                    <a:spcPts val="600"/>
                  </a:spcBef>
                  <a:spcAft>
                    <a:spcPts val="1200"/>
                  </a:spcAft>
                </a:pPr>
                <a14:m>
                  <m:oMathPara xmlns:m="http://schemas.openxmlformats.org/officeDocument/2006/math">
                    <m:oMathParaPr>
                      <m:jc m:val="centerGroup"/>
                    </m:oMathParaPr>
                    <m:oMath xmlns:m="http://schemas.openxmlformats.org/officeDocument/2006/math">
                      <m:r>
                        <a:rPr lang="en-US" altLang="ja-JP" sz="2400" b="1" i="1">
                          <a:latin typeface="Cambria Math" panose="02040503050406030204" pitchFamily="18" charset="0"/>
                        </a:rPr>
                        <m:t>𝐕</m:t>
                      </m:r>
                      <m:r>
                        <a:rPr lang="en-US" altLang="ja-JP" sz="2400" b="1">
                          <a:latin typeface="Cambria Math" panose="02040503050406030204" pitchFamily="18" charset="0"/>
                        </a:rPr>
                        <m:t>=</m:t>
                      </m:r>
                      <m:d>
                        <m:dPr>
                          <m:ctrlPr>
                            <a:rPr lang="ja-JP" altLang="ja-JP" sz="2400" b="1" i="1">
                              <a:latin typeface="Cambria Math" panose="02040503050406030204" pitchFamily="18" charset="0"/>
                            </a:rPr>
                          </m:ctrlPr>
                        </m:dPr>
                        <m:e>
                          <m:sSub>
                            <m:sSubPr>
                              <m:ctrlPr>
                                <a:rPr lang="ja-JP" altLang="ja-JP" sz="2400" i="1">
                                  <a:latin typeface="Cambria Math" panose="02040503050406030204" pitchFamily="18" charset="0"/>
                                </a:rPr>
                              </m:ctrlPr>
                            </m:sSubPr>
                            <m:e>
                              <m:r>
                                <a:rPr lang="en-US" altLang="ja-JP" sz="2400" b="1" i="1">
                                  <a:latin typeface="Cambria Math" panose="02040503050406030204" pitchFamily="18" charset="0"/>
                                </a:rPr>
                                <m:t>𝐯</m:t>
                              </m:r>
                            </m:e>
                            <m:sub>
                              <m:r>
                                <a:rPr lang="en-US" altLang="ja-JP" sz="2400">
                                  <a:latin typeface="Cambria Math" panose="02040503050406030204" pitchFamily="18" charset="0"/>
                                </a:rPr>
                                <m:t>1</m:t>
                              </m:r>
                            </m:sub>
                          </m:sSub>
                          <m:r>
                            <a:rPr lang="en-US" altLang="ja-JP" sz="2400" b="1" i="1">
                              <a:latin typeface="Cambria Math" panose="02040503050406030204" pitchFamily="18" charset="0"/>
                            </a:rPr>
                            <m:t>,</m:t>
                          </m:r>
                          <m:sSub>
                            <m:sSubPr>
                              <m:ctrlPr>
                                <a:rPr lang="ja-JP" altLang="ja-JP" sz="2400" i="1">
                                  <a:latin typeface="Cambria Math" panose="02040503050406030204" pitchFamily="18" charset="0"/>
                                </a:rPr>
                              </m:ctrlPr>
                            </m:sSubPr>
                            <m:e>
                              <m:r>
                                <a:rPr lang="en-US" altLang="ja-JP" sz="2400" b="1" i="1">
                                  <a:latin typeface="Cambria Math" panose="02040503050406030204" pitchFamily="18" charset="0"/>
                                </a:rPr>
                                <m:t>𝐯</m:t>
                              </m:r>
                            </m:e>
                            <m:sub>
                              <m:r>
                                <a:rPr lang="en-US" altLang="ja-JP" sz="2400">
                                  <a:latin typeface="Cambria Math" panose="02040503050406030204" pitchFamily="18" charset="0"/>
                                </a:rPr>
                                <m:t>2</m:t>
                              </m:r>
                            </m:sub>
                          </m:sSub>
                          <m:r>
                            <a:rPr lang="en-US" altLang="ja-JP" sz="2400" b="1" i="1">
                              <a:latin typeface="Cambria Math" panose="02040503050406030204" pitchFamily="18" charset="0"/>
                            </a:rPr>
                            <m:t>,…,</m:t>
                          </m:r>
                          <m:sSub>
                            <m:sSubPr>
                              <m:ctrlPr>
                                <a:rPr lang="ja-JP" altLang="ja-JP" sz="2400" i="1">
                                  <a:latin typeface="Cambria Math" panose="02040503050406030204" pitchFamily="18" charset="0"/>
                                </a:rPr>
                              </m:ctrlPr>
                            </m:sSubPr>
                            <m:e>
                              <m:r>
                                <a:rPr lang="en-US" altLang="ja-JP" sz="2400" b="1" i="1">
                                  <a:latin typeface="Cambria Math" panose="02040503050406030204" pitchFamily="18" charset="0"/>
                                </a:rPr>
                                <m:t>𝐯</m:t>
                              </m:r>
                            </m:e>
                            <m:sub>
                              <m:r>
                                <m:rPr>
                                  <m:sty m:val="p"/>
                                </m:rPr>
                                <a:rPr lang="en-US" altLang="ja-JP" sz="2400">
                                  <a:latin typeface="Cambria Math" panose="02040503050406030204" pitchFamily="18" charset="0"/>
                                </a:rPr>
                                <m:t>d</m:t>
                              </m:r>
                            </m:sub>
                          </m:sSub>
                        </m:e>
                      </m:d>
                    </m:oMath>
                  </m:oMathPara>
                </a14:m>
                <a:endParaRPr lang="en-US" altLang="ja-JP" sz="2400" dirty="0">
                  <a:latin typeface="游明朝" panose="02020400000000000000" pitchFamily="18" charset="-128"/>
                  <a:ea typeface="游明朝" panose="02020400000000000000" pitchFamily="18" charset="-128"/>
                </a:endParaRPr>
              </a:p>
              <a:p>
                <a:pPr algn="just">
                  <a:spcBef>
                    <a:spcPts val="600"/>
                  </a:spcBef>
                  <a:spcAft>
                    <a:spcPts val="1200"/>
                  </a:spcAft>
                </a:pPr>
                <a:r>
                  <a:rPr lang="ja-JP" altLang="en-US" sz="2400" dirty="0">
                    <a:latin typeface="游明朝" panose="02020400000000000000" pitchFamily="18" charset="-128"/>
                    <a:ea typeface="游明朝" panose="02020400000000000000" pitchFamily="18" charset="-128"/>
                  </a:rPr>
                  <a:t>と対角化できる．</a:t>
                </a:r>
                <a:endParaRPr lang="en-US" altLang="ja-JP" sz="2400" dirty="0">
                  <a:latin typeface="游明朝" panose="02020400000000000000" pitchFamily="18" charset="-128"/>
                  <a:ea typeface="游明朝" panose="02020400000000000000" pitchFamily="18" charset="-128"/>
                </a:endParaRPr>
              </a:p>
              <a:p>
                <a:pPr algn="just">
                  <a:spcBef>
                    <a:spcPts val="600"/>
                  </a:spcBef>
                  <a:spcAft>
                    <a:spcPts val="1200"/>
                  </a:spcAft>
                </a:pPr>
                <a:endParaRPr lang="ja-JP" altLang="en-US" sz="2400" dirty="0">
                  <a:latin typeface="游明朝" panose="02020400000000000000" pitchFamily="18" charset="-128"/>
                  <a:ea typeface="游明朝" panose="02020400000000000000" pitchFamily="18" charset="-128"/>
                </a:endParaRPr>
              </a:p>
            </p:txBody>
          </p:sp>
        </mc:Choice>
        <mc:Fallback xmlns="">
          <p:sp>
            <p:nvSpPr>
              <p:cNvPr id="4" name="正方形/長方形 3"/>
              <p:cNvSpPr>
                <a:spLocks noRot="1" noChangeAspect="1" noMove="1" noResize="1" noEditPoints="1" noAdjustHandles="1" noChangeArrowheads="1" noChangeShapeType="1" noTextEdit="1"/>
              </p:cNvSpPr>
              <p:nvPr/>
            </p:nvSpPr>
            <p:spPr>
              <a:xfrm>
                <a:off x="5969000" y="420243"/>
                <a:ext cx="5867400" cy="6058133"/>
              </a:xfrm>
              <a:prstGeom prst="rect">
                <a:avLst/>
              </a:prstGeom>
              <a:blipFill rotWithShape="0">
                <a:blip r:embed="rId3"/>
                <a:stretch>
                  <a:fillRect l="-1558" t="-805" r="-1558"/>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01314139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75558" y="261712"/>
            <a:ext cx="5491842" cy="1147987"/>
          </a:xfrm>
        </p:spPr>
        <p:txBody>
          <a:bodyPr>
            <a:normAutofit/>
          </a:bodyPr>
          <a:lstStyle/>
          <a:p>
            <a:r>
              <a:rPr lang="ja-JP" altLang="en-US" sz="3600" b="1" dirty="0"/>
              <a:t>主成分分析 </a:t>
            </a:r>
            <a:r>
              <a:rPr lang="en-US" altLang="ja-JP" sz="3600" dirty="0"/>
              <a:t>–</a:t>
            </a:r>
            <a:br>
              <a:rPr lang="en-US" altLang="ja-JP" sz="3600" dirty="0"/>
            </a:br>
            <a:r>
              <a:rPr lang="ja-JP" altLang="en-US" sz="3600" dirty="0"/>
              <a:t>第</a:t>
            </a:r>
            <a:r>
              <a:rPr lang="en-US" altLang="ja-JP" sz="3600" dirty="0"/>
              <a:t>1</a:t>
            </a:r>
            <a:r>
              <a:rPr lang="ja-JP" altLang="en-US" sz="3600" dirty="0"/>
              <a:t>主成分の計算</a:t>
            </a:r>
            <a:endParaRPr kumimoji="1" lang="ja-JP" altLang="en-US" sz="3600" dirty="0"/>
          </a:p>
        </p:txBody>
      </p:sp>
      <p:sp>
        <p:nvSpPr>
          <p:cNvPr id="27" name="コンテンツ プレースホルダー 2"/>
          <p:cNvSpPr txBox="1">
            <a:spLocks/>
          </p:cNvSpPr>
          <p:nvPr/>
        </p:nvSpPr>
        <p:spPr>
          <a:xfrm>
            <a:off x="252188" y="1169237"/>
            <a:ext cx="6598555" cy="50576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lnSpc>
                <a:spcPct val="100000"/>
              </a:lnSpc>
              <a:spcBef>
                <a:spcPts val="1200"/>
              </a:spcBef>
              <a:spcAft>
                <a:spcPts val="600"/>
              </a:spcAft>
            </a:pPr>
            <a:endParaRPr lang="en-US" altLang="ja-JP" dirty="0"/>
          </a:p>
        </p:txBody>
      </p:sp>
      <p:sp>
        <p:nvSpPr>
          <p:cNvPr id="35" name="コンテンツ プレースホルダー 2"/>
          <p:cNvSpPr txBox="1">
            <a:spLocks/>
          </p:cNvSpPr>
          <p:nvPr/>
        </p:nvSpPr>
        <p:spPr>
          <a:xfrm>
            <a:off x="277589" y="3350988"/>
            <a:ext cx="4891312" cy="589461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600"/>
              </a:spcBef>
              <a:spcAft>
                <a:spcPts val="600"/>
              </a:spcAft>
              <a:buNone/>
            </a:pPr>
            <a:endParaRPr lang="en-US" altLang="ja-JP" sz="2400" dirty="0"/>
          </a:p>
        </p:txBody>
      </p:sp>
      <mc:AlternateContent xmlns:mc="http://schemas.openxmlformats.org/markup-compatibility/2006" xmlns:a14="http://schemas.microsoft.com/office/drawing/2010/main">
        <mc:Choice Requires="a14">
          <p:sp>
            <p:nvSpPr>
              <p:cNvPr id="3" name="角丸四角形 2"/>
              <p:cNvSpPr/>
              <p:nvPr/>
            </p:nvSpPr>
            <p:spPr>
              <a:xfrm>
                <a:off x="330200" y="1625600"/>
                <a:ext cx="5575300" cy="4432300"/>
              </a:xfrm>
              <a:prstGeom prst="roundRect">
                <a:avLst>
                  <a:gd name="adj" fmla="val 8494"/>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Bef>
                    <a:spcPts val="600"/>
                  </a:spcBef>
                  <a:spcAft>
                    <a:spcPts val="600"/>
                  </a:spcAft>
                </a:pPr>
                <a:r>
                  <a:rPr lang="ja-JP" altLang="ja-JP"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入力点群</a:t>
                </a:r>
                <a:r>
                  <a:rPr lang="en-US" altLang="ja-JP"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 </a:t>
                </a:r>
                <a14:m>
                  <m:oMath xmlns:m="http://schemas.openxmlformats.org/officeDocument/2006/math">
                    <m:sSub>
                      <m:sSubPr>
                        <m:ctrlPr>
                          <a:rPr lang="ja-JP" altLang="ja-JP" sz="2800" b="1" i="1">
                            <a:solidFill>
                              <a:schemeClr val="tx1"/>
                            </a:solidFill>
                            <a:latin typeface="Cambria Math" panose="02040503050406030204" pitchFamily="18" charset="0"/>
                          </a:rPr>
                        </m:ctrlPr>
                      </m:sSubPr>
                      <m:e>
                        <m:acc>
                          <m:accPr>
                            <m:chr m:val="̂"/>
                            <m:ctrlPr>
                              <a:rPr lang="ja-JP" altLang="ja-JP" sz="2800" b="1" i="1">
                                <a:solidFill>
                                  <a:schemeClr val="tx1"/>
                                </a:solidFill>
                                <a:latin typeface="Cambria Math" panose="02040503050406030204" pitchFamily="18" charset="0"/>
                              </a:rPr>
                            </m:ctrlPr>
                          </m:accPr>
                          <m:e>
                            <m:r>
                              <a:rPr lang="en-US" altLang="ja-JP" sz="2800" b="1" i="1">
                                <a:solidFill>
                                  <a:schemeClr val="tx1"/>
                                </a:solidFill>
                                <a:latin typeface="Cambria Math" panose="02040503050406030204" pitchFamily="18" charset="0"/>
                              </a:rPr>
                              <m:t>𝐱</m:t>
                            </m:r>
                          </m:e>
                        </m:acc>
                      </m:e>
                      <m:sub>
                        <m:r>
                          <a:rPr lang="en-US" altLang="ja-JP" sz="2800" i="1">
                            <a:solidFill>
                              <a:schemeClr val="tx1"/>
                            </a:solidFill>
                            <a:latin typeface="Cambria Math" panose="02040503050406030204" pitchFamily="18" charset="0"/>
                          </a:rPr>
                          <m:t>𝑖</m:t>
                        </m:r>
                      </m:sub>
                    </m:sSub>
                    <m:r>
                      <a:rPr lang="en-US" altLang="ja-JP" sz="2800" b="1" i="1">
                        <a:solidFill>
                          <a:schemeClr val="tx1"/>
                        </a:solidFill>
                        <a:latin typeface="Cambria Math" panose="02040503050406030204" pitchFamily="18" charset="0"/>
                      </a:rPr>
                      <m:t>∈</m:t>
                    </m:r>
                    <m:sSup>
                      <m:sSupPr>
                        <m:ctrlPr>
                          <a:rPr lang="ja-JP" altLang="ja-JP" sz="2800" i="1">
                            <a:solidFill>
                              <a:schemeClr val="tx1"/>
                            </a:solidFill>
                            <a:latin typeface="Cambria Math" panose="02040503050406030204" pitchFamily="18" charset="0"/>
                          </a:rPr>
                        </m:ctrlPr>
                      </m:sSupPr>
                      <m:e>
                        <m:r>
                          <a:rPr lang="en-US" altLang="ja-JP" sz="2800" i="1">
                            <a:solidFill>
                              <a:schemeClr val="tx1"/>
                            </a:solidFill>
                            <a:latin typeface="Cambria Math" panose="02040503050406030204" pitchFamily="18" charset="0"/>
                          </a:rPr>
                          <m:t>𝑅</m:t>
                        </m:r>
                      </m:e>
                      <m:sup>
                        <m:r>
                          <a:rPr lang="en-US" altLang="ja-JP" sz="2800" i="1">
                            <a:solidFill>
                              <a:schemeClr val="tx1"/>
                            </a:solidFill>
                            <a:latin typeface="Cambria Math" panose="02040503050406030204" pitchFamily="18" charset="0"/>
                          </a:rPr>
                          <m:t>𝑑</m:t>
                        </m:r>
                      </m:sup>
                    </m:sSup>
                    <m:r>
                      <a:rPr lang="en-US" altLang="ja-JP" sz="2800" i="1">
                        <a:solidFill>
                          <a:schemeClr val="tx1"/>
                        </a:solidFill>
                        <a:latin typeface="Cambria Math" panose="02040503050406030204" pitchFamily="18" charset="0"/>
                      </a:rPr>
                      <m:t>, </m:t>
                    </m:r>
                    <m:r>
                      <a:rPr lang="en-US" altLang="ja-JP" sz="2800" i="1">
                        <a:solidFill>
                          <a:schemeClr val="tx1"/>
                        </a:solidFill>
                        <a:latin typeface="Cambria Math" panose="02040503050406030204" pitchFamily="18" charset="0"/>
                      </a:rPr>
                      <m:t>𝑖</m:t>
                    </m:r>
                    <m:r>
                      <a:rPr lang="en-US" altLang="ja-JP" sz="2800" i="1">
                        <a:solidFill>
                          <a:schemeClr val="tx1"/>
                        </a:solidFill>
                        <a:latin typeface="Cambria Math" panose="02040503050406030204" pitchFamily="18" charset="0"/>
                      </a:rPr>
                      <m:t>=1,2,…,</m:t>
                    </m:r>
                    <m:r>
                      <a:rPr lang="en-US" altLang="ja-JP" sz="2800" i="1">
                        <a:solidFill>
                          <a:schemeClr val="tx1"/>
                        </a:solidFill>
                        <a:latin typeface="Cambria Math" panose="02040503050406030204" pitchFamily="18" charset="0"/>
                      </a:rPr>
                      <m:t>𝑁</m:t>
                    </m:r>
                  </m:oMath>
                </a14:m>
                <a:endParaRPr kumimoji="1" lang="en-US" altLang="ja-JP"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spcAft>
                    <a:spcPts val="600"/>
                  </a:spcAft>
                </a:pPr>
                <a:r>
                  <a:rPr kumimoji="1"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平均値 </a:t>
                </a:r>
                <a:r>
                  <a:rPr kumimoji="1" lang="en-US" altLang="ja-JP"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t>
                </a:r>
                <a14:m>
                  <m:oMath xmlns:m="http://schemas.openxmlformats.org/officeDocument/2006/math">
                    <m:r>
                      <a:rPr lang="en-US" altLang="ja-JP" sz="2800" b="1" i="0" smtClean="0">
                        <a:solidFill>
                          <a:schemeClr val="tx1"/>
                        </a:solidFill>
                        <a:latin typeface="Cambria Math" panose="02040503050406030204" pitchFamily="18" charset="0"/>
                      </a:rPr>
                      <m:t>𝐦</m:t>
                    </m:r>
                    <m:r>
                      <a:rPr lang="en-US" altLang="ja-JP" sz="2800" b="0" i="0" smtClean="0">
                        <a:solidFill>
                          <a:schemeClr val="tx1"/>
                        </a:solidFill>
                        <a:latin typeface="Cambria Math" panose="02040503050406030204" pitchFamily="18" charset="0"/>
                      </a:rPr>
                      <m:t>=</m:t>
                    </m:r>
                    <m:f>
                      <m:fPr>
                        <m:ctrlPr>
                          <a:rPr lang="ja-JP" altLang="ja-JP" sz="2800" i="1">
                            <a:solidFill>
                              <a:schemeClr val="tx1"/>
                            </a:solidFill>
                            <a:latin typeface="Cambria Math" panose="02040503050406030204" pitchFamily="18" charset="0"/>
                          </a:rPr>
                        </m:ctrlPr>
                      </m:fPr>
                      <m:num>
                        <m:r>
                          <a:rPr lang="en-US" altLang="ja-JP" sz="2800" i="1">
                            <a:solidFill>
                              <a:schemeClr val="tx1"/>
                            </a:solidFill>
                            <a:latin typeface="Cambria Math" panose="02040503050406030204" pitchFamily="18" charset="0"/>
                          </a:rPr>
                          <m:t>1</m:t>
                        </m:r>
                      </m:num>
                      <m:den>
                        <m:r>
                          <a:rPr lang="en-US" altLang="ja-JP" sz="2800" i="1">
                            <a:solidFill>
                              <a:schemeClr val="tx1"/>
                            </a:solidFill>
                            <a:latin typeface="Cambria Math" panose="02040503050406030204" pitchFamily="18" charset="0"/>
                          </a:rPr>
                          <m:t>𝑁</m:t>
                        </m:r>
                      </m:den>
                    </m:f>
                    <m:nary>
                      <m:naryPr>
                        <m:chr m:val="∑"/>
                        <m:supHide m:val="on"/>
                        <m:ctrlPr>
                          <a:rPr lang="ja-JP" altLang="ja-JP" sz="2800" b="1" i="1">
                            <a:solidFill>
                              <a:schemeClr val="tx1"/>
                            </a:solidFill>
                            <a:latin typeface="Cambria Math" panose="02040503050406030204" pitchFamily="18" charset="0"/>
                          </a:rPr>
                        </m:ctrlPr>
                      </m:naryPr>
                      <m:sub>
                        <m:r>
                          <a:rPr lang="en-US" altLang="ja-JP" sz="2800" i="1">
                            <a:solidFill>
                              <a:schemeClr val="tx1"/>
                            </a:solidFill>
                            <a:latin typeface="Cambria Math" panose="02040503050406030204" pitchFamily="18" charset="0"/>
                          </a:rPr>
                          <m:t>𝑖</m:t>
                        </m:r>
                      </m:sub>
                      <m:sup/>
                      <m:e>
                        <m:sSub>
                          <m:sSubPr>
                            <m:ctrlPr>
                              <a:rPr lang="ja-JP" altLang="ja-JP" sz="2800" b="1" i="1">
                                <a:solidFill>
                                  <a:schemeClr val="tx1"/>
                                </a:solidFill>
                                <a:latin typeface="Cambria Math" panose="02040503050406030204" pitchFamily="18" charset="0"/>
                              </a:rPr>
                            </m:ctrlPr>
                          </m:sSubPr>
                          <m:e>
                            <m:acc>
                              <m:accPr>
                                <m:chr m:val="̂"/>
                                <m:ctrlPr>
                                  <a:rPr lang="ja-JP" altLang="ja-JP" sz="2800" b="1" i="1">
                                    <a:solidFill>
                                      <a:schemeClr val="tx1"/>
                                    </a:solidFill>
                                    <a:latin typeface="Cambria Math" panose="02040503050406030204" pitchFamily="18" charset="0"/>
                                  </a:rPr>
                                </m:ctrlPr>
                              </m:accPr>
                              <m:e>
                                <m:r>
                                  <a:rPr lang="en-US" altLang="ja-JP" sz="2800" b="1" i="1">
                                    <a:solidFill>
                                      <a:schemeClr val="tx1"/>
                                    </a:solidFill>
                                    <a:latin typeface="Cambria Math" panose="02040503050406030204" pitchFamily="18" charset="0"/>
                                  </a:rPr>
                                  <m:t>𝐱</m:t>
                                </m:r>
                              </m:e>
                            </m:acc>
                          </m:e>
                          <m:sub>
                            <m:r>
                              <a:rPr lang="en-US" altLang="ja-JP" sz="2800" i="1">
                                <a:solidFill>
                                  <a:schemeClr val="tx1"/>
                                </a:solidFill>
                                <a:latin typeface="Cambria Math" panose="02040503050406030204" pitchFamily="18" charset="0"/>
                              </a:rPr>
                              <m:t>𝑖</m:t>
                            </m:r>
                          </m:sub>
                        </m:sSub>
                      </m:e>
                    </m:nary>
                  </m:oMath>
                </a14:m>
                <a:r>
                  <a:rPr kumimoji="1" lang="en-US" altLang="ja-JP"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t>
                </a:r>
              </a:p>
              <a:p>
                <a:pPr>
                  <a:spcBef>
                    <a:spcPts val="600"/>
                  </a:spcBef>
                  <a:spcAft>
                    <a:spcPts val="600"/>
                  </a:spcAft>
                </a:pPr>
                <a:r>
                  <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平行移動 </a:t>
                </a:r>
                <a:r>
                  <a:rPr lang="en-US" altLang="ja-JP"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t>
                </a:r>
                <a14:m>
                  <m:oMath xmlns:m="http://schemas.openxmlformats.org/officeDocument/2006/math">
                    <m:sSub>
                      <m:sSubPr>
                        <m:ctrlPr>
                          <a:rPr lang="ja-JP" altLang="ja-JP" sz="2800" b="1" i="1">
                            <a:solidFill>
                              <a:schemeClr val="tx1"/>
                            </a:solidFill>
                            <a:latin typeface="Cambria Math" panose="02040503050406030204" pitchFamily="18" charset="0"/>
                          </a:rPr>
                        </m:ctrlPr>
                      </m:sSubPr>
                      <m:e>
                        <m:r>
                          <a:rPr lang="en-US" altLang="ja-JP" sz="2800" b="1" i="1">
                            <a:solidFill>
                              <a:schemeClr val="tx1"/>
                            </a:solidFill>
                            <a:latin typeface="Cambria Math" panose="02040503050406030204" pitchFamily="18" charset="0"/>
                          </a:rPr>
                          <m:t>𝐱</m:t>
                        </m:r>
                      </m:e>
                      <m:sub>
                        <m:r>
                          <a:rPr lang="en-US" altLang="ja-JP" sz="2800" i="1">
                            <a:solidFill>
                              <a:schemeClr val="tx1"/>
                            </a:solidFill>
                            <a:latin typeface="Cambria Math" panose="02040503050406030204" pitchFamily="18" charset="0"/>
                          </a:rPr>
                          <m:t>𝑖</m:t>
                        </m:r>
                      </m:sub>
                    </m:sSub>
                    <m:r>
                      <a:rPr lang="en-US" altLang="ja-JP" sz="2800" b="1" i="1">
                        <a:solidFill>
                          <a:schemeClr val="tx1"/>
                        </a:solidFill>
                        <a:latin typeface="Cambria Math" panose="02040503050406030204" pitchFamily="18" charset="0"/>
                      </a:rPr>
                      <m:t>=</m:t>
                    </m:r>
                    <m:sSub>
                      <m:sSubPr>
                        <m:ctrlPr>
                          <a:rPr lang="ja-JP" altLang="ja-JP" sz="2800" b="1" i="1">
                            <a:solidFill>
                              <a:schemeClr val="tx1"/>
                            </a:solidFill>
                            <a:latin typeface="Cambria Math" panose="02040503050406030204" pitchFamily="18" charset="0"/>
                          </a:rPr>
                        </m:ctrlPr>
                      </m:sSubPr>
                      <m:e>
                        <m:acc>
                          <m:accPr>
                            <m:chr m:val="̂"/>
                            <m:ctrlPr>
                              <a:rPr lang="ja-JP" altLang="ja-JP" sz="2800" b="1" i="1">
                                <a:solidFill>
                                  <a:schemeClr val="tx1"/>
                                </a:solidFill>
                                <a:latin typeface="Cambria Math" panose="02040503050406030204" pitchFamily="18" charset="0"/>
                              </a:rPr>
                            </m:ctrlPr>
                          </m:accPr>
                          <m:e>
                            <m:r>
                              <a:rPr lang="en-US" altLang="ja-JP" sz="2800" b="1" i="1">
                                <a:solidFill>
                                  <a:schemeClr val="tx1"/>
                                </a:solidFill>
                                <a:latin typeface="Cambria Math" panose="02040503050406030204" pitchFamily="18" charset="0"/>
                              </a:rPr>
                              <m:t>𝐱</m:t>
                            </m:r>
                          </m:e>
                        </m:acc>
                      </m:e>
                      <m:sub>
                        <m:r>
                          <a:rPr lang="en-US" altLang="ja-JP" sz="2800" i="1">
                            <a:solidFill>
                              <a:schemeClr val="tx1"/>
                            </a:solidFill>
                            <a:latin typeface="Cambria Math" panose="02040503050406030204" pitchFamily="18" charset="0"/>
                          </a:rPr>
                          <m:t>𝑖</m:t>
                        </m:r>
                      </m:sub>
                    </m:sSub>
                    <m:r>
                      <a:rPr lang="en-US" altLang="ja-JP" sz="2800" b="1" i="1">
                        <a:solidFill>
                          <a:schemeClr val="tx1"/>
                        </a:solidFill>
                        <a:latin typeface="Cambria Math" panose="02040503050406030204" pitchFamily="18" charset="0"/>
                      </a:rPr>
                      <m:t>−</m:t>
                    </m:r>
                    <m:r>
                      <a:rPr lang="en-US" altLang="ja-JP" sz="2800" b="1" i="0" smtClean="0">
                        <a:solidFill>
                          <a:schemeClr val="tx1"/>
                        </a:solidFill>
                        <a:latin typeface="Cambria Math" panose="02040503050406030204" pitchFamily="18" charset="0"/>
                      </a:rPr>
                      <m:t>𝐦</m:t>
                    </m:r>
                  </m:oMath>
                </a14:m>
                <a:endParaRPr kumimoji="1" lang="en-US" altLang="ja-JP"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spcAft>
                    <a:spcPts val="600"/>
                  </a:spcAft>
                </a:pPr>
                <a:endParaRPr lang="en-US" altLang="ja-JP" sz="7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spcAft>
                    <a:spcPts val="600"/>
                  </a:spcAft>
                </a:pPr>
                <a:r>
                  <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以下の最大値問題を求めたい</a:t>
                </a:r>
                <a:endParaRPr lang="en-US" altLang="ja-JP"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spcAft>
                    <a:spcPts val="600"/>
                  </a:spcAft>
                </a:pPr>
                <a:endParaRPr kumimoji="1" lang="en-US" altLang="ja-JP" sz="1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spcAft>
                    <a:spcPts val="600"/>
                  </a:spcAft>
                </a:pPr>
                <a14:m>
                  <m:oMathPara xmlns:m="http://schemas.openxmlformats.org/officeDocument/2006/math">
                    <m:oMathParaPr>
                      <m:jc m:val="centerGroup"/>
                    </m:oMathParaPr>
                    <m:oMath xmlns:m="http://schemas.openxmlformats.org/officeDocument/2006/math">
                      <m:func>
                        <m:funcPr>
                          <m:ctrlPr>
                            <a:rPr lang="ja-JP" altLang="ja-JP" sz="2800" i="1">
                              <a:solidFill>
                                <a:schemeClr val="tx1"/>
                              </a:solidFill>
                              <a:latin typeface="Cambria Math" panose="02040503050406030204" pitchFamily="18" charset="0"/>
                            </a:rPr>
                          </m:ctrlPr>
                        </m:funcPr>
                        <m:fName>
                          <m:limLow>
                            <m:limLowPr>
                              <m:ctrlPr>
                                <a:rPr lang="ja-JP" altLang="ja-JP" sz="2800" i="1">
                                  <a:solidFill>
                                    <a:schemeClr val="tx1"/>
                                  </a:solidFill>
                                  <a:latin typeface="Cambria Math" panose="02040503050406030204" pitchFamily="18" charset="0"/>
                                </a:rPr>
                              </m:ctrlPr>
                            </m:limLowPr>
                            <m:e>
                              <m:r>
                                <m:rPr>
                                  <m:sty m:val="p"/>
                                </m:rPr>
                                <a:rPr lang="en-US" altLang="ja-JP" sz="2800" b="0" i="0" smtClean="0">
                                  <a:solidFill>
                                    <a:schemeClr val="tx1"/>
                                  </a:solidFill>
                                  <a:latin typeface="Cambria Math" panose="02040503050406030204" pitchFamily="18" charset="0"/>
                                </a:rPr>
                                <m:t>arg</m:t>
                              </m:r>
                              <m:r>
                                <m:rPr>
                                  <m:sty m:val="p"/>
                                </m:rPr>
                                <a:rPr lang="en-US" altLang="ja-JP" sz="2800">
                                  <a:solidFill>
                                    <a:schemeClr val="tx1"/>
                                  </a:solidFill>
                                  <a:latin typeface="Cambria Math" panose="02040503050406030204" pitchFamily="18" charset="0"/>
                                </a:rPr>
                                <m:t>max</m:t>
                              </m:r>
                            </m:e>
                            <m:lim>
                              <m:d>
                                <m:dPr>
                                  <m:begChr m:val="|"/>
                                  <m:endChr m:val="|"/>
                                  <m:ctrlPr>
                                    <a:rPr lang="en-US" altLang="ja-JP" sz="2800" b="1" i="1" smtClean="0">
                                      <a:solidFill>
                                        <a:schemeClr val="tx1"/>
                                      </a:solidFill>
                                      <a:latin typeface="Cambria Math" panose="02040503050406030204" pitchFamily="18" charset="0"/>
                                    </a:rPr>
                                  </m:ctrlPr>
                                </m:dPr>
                                <m:e>
                                  <m:d>
                                    <m:dPr>
                                      <m:begChr m:val="|"/>
                                      <m:endChr m:val="|"/>
                                      <m:ctrlPr>
                                        <a:rPr lang="en-US" altLang="ja-JP" sz="2800" b="1" i="1" smtClean="0">
                                          <a:solidFill>
                                            <a:schemeClr val="tx1"/>
                                          </a:solidFill>
                                          <a:latin typeface="Cambria Math" panose="02040503050406030204" pitchFamily="18" charset="0"/>
                                        </a:rPr>
                                      </m:ctrlPr>
                                    </m:dPr>
                                    <m:e>
                                      <m:r>
                                        <a:rPr lang="en-US" altLang="ja-JP" sz="2800" b="1" i="1">
                                          <a:solidFill>
                                            <a:schemeClr val="tx1"/>
                                          </a:solidFill>
                                          <a:latin typeface="Cambria Math" panose="02040503050406030204" pitchFamily="18" charset="0"/>
                                        </a:rPr>
                                        <m:t>𝐮</m:t>
                                      </m:r>
                                    </m:e>
                                  </m:d>
                                </m:e>
                              </m:d>
                              <m:r>
                                <a:rPr lang="en-US" altLang="ja-JP" sz="2800" b="0" i="1" smtClean="0">
                                  <a:solidFill>
                                    <a:schemeClr val="tx1"/>
                                  </a:solidFill>
                                  <a:latin typeface="Cambria Math" panose="02040503050406030204" pitchFamily="18" charset="0"/>
                                </a:rPr>
                                <m:t>=1</m:t>
                              </m:r>
                            </m:lim>
                          </m:limLow>
                        </m:fName>
                        <m:e>
                          <m:nary>
                            <m:naryPr>
                              <m:chr m:val="∑"/>
                              <m:supHide m:val="on"/>
                              <m:ctrlPr>
                                <a:rPr lang="ja-JP" altLang="ja-JP" sz="2800" b="1" i="1">
                                  <a:solidFill>
                                    <a:schemeClr val="tx1"/>
                                  </a:solidFill>
                                  <a:latin typeface="Cambria Math" panose="02040503050406030204" pitchFamily="18" charset="0"/>
                                </a:rPr>
                              </m:ctrlPr>
                            </m:naryPr>
                            <m:sub>
                              <m:r>
                                <a:rPr lang="en-US" altLang="ja-JP" sz="2800" i="1">
                                  <a:solidFill>
                                    <a:schemeClr val="tx1"/>
                                  </a:solidFill>
                                  <a:latin typeface="Cambria Math" panose="02040503050406030204" pitchFamily="18" charset="0"/>
                                </a:rPr>
                                <m:t>𝑖</m:t>
                              </m:r>
                            </m:sub>
                            <m:sup/>
                            <m:e>
                              <m:sSup>
                                <m:sSupPr>
                                  <m:ctrlPr>
                                    <a:rPr lang="ja-JP" altLang="ja-JP" sz="2800" b="1" i="1">
                                      <a:solidFill>
                                        <a:schemeClr val="tx1"/>
                                      </a:solidFill>
                                      <a:latin typeface="Cambria Math" panose="02040503050406030204" pitchFamily="18" charset="0"/>
                                    </a:rPr>
                                  </m:ctrlPr>
                                </m:sSupPr>
                                <m:e>
                                  <m:d>
                                    <m:dPr>
                                      <m:ctrlPr>
                                        <a:rPr lang="ja-JP" altLang="ja-JP" sz="2800" b="1" i="1">
                                          <a:solidFill>
                                            <a:schemeClr val="tx1"/>
                                          </a:solidFill>
                                          <a:latin typeface="Cambria Math" panose="02040503050406030204" pitchFamily="18" charset="0"/>
                                        </a:rPr>
                                      </m:ctrlPr>
                                    </m:dPr>
                                    <m:e>
                                      <m:sSup>
                                        <m:sSupPr>
                                          <m:ctrlPr>
                                            <a:rPr lang="ja-JP" altLang="ja-JP" sz="2800" b="1" i="1">
                                              <a:solidFill>
                                                <a:schemeClr val="tx1"/>
                                              </a:solidFill>
                                              <a:latin typeface="Cambria Math" panose="02040503050406030204" pitchFamily="18" charset="0"/>
                                            </a:rPr>
                                          </m:ctrlPr>
                                        </m:sSupPr>
                                        <m:e>
                                          <m:r>
                                            <a:rPr lang="en-US" altLang="ja-JP" sz="2800" b="1" i="1">
                                              <a:solidFill>
                                                <a:schemeClr val="tx1"/>
                                              </a:solidFill>
                                              <a:latin typeface="Cambria Math" panose="02040503050406030204" pitchFamily="18" charset="0"/>
                                            </a:rPr>
                                            <m:t>𝐮</m:t>
                                          </m:r>
                                        </m:e>
                                        <m:sup>
                                          <m:r>
                                            <a:rPr lang="en-US" altLang="ja-JP" sz="2800" i="1">
                                              <a:solidFill>
                                                <a:schemeClr val="tx1"/>
                                              </a:solidFill>
                                              <a:latin typeface="Cambria Math" panose="02040503050406030204" pitchFamily="18" charset="0"/>
                                            </a:rPr>
                                            <m:t>𝑇</m:t>
                                          </m:r>
                                        </m:sup>
                                      </m:sSup>
                                      <m:sSub>
                                        <m:sSubPr>
                                          <m:ctrlPr>
                                            <a:rPr lang="ja-JP" altLang="ja-JP" sz="2800" b="1" i="1">
                                              <a:solidFill>
                                                <a:schemeClr val="tx1"/>
                                              </a:solidFill>
                                              <a:latin typeface="Cambria Math" panose="02040503050406030204" pitchFamily="18" charset="0"/>
                                            </a:rPr>
                                          </m:ctrlPr>
                                        </m:sSubPr>
                                        <m:e>
                                          <m:r>
                                            <a:rPr lang="en-US" altLang="ja-JP" sz="2800" b="1" i="1">
                                              <a:solidFill>
                                                <a:schemeClr val="tx1"/>
                                              </a:solidFill>
                                              <a:latin typeface="Cambria Math" panose="02040503050406030204" pitchFamily="18" charset="0"/>
                                            </a:rPr>
                                            <m:t>𝐱</m:t>
                                          </m:r>
                                        </m:e>
                                        <m:sub>
                                          <m:r>
                                            <a:rPr lang="en-US" altLang="ja-JP" sz="2800" i="1">
                                              <a:solidFill>
                                                <a:schemeClr val="tx1"/>
                                              </a:solidFill>
                                              <a:latin typeface="Cambria Math" panose="02040503050406030204" pitchFamily="18" charset="0"/>
                                            </a:rPr>
                                            <m:t>𝑖</m:t>
                                          </m:r>
                                        </m:sub>
                                      </m:sSub>
                                    </m:e>
                                  </m:d>
                                </m:e>
                                <m:sup>
                                  <m:r>
                                    <a:rPr lang="en-US" altLang="ja-JP" sz="2800" b="1" i="1">
                                      <a:solidFill>
                                        <a:schemeClr val="tx1"/>
                                      </a:solidFill>
                                      <a:latin typeface="Cambria Math" panose="02040503050406030204" pitchFamily="18" charset="0"/>
                                    </a:rPr>
                                    <m:t>𝟐</m:t>
                                  </m:r>
                                </m:sup>
                              </m:sSup>
                            </m:e>
                          </m:nary>
                        </m:e>
                      </m:func>
                      <m:r>
                        <a:rPr lang="en-US" altLang="ja-JP" sz="2800" b="1">
                          <a:solidFill>
                            <a:schemeClr val="tx1"/>
                          </a:solidFill>
                          <a:latin typeface="Cambria Math" panose="02040503050406030204" pitchFamily="18" charset="0"/>
                        </a:rPr>
                        <m:t> </m:t>
                      </m:r>
                    </m:oMath>
                  </m:oMathPara>
                </a14:m>
                <a:endParaRPr lang="en-US" altLang="ja-JP"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spcAft>
                    <a:spcPts val="600"/>
                  </a:spcAft>
                </a:pPr>
                <a:endParaRPr kumimoji="1" lang="en-US" altLang="ja-JP"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mc:Choice>
        <mc:Fallback xmlns="">
          <p:sp>
            <p:nvSpPr>
              <p:cNvPr id="3" name="角丸四角形 2"/>
              <p:cNvSpPr>
                <a:spLocks noRot="1" noChangeAspect="1" noMove="1" noResize="1" noEditPoints="1" noAdjustHandles="1" noChangeArrowheads="1" noChangeShapeType="1" noTextEdit="1"/>
              </p:cNvSpPr>
              <p:nvPr/>
            </p:nvSpPr>
            <p:spPr>
              <a:xfrm>
                <a:off x="330200" y="1625600"/>
                <a:ext cx="5575300" cy="4432300"/>
              </a:xfrm>
              <a:prstGeom prst="roundRect">
                <a:avLst>
                  <a:gd name="adj" fmla="val 8494"/>
                </a:avLst>
              </a:prstGeom>
              <a:blipFill rotWithShape="0">
                <a:blip r:embed="rId3"/>
                <a:stretch>
                  <a:fillRect l="-10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正方形/長方形 3"/>
              <p:cNvSpPr/>
              <p:nvPr/>
            </p:nvSpPr>
            <p:spPr>
              <a:xfrm>
                <a:off x="6045200" y="102743"/>
                <a:ext cx="6146800" cy="5522859"/>
              </a:xfrm>
              <a:prstGeom prst="rect">
                <a:avLst/>
              </a:prstGeom>
            </p:spPr>
            <p:txBody>
              <a:bodyPr wrap="square">
                <a:spAutoFit/>
              </a:bodyPr>
              <a:lstStyle/>
              <a:p>
                <a:pPr algn="just">
                  <a:spcBef>
                    <a:spcPts val="600"/>
                  </a:spcBef>
                  <a:spcAft>
                    <a:spcPts val="600"/>
                  </a:spcAft>
                </a:pPr>
                <a:r>
                  <a:rPr lang="ja-JP" altLang="ja-JP" sz="2400" kern="100" dirty="0">
                    <a:latin typeface="游明朝" panose="02020400000000000000" pitchFamily="18" charset="-128"/>
                    <a:ea typeface="游明朝" panose="02020400000000000000" pitchFamily="18" charset="-128"/>
                    <a:cs typeface="Times New Roman" panose="02020603050405020304" pitchFamily="18" charset="0"/>
                  </a:rPr>
                  <a:t>コスト関数を以下の通り変形する，</a:t>
                </a:r>
              </a:p>
              <a:p>
                <a:pPr>
                  <a:spcBef>
                    <a:spcPts val="600"/>
                  </a:spcBef>
                </a:pPr>
                <a14:m>
                  <m:oMath xmlns:m="http://schemas.openxmlformats.org/officeDocument/2006/math">
                    <m:nary>
                      <m:naryPr>
                        <m:chr m:val="∑"/>
                        <m:supHide m:val="on"/>
                        <m:ctrlPr>
                          <a:rPr lang="ja-JP" altLang="ja-JP" sz="2400" b="1" i="1" kern="100">
                            <a:effectLst/>
                            <a:latin typeface="Cambria Math" panose="02040503050406030204" pitchFamily="18" charset="0"/>
                            <a:ea typeface="Cambria Math" panose="02040503050406030204" pitchFamily="18" charset="0"/>
                            <a:cs typeface="Times New Roman" panose="02020603050405020304" pitchFamily="18" charset="0"/>
                          </a:rPr>
                        </m:ctrlPr>
                      </m:naryPr>
                      <m:sub>
                        <m:r>
                          <a:rPr lang="en-US" altLang="ja-JP" sz="2400" i="1" kern="100">
                            <a:effectLst/>
                            <a:latin typeface="Cambria Math" panose="02040503050406030204" pitchFamily="18" charset="0"/>
                            <a:ea typeface="游明朝" panose="02020400000000000000" pitchFamily="18" charset="-128"/>
                            <a:cs typeface="Times New Roman" panose="02020603050405020304" pitchFamily="18" charset="0"/>
                          </a:rPr>
                          <m:t>𝑖</m:t>
                        </m:r>
                      </m:sub>
                      <m:sup/>
                      <m:e>
                        <m:sSup>
                          <m:sSupPr>
                            <m:ctrlPr>
                              <a:rPr lang="ja-JP" altLang="ja-JP" sz="2400" b="1" i="1" kern="100">
                                <a:effectLst/>
                                <a:latin typeface="Cambria Math" panose="02040503050406030204" pitchFamily="18" charset="0"/>
                                <a:ea typeface="Cambria Math" panose="02040503050406030204" pitchFamily="18" charset="0"/>
                                <a:cs typeface="Times New Roman" panose="02020603050405020304" pitchFamily="18" charset="0"/>
                              </a:rPr>
                            </m:ctrlPr>
                          </m:sSupPr>
                          <m:e>
                            <m:d>
                              <m:dPr>
                                <m:ctrlPr>
                                  <a:rPr lang="ja-JP" altLang="ja-JP" sz="2400" b="1" i="1" kern="100">
                                    <a:effectLst/>
                                    <a:latin typeface="Cambria Math" panose="02040503050406030204" pitchFamily="18" charset="0"/>
                                    <a:ea typeface="Cambria Math" panose="02040503050406030204" pitchFamily="18" charset="0"/>
                                    <a:cs typeface="Times New Roman" panose="02020603050405020304" pitchFamily="18" charset="0"/>
                                  </a:rPr>
                                </m:ctrlPr>
                              </m:dPr>
                              <m:e>
                                <m:sSup>
                                  <m:sSupPr>
                                    <m:ctrlPr>
                                      <a:rPr lang="ja-JP" altLang="ja-JP" sz="2400" b="1" i="1" kern="100">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ja-JP" sz="2400" b="1" i="1" kern="100">
                                        <a:effectLst/>
                                        <a:latin typeface="Cambria Math" panose="02040503050406030204" pitchFamily="18" charset="0"/>
                                        <a:ea typeface="游明朝" panose="02020400000000000000" pitchFamily="18" charset="-128"/>
                                        <a:cs typeface="Times New Roman" panose="02020603050405020304" pitchFamily="18" charset="0"/>
                                      </a:rPr>
                                      <m:t>𝐮</m:t>
                                    </m:r>
                                  </m:e>
                                  <m:sup>
                                    <m:r>
                                      <a:rPr lang="en-US" altLang="ja-JP" sz="2400" i="1" kern="100">
                                        <a:effectLst/>
                                        <a:latin typeface="Cambria Math" panose="02040503050406030204" pitchFamily="18" charset="0"/>
                                        <a:ea typeface="游明朝" panose="02020400000000000000" pitchFamily="18" charset="-128"/>
                                        <a:cs typeface="Times New Roman" panose="02020603050405020304" pitchFamily="18" charset="0"/>
                                      </a:rPr>
                                      <m:t>𝑇</m:t>
                                    </m:r>
                                  </m:sup>
                                </m:sSup>
                                <m:sSub>
                                  <m:sSubPr>
                                    <m:ctrlPr>
                                      <a:rPr lang="ja-JP" altLang="ja-JP" sz="2400" b="1"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ja-JP" sz="2400" b="1" i="1" kern="100">
                                        <a:effectLst/>
                                        <a:latin typeface="Cambria Math" panose="02040503050406030204" pitchFamily="18" charset="0"/>
                                        <a:ea typeface="游明朝" panose="02020400000000000000" pitchFamily="18" charset="-128"/>
                                        <a:cs typeface="Times New Roman" panose="02020603050405020304" pitchFamily="18" charset="0"/>
                                      </a:rPr>
                                      <m:t>𝐱</m:t>
                                    </m:r>
                                  </m:e>
                                  <m:sub>
                                    <m:r>
                                      <a:rPr lang="en-US" altLang="ja-JP" sz="2400" i="1" kern="100">
                                        <a:effectLst/>
                                        <a:latin typeface="Cambria Math" panose="02040503050406030204" pitchFamily="18" charset="0"/>
                                        <a:ea typeface="游明朝" panose="02020400000000000000" pitchFamily="18" charset="-128"/>
                                        <a:cs typeface="Times New Roman" panose="02020603050405020304" pitchFamily="18" charset="0"/>
                                      </a:rPr>
                                      <m:t>𝑖</m:t>
                                    </m:r>
                                  </m:sub>
                                </m:sSub>
                              </m:e>
                            </m:d>
                          </m:e>
                          <m:sup>
                            <m:r>
                              <a:rPr lang="en-US" altLang="ja-JP" sz="2400" b="1" i="1" kern="100">
                                <a:effectLst/>
                                <a:latin typeface="Cambria Math" panose="02040503050406030204" pitchFamily="18" charset="0"/>
                                <a:ea typeface="游明朝" panose="02020400000000000000" pitchFamily="18" charset="-128"/>
                                <a:cs typeface="Times New Roman" panose="02020603050405020304" pitchFamily="18" charset="0"/>
                              </a:rPr>
                              <m:t>𝟐</m:t>
                            </m:r>
                          </m:sup>
                        </m:sSup>
                      </m:e>
                    </m:nary>
                    <m:r>
                      <a:rPr lang="en-US" altLang="ja-JP" sz="2400" b="1" i="1" kern="100">
                        <a:effectLst/>
                        <a:latin typeface="Cambria Math" panose="02040503050406030204" pitchFamily="18" charset="0"/>
                        <a:ea typeface="游明朝" panose="02020400000000000000" pitchFamily="18" charset="-128"/>
                        <a:cs typeface="Times New Roman" panose="02020603050405020304" pitchFamily="18" charset="0"/>
                      </a:rPr>
                      <m:t>=</m:t>
                    </m:r>
                    <m:nary>
                      <m:naryPr>
                        <m:chr m:val="∑"/>
                        <m:supHide m:val="on"/>
                        <m:ctrlPr>
                          <a:rPr lang="ja-JP" altLang="ja-JP" sz="2400" b="1" i="1" kern="100">
                            <a:effectLst/>
                            <a:latin typeface="Cambria Math" panose="02040503050406030204" pitchFamily="18" charset="0"/>
                            <a:ea typeface="Cambria Math" panose="02040503050406030204" pitchFamily="18" charset="0"/>
                            <a:cs typeface="Times New Roman" panose="02020603050405020304" pitchFamily="18" charset="0"/>
                          </a:rPr>
                        </m:ctrlPr>
                      </m:naryPr>
                      <m:sub>
                        <m:r>
                          <a:rPr lang="en-US" altLang="ja-JP" sz="2400" i="1" kern="100">
                            <a:effectLst/>
                            <a:latin typeface="Cambria Math" panose="02040503050406030204" pitchFamily="18" charset="0"/>
                            <a:ea typeface="游明朝" panose="02020400000000000000" pitchFamily="18" charset="-128"/>
                            <a:cs typeface="Times New Roman" panose="02020603050405020304" pitchFamily="18" charset="0"/>
                          </a:rPr>
                          <m:t>𝑖</m:t>
                        </m:r>
                      </m:sub>
                      <m:sup/>
                      <m:e>
                        <m:sSup>
                          <m:sSupPr>
                            <m:ctrlPr>
                              <a:rPr lang="ja-JP" altLang="ja-JP" sz="2400" b="1" i="1" kern="100">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ja-JP" sz="2400" b="1" i="1" kern="100">
                                <a:effectLst/>
                                <a:latin typeface="Cambria Math" panose="02040503050406030204" pitchFamily="18" charset="0"/>
                                <a:ea typeface="游明朝" panose="02020400000000000000" pitchFamily="18" charset="-128"/>
                                <a:cs typeface="Times New Roman" panose="02020603050405020304" pitchFamily="18" charset="0"/>
                              </a:rPr>
                              <m:t>𝐮</m:t>
                            </m:r>
                          </m:e>
                          <m:sup>
                            <m:r>
                              <a:rPr lang="en-US" altLang="ja-JP" sz="2400" i="1" kern="100">
                                <a:effectLst/>
                                <a:latin typeface="Cambria Math" panose="02040503050406030204" pitchFamily="18" charset="0"/>
                                <a:ea typeface="游明朝" panose="02020400000000000000" pitchFamily="18" charset="-128"/>
                                <a:cs typeface="Times New Roman" panose="02020603050405020304" pitchFamily="18" charset="0"/>
                              </a:rPr>
                              <m:t>𝑇</m:t>
                            </m:r>
                          </m:sup>
                        </m:sSup>
                        <m:sSub>
                          <m:sSubPr>
                            <m:ctrlPr>
                              <a:rPr lang="ja-JP" altLang="ja-JP" sz="2400" b="1"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ja-JP" sz="2400" b="1" i="1" kern="100">
                                <a:effectLst/>
                                <a:latin typeface="Cambria Math" panose="02040503050406030204" pitchFamily="18" charset="0"/>
                                <a:ea typeface="游明朝" panose="02020400000000000000" pitchFamily="18" charset="-128"/>
                                <a:cs typeface="Times New Roman" panose="02020603050405020304" pitchFamily="18" charset="0"/>
                              </a:rPr>
                              <m:t>𝐱</m:t>
                            </m:r>
                          </m:e>
                          <m:sub>
                            <m:r>
                              <a:rPr lang="en-US" altLang="ja-JP" sz="2400" i="1" kern="100">
                                <a:effectLst/>
                                <a:latin typeface="Cambria Math" panose="02040503050406030204" pitchFamily="18" charset="0"/>
                                <a:ea typeface="游明朝" panose="02020400000000000000" pitchFamily="18" charset="-128"/>
                                <a:cs typeface="Times New Roman" panose="02020603050405020304" pitchFamily="18" charset="0"/>
                              </a:rPr>
                              <m:t>𝑖</m:t>
                            </m:r>
                          </m:sub>
                        </m:sSub>
                        <m:sSup>
                          <m:sSupPr>
                            <m:ctrlPr>
                              <a:rPr lang="ja-JP" altLang="ja-JP" sz="2400" b="1" i="1" kern="100">
                                <a:effectLst/>
                                <a:latin typeface="Cambria Math" panose="02040503050406030204" pitchFamily="18" charset="0"/>
                                <a:ea typeface="Cambria Math" panose="02040503050406030204" pitchFamily="18" charset="0"/>
                                <a:cs typeface="Times New Roman" panose="02020603050405020304" pitchFamily="18" charset="0"/>
                              </a:rPr>
                            </m:ctrlPr>
                          </m:sSupPr>
                          <m:e>
                            <m:sSub>
                              <m:sSubPr>
                                <m:ctrlPr>
                                  <a:rPr lang="ja-JP" altLang="ja-JP" sz="2400" b="1"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ja-JP" sz="2400" b="1" i="1" kern="100">
                                    <a:effectLst/>
                                    <a:latin typeface="Cambria Math" panose="02040503050406030204" pitchFamily="18" charset="0"/>
                                    <a:ea typeface="游明朝" panose="02020400000000000000" pitchFamily="18" charset="-128"/>
                                    <a:cs typeface="Times New Roman" panose="02020603050405020304" pitchFamily="18" charset="0"/>
                                  </a:rPr>
                                  <m:t>𝐱</m:t>
                                </m:r>
                              </m:e>
                              <m:sub>
                                <m:r>
                                  <a:rPr lang="en-US" altLang="ja-JP" sz="2400" i="1" kern="100">
                                    <a:effectLst/>
                                    <a:latin typeface="Cambria Math" panose="02040503050406030204" pitchFamily="18" charset="0"/>
                                    <a:ea typeface="游明朝" panose="02020400000000000000" pitchFamily="18" charset="-128"/>
                                    <a:cs typeface="Times New Roman" panose="02020603050405020304" pitchFamily="18" charset="0"/>
                                  </a:rPr>
                                  <m:t>𝑖</m:t>
                                </m:r>
                              </m:sub>
                            </m:sSub>
                          </m:e>
                          <m:sup>
                            <m:r>
                              <a:rPr lang="en-US" altLang="ja-JP" sz="2400" i="1" kern="100">
                                <a:effectLst/>
                                <a:latin typeface="Cambria Math" panose="02040503050406030204" pitchFamily="18" charset="0"/>
                                <a:ea typeface="游明朝" panose="02020400000000000000" pitchFamily="18" charset="-128"/>
                                <a:cs typeface="Times New Roman" panose="02020603050405020304" pitchFamily="18" charset="0"/>
                              </a:rPr>
                              <m:t>𝑇</m:t>
                            </m:r>
                          </m:sup>
                        </m:sSup>
                        <m:r>
                          <a:rPr lang="en-US" altLang="ja-JP" sz="2400" b="1" i="1" kern="100">
                            <a:effectLst/>
                            <a:latin typeface="Cambria Math" panose="02040503050406030204" pitchFamily="18" charset="0"/>
                            <a:ea typeface="游明朝" panose="02020400000000000000" pitchFamily="18" charset="-128"/>
                            <a:cs typeface="Times New Roman" panose="02020603050405020304" pitchFamily="18" charset="0"/>
                          </a:rPr>
                          <m:t>𝐮</m:t>
                        </m:r>
                      </m:e>
                    </m:nary>
                    <m:r>
                      <a:rPr lang="en-US" altLang="ja-JP" sz="2400" b="1" kern="100">
                        <a:effectLst/>
                        <a:latin typeface="Cambria Math" panose="02040503050406030204" pitchFamily="18" charset="0"/>
                        <a:ea typeface="游明朝" panose="02020400000000000000" pitchFamily="18" charset="-128"/>
                        <a:cs typeface="Times New Roman" panose="02020603050405020304" pitchFamily="18" charset="0"/>
                      </a:rPr>
                      <m:t>       </m:t>
                    </m:r>
                    <m:r>
                      <a:rPr lang="en-US" altLang="ja-JP" sz="2400" b="1" i="0" kern="100">
                        <a:effectLst/>
                        <a:latin typeface="Cambria Math" panose="02040503050406030204" pitchFamily="18" charset="0"/>
                        <a:ea typeface="游明朝" panose="02020400000000000000" pitchFamily="18" charset="-128"/>
                        <a:cs typeface="Times New Roman" panose="02020603050405020304" pitchFamily="18" charset="0"/>
                      </a:rPr>
                      <m:t>    </m:t>
                    </m:r>
                    <m:r>
                      <a:rPr lang="en-US" altLang="ja-JP" sz="2400" b="1" kern="100">
                        <a:effectLst/>
                        <a:latin typeface="Cambria Math" panose="02040503050406030204" pitchFamily="18" charset="0"/>
                        <a:ea typeface="游明朝" panose="02020400000000000000" pitchFamily="18" charset="-128"/>
                        <a:cs typeface="Times New Roman" panose="02020603050405020304" pitchFamily="18" charset="0"/>
                      </a:rPr>
                      <m:t>      </m:t>
                    </m:r>
                  </m:oMath>
                </a14:m>
                <a:r>
                  <a:rPr lang="en-US" altLang="ja-JP" sz="2400" kern="100" dirty="0">
                    <a:effectLst/>
                    <a:latin typeface="游明朝" panose="02020400000000000000" pitchFamily="18" charset="-128"/>
                    <a:ea typeface="游明朝" panose="02020400000000000000" pitchFamily="18" charset="-128"/>
                    <a:cs typeface="Times New Roman" panose="02020603050405020304" pitchFamily="18" charset="0"/>
                  </a:rPr>
                  <a:t> </a:t>
                </a:r>
                <a:endParaRPr lang="ja-JP" altLang="ja-JP" sz="24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gn="just">
                  <a:spcBef>
                    <a:spcPts val="600"/>
                  </a:spcBef>
                </a:pPr>
                <a:r>
                  <a:rPr lang="en-US" altLang="ja-JP" sz="2400" b="1" kern="100" dirty="0">
                    <a:effectLst/>
                    <a:latin typeface="游明朝" panose="02020400000000000000" pitchFamily="18" charset="-128"/>
                    <a:ea typeface="游明朝" panose="02020400000000000000" pitchFamily="18" charset="-128"/>
                    <a:cs typeface="Times New Roman" panose="02020603050405020304" pitchFamily="18" charset="0"/>
                  </a:rPr>
                  <a:t>                  </a:t>
                </a:r>
                <a14:m>
                  <m:oMath xmlns:m="http://schemas.openxmlformats.org/officeDocument/2006/math">
                    <m:r>
                      <a:rPr lang="en-US" altLang="ja-JP" sz="2400" b="1" i="1" kern="100">
                        <a:effectLst/>
                        <a:latin typeface="Cambria Math" panose="02040503050406030204" pitchFamily="18" charset="0"/>
                        <a:ea typeface="游明朝" panose="02020400000000000000" pitchFamily="18" charset="-128"/>
                        <a:cs typeface="Times New Roman" panose="02020603050405020304" pitchFamily="18" charset="0"/>
                      </a:rPr>
                      <m:t>=</m:t>
                    </m:r>
                    <m:sSup>
                      <m:sSupPr>
                        <m:ctrlPr>
                          <a:rPr lang="ja-JP" altLang="ja-JP" sz="2400" b="1" i="1" kern="100">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ja-JP" sz="2400" b="1" i="1" kern="100">
                            <a:effectLst/>
                            <a:latin typeface="Cambria Math" panose="02040503050406030204" pitchFamily="18" charset="0"/>
                            <a:ea typeface="游明朝" panose="02020400000000000000" pitchFamily="18" charset="-128"/>
                            <a:cs typeface="Times New Roman" panose="02020603050405020304" pitchFamily="18" charset="0"/>
                          </a:rPr>
                          <m:t>𝐮</m:t>
                        </m:r>
                      </m:e>
                      <m:sup>
                        <m:r>
                          <a:rPr lang="en-US" altLang="ja-JP" sz="2400" i="1" kern="100">
                            <a:effectLst/>
                            <a:latin typeface="Cambria Math" panose="02040503050406030204" pitchFamily="18" charset="0"/>
                            <a:ea typeface="游明朝" panose="02020400000000000000" pitchFamily="18" charset="-128"/>
                            <a:cs typeface="Times New Roman" panose="02020603050405020304" pitchFamily="18" charset="0"/>
                          </a:rPr>
                          <m:t>𝑇</m:t>
                        </m:r>
                      </m:sup>
                    </m:sSup>
                    <m:d>
                      <m:dPr>
                        <m:ctrlPr>
                          <a:rPr lang="ja-JP" altLang="ja-JP" sz="2400" b="1" i="1" kern="100">
                            <a:effectLst/>
                            <a:latin typeface="Cambria Math" panose="02040503050406030204" pitchFamily="18" charset="0"/>
                            <a:ea typeface="Cambria Math" panose="02040503050406030204" pitchFamily="18" charset="0"/>
                            <a:cs typeface="Times New Roman" panose="02020603050405020304" pitchFamily="18" charset="0"/>
                          </a:rPr>
                        </m:ctrlPr>
                      </m:dPr>
                      <m:e>
                        <m:nary>
                          <m:naryPr>
                            <m:chr m:val="∑"/>
                            <m:supHide m:val="on"/>
                            <m:ctrlPr>
                              <a:rPr lang="ja-JP" altLang="ja-JP" sz="2400" b="1" i="1" kern="100">
                                <a:effectLst/>
                                <a:latin typeface="Cambria Math" panose="02040503050406030204" pitchFamily="18" charset="0"/>
                                <a:ea typeface="Cambria Math" panose="02040503050406030204" pitchFamily="18" charset="0"/>
                                <a:cs typeface="Times New Roman" panose="02020603050405020304" pitchFamily="18" charset="0"/>
                              </a:rPr>
                            </m:ctrlPr>
                          </m:naryPr>
                          <m:sub>
                            <m:r>
                              <a:rPr lang="en-US" altLang="ja-JP" sz="2400" i="1" kern="100">
                                <a:effectLst/>
                                <a:latin typeface="Cambria Math" panose="02040503050406030204" pitchFamily="18" charset="0"/>
                                <a:ea typeface="游明朝" panose="02020400000000000000" pitchFamily="18" charset="-128"/>
                                <a:cs typeface="Times New Roman" panose="02020603050405020304" pitchFamily="18" charset="0"/>
                              </a:rPr>
                              <m:t>𝑖</m:t>
                            </m:r>
                          </m:sub>
                          <m:sup/>
                          <m:e>
                            <m:sSub>
                              <m:sSubPr>
                                <m:ctrlPr>
                                  <a:rPr lang="ja-JP" altLang="ja-JP" sz="2400" b="1"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ja-JP" sz="2400" b="1" i="1" kern="100">
                                    <a:effectLst/>
                                    <a:latin typeface="Cambria Math" panose="02040503050406030204" pitchFamily="18" charset="0"/>
                                    <a:ea typeface="游明朝" panose="02020400000000000000" pitchFamily="18" charset="-128"/>
                                    <a:cs typeface="Times New Roman" panose="02020603050405020304" pitchFamily="18" charset="0"/>
                                  </a:rPr>
                                  <m:t>𝐱</m:t>
                                </m:r>
                              </m:e>
                              <m:sub>
                                <m:r>
                                  <a:rPr lang="en-US" altLang="ja-JP" sz="2400" i="1" kern="100">
                                    <a:effectLst/>
                                    <a:latin typeface="Cambria Math" panose="02040503050406030204" pitchFamily="18" charset="0"/>
                                    <a:ea typeface="游明朝" panose="02020400000000000000" pitchFamily="18" charset="-128"/>
                                    <a:cs typeface="Times New Roman" panose="02020603050405020304" pitchFamily="18" charset="0"/>
                                  </a:rPr>
                                  <m:t>𝑖</m:t>
                                </m:r>
                              </m:sub>
                            </m:sSub>
                            <m:sSup>
                              <m:sSupPr>
                                <m:ctrlPr>
                                  <a:rPr lang="ja-JP" altLang="ja-JP" sz="2400" b="1" i="1" kern="100">
                                    <a:effectLst/>
                                    <a:latin typeface="Cambria Math" panose="02040503050406030204" pitchFamily="18" charset="0"/>
                                    <a:ea typeface="Cambria Math" panose="02040503050406030204" pitchFamily="18" charset="0"/>
                                    <a:cs typeface="Times New Roman" panose="02020603050405020304" pitchFamily="18" charset="0"/>
                                  </a:rPr>
                                </m:ctrlPr>
                              </m:sSupPr>
                              <m:e>
                                <m:sSub>
                                  <m:sSubPr>
                                    <m:ctrlPr>
                                      <a:rPr lang="ja-JP" altLang="ja-JP" sz="2400" b="1"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ja-JP" sz="2400" b="1" i="1" kern="100">
                                        <a:effectLst/>
                                        <a:latin typeface="Cambria Math" panose="02040503050406030204" pitchFamily="18" charset="0"/>
                                        <a:ea typeface="游明朝" panose="02020400000000000000" pitchFamily="18" charset="-128"/>
                                        <a:cs typeface="Times New Roman" panose="02020603050405020304" pitchFamily="18" charset="0"/>
                                      </a:rPr>
                                      <m:t>𝐱</m:t>
                                    </m:r>
                                  </m:e>
                                  <m:sub>
                                    <m:r>
                                      <a:rPr lang="en-US" altLang="ja-JP" sz="2400" i="1" kern="100">
                                        <a:effectLst/>
                                        <a:latin typeface="Cambria Math" panose="02040503050406030204" pitchFamily="18" charset="0"/>
                                        <a:ea typeface="游明朝" panose="02020400000000000000" pitchFamily="18" charset="-128"/>
                                        <a:cs typeface="Times New Roman" panose="02020603050405020304" pitchFamily="18" charset="0"/>
                                      </a:rPr>
                                      <m:t>𝑖</m:t>
                                    </m:r>
                                  </m:sub>
                                </m:sSub>
                              </m:e>
                              <m:sup>
                                <m:r>
                                  <a:rPr lang="en-US" altLang="ja-JP" sz="2400" i="1" kern="100">
                                    <a:effectLst/>
                                    <a:latin typeface="Cambria Math" panose="02040503050406030204" pitchFamily="18" charset="0"/>
                                    <a:ea typeface="游明朝" panose="02020400000000000000" pitchFamily="18" charset="-128"/>
                                    <a:cs typeface="Times New Roman" panose="02020603050405020304" pitchFamily="18" charset="0"/>
                                  </a:rPr>
                                  <m:t>𝑇</m:t>
                                </m:r>
                              </m:sup>
                            </m:sSup>
                          </m:e>
                        </m:nary>
                      </m:e>
                    </m:d>
                    <m:r>
                      <a:rPr lang="en-US" altLang="ja-JP" sz="2400" b="1" i="1" kern="100">
                        <a:effectLst/>
                        <a:latin typeface="Cambria Math" panose="02040503050406030204" pitchFamily="18" charset="0"/>
                        <a:ea typeface="游明朝" panose="02020400000000000000" pitchFamily="18" charset="-128"/>
                        <a:cs typeface="Times New Roman" panose="02020603050405020304" pitchFamily="18" charset="0"/>
                      </a:rPr>
                      <m:t>𝐮</m:t>
                    </m:r>
                  </m:oMath>
                </a14:m>
                <a:r>
                  <a:rPr lang="en-US" altLang="ja-JP" sz="2400" kern="100" dirty="0">
                    <a:effectLst/>
                    <a:latin typeface="游明朝" panose="02020400000000000000" pitchFamily="18" charset="-128"/>
                    <a:ea typeface="游明朝" panose="02020400000000000000" pitchFamily="18" charset="-128"/>
                    <a:cs typeface="Times New Roman" panose="02020603050405020304" pitchFamily="18" charset="0"/>
                  </a:rPr>
                  <a:t> </a:t>
                </a:r>
                <a:endParaRPr lang="en-US" altLang="ja-JP" sz="2400" kern="100" dirty="0">
                  <a:latin typeface="游明朝" panose="02020400000000000000" pitchFamily="18" charset="-128"/>
                  <a:ea typeface="游明朝" panose="02020400000000000000" pitchFamily="18" charset="-128"/>
                  <a:cs typeface="Times New Roman" panose="02020603050405020304" pitchFamily="18" charset="0"/>
                </a:endParaRPr>
              </a:p>
              <a:p>
                <a:pPr algn="just">
                  <a:spcBef>
                    <a:spcPts val="600"/>
                  </a:spcBef>
                  <a:spcAft>
                    <a:spcPts val="600"/>
                  </a:spcAft>
                </a:pPr>
                <a14:m>
                  <m:oMath xmlns:m="http://schemas.openxmlformats.org/officeDocument/2006/math">
                    <m:r>
                      <a:rPr lang="en-US" altLang="ja-JP" sz="2400" b="1" i="1">
                        <a:latin typeface="Cambria Math" panose="02040503050406030204" pitchFamily="18" charset="0"/>
                      </a:rPr>
                      <m:t>𝐀</m:t>
                    </m:r>
                    <m:r>
                      <a:rPr lang="en-US" altLang="ja-JP" sz="2400" b="1">
                        <a:latin typeface="Cambria Math" panose="02040503050406030204" pitchFamily="18" charset="0"/>
                      </a:rPr>
                      <m:t>=</m:t>
                    </m:r>
                    <m:nary>
                      <m:naryPr>
                        <m:chr m:val="∑"/>
                        <m:supHide m:val="on"/>
                        <m:ctrlPr>
                          <a:rPr lang="ja-JP" altLang="ja-JP" sz="2400" b="1" i="1">
                            <a:latin typeface="Cambria Math" panose="02040503050406030204" pitchFamily="18" charset="0"/>
                          </a:rPr>
                        </m:ctrlPr>
                      </m:naryPr>
                      <m:sub>
                        <m:r>
                          <a:rPr lang="en-US" altLang="ja-JP" sz="2400" i="1">
                            <a:latin typeface="Cambria Math" panose="02040503050406030204" pitchFamily="18" charset="0"/>
                          </a:rPr>
                          <m:t>𝑖</m:t>
                        </m:r>
                      </m:sub>
                      <m:sup/>
                      <m:e>
                        <m:sSub>
                          <m:sSubPr>
                            <m:ctrlPr>
                              <a:rPr lang="ja-JP" altLang="ja-JP" sz="2400" b="1" i="1">
                                <a:latin typeface="Cambria Math" panose="02040503050406030204" pitchFamily="18" charset="0"/>
                              </a:rPr>
                            </m:ctrlPr>
                          </m:sSubPr>
                          <m:e>
                            <m:r>
                              <a:rPr lang="en-US" altLang="ja-JP" sz="2400" b="1" i="1">
                                <a:latin typeface="Cambria Math" panose="02040503050406030204" pitchFamily="18" charset="0"/>
                              </a:rPr>
                              <m:t>𝐱</m:t>
                            </m:r>
                          </m:e>
                          <m:sub>
                            <m:r>
                              <a:rPr lang="en-US" altLang="ja-JP" sz="2400" i="1">
                                <a:latin typeface="Cambria Math" panose="02040503050406030204" pitchFamily="18" charset="0"/>
                              </a:rPr>
                              <m:t>𝑖</m:t>
                            </m:r>
                          </m:sub>
                        </m:sSub>
                        <m:sSup>
                          <m:sSupPr>
                            <m:ctrlPr>
                              <a:rPr lang="ja-JP" altLang="ja-JP" sz="2400" b="1" i="1">
                                <a:latin typeface="Cambria Math" panose="02040503050406030204" pitchFamily="18" charset="0"/>
                              </a:rPr>
                            </m:ctrlPr>
                          </m:sSupPr>
                          <m:e>
                            <m:sSub>
                              <m:sSubPr>
                                <m:ctrlPr>
                                  <a:rPr lang="ja-JP" altLang="ja-JP" sz="2400" b="1" i="1">
                                    <a:latin typeface="Cambria Math" panose="02040503050406030204" pitchFamily="18" charset="0"/>
                                  </a:rPr>
                                </m:ctrlPr>
                              </m:sSubPr>
                              <m:e>
                                <m:r>
                                  <a:rPr lang="en-US" altLang="ja-JP" sz="2400" b="1" i="1">
                                    <a:latin typeface="Cambria Math" panose="02040503050406030204" pitchFamily="18" charset="0"/>
                                  </a:rPr>
                                  <m:t>𝐱</m:t>
                                </m:r>
                              </m:e>
                              <m:sub>
                                <m:r>
                                  <a:rPr lang="en-US" altLang="ja-JP" sz="2400" i="1">
                                    <a:latin typeface="Cambria Math" panose="02040503050406030204" pitchFamily="18" charset="0"/>
                                  </a:rPr>
                                  <m:t>𝑖</m:t>
                                </m:r>
                              </m:sub>
                            </m:sSub>
                          </m:e>
                          <m:sup>
                            <m:r>
                              <a:rPr lang="en-US" altLang="ja-JP" sz="2400" i="1">
                                <a:latin typeface="Cambria Math" panose="02040503050406030204" pitchFamily="18" charset="0"/>
                              </a:rPr>
                              <m:t>𝑇</m:t>
                            </m:r>
                          </m:sup>
                        </m:sSup>
                      </m:e>
                    </m:nary>
                    <m:r>
                      <a:rPr lang="en-US" altLang="ja-JP" sz="2400" b="0" i="0" smtClean="0">
                        <a:latin typeface="Cambria Math" panose="02040503050406030204" pitchFamily="18" charset="0"/>
                      </a:rPr>
                      <m:t> </m:t>
                    </m:r>
                  </m:oMath>
                </a14:m>
                <a:r>
                  <a:rPr lang="ja-JP" altLang="en-US" sz="2400" dirty="0">
                    <a:latin typeface="游明朝" panose="02020400000000000000" pitchFamily="18" charset="-128"/>
                    <a:ea typeface="游明朝" panose="02020400000000000000" pitchFamily="18" charset="-128"/>
                  </a:rPr>
                  <a:t>と置いてさらに変形，</a:t>
                </a:r>
                <a:endParaRPr lang="en-US" altLang="ja-JP" sz="2400" dirty="0">
                  <a:latin typeface="游明朝" panose="02020400000000000000" pitchFamily="18" charset="-128"/>
                  <a:ea typeface="游明朝" panose="02020400000000000000" pitchFamily="18" charset="-128"/>
                </a:endParaRPr>
              </a:p>
              <a:p>
                <a:pPr>
                  <a:spcBef>
                    <a:spcPts val="600"/>
                  </a:spcBef>
                </a:pPr>
                <a:r>
                  <a:rPr lang="ja-JP" altLang="en-US" sz="2400" b="1" dirty="0"/>
                  <a:t>　</a:t>
                </a:r>
                <a14:m>
                  <m:oMath xmlns:m="http://schemas.openxmlformats.org/officeDocument/2006/math">
                    <m:r>
                      <a:rPr lang="ja-JP" altLang="en-US" sz="2400" b="1" i="1">
                        <a:latin typeface="Cambria Math" panose="02040503050406030204" pitchFamily="18" charset="0"/>
                      </a:rPr>
                      <m:t>　</m:t>
                    </m:r>
                    <m:r>
                      <a:rPr lang="ja-JP" altLang="en-US" sz="2400" b="1" i="1" smtClean="0">
                        <a:latin typeface="Cambria Math" panose="02040503050406030204" pitchFamily="18" charset="0"/>
                      </a:rPr>
                      <m:t>　</m:t>
                    </m:r>
                    <m:sSup>
                      <m:sSupPr>
                        <m:ctrlPr>
                          <a:rPr lang="ja-JP" altLang="ja-JP" sz="2400" b="1" i="1">
                            <a:latin typeface="Cambria Math" panose="02040503050406030204" pitchFamily="18" charset="0"/>
                          </a:rPr>
                        </m:ctrlPr>
                      </m:sSupPr>
                      <m:e>
                        <m:r>
                          <a:rPr lang="en-US" altLang="ja-JP" sz="2400" b="1" i="1">
                            <a:latin typeface="Cambria Math" panose="02040503050406030204" pitchFamily="18" charset="0"/>
                          </a:rPr>
                          <m:t>𝐮</m:t>
                        </m:r>
                      </m:e>
                      <m:sup>
                        <m:r>
                          <a:rPr lang="en-US" altLang="ja-JP" sz="2400" i="1">
                            <a:latin typeface="Cambria Math" panose="02040503050406030204" pitchFamily="18" charset="0"/>
                          </a:rPr>
                          <m:t>𝑇</m:t>
                        </m:r>
                      </m:sup>
                    </m:sSup>
                    <m:r>
                      <a:rPr lang="en-US" altLang="ja-JP" sz="2400" b="1" i="1">
                        <a:latin typeface="Cambria Math" panose="02040503050406030204" pitchFamily="18" charset="0"/>
                      </a:rPr>
                      <m:t>𝑨</m:t>
                    </m:r>
                    <m:r>
                      <a:rPr lang="en-US" altLang="ja-JP" sz="2400" b="1" i="1">
                        <a:latin typeface="Cambria Math" panose="02040503050406030204" pitchFamily="18" charset="0"/>
                      </a:rPr>
                      <m:t>𝐮</m:t>
                    </m:r>
                    <m:r>
                      <a:rPr lang="en-US" altLang="ja-JP" sz="2400" b="1">
                        <a:latin typeface="Cambria Math" panose="02040503050406030204" pitchFamily="18" charset="0"/>
                      </a:rPr>
                      <m:t>=</m:t>
                    </m:r>
                    <m:sSup>
                      <m:sSupPr>
                        <m:ctrlPr>
                          <a:rPr lang="ja-JP" altLang="ja-JP" sz="2400" b="1" i="1">
                            <a:latin typeface="Cambria Math" panose="02040503050406030204" pitchFamily="18" charset="0"/>
                          </a:rPr>
                        </m:ctrlPr>
                      </m:sSupPr>
                      <m:e>
                        <m:d>
                          <m:dPr>
                            <m:ctrlPr>
                              <a:rPr lang="ja-JP" altLang="ja-JP" sz="2400" b="1" i="1">
                                <a:latin typeface="Cambria Math" panose="02040503050406030204" pitchFamily="18" charset="0"/>
                              </a:rPr>
                            </m:ctrlPr>
                          </m:dPr>
                          <m:e>
                            <m:r>
                              <a:rPr lang="en-US" altLang="ja-JP" sz="2400" b="1" i="1">
                                <a:latin typeface="Cambria Math" panose="02040503050406030204" pitchFamily="18" charset="0"/>
                              </a:rPr>
                              <m:t>𝐕</m:t>
                            </m:r>
                            <m:sSup>
                              <m:sSupPr>
                                <m:ctrlPr>
                                  <a:rPr lang="ja-JP" altLang="ja-JP" sz="2400" b="1" i="1">
                                    <a:latin typeface="Cambria Math" panose="02040503050406030204" pitchFamily="18" charset="0"/>
                                  </a:rPr>
                                </m:ctrlPr>
                              </m:sSupPr>
                              <m:e>
                                <m:r>
                                  <a:rPr lang="en-US" altLang="ja-JP" sz="2400" b="1" i="1">
                                    <a:latin typeface="Cambria Math" panose="02040503050406030204" pitchFamily="18" charset="0"/>
                                  </a:rPr>
                                  <m:t>𝐕</m:t>
                                </m:r>
                              </m:e>
                              <m:sup>
                                <m:r>
                                  <m:rPr>
                                    <m:sty m:val="p"/>
                                  </m:rPr>
                                  <a:rPr lang="en-US" altLang="ja-JP" sz="2400">
                                    <a:latin typeface="Cambria Math" panose="02040503050406030204" pitchFamily="18" charset="0"/>
                                  </a:rPr>
                                  <m:t>T</m:t>
                                </m:r>
                              </m:sup>
                            </m:sSup>
                            <m:r>
                              <a:rPr lang="en-US" altLang="ja-JP" sz="2400" b="1" i="1">
                                <a:latin typeface="Cambria Math" panose="02040503050406030204" pitchFamily="18" charset="0"/>
                              </a:rPr>
                              <m:t>𝐮</m:t>
                            </m:r>
                          </m:e>
                        </m:d>
                      </m:e>
                      <m:sup>
                        <m:r>
                          <a:rPr lang="en-US" altLang="ja-JP" sz="2400" i="1">
                            <a:latin typeface="Cambria Math" panose="02040503050406030204" pitchFamily="18" charset="0"/>
                          </a:rPr>
                          <m:t>𝑇</m:t>
                        </m:r>
                      </m:sup>
                    </m:sSup>
                    <m:r>
                      <a:rPr lang="en-US" altLang="ja-JP" sz="2400" b="1" i="1">
                        <a:latin typeface="Cambria Math" panose="02040503050406030204" pitchFamily="18" charset="0"/>
                      </a:rPr>
                      <m:t>𝑨</m:t>
                    </m:r>
                    <m:d>
                      <m:dPr>
                        <m:ctrlPr>
                          <a:rPr lang="ja-JP" altLang="ja-JP" sz="2400" b="1" i="1">
                            <a:latin typeface="Cambria Math" panose="02040503050406030204" pitchFamily="18" charset="0"/>
                          </a:rPr>
                        </m:ctrlPr>
                      </m:dPr>
                      <m:e>
                        <m:r>
                          <a:rPr lang="en-US" altLang="ja-JP" sz="2400" b="1" i="1">
                            <a:latin typeface="Cambria Math" panose="02040503050406030204" pitchFamily="18" charset="0"/>
                          </a:rPr>
                          <m:t>𝐕</m:t>
                        </m:r>
                        <m:sSup>
                          <m:sSupPr>
                            <m:ctrlPr>
                              <a:rPr lang="ja-JP" altLang="ja-JP" sz="2400" b="1" i="1">
                                <a:latin typeface="Cambria Math" panose="02040503050406030204" pitchFamily="18" charset="0"/>
                              </a:rPr>
                            </m:ctrlPr>
                          </m:sSupPr>
                          <m:e>
                            <m:r>
                              <a:rPr lang="en-US" altLang="ja-JP" sz="2400" b="1" i="1">
                                <a:latin typeface="Cambria Math" panose="02040503050406030204" pitchFamily="18" charset="0"/>
                              </a:rPr>
                              <m:t>𝐕</m:t>
                            </m:r>
                          </m:e>
                          <m:sup>
                            <m:r>
                              <m:rPr>
                                <m:sty m:val="p"/>
                              </m:rPr>
                              <a:rPr lang="en-US" altLang="ja-JP" sz="2400">
                                <a:latin typeface="Cambria Math" panose="02040503050406030204" pitchFamily="18" charset="0"/>
                              </a:rPr>
                              <m:t>T</m:t>
                            </m:r>
                          </m:sup>
                        </m:sSup>
                        <m:r>
                          <a:rPr lang="en-US" altLang="ja-JP" sz="2400" b="1" i="1">
                            <a:latin typeface="Cambria Math" panose="02040503050406030204" pitchFamily="18" charset="0"/>
                          </a:rPr>
                          <m:t>𝐮</m:t>
                        </m:r>
                      </m:e>
                    </m:d>
                  </m:oMath>
                </a14:m>
                <a:r>
                  <a:rPr lang="ja-JP" altLang="en-US" sz="2400" dirty="0"/>
                  <a:t>　</a:t>
                </a:r>
                <a:endParaRPr lang="ja-JP" altLang="ja-JP" sz="2400" dirty="0"/>
              </a:p>
              <a:p>
                <a:pPr>
                  <a:spcBef>
                    <a:spcPts val="600"/>
                  </a:spcBef>
                </a:pPr>
                <a:r>
                  <a:rPr lang="ja-JP" altLang="en-US" sz="2400" b="1" dirty="0"/>
                  <a:t>　　　　　　　</a:t>
                </a:r>
                <a14:m>
                  <m:oMath xmlns:m="http://schemas.openxmlformats.org/officeDocument/2006/math">
                    <m:r>
                      <a:rPr lang="en-US" altLang="ja-JP" sz="2400" b="1">
                        <a:latin typeface="Cambria Math" panose="02040503050406030204" pitchFamily="18" charset="0"/>
                      </a:rPr>
                      <m:t>=</m:t>
                    </m:r>
                    <m:sSup>
                      <m:sSupPr>
                        <m:ctrlPr>
                          <a:rPr lang="ja-JP" altLang="ja-JP" sz="2400" b="1" i="1">
                            <a:latin typeface="Cambria Math" panose="02040503050406030204" pitchFamily="18" charset="0"/>
                          </a:rPr>
                        </m:ctrlPr>
                      </m:sSupPr>
                      <m:e>
                        <m:d>
                          <m:dPr>
                            <m:ctrlPr>
                              <a:rPr lang="ja-JP" altLang="ja-JP" sz="2400" b="1" i="1">
                                <a:latin typeface="Cambria Math" panose="02040503050406030204" pitchFamily="18" charset="0"/>
                              </a:rPr>
                            </m:ctrlPr>
                          </m:dPr>
                          <m:e>
                            <m:sSup>
                              <m:sSupPr>
                                <m:ctrlPr>
                                  <a:rPr lang="ja-JP" altLang="ja-JP" sz="2400" b="1" i="1">
                                    <a:latin typeface="Cambria Math" panose="02040503050406030204" pitchFamily="18" charset="0"/>
                                  </a:rPr>
                                </m:ctrlPr>
                              </m:sSupPr>
                              <m:e>
                                <m:r>
                                  <a:rPr lang="en-US" altLang="ja-JP" sz="2400" b="1" i="1">
                                    <a:latin typeface="Cambria Math" panose="02040503050406030204" pitchFamily="18" charset="0"/>
                                  </a:rPr>
                                  <m:t>𝐕</m:t>
                                </m:r>
                              </m:e>
                              <m:sup>
                                <m:r>
                                  <a:rPr lang="en-US" altLang="ja-JP" sz="2400" i="1">
                                    <a:latin typeface="Cambria Math" panose="02040503050406030204" pitchFamily="18" charset="0"/>
                                  </a:rPr>
                                  <m:t>𝑇</m:t>
                                </m:r>
                              </m:sup>
                            </m:sSup>
                            <m:r>
                              <a:rPr lang="en-US" altLang="ja-JP" sz="2400" b="1" i="1">
                                <a:latin typeface="Cambria Math" panose="02040503050406030204" pitchFamily="18" charset="0"/>
                              </a:rPr>
                              <m:t>𝐮</m:t>
                            </m:r>
                          </m:e>
                        </m:d>
                      </m:e>
                      <m:sup>
                        <m:r>
                          <a:rPr lang="en-US" altLang="ja-JP" sz="2400" i="1">
                            <a:latin typeface="Cambria Math" panose="02040503050406030204" pitchFamily="18" charset="0"/>
                          </a:rPr>
                          <m:t>𝑇</m:t>
                        </m:r>
                      </m:sup>
                    </m:sSup>
                    <m:r>
                      <a:rPr lang="en-US" altLang="ja-JP" sz="2400" b="1">
                        <a:latin typeface="Cambria Math" panose="02040503050406030204" pitchFamily="18" charset="0"/>
                      </a:rPr>
                      <m:t> </m:t>
                    </m:r>
                    <m:sSup>
                      <m:sSupPr>
                        <m:ctrlPr>
                          <a:rPr lang="ja-JP" altLang="ja-JP" sz="2400" b="1" i="1">
                            <a:latin typeface="Cambria Math" panose="02040503050406030204" pitchFamily="18" charset="0"/>
                          </a:rPr>
                        </m:ctrlPr>
                      </m:sSupPr>
                      <m:e>
                        <m:r>
                          <a:rPr lang="en-US" altLang="ja-JP" sz="2400" b="1" i="1">
                            <a:latin typeface="Cambria Math" panose="02040503050406030204" pitchFamily="18" charset="0"/>
                          </a:rPr>
                          <m:t>𝑽</m:t>
                        </m:r>
                      </m:e>
                      <m:sup>
                        <m:r>
                          <a:rPr lang="en-US" altLang="ja-JP" sz="2400" i="1">
                            <a:latin typeface="Cambria Math" panose="02040503050406030204" pitchFamily="18" charset="0"/>
                          </a:rPr>
                          <m:t>𝑇</m:t>
                        </m:r>
                      </m:sup>
                    </m:sSup>
                    <m:r>
                      <a:rPr lang="en-US" altLang="ja-JP" sz="2400" b="1" i="1">
                        <a:latin typeface="Cambria Math" panose="02040503050406030204" pitchFamily="18" charset="0"/>
                      </a:rPr>
                      <m:t>𝐀𝐕</m:t>
                    </m:r>
                    <m:r>
                      <a:rPr lang="en-US" altLang="ja-JP" sz="2400" b="1">
                        <a:latin typeface="Cambria Math" panose="02040503050406030204" pitchFamily="18" charset="0"/>
                      </a:rPr>
                      <m:t> </m:t>
                    </m:r>
                    <m:d>
                      <m:dPr>
                        <m:ctrlPr>
                          <a:rPr lang="ja-JP" altLang="ja-JP" sz="2400" b="1" i="1">
                            <a:latin typeface="Cambria Math" panose="02040503050406030204" pitchFamily="18" charset="0"/>
                          </a:rPr>
                        </m:ctrlPr>
                      </m:dPr>
                      <m:e>
                        <m:sSup>
                          <m:sSupPr>
                            <m:ctrlPr>
                              <a:rPr lang="ja-JP" altLang="ja-JP" sz="2400" b="1" i="1">
                                <a:latin typeface="Cambria Math" panose="02040503050406030204" pitchFamily="18" charset="0"/>
                              </a:rPr>
                            </m:ctrlPr>
                          </m:sSupPr>
                          <m:e>
                            <m:r>
                              <a:rPr lang="en-US" altLang="ja-JP" sz="2400" b="1" i="1">
                                <a:latin typeface="Cambria Math" panose="02040503050406030204" pitchFamily="18" charset="0"/>
                              </a:rPr>
                              <m:t>𝐕</m:t>
                            </m:r>
                          </m:e>
                          <m:sup>
                            <m:r>
                              <a:rPr lang="en-US" altLang="ja-JP" sz="2400" i="1">
                                <a:latin typeface="Cambria Math" panose="02040503050406030204" pitchFamily="18" charset="0"/>
                              </a:rPr>
                              <m:t>𝑇</m:t>
                            </m:r>
                          </m:sup>
                        </m:sSup>
                        <m:r>
                          <a:rPr lang="en-US" altLang="ja-JP" sz="2400" b="1" i="1">
                            <a:latin typeface="Cambria Math" panose="02040503050406030204" pitchFamily="18" charset="0"/>
                          </a:rPr>
                          <m:t>𝐮</m:t>
                        </m:r>
                      </m:e>
                    </m:d>
                  </m:oMath>
                </a14:m>
                <a:r>
                  <a:rPr lang="ja-JP" altLang="en-US" sz="2400" dirty="0"/>
                  <a:t>　</a:t>
                </a:r>
                <a:endParaRPr lang="ja-JP" altLang="ja-JP" sz="2400" dirty="0"/>
              </a:p>
              <a:p>
                <a:pPr>
                  <a:spcBef>
                    <a:spcPts val="600"/>
                  </a:spcBef>
                </a:pPr>
                <a:r>
                  <a:rPr lang="ja-JP" altLang="en-US" sz="2400" b="1" dirty="0"/>
                  <a:t>　　　　　　　</a:t>
                </a:r>
                <a14:m>
                  <m:oMath xmlns:m="http://schemas.openxmlformats.org/officeDocument/2006/math">
                    <m:r>
                      <a:rPr lang="en-US" altLang="ja-JP" sz="2400" b="1">
                        <a:latin typeface="Cambria Math" panose="02040503050406030204" pitchFamily="18" charset="0"/>
                      </a:rPr>
                      <m:t>=</m:t>
                    </m:r>
                    <m:sSup>
                      <m:sSupPr>
                        <m:ctrlPr>
                          <a:rPr lang="ja-JP" altLang="ja-JP" sz="2400" b="1" i="1">
                            <a:latin typeface="Cambria Math" panose="02040503050406030204" pitchFamily="18" charset="0"/>
                          </a:rPr>
                        </m:ctrlPr>
                      </m:sSupPr>
                      <m:e>
                        <m:d>
                          <m:dPr>
                            <m:ctrlPr>
                              <a:rPr lang="ja-JP" altLang="ja-JP" sz="2400" b="1" i="1">
                                <a:latin typeface="Cambria Math" panose="02040503050406030204" pitchFamily="18" charset="0"/>
                              </a:rPr>
                            </m:ctrlPr>
                          </m:dPr>
                          <m:e>
                            <m:sSup>
                              <m:sSupPr>
                                <m:ctrlPr>
                                  <a:rPr lang="ja-JP" altLang="ja-JP" sz="2400" b="1" i="1">
                                    <a:latin typeface="Cambria Math" panose="02040503050406030204" pitchFamily="18" charset="0"/>
                                  </a:rPr>
                                </m:ctrlPr>
                              </m:sSupPr>
                              <m:e>
                                <m:r>
                                  <a:rPr lang="en-US" altLang="ja-JP" sz="2400" b="1" i="1">
                                    <a:latin typeface="Cambria Math" panose="02040503050406030204" pitchFamily="18" charset="0"/>
                                  </a:rPr>
                                  <m:t>𝐕</m:t>
                                </m:r>
                              </m:e>
                              <m:sup>
                                <m:r>
                                  <a:rPr lang="en-US" altLang="ja-JP" sz="2400" i="1">
                                    <a:latin typeface="Cambria Math" panose="02040503050406030204" pitchFamily="18" charset="0"/>
                                  </a:rPr>
                                  <m:t>𝑇</m:t>
                                </m:r>
                              </m:sup>
                            </m:sSup>
                            <m:r>
                              <a:rPr lang="en-US" altLang="ja-JP" sz="2400" b="1" i="1">
                                <a:latin typeface="Cambria Math" panose="02040503050406030204" pitchFamily="18" charset="0"/>
                              </a:rPr>
                              <m:t>𝐮</m:t>
                            </m:r>
                          </m:e>
                        </m:d>
                      </m:e>
                      <m:sup>
                        <m:r>
                          <a:rPr lang="en-US" altLang="ja-JP" sz="2400" i="1">
                            <a:latin typeface="Cambria Math" panose="02040503050406030204" pitchFamily="18" charset="0"/>
                          </a:rPr>
                          <m:t>𝑇</m:t>
                        </m:r>
                      </m:sup>
                    </m:sSup>
                    <m:r>
                      <m:rPr>
                        <m:sty m:val="p"/>
                      </m:rPr>
                      <a:rPr lang="en-US" altLang="ja-JP" sz="2400">
                        <a:latin typeface="Cambria Math" panose="02040503050406030204" pitchFamily="18" charset="0"/>
                      </a:rPr>
                      <m:t>diag</m:t>
                    </m:r>
                    <m:d>
                      <m:dPr>
                        <m:ctrlPr>
                          <a:rPr lang="ja-JP" altLang="ja-JP" sz="2400" i="1">
                            <a:latin typeface="Cambria Math" panose="02040503050406030204" pitchFamily="18" charset="0"/>
                          </a:rPr>
                        </m:ctrlPr>
                      </m:dPr>
                      <m:e>
                        <m:sSub>
                          <m:sSubPr>
                            <m:ctrlPr>
                              <a:rPr lang="ja-JP" altLang="ja-JP" sz="2400" i="1">
                                <a:latin typeface="Cambria Math" panose="02040503050406030204" pitchFamily="18" charset="0"/>
                              </a:rPr>
                            </m:ctrlPr>
                          </m:sSubPr>
                          <m:e>
                            <m:r>
                              <m:rPr>
                                <m:sty m:val="p"/>
                              </m:rPr>
                              <a:rPr lang="en-US" altLang="ja-JP" sz="2400">
                                <a:latin typeface="Cambria Math" panose="02040503050406030204" pitchFamily="18" charset="0"/>
                              </a:rPr>
                              <m:t>λ</m:t>
                            </m:r>
                          </m:e>
                          <m:sub>
                            <m:r>
                              <a:rPr lang="en-US" altLang="ja-JP" sz="2400">
                                <a:latin typeface="Cambria Math" panose="02040503050406030204" pitchFamily="18" charset="0"/>
                              </a:rPr>
                              <m:t>1</m:t>
                            </m:r>
                          </m:sub>
                        </m:sSub>
                        <m:r>
                          <a:rPr lang="en-US" altLang="ja-JP" sz="2400" b="1" i="1">
                            <a:latin typeface="Cambria Math" panose="02040503050406030204" pitchFamily="18" charset="0"/>
                          </a:rPr>
                          <m:t>,</m:t>
                        </m:r>
                        <m:sSub>
                          <m:sSubPr>
                            <m:ctrlPr>
                              <a:rPr lang="ja-JP" altLang="ja-JP" sz="2400" i="1">
                                <a:latin typeface="Cambria Math" panose="02040503050406030204" pitchFamily="18" charset="0"/>
                              </a:rPr>
                            </m:ctrlPr>
                          </m:sSubPr>
                          <m:e>
                            <m:r>
                              <m:rPr>
                                <m:sty m:val="p"/>
                              </m:rPr>
                              <a:rPr lang="en-US" altLang="ja-JP" sz="2400">
                                <a:latin typeface="Cambria Math" panose="02040503050406030204" pitchFamily="18" charset="0"/>
                              </a:rPr>
                              <m:t>λ</m:t>
                            </m:r>
                          </m:e>
                          <m:sub>
                            <m:r>
                              <a:rPr lang="en-US" altLang="ja-JP" sz="2400">
                                <a:latin typeface="Cambria Math" panose="02040503050406030204" pitchFamily="18" charset="0"/>
                              </a:rPr>
                              <m:t>2</m:t>
                            </m:r>
                          </m:sub>
                        </m:sSub>
                        <m:r>
                          <a:rPr lang="en-US" altLang="ja-JP" sz="2400" b="1" i="1">
                            <a:latin typeface="Cambria Math" panose="02040503050406030204" pitchFamily="18" charset="0"/>
                          </a:rPr>
                          <m:t>,…,</m:t>
                        </m:r>
                        <m:sSub>
                          <m:sSubPr>
                            <m:ctrlPr>
                              <a:rPr lang="ja-JP" altLang="ja-JP" sz="2400" i="1">
                                <a:latin typeface="Cambria Math" panose="02040503050406030204" pitchFamily="18" charset="0"/>
                              </a:rPr>
                            </m:ctrlPr>
                          </m:sSubPr>
                          <m:e>
                            <m:r>
                              <m:rPr>
                                <m:sty m:val="p"/>
                              </m:rPr>
                              <a:rPr lang="en-US" altLang="ja-JP" sz="2400">
                                <a:latin typeface="Cambria Math" panose="02040503050406030204" pitchFamily="18" charset="0"/>
                              </a:rPr>
                              <m:t>λ</m:t>
                            </m:r>
                          </m:e>
                          <m:sub>
                            <m:r>
                              <m:rPr>
                                <m:sty m:val="p"/>
                              </m:rPr>
                              <a:rPr lang="en-US" altLang="ja-JP" sz="2400">
                                <a:latin typeface="Cambria Math" panose="02040503050406030204" pitchFamily="18" charset="0"/>
                              </a:rPr>
                              <m:t>d</m:t>
                            </m:r>
                          </m:sub>
                        </m:sSub>
                      </m:e>
                    </m:d>
                    <m:d>
                      <m:dPr>
                        <m:ctrlPr>
                          <a:rPr lang="ja-JP" altLang="ja-JP" sz="2400" b="1" i="1">
                            <a:latin typeface="Cambria Math" panose="02040503050406030204" pitchFamily="18" charset="0"/>
                          </a:rPr>
                        </m:ctrlPr>
                      </m:dPr>
                      <m:e>
                        <m:sSup>
                          <m:sSupPr>
                            <m:ctrlPr>
                              <a:rPr lang="ja-JP" altLang="ja-JP" sz="2400" b="1" i="1">
                                <a:latin typeface="Cambria Math" panose="02040503050406030204" pitchFamily="18" charset="0"/>
                              </a:rPr>
                            </m:ctrlPr>
                          </m:sSupPr>
                          <m:e>
                            <m:r>
                              <a:rPr lang="en-US" altLang="ja-JP" sz="2400" b="1" i="1">
                                <a:latin typeface="Cambria Math" panose="02040503050406030204" pitchFamily="18" charset="0"/>
                              </a:rPr>
                              <m:t>𝐕</m:t>
                            </m:r>
                          </m:e>
                          <m:sup>
                            <m:r>
                              <a:rPr lang="en-US" altLang="ja-JP" sz="2400" i="1">
                                <a:latin typeface="Cambria Math" panose="02040503050406030204" pitchFamily="18" charset="0"/>
                              </a:rPr>
                              <m:t>𝑇</m:t>
                            </m:r>
                          </m:sup>
                        </m:sSup>
                        <m:r>
                          <a:rPr lang="en-US" altLang="ja-JP" sz="2400" b="1" i="1">
                            <a:latin typeface="Cambria Math" panose="02040503050406030204" pitchFamily="18" charset="0"/>
                          </a:rPr>
                          <m:t>𝐮</m:t>
                        </m:r>
                      </m:e>
                    </m:d>
                  </m:oMath>
                </a14:m>
                <a:r>
                  <a:rPr lang="ja-JP" altLang="en-US" sz="2400" dirty="0"/>
                  <a:t>　</a:t>
                </a:r>
                <a:endParaRPr lang="ja-JP" altLang="ja-JP" sz="2400" dirty="0"/>
              </a:p>
              <a:p>
                <a:pPr>
                  <a:spcBef>
                    <a:spcPts val="600"/>
                  </a:spcBef>
                </a:pPr>
                <a:r>
                  <a:rPr lang="ja-JP" altLang="en-US" sz="2400" b="1" dirty="0"/>
                  <a:t>　　　　　　　</a:t>
                </a:r>
                <a14:m>
                  <m:oMath xmlns:m="http://schemas.openxmlformats.org/officeDocument/2006/math">
                    <m:r>
                      <a:rPr lang="en-US" altLang="ja-JP" sz="2400" b="1" i="1">
                        <a:latin typeface="Cambria Math" panose="02040503050406030204" pitchFamily="18" charset="0"/>
                      </a:rPr>
                      <m:t>≤</m:t>
                    </m:r>
                    <m:sSup>
                      <m:sSupPr>
                        <m:ctrlPr>
                          <a:rPr lang="ja-JP" altLang="ja-JP" sz="2400" b="1" i="1">
                            <a:latin typeface="Cambria Math" panose="02040503050406030204" pitchFamily="18" charset="0"/>
                          </a:rPr>
                        </m:ctrlPr>
                      </m:sSupPr>
                      <m:e>
                        <m:d>
                          <m:dPr>
                            <m:ctrlPr>
                              <a:rPr lang="ja-JP" altLang="ja-JP" sz="2400" b="1" i="1">
                                <a:latin typeface="Cambria Math" panose="02040503050406030204" pitchFamily="18" charset="0"/>
                              </a:rPr>
                            </m:ctrlPr>
                          </m:dPr>
                          <m:e>
                            <m:sSup>
                              <m:sSupPr>
                                <m:ctrlPr>
                                  <a:rPr lang="ja-JP" altLang="ja-JP" sz="2400" b="1" i="1">
                                    <a:latin typeface="Cambria Math" panose="02040503050406030204" pitchFamily="18" charset="0"/>
                                  </a:rPr>
                                </m:ctrlPr>
                              </m:sSupPr>
                              <m:e>
                                <m:r>
                                  <a:rPr lang="en-US" altLang="ja-JP" sz="2400" b="1" i="1">
                                    <a:latin typeface="Cambria Math" panose="02040503050406030204" pitchFamily="18" charset="0"/>
                                  </a:rPr>
                                  <m:t>𝐕</m:t>
                                </m:r>
                              </m:e>
                              <m:sup>
                                <m:r>
                                  <a:rPr lang="en-US" altLang="ja-JP" sz="2400" i="1">
                                    <a:latin typeface="Cambria Math" panose="02040503050406030204" pitchFamily="18" charset="0"/>
                                  </a:rPr>
                                  <m:t>𝑇</m:t>
                                </m:r>
                              </m:sup>
                            </m:sSup>
                            <m:r>
                              <a:rPr lang="en-US" altLang="ja-JP" sz="2400" b="1" i="1">
                                <a:latin typeface="Cambria Math" panose="02040503050406030204" pitchFamily="18" charset="0"/>
                              </a:rPr>
                              <m:t>𝐮</m:t>
                            </m:r>
                          </m:e>
                        </m:d>
                      </m:e>
                      <m:sup>
                        <m:r>
                          <a:rPr lang="en-US" altLang="ja-JP" sz="2400" i="1">
                            <a:latin typeface="Cambria Math" panose="02040503050406030204" pitchFamily="18" charset="0"/>
                          </a:rPr>
                          <m:t>𝑇</m:t>
                        </m:r>
                      </m:sup>
                    </m:sSup>
                    <m:r>
                      <m:rPr>
                        <m:sty m:val="p"/>
                      </m:rPr>
                      <a:rPr lang="en-US" altLang="ja-JP" sz="2400">
                        <a:latin typeface="Cambria Math" panose="02040503050406030204" pitchFamily="18" charset="0"/>
                      </a:rPr>
                      <m:t>diag</m:t>
                    </m:r>
                    <m:d>
                      <m:dPr>
                        <m:ctrlPr>
                          <a:rPr lang="ja-JP" altLang="ja-JP" sz="2400" i="1">
                            <a:latin typeface="Cambria Math" panose="02040503050406030204" pitchFamily="18" charset="0"/>
                          </a:rPr>
                        </m:ctrlPr>
                      </m:dPr>
                      <m:e>
                        <m:sSub>
                          <m:sSubPr>
                            <m:ctrlPr>
                              <a:rPr lang="ja-JP" altLang="ja-JP" sz="2400" i="1">
                                <a:latin typeface="Cambria Math" panose="02040503050406030204" pitchFamily="18" charset="0"/>
                              </a:rPr>
                            </m:ctrlPr>
                          </m:sSubPr>
                          <m:e>
                            <m:r>
                              <m:rPr>
                                <m:sty m:val="p"/>
                              </m:rPr>
                              <a:rPr lang="en-US" altLang="ja-JP" sz="2400">
                                <a:latin typeface="Cambria Math" panose="02040503050406030204" pitchFamily="18" charset="0"/>
                              </a:rPr>
                              <m:t>λ</m:t>
                            </m:r>
                          </m:e>
                          <m:sub>
                            <m:r>
                              <a:rPr lang="en-US" altLang="ja-JP" sz="2400">
                                <a:latin typeface="Cambria Math" panose="02040503050406030204" pitchFamily="18" charset="0"/>
                              </a:rPr>
                              <m:t>1</m:t>
                            </m:r>
                          </m:sub>
                        </m:sSub>
                        <m:r>
                          <a:rPr lang="en-US" altLang="ja-JP" sz="2400" b="1" i="1">
                            <a:latin typeface="Cambria Math" panose="02040503050406030204" pitchFamily="18" charset="0"/>
                          </a:rPr>
                          <m:t>,</m:t>
                        </m:r>
                        <m:sSub>
                          <m:sSubPr>
                            <m:ctrlPr>
                              <a:rPr lang="ja-JP" altLang="ja-JP" sz="2400" i="1">
                                <a:latin typeface="Cambria Math" panose="02040503050406030204" pitchFamily="18" charset="0"/>
                              </a:rPr>
                            </m:ctrlPr>
                          </m:sSubPr>
                          <m:e>
                            <m:r>
                              <m:rPr>
                                <m:sty m:val="p"/>
                              </m:rPr>
                              <a:rPr lang="en-US" altLang="ja-JP" sz="2400">
                                <a:latin typeface="Cambria Math" panose="02040503050406030204" pitchFamily="18" charset="0"/>
                              </a:rPr>
                              <m:t>λ</m:t>
                            </m:r>
                          </m:e>
                          <m:sub>
                            <m:r>
                              <a:rPr lang="en-US" altLang="ja-JP" sz="2400">
                                <a:latin typeface="Cambria Math" panose="02040503050406030204" pitchFamily="18" charset="0"/>
                              </a:rPr>
                              <m:t>1</m:t>
                            </m:r>
                          </m:sub>
                        </m:sSub>
                        <m:r>
                          <a:rPr lang="en-US" altLang="ja-JP" sz="2400" b="1" i="1">
                            <a:latin typeface="Cambria Math" panose="02040503050406030204" pitchFamily="18" charset="0"/>
                          </a:rPr>
                          <m:t>,…,</m:t>
                        </m:r>
                        <m:sSub>
                          <m:sSubPr>
                            <m:ctrlPr>
                              <a:rPr lang="ja-JP" altLang="ja-JP" sz="2400" i="1">
                                <a:latin typeface="Cambria Math" panose="02040503050406030204" pitchFamily="18" charset="0"/>
                              </a:rPr>
                            </m:ctrlPr>
                          </m:sSubPr>
                          <m:e>
                            <m:r>
                              <m:rPr>
                                <m:sty m:val="p"/>
                              </m:rPr>
                              <a:rPr lang="en-US" altLang="ja-JP" sz="2400">
                                <a:latin typeface="Cambria Math" panose="02040503050406030204" pitchFamily="18" charset="0"/>
                              </a:rPr>
                              <m:t>λ</m:t>
                            </m:r>
                          </m:e>
                          <m:sub>
                            <m:r>
                              <a:rPr lang="en-US" altLang="ja-JP" sz="2400">
                                <a:latin typeface="Cambria Math" panose="02040503050406030204" pitchFamily="18" charset="0"/>
                              </a:rPr>
                              <m:t>1</m:t>
                            </m:r>
                          </m:sub>
                        </m:sSub>
                      </m:e>
                    </m:d>
                    <m:d>
                      <m:dPr>
                        <m:ctrlPr>
                          <a:rPr lang="ja-JP" altLang="ja-JP" sz="2400" b="1" i="1">
                            <a:latin typeface="Cambria Math" panose="02040503050406030204" pitchFamily="18" charset="0"/>
                          </a:rPr>
                        </m:ctrlPr>
                      </m:dPr>
                      <m:e>
                        <m:sSup>
                          <m:sSupPr>
                            <m:ctrlPr>
                              <a:rPr lang="ja-JP" altLang="ja-JP" sz="2400" b="1" i="1">
                                <a:latin typeface="Cambria Math" panose="02040503050406030204" pitchFamily="18" charset="0"/>
                              </a:rPr>
                            </m:ctrlPr>
                          </m:sSupPr>
                          <m:e>
                            <m:r>
                              <a:rPr lang="en-US" altLang="ja-JP" sz="2400" b="1" i="1">
                                <a:latin typeface="Cambria Math" panose="02040503050406030204" pitchFamily="18" charset="0"/>
                              </a:rPr>
                              <m:t>𝐕</m:t>
                            </m:r>
                          </m:e>
                          <m:sup>
                            <m:r>
                              <a:rPr lang="en-US" altLang="ja-JP" sz="2400" i="1">
                                <a:latin typeface="Cambria Math" panose="02040503050406030204" pitchFamily="18" charset="0"/>
                              </a:rPr>
                              <m:t>𝑇</m:t>
                            </m:r>
                          </m:sup>
                        </m:sSup>
                        <m:r>
                          <a:rPr lang="en-US" altLang="ja-JP" sz="2400" b="1" i="1">
                            <a:latin typeface="Cambria Math" panose="02040503050406030204" pitchFamily="18" charset="0"/>
                          </a:rPr>
                          <m:t>𝐮</m:t>
                        </m:r>
                      </m:e>
                    </m:d>
                  </m:oMath>
                </a14:m>
                <a:r>
                  <a:rPr lang="ja-JP" altLang="en-US" sz="2400" dirty="0"/>
                  <a:t>　</a:t>
                </a:r>
                <a:endParaRPr lang="ja-JP" altLang="ja-JP" sz="2400" dirty="0"/>
              </a:p>
              <a:p>
                <a:pPr>
                  <a:spcBef>
                    <a:spcPts val="600"/>
                  </a:spcBef>
                </a:pPr>
                <a:r>
                  <a:rPr lang="ja-JP" altLang="en-US" sz="2400" b="1" dirty="0"/>
                  <a:t>　　　　　　　</a:t>
                </a:r>
                <a14:m>
                  <m:oMath xmlns:m="http://schemas.openxmlformats.org/officeDocument/2006/math">
                    <m:r>
                      <a:rPr lang="en-US" altLang="ja-JP" sz="2400" b="1">
                        <a:latin typeface="Cambria Math" panose="02040503050406030204" pitchFamily="18" charset="0"/>
                      </a:rPr>
                      <m:t>=</m:t>
                    </m:r>
                    <m:sSub>
                      <m:sSubPr>
                        <m:ctrlPr>
                          <a:rPr lang="ja-JP" altLang="ja-JP" sz="2400" i="1">
                            <a:latin typeface="Cambria Math" panose="02040503050406030204" pitchFamily="18" charset="0"/>
                          </a:rPr>
                        </m:ctrlPr>
                      </m:sSubPr>
                      <m:e>
                        <m:r>
                          <m:rPr>
                            <m:sty m:val="p"/>
                          </m:rPr>
                          <a:rPr lang="en-US" altLang="ja-JP" sz="2400">
                            <a:latin typeface="Cambria Math" panose="02040503050406030204" pitchFamily="18" charset="0"/>
                          </a:rPr>
                          <m:t>λ</m:t>
                        </m:r>
                      </m:e>
                      <m:sub>
                        <m:r>
                          <a:rPr lang="en-US" altLang="ja-JP" sz="2400">
                            <a:latin typeface="Cambria Math" panose="02040503050406030204" pitchFamily="18" charset="0"/>
                          </a:rPr>
                          <m:t>1</m:t>
                        </m:r>
                      </m:sub>
                    </m:sSub>
                    <m:sSup>
                      <m:sSupPr>
                        <m:ctrlPr>
                          <a:rPr lang="ja-JP" altLang="ja-JP" sz="2400" b="1" i="1">
                            <a:latin typeface="Cambria Math" panose="02040503050406030204" pitchFamily="18" charset="0"/>
                          </a:rPr>
                        </m:ctrlPr>
                      </m:sSupPr>
                      <m:e>
                        <m:d>
                          <m:dPr>
                            <m:ctrlPr>
                              <a:rPr lang="ja-JP" altLang="ja-JP" sz="2400" b="1" i="1">
                                <a:latin typeface="Cambria Math" panose="02040503050406030204" pitchFamily="18" charset="0"/>
                              </a:rPr>
                            </m:ctrlPr>
                          </m:dPr>
                          <m:e>
                            <m:sSup>
                              <m:sSupPr>
                                <m:ctrlPr>
                                  <a:rPr lang="ja-JP" altLang="ja-JP" sz="2400" b="1" i="1">
                                    <a:latin typeface="Cambria Math" panose="02040503050406030204" pitchFamily="18" charset="0"/>
                                  </a:rPr>
                                </m:ctrlPr>
                              </m:sSupPr>
                              <m:e>
                                <m:r>
                                  <a:rPr lang="en-US" altLang="ja-JP" sz="2400" b="1" i="1">
                                    <a:latin typeface="Cambria Math" panose="02040503050406030204" pitchFamily="18" charset="0"/>
                                  </a:rPr>
                                  <m:t>𝐕</m:t>
                                </m:r>
                              </m:e>
                              <m:sup>
                                <m:r>
                                  <a:rPr lang="en-US" altLang="ja-JP" sz="2400" i="1">
                                    <a:latin typeface="Cambria Math" panose="02040503050406030204" pitchFamily="18" charset="0"/>
                                  </a:rPr>
                                  <m:t>𝑇</m:t>
                                </m:r>
                              </m:sup>
                            </m:sSup>
                            <m:r>
                              <a:rPr lang="en-US" altLang="ja-JP" sz="2400" b="1" i="1">
                                <a:latin typeface="Cambria Math" panose="02040503050406030204" pitchFamily="18" charset="0"/>
                              </a:rPr>
                              <m:t>𝐮</m:t>
                            </m:r>
                          </m:e>
                        </m:d>
                      </m:e>
                      <m:sup>
                        <m:r>
                          <a:rPr lang="en-US" altLang="ja-JP" sz="2400" i="1">
                            <a:latin typeface="Cambria Math" panose="02040503050406030204" pitchFamily="18" charset="0"/>
                          </a:rPr>
                          <m:t>𝑇</m:t>
                        </m:r>
                      </m:sup>
                    </m:sSup>
                    <m:d>
                      <m:dPr>
                        <m:ctrlPr>
                          <a:rPr lang="ja-JP" altLang="ja-JP" sz="2400" b="1" i="1">
                            <a:latin typeface="Cambria Math" panose="02040503050406030204" pitchFamily="18" charset="0"/>
                          </a:rPr>
                        </m:ctrlPr>
                      </m:dPr>
                      <m:e>
                        <m:sSup>
                          <m:sSupPr>
                            <m:ctrlPr>
                              <a:rPr lang="ja-JP" altLang="ja-JP" sz="2400" b="1" i="1">
                                <a:latin typeface="Cambria Math" panose="02040503050406030204" pitchFamily="18" charset="0"/>
                              </a:rPr>
                            </m:ctrlPr>
                          </m:sSupPr>
                          <m:e>
                            <m:r>
                              <a:rPr lang="en-US" altLang="ja-JP" sz="2400" b="1" i="1">
                                <a:latin typeface="Cambria Math" panose="02040503050406030204" pitchFamily="18" charset="0"/>
                              </a:rPr>
                              <m:t>𝐕</m:t>
                            </m:r>
                          </m:e>
                          <m:sup>
                            <m:r>
                              <a:rPr lang="en-US" altLang="ja-JP" sz="2400" i="1">
                                <a:latin typeface="Cambria Math" panose="02040503050406030204" pitchFamily="18" charset="0"/>
                              </a:rPr>
                              <m:t>𝑇</m:t>
                            </m:r>
                          </m:sup>
                        </m:sSup>
                        <m:r>
                          <a:rPr lang="en-US" altLang="ja-JP" sz="2400" b="1" i="1">
                            <a:latin typeface="Cambria Math" panose="02040503050406030204" pitchFamily="18" charset="0"/>
                          </a:rPr>
                          <m:t>𝐮</m:t>
                        </m:r>
                      </m:e>
                    </m:d>
                  </m:oMath>
                </a14:m>
                <a:endParaRPr lang="en-US" altLang="ja-JP" sz="2400" dirty="0">
                  <a:latin typeface="游明朝" panose="02020400000000000000" pitchFamily="18" charset="-128"/>
                  <a:ea typeface="游明朝" panose="02020400000000000000" pitchFamily="18" charset="-128"/>
                </a:endParaRPr>
              </a:p>
              <a:p>
                <a:pPr>
                  <a:spcBef>
                    <a:spcPts val="600"/>
                  </a:spcBef>
                </a:pPr>
                <a:r>
                  <a:rPr lang="ja-JP" altLang="en-US" sz="2400" b="1" dirty="0"/>
                  <a:t>　　　　　　　</a:t>
                </a:r>
                <a14:m>
                  <m:oMath xmlns:m="http://schemas.openxmlformats.org/officeDocument/2006/math">
                    <m:r>
                      <a:rPr lang="en-US" altLang="ja-JP" sz="2400" b="1">
                        <a:latin typeface="Cambria Math" panose="02040503050406030204" pitchFamily="18" charset="0"/>
                      </a:rPr>
                      <m:t>=</m:t>
                    </m:r>
                    <m:sSub>
                      <m:sSubPr>
                        <m:ctrlPr>
                          <a:rPr lang="ja-JP" altLang="ja-JP" sz="2400" i="1">
                            <a:latin typeface="Cambria Math" panose="02040503050406030204" pitchFamily="18" charset="0"/>
                          </a:rPr>
                        </m:ctrlPr>
                      </m:sSubPr>
                      <m:e>
                        <m:r>
                          <m:rPr>
                            <m:sty m:val="p"/>
                          </m:rPr>
                          <a:rPr lang="en-US" altLang="ja-JP" sz="2400">
                            <a:latin typeface="Cambria Math" panose="02040503050406030204" pitchFamily="18" charset="0"/>
                          </a:rPr>
                          <m:t>λ</m:t>
                        </m:r>
                      </m:e>
                      <m:sub>
                        <m:r>
                          <a:rPr lang="en-US" altLang="ja-JP" sz="2400">
                            <a:latin typeface="Cambria Math" panose="02040503050406030204" pitchFamily="18" charset="0"/>
                          </a:rPr>
                          <m:t>1</m:t>
                        </m:r>
                      </m:sub>
                    </m:sSub>
                  </m:oMath>
                </a14:m>
                <a:r>
                  <a:rPr lang="ja-JP" altLang="en-US" sz="2400" dirty="0">
                    <a:latin typeface="游明朝" panose="02020400000000000000" pitchFamily="18" charset="-128"/>
                    <a:ea typeface="游明朝" panose="02020400000000000000" pitchFamily="18" charset="-128"/>
                  </a:rPr>
                  <a:t>　</a:t>
                </a:r>
              </a:p>
            </p:txBody>
          </p:sp>
        </mc:Choice>
        <mc:Fallback xmlns="">
          <p:sp>
            <p:nvSpPr>
              <p:cNvPr id="4" name="正方形/長方形 3"/>
              <p:cNvSpPr>
                <a:spLocks noRot="1" noChangeAspect="1" noMove="1" noResize="1" noEditPoints="1" noAdjustHandles="1" noChangeArrowheads="1" noChangeShapeType="1" noTextEdit="1"/>
              </p:cNvSpPr>
              <p:nvPr/>
            </p:nvSpPr>
            <p:spPr>
              <a:xfrm>
                <a:off x="6045200" y="102743"/>
                <a:ext cx="6146800" cy="5522859"/>
              </a:xfrm>
              <a:prstGeom prst="rect">
                <a:avLst/>
              </a:prstGeom>
              <a:blipFill rotWithShape="0">
                <a:blip r:embed="rId4"/>
                <a:stretch>
                  <a:fillRect l="-7738" t="-132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正方形/長方形 4"/>
              <p:cNvSpPr/>
              <p:nvPr/>
            </p:nvSpPr>
            <p:spPr>
              <a:xfrm>
                <a:off x="6057121" y="5664368"/>
                <a:ext cx="6134879" cy="830997"/>
              </a:xfrm>
              <a:prstGeom prst="rect">
                <a:avLst/>
              </a:prstGeom>
            </p:spPr>
            <p:txBody>
              <a:bodyPr wrap="square">
                <a:spAutoFit/>
              </a:bodyPr>
              <a:lstStyle/>
              <a:p>
                <a:r>
                  <a:rPr lang="ja-JP" altLang="en-US" sz="2400" kern="100" dirty="0">
                    <a:latin typeface="游明朝" panose="02020400000000000000" pitchFamily="18" charset="-128"/>
                    <a:ea typeface="游明朝" panose="02020400000000000000" pitchFamily="18" charset="-128"/>
                    <a:cs typeface="Times New Roman" panose="02020603050405020304" pitchFamily="18" charset="0"/>
                  </a:rPr>
                  <a:t>等号成立は</a:t>
                </a:r>
                <a14:m>
                  <m:oMath xmlns:m="http://schemas.openxmlformats.org/officeDocument/2006/math">
                    <m:sSup>
                      <m:sSupPr>
                        <m:ctrlPr>
                          <a:rPr lang="ja-JP" altLang="ja-JP" sz="2400" b="1" i="1">
                            <a:latin typeface="Cambria Math" panose="02040503050406030204" pitchFamily="18" charset="0"/>
                          </a:rPr>
                        </m:ctrlPr>
                      </m:sSupPr>
                      <m:e>
                        <m:r>
                          <a:rPr lang="en-US" altLang="ja-JP" sz="2400" b="1" i="1">
                            <a:latin typeface="Cambria Math" panose="02040503050406030204" pitchFamily="18" charset="0"/>
                          </a:rPr>
                          <m:t>𝐕</m:t>
                        </m:r>
                      </m:e>
                      <m:sup>
                        <m:r>
                          <a:rPr lang="en-US" altLang="ja-JP" sz="2400" i="1">
                            <a:latin typeface="Cambria Math" panose="02040503050406030204" pitchFamily="18" charset="0"/>
                          </a:rPr>
                          <m:t>𝑇</m:t>
                        </m:r>
                      </m:sup>
                    </m:sSup>
                    <m:r>
                      <a:rPr lang="en-US" altLang="ja-JP" sz="2400" b="1" i="1">
                        <a:latin typeface="Cambria Math" panose="02040503050406030204" pitchFamily="18" charset="0"/>
                      </a:rPr>
                      <m:t>𝐮</m:t>
                    </m:r>
                  </m:oMath>
                </a14:m>
                <a:r>
                  <a:rPr lang="en-US" altLang="ja-JP" sz="2400" dirty="0">
                    <a:latin typeface="游明朝" panose="02020400000000000000" pitchFamily="18" charset="-128"/>
                    <a:ea typeface="游明朝" panose="02020400000000000000" pitchFamily="18" charset="-128"/>
                  </a:rPr>
                  <a:t>=(1,0,0,…,0)</a:t>
                </a:r>
                <a:r>
                  <a:rPr lang="ja-JP" altLang="en-US" sz="2400" dirty="0">
                    <a:latin typeface="游明朝" panose="02020400000000000000" pitchFamily="18" charset="-128"/>
                    <a:ea typeface="游明朝" panose="02020400000000000000" pitchFamily="18" charset="-128"/>
                  </a:rPr>
                  <a:t>のとき，つまり</a:t>
                </a:r>
                <a14:m>
                  <m:oMath xmlns:m="http://schemas.openxmlformats.org/officeDocument/2006/math">
                    <m:r>
                      <a:rPr lang="en-US" altLang="ja-JP" sz="2400" b="1" i="1">
                        <a:latin typeface="Cambria Math" panose="02040503050406030204" pitchFamily="18" charset="0"/>
                      </a:rPr>
                      <m:t>𝐮</m:t>
                    </m:r>
                  </m:oMath>
                </a14:m>
                <a:r>
                  <a:rPr lang="en-US" altLang="ja-JP" sz="2400" dirty="0">
                    <a:latin typeface="游明朝" panose="02020400000000000000" pitchFamily="18" charset="-128"/>
                    <a:ea typeface="游明朝" panose="02020400000000000000" pitchFamily="18" charset="-128"/>
                  </a:rPr>
                  <a:t>=</a:t>
                </a:r>
                <a:r>
                  <a:rPr lang="en-US" altLang="ja-JP" sz="2400" b="1" dirty="0"/>
                  <a:t> </a:t>
                </a:r>
                <a14:m>
                  <m:oMath xmlns:m="http://schemas.openxmlformats.org/officeDocument/2006/math">
                    <m:sSub>
                      <m:sSubPr>
                        <m:ctrlPr>
                          <a:rPr lang="en-US" altLang="ja-JP" sz="2400" b="1" i="1" smtClean="0">
                            <a:latin typeface="Cambria Math" panose="02040503050406030204" pitchFamily="18" charset="0"/>
                          </a:rPr>
                        </m:ctrlPr>
                      </m:sSubPr>
                      <m:e>
                        <m:r>
                          <a:rPr lang="en-US" altLang="ja-JP" sz="2400" b="1" i="0" smtClean="0">
                            <a:latin typeface="Cambria Math" panose="02040503050406030204" pitchFamily="18" charset="0"/>
                          </a:rPr>
                          <m:t>𝐯</m:t>
                        </m:r>
                      </m:e>
                      <m:sub>
                        <m:r>
                          <a:rPr lang="en-US" altLang="ja-JP" sz="2400" b="0" i="0" smtClean="0">
                            <a:latin typeface="Cambria Math" panose="02040503050406030204" pitchFamily="18" charset="0"/>
                          </a:rPr>
                          <m:t>1</m:t>
                        </m:r>
                      </m:sub>
                    </m:sSub>
                  </m:oMath>
                </a14:m>
                <a:r>
                  <a:rPr lang="ja-JP" altLang="en-US" sz="2400" dirty="0">
                    <a:latin typeface="游明朝" panose="02020400000000000000" pitchFamily="18" charset="-128"/>
                    <a:ea typeface="游明朝" panose="02020400000000000000" pitchFamily="18" charset="-128"/>
                  </a:rPr>
                  <a:t>のとき最大値となる．最大値は</a:t>
                </a:r>
                <a14:m>
                  <m:oMath xmlns:m="http://schemas.openxmlformats.org/officeDocument/2006/math">
                    <m:sSub>
                      <m:sSubPr>
                        <m:ctrlPr>
                          <a:rPr lang="ja-JP" altLang="ja-JP" sz="2400" i="1">
                            <a:latin typeface="Cambria Math" panose="02040503050406030204" pitchFamily="18" charset="0"/>
                          </a:rPr>
                        </m:ctrlPr>
                      </m:sSubPr>
                      <m:e>
                        <m:r>
                          <m:rPr>
                            <m:sty m:val="p"/>
                          </m:rPr>
                          <a:rPr lang="en-US" altLang="ja-JP" sz="2400">
                            <a:latin typeface="Cambria Math" panose="02040503050406030204" pitchFamily="18" charset="0"/>
                          </a:rPr>
                          <m:t>λ</m:t>
                        </m:r>
                      </m:e>
                      <m:sub>
                        <m:r>
                          <a:rPr lang="en-US" altLang="ja-JP" sz="2400">
                            <a:latin typeface="Cambria Math" panose="02040503050406030204" pitchFamily="18" charset="0"/>
                          </a:rPr>
                          <m:t>1</m:t>
                        </m:r>
                      </m:sub>
                    </m:sSub>
                  </m:oMath>
                </a14:m>
                <a:r>
                  <a:rPr lang="en-US" altLang="ja-JP" sz="2400" dirty="0">
                    <a:latin typeface="游明朝" panose="02020400000000000000" pitchFamily="18" charset="-128"/>
                    <a:ea typeface="游明朝" panose="02020400000000000000" pitchFamily="18" charset="-128"/>
                  </a:rPr>
                  <a:t>.</a:t>
                </a:r>
                <a:endParaRPr lang="ja-JP" altLang="en-US" sz="2400" dirty="0">
                  <a:latin typeface="游明朝" panose="02020400000000000000" pitchFamily="18" charset="-128"/>
                  <a:ea typeface="游明朝" panose="02020400000000000000" pitchFamily="18" charset="-128"/>
                </a:endParaRPr>
              </a:p>
            </p:txBody>
          </p:sp>
        </mc:Choice>
        <mc:Fallback xmlns="">
          <p:sp>
            <p:nvSpPr>
              <p:cNvPr id="5" name="正方形/長方形 4"/>
              <p:cNvSpPr>
                <a:spLocks noRot="1" noChangeAspect="1" noMove="1" noResize="1" noEditPoints="1" noAdjustHandles="1" noChangeArrowheads="1" noChangeShapeType="1" noTextEdit="1"/>
              </p:cNvSpPr>
              <p:nvPr/>
            </p:nvSpPr>
            <p:spPr>
              <a:xfrm>
                <a:off x="6057121" y="5664368"/>
                <a:ext cx="6134879" cy="830997"/>
              </a:xfrm>
              <a:prstGeom prst="rect">
                <a:avLst/>
              </a:prstGeom>
              <a:blipFill rotWithShape="0">
                <a:blip r:embed="rId5"/>
                <a:stretch>
                  <a:fillRect l="-1590" t="-5109" b="-16058"/>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7357797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75558" y="261712"/>
            <a:ext cx="5491842" cy="1147987"/>
          </a:xfrm>
        </p:spPr>
        <p:txBody>
          <a:bodyPr>
            <a:normAutofit/>
          </a:bodyPr>
          <a:lstStyle/>
          <a:p>
            <a:r>
              <a:rPr lang="ja-JP" altLang="en-US" sz="3600" b="1" dirty="0"/>
              <a:t>主成分分析 </a:t>
            </a:r>
            <a:r>
              <a:rPr lang="en-US" altLang="ja-JP" sz="3600" dirty="0"/>
              <a:t>–</a:t>
            </a:r>
            <a:br>
              <a:rPr lang="en-US" altLang="ja-JP" sz="3600" dirty="0"/>
            </a:br>
            <a:r>
              <a:rPr lang="ja-JP" altLang="en-US" sz="3600" dirty="0"/>
              <a:t>第</a:t>
            </a:r>
            <a:r>
              <a:rPr lang="en-US" altLang="ja-JP" sz="3600" b="1" dirty="0">
                <a:solidFill>
                  <a:srgbClr val="C00000"/>
                </a:solidFill>
              </a:rPr>
              <a:t>2</a:t>
            </a:r>
            <a:r>
              <a:rPr lang="ja-JP" altLang="en-US" sz="3600" dirty="0"/>
              <a:t>主成分の計算</a:t>
            </a:r>
            <a:endParaRPr kumimoji="1" lang="ja-JP" altLang="en-US" sz="3600" dirty="0"/>
          </a:p>
        </p:txBody>
      </p:sp>
      <p:sp>
        <p:nvSpPr>
          <p:cNvPr id="27" name="コンテンツ プレースホルダー 2"/>
          <p:cNvSpPr txBox="1">
            <a:spLocks/>
          </p:cNvSpPr>
          <p:nvPr/>
        </p:nvSpPr>
        <p:spPr>
          <a:xfrm>
            <a:off x="252188" y="1169237"/>
            <a:ext cx="6598555" cy="50576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lnSpc>
                <a:spcPct val="100000"/>
              </a:lnSpc>
              <a:spcBef>
                <a:spcPts val="1200"/>
              </a:spcBef>
              <a:spcAft>
                <a:spcPts val="600"/>
              </a:spcAft>
            </a:pPr>
            <a:endParaRPr lang="en-US" altLang="ja-JP" dirty="0"/>
          </a:p>
        </p:txBody>
      </p:sp>
      <p:sp>
        <p:nvSpPr>
          <p:cNvPr id="35" name="コンテンツ プレースホルダー 2"/>
          <p:cNvSpPr txBox="1">
            <a:spLocks/>
          </p:cNvSpPr>
          <p:nvPr/>
        </p:nvSpPr>
        <p:spPr>
          <a:xfrm>
            <a:off x="277589" y="3350988"/>
            <a:ext cx="4891312" cy="589461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600"/>
              </a:spcBef>
              <a:spcAft>
                <a:spcPts val="600"/>
              </a:spcAft>
              <a:buNone/>
            </a:pPr>
            <a:endParaRPr lang="en-US" altLang="ja-JP" sz="2400" dirty="0"/>
          </a:p>
        </p:txBody>
      </p:sp>
      <mc:AlternateContent xmlns:mc="http://schemas.openxmlformats.org/markup-compatibility/2006" xmlns:a14="http://schemas.microsoft.com/office/drawing/2010/main">
        <mc:Choice Requires="a14">
          <p:sp>
            <p:nvSpPr>
              <p:cNvPr id="3" name="角丸四角形 2"/>
              <p:cNvSpPr/>
              <p:nvPr/>
            </p:nvSpPr>
            <p:spPr>
              <a:xfrm>
                <a:off x="330200" y="1625600"/>
                <a:ext cx="5575300" cy="5105400"/>
              </a:xfrm>
              <a:prstGeom prst="roundRect">
                <a:avLst>
                  <a:gd name="adj" fmla="val 8494"/>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Bef>
                    <a:spcPts val="600"/>
                  </a:spcBef>
                  <a:spcAft>
                    <a:spcPts val="600"/>
                  </a:spcAft>
                </a:pPr>
                <a:r>
                  <a:rPr lang="ja-JP" altLang="ja-JP"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入力点群</a:t>
                </a:r>
                <a:r>
                  <a:rPr lang="en-US" altLang="ja-JP"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 </a:t>
                </a:r>
                <a14:m>
                  <m:oMath xmlns:m="http://schemas.openxmlformats.org/officeDocument/2006/math">
                    <m:sSub>
                      <m:sSubPr>
                        <m:ctrlPr>
                          <a:rPr lang="ja-JP" altLang="ja-JP" sz="2800" b="1" i="1">
                            <a:solidFill>
                              <a:schemeClr val="tx1"/>
                            </a:solidFill>
                            <a:latin typeface="Cambria Math" panose="02040503050406030204" pitchFamily="18" charset="0"/>
                          </a:rPr>
                        </m:ctrlPr>
                      </m:sSubPr>
                      <m:e>
                        <m:acc>
                          <m:accPr>
                            <m:chr m:val="̂"/>
                            <m:ctrlPr>
                              <a:rPr lang="ja-JP" altLang="ja-JP" sz="2800" b="1" i="1">
                                <a:solidFill>
                                  <a:schemeClr val="tx1"/>
                                </a:solidFill>
                                <a:latin typeface="Cambria Math" panose="02040503050406030204" pitchFamily="18" charset="0"/>
                              </a:rPr>
                            </m:ctrlPr>
                          </m:accPr>
                          <m:e>
                            <m:r>
                              <a:rPr lang="en-US" altLang="ja-JP" sz="2800" b="1" i="1">
                                <a:solidFill>
                                  <a:schemeClr val="tx1"/>
                                </a:solidFill>
                                <a:latin typeface="Cambria Math" panose="02040503050406030204" pitchFamily="18" charset="0"/>
                              </a:rPr>
                              <m:t>𝐱</m:t>
                            </m:r>
                          </m:e>
                        </m:acc>
                      </m:e>
                      <m:sub>
                        <m:r>
                          <a:rPr lang="en-US" altLang="ja-JP" sz="2800" i="1">
                            <a:solidFill>
                              <a:schemeClr val="tx1"/>
                            </a:solidFill>
                            <a:latin typeface="Cambria Math" panose="02040503050406030204" pitchFamily="18" charset="0"/>
                          </a:rPr>
                          <m:t>𝑖</m:t>
                        </m:r>
                      </m:sub>
                    </m:sSub>
                    <m:r>
                      <a:rPr lang="en-US" altLang="ja-JP" sz="2800" b="1" i="1">
                        <a:solidFill>
                          <a:schemeClr val="tx1"/>
                        </a:solidFill>
                        <a:latin typeface="Cambria Math" panose="02040503050406030204" pitchFamily="18" charset="0"/>
                      </a:rPr>
                      <m:t>∈</m:t>
                    </m:r>
                    <m:sSup>
                      <m:sSupPr>
                        <m:ctrlPr>
                          <a:rPr lang="ja-JP" altLang="ja-JP" sz="2800" i="1">
                            <a:solidFill>
                              <a:schemeClr val="tx1"/>
                            </a:solidFill>
                            <a:latin typeface="Cambria Math" panose="02040503050406030204" pitchFamily="18" charset="0"/>
                          </a:rPr>
                        </m:ctrlPr>
                      </m:sSupPr>
                      <m:e>
                        <m:r>
                          <a:rPr lang="en-US" altLang="ja-JP" sz="2800" i="1">
                            <a:solidFill>
                              <a:schemeClr val="tx1"/>
                            </a:solidFill>
                            <a:latin typeface="Cambria Math" panose="02040503050406030204" pitchFamily="18" charset="0"/>
                          </a:rPr>
                          <m:t>𝑅</m:t>
                        </m:r>
                      </m:e>
                      <m:sup>
                        <m:r>
                          <a:rPr lang="en-US" altLang="ja-JP" sz="2800" i="1">
                            <a:solidFill>
                              <a:schemeClr val="tx1"/>
                            </a:solidFill>
                            <a:latin typeface="Cambria Math" panose="02040503050406030204" pitchFamily="18" charset="0"/>
                          </a:rPr>
                          <m:t>𝑑</m:t>
                        </m:r>
                      </m:sup>
                    </m:sSup>
                    <m:r>
                      <a:rPr lang="en-US" altLang="ja-JP" sz="2800" i="1">
                        <a:solidFill>
                          <a:schemeClr val="tx1"/>
                        </a:solidFill>
                        <a:latin typeface="Cambria Math" panose="02040503050406030204" pitchFamily="18" charset="0"/>
                      </a:rPr>
                      <m:t>, </m:t>
                    </m:r>
                    <m:r>
                      <a:rPr lang="en-US" altLang="ja-JP" sz="2800" i="1">
                        <a:solidFill>
                          <a:schemeClr val="tx1"/>
                        </a:solidFill>
                        <a:latin typeface="Cambria Math" panose="02040503050406030204" pitchFamily="18" charset="0"/>
                      </a:rPr>
                      <m:t>𝑖</m:t>
                    </m:r>
                    <m:r>
                      <a:rPr lang="en-US" altLang="ja-JP" sz="2800" i="1">
                        <a:solidFill>
                          <a:schemeClr val="tx1"/>
                        </a:solidFill>
                        <a:latin typeface="Cambria Math" panose="02040503050406030204" pitchFamily="18" charset="0"/>
                      </a:rPr>
                      <m:t>=1,2,…,</m:t>
                    </m:r>
                    <m:r>
                      <a:rPr lang="en-US" altLang="ja-JP" sz="2800" i="1">
                        <a:solidFill>
                          <a:schemeClr val="tx1"/>
                        </a:solidFill>
                        <a:latin typeface="Cambria Math" panose="02040503050406030204" pitchFamily="18" charset="0"/>
                      </a:rPr>
                      <m:t>𝑁</m:t>
                    </m:r>
                  </m:oMath>
                </a14:m>
                <a:endParaRPr kumimoji="1" lang="en-US" altLang="ja-JP"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spcAft>
                    <a:spcPts val="600"/>
                  </a:spcAft>
                </a:pPr>
                <a:r>
                  <a:rPr kumimoji="1"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平均値 </a:t>
                </a:r>
                <a:r>
                  <a:rPr kumimoji="1" lang="en-US" altLang="ja-JP"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t>
                </a:r>
                <a14:m>
                  <m:oMath xmlns:m="http://schemas.openxmlformats.org/officeDocument/2006/math">
                    <m:r>
                      <a:rPr lang="en-US" altLang="ja-JP" sz="2800" b="1" i="0" smtClean="0">
                        <a:solidFill>
                          <a:schemeClr val="tx1"/>
                        </a:solidFill>
                        <a:latin typeface="Cambria Math" panose="02040503050406030204" pitchFamily="18" charset="0"/>
                      </a:rPr>
                      <m:t>𝐦</m:t>
                    </m:r>
                    <m:r>
                      <a:rPr lang="en-US" altLang="ja-JP" sz="2800" b="0" i="0" smtClean="0">
                        <a:solidFill>
                          <a:schemeClr val="tx1"/>
                        </a:solidFill>
                        <a:latin typeface="Cambria Math" panose="02040503050406030204" pitchFamily="18" charset="0"/>
                      </a:rPr>
                      <m:t>=</m:t>
                    </m:r>
                    <m:f>
                      <m:fPr>
                        <m:ctrlPr>
                          <a:rPr lang="ja-JP" altLang="ja-JP" sz="2800" i="1">
                            <a:solidFill>
                              <a:schemeClr val="tx1"/>
                            </a:solidFill>
                            <a:latin typeface="Cambria Math" panose="02040503050406030204" pitchFamily="18" charset="0"/>
                          </a:rPr>
                        </m:ctrlPr>
                      </m:fPr>
                      <m:num>
                        <m:r>
                          <a:rPr lang="en-US" altLang="ja-JP" sz="2800" i="1">
                            <a:solidFill>
                              <a:schemeClr val="tx1"/>
                            </a:solidFill>
                            <a:latin typeface="Cambria Math" panose="02040503050406030204" pitchFamily="18" charset="0"/>
                          </a:rPr>
                          <m:t>1</m:t>
                        </m:r>
                      </m:num>
                      <m:den>
                        <m:r>
                          <a:rPr lang="en-US" altLang="ja-JP" sz="2800" i="1">
                            <a:solidFill>
                              <a:schemeClr val="tx1"/>
                            </a:solidFill>
                            <a:latin typeface="Cambria Math" panose="02040503050406030204" pitchFamily="18" charset="0"/>
                          </a:rPr>
                          <m:t>𝑁</m:t>
                        </m:r>
                      </m:den>
                    </m:f>
                    <m:nary>
                      <m:naryPr>
                        <m:chr m:val="∑"/>
                        <m:supHide m:val="on"/>
                        <m:ctrlPr>
                          <a:rPr lang="ja-JP" altLang="ja-JP" sz="2800" b="1" i="1">
                            <a:solidFill>
                              <a:schemeClr val="tx1"/>
                            </a:solidFill>
                            <a:latin typeface="Cambria Math" panose="02040503050406030204" pitchFamily="18" charset="0"/>
                          </a:rPr>
                        </m:ctrlPr>
                      </m:naryPr>
                      <m:sub>
                        <m:r>
                          <a:rPr lang="en-US" altLang="ja-JP" sz="2800" i="1">
                            <a:solidFill>
                              <a:schemeClr val="tx1"/>
                            </a:solidFill>
                            <a:latin typeface="Cambria Math" panose="02040503050406030204" pitchFamily="18" charset="0"/>
                          </a:rPr>
                          <m:t>𝑖</m:t>
                        </m:r>
                      </m:sub>
                      <m:sup/>
                      <m:e>
                        <m:sSub>
                          <m:sSubPr>
                            <m:ctrlPr>
                              <a:rPr lang="ja-JP" altLang="ja-JP" sz="2800" b="1" i="1">
                                <a:solidFill>
                                  <a:schemeClr val="tx1"/>
                                </a:solidFill>
                                <a:latin typeface="Cambria Math" panose="02040503050406030204" pitchFamily="18" charset="0"/>
                              </a:rPr>
                            </m:ctrlPr>
                          </m:sSubPr>
                          <m:e>
                            <m:acc>
                              <m:accPr>
                                <m:chr m:val="̂"/>
                                <m:ctrlPr>
                                  <a:rPr lang="ja-JP" altLang="ja-JP" sz="2800" b="1" i="1">
                                    <a:solidFill>
                                      <a:schemeClr val="tx1"/>
                                    </a:solidFill>
                                    <a:latin typeface="Cambria Math" panose="02040503050406030204" pitchFamily="18" charset="0"/>
                                  </a:rPr>
                                </m:ctrlPr>
                              </m:accPr>
                              <m:e>
                                <m:r>
                                  <a:rPr lang="en-US" altLang="ja-JP" sz="2800" b="1" i="1">
                                    <a:solidFill>
                                      <a:schemeClr val="tx1"/>
                                    </a:solidFill>
                                    <a:latin typeface="Cambria Math" panose="02040503050406030204" pitchFamily="18" charset="0"/>
                                  </a:rPr>
                                  <m:t>𝐱</m:t>
                                </m:r>
                              </m:e>
                            </m:acc>
                          </m:e>
                          <m:sub>
                            <m:r>
                              <a:rPr lang="en-US" altLang="ja-JP" sz="2800" i="1">
                                <a:solidFill>
                                  <a:schemeClr val="tx1"/>
                                </a:solidFill>
                                <a:latin typeface="Cambria Math" panose="02040503050406030204" pitchFamily="18" charset="0"/>
                              </a:rPr>
                              <m:t>𝑖</m:t>
                            </m:r>
                          </m:sub>
                        </m:sSub>
                      </m:e>
                    </m:nary>
                  </m:oMath>
                </a14:m>
                <a:r>
                  <a:rPr kumimoji="1" lang="en-US" altLang="ja-JP"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t>
                </a:r>
              </a:p>
              <a:p>
                <a:pPr>
                  <a:spcBef>
                    <a:spcPts val="600"/>
                  </a:spcBef>
                  <a:spcAft>
                    <a:spcPts val="600"/>
                  </a:spcAft>
                </a:pPr>
                <a:r>
                  <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平行移動 </a:t>
                </a:r>
                <a:r>
                  <a:rPr lang="en-US" altLang="ja-JP"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t>
                </a:r>
                <a14:m>
                  <m:oMath xmlns:m="http://schemas.openxmlformats.org/officeDocument/2006/math">
                    <m:sSub>
                      <m:sSubPr>
                        <m:ctrlPr>
                          <a:rPr lang="ja-JP" altLang="ja-JP" sz="2800" b="1" i="1">
                            <a:solidFill>
                              <a:schemeClr val="tx1"/>
                            </a:solidFill>
                            <a:latin typeface="Cambria Math" panose="02040503050406030204" pitchFamily="18" charset="0"/>
                          </a:rPr>
                        </m:ctrlPr>
                      </m:sSubPr>
                      <m:e>
                        <m:r>
                          <a:rPr lang="en-US" altLang="ja-JP" sz="2800" b="1" i="1">
                            <a:solidFill>
                              <a:schemeClr val="tx1"/>
                            </a:solidFill>
                            <a:latin typeface="Cambria Math" panose="02040503050406030204" pitchFamily="18" charset="0"/>
                          </a:rPr>
                          <m:t>𝐱</m:t>
                        </m:r>
                      </m:e>
                      <m:sub>
                        <m:r>
                          <a:rPr lang="en-US" altLang="ja-JP" sz="2800" i="1">
                            <a:solidFill>
                              <a:schemeClr val="tx1"/>
                            </a:solidFill>
                            <a:latin typeface="Cambria Math" panose="02040503050406030204" pitchFamily="18" charset="0"/>
                          </a:rPr>
                          <m:t>𝑖</m:t>
                        </m:r>
                      </m:sub>
                    </m:sSub>
                    <m:r>
                      <a:rPr lang="en-US" altLang="ja-JP" sz="2800" b="1" i="1">
                        <a:solidFill>
                          <a:schemeClr val="tx1"/>
                        </a:solidFill>
                        <a:latin typeface="Cambria Math" panose="02040503050406030204" pitchFamily="18" charset="0"/>
                      </a:rPr>
                      <m:t>=</m:t>
                    </m:r>
                    <m:sSub>
                      <m:sSubPr>
                        <m:ctrlPr>
                          <a:rPr lang="ja-JP" altLang="ja-JP" sz="2800" b="1" i="1">
                            <a:solidFill>
                              <a:schemeClr val="tx1"/>
                            </a:solidFill>
                            <a:latin typeface="Cambria Math" panose="02040503050406030204" pitchFamily="18" charset="0"/>
                          </a:rPr>
                        </m:ctrlPr>
                      </m:sSubPr>
                      <m:e>
                        <m:acc>
                          <m:accPr>
                            <m:chr m:val="̂"/>
                            <m:ctrlPr>
                              <a:rPr lang="ja-JP" altLang="ja-JP" sz="2800" b="1" i="1">
                                <a:solidFill>
                                  <a:schemeClr val="tx1"/>
                                </a:solidFill>
                                <a:latin typeface="Cambria Math" panose="02040503050406030204" pitchFamily="18" charset="0"/>
                              </a:rPr>
                            </m:ctrlPr>
                          </m:accPr>
                          <m:e>
                            <m:r>
                              <a:rPr lang="en-US" altLang="ja-JP" sz="2800" b="1" i="1">
                                <a:solidFill>
                                  <a:schemeClr val="tx1"/>
                                </a:solidFill>
                                <a:latin typeface="Cambria Math" panose="02040503050406030204" pitchFamily="18" charset="0"/>
                              </a:rPr>
                              <m:t>𝐱</m:t>
                            </m:r>
                          </m:e>
                        </m:acc>
                      </m:e>
                      <m:sub>
                        <m:r>
                          <a:rPr lang="en-US" altLang="ja-JP" sz="2800" i="1">
                            <a:solidFill>
                              <a:schemeClr val="tx1"/>
                            </a:solidFill>
                            <a:latin typeface="Cambria Math" panose="02040503050406030204" pitchFamily="18" charset="0"/>
                          </a:rPr>
                          <m:t>𝑖</m:t>
                        </m:r>
                      </m:sub>
                    </m:sSub>
                    <m:r>
                      <a:rPr lang="en-US" altLang="ja-JP" sz="2800" b="1" i="1">
                        <a:solidFill>
                          <a:schemeClr val="tx1"/>
                        </a:solidFill>
                        <a:latin typeface="Cambria Math" panose="02040503050406030204" pitchFamily="18" charset="0"/>
                      </a:rPr>
                      <m:t>−</m:t>
                    </m:r>
                    <m:r>
                      <a:rPr lang="en-US" altLang="ja-JP" sz="2800" b="1" i="0" smtClean="0">
                        <a:solidFill>
                          <a:schemeClr val="tx1"/>
                        </a:solidFill>
                        <a:latin typeface="Cambria Math" panose="02040503050406030204" pitchFamily="18" charset="0"/>
                      </a:rPr>
                      <m:t>𝐦</m:t>
                    </m:r>
                  </m:oMath>
                </a14:m>
                <a:endParaRPr kumimoji="1" lang="en-US" altLang="ja-JP"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spcAft>
                    <a:spcPts val="600"/>
                  </a:spcAft>
                </a:pPr>
                <a:endParaRPr lang="en-US" altLang="ja-JP" sz="7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spcAft>
                    <a:spcPts val="600"/>
                  </a:spcAft>
                </a:pPr>
                <a:r>
                  <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以下の最大値問題を求めたい</a:t>
                </a:r>
                <a:endParaRPr lang="en-US" altLang="ja-JP"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spcAft>
                    <a:spcPts val="600"/>
                  </a:spcAft>
                </a:pPr>
                <a:endParaRPr kumimoji="1" lang="en-US" altLang="ja-JP" sz="1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spcAft>
                    <a:spcPts val="600"/>
                  </a:spcAft>
                </a:pPr>
                <a14:m>
                  <m:oMathPara xmlns:m="http://schemas.openxmlformats.org/officeDocument/2006/math">
                    <m:oMathParaPr>
                      <m:jc m:val="centerGroup"/>
                    </m:oMathParaPr>
                    <m:oMath xmlns:m="http://schemas.openxmlformats.org/officeDocument/2006/math">
                      <m:func>
                        <m:funcPr>
                          <m:ctrlPr>
                            <a:rPr lang="ja-JP" altLang="ja-JP" sz="3600" i="1">
                              <a:solidFill>
                                <a:schemeClr val="tx1"/>
                              </a:solidFill>
                              <a:latin typeface="Cambria Math" panose="02040503050406030204" pitchFamily="18" charset="0"/>
                            </a:rPr>
                          </m:ctrlPr>
                        </m:funcPr>
                        <m:fName>
                          <m:limLow>
                            <m:limLowPr>
                              <m:ctrlPr>
                                <a:rPr lang="ja-JP" altLang="ja-JP" sz="3600" i="1">
                                  <a:solidFill>
                                    <a:schemeClr val="tx1"/>
                                  </a:solidFill>
                                  <a:latin typeface="Cambria Math" panose="02040503050406030204" pitchFamily="18" charset="0"/>
                                </a:rPr>
                              </m:ctrlPr>
                            </m:limLowPr>
                            <m:e>
                              <m:r>
                                <m:rPr>
                                  <m:sty m:val="p"/>
                                </m:rPr>
                                <a:rPr lang="en-US" altLang="ja-JP" sz="3600" b="0" i="0" smtClean="0">
                                  <a:solidFill>
                                    <a:schemeClr val="tx1"/>
                                  </a:solidFill>
                                  <a:latin typeface="Cambria Math" panose="02040503050406030204" pitchFamily="18" charset="0"/>
                                </a:rPr>
                                <m:t>arg</m:t>
                              </m:r>
                              <m:r>
                                <m:rPr>
                                  <m:sty m:val="p"/>
                                </m:rPr>
                                <a:rPr lang="en-US" altLang="ja-JP" sz="3600">
                                  <a:solidFill>
                                    <a:schemeClr val="tx1"/>
                                  </a:solidFill>
                                  <a:latin typeface="Cambria Math" panose="02040503050406030204" pitchFamily="18" charset="0"/>
                                </a:rPr>
                                <m:t>max</m:t>
                              </m:r>
                            </m:e>
                            <m:lim>
                              <m:d>
                                <m:dPr>
                                  <m:begChr m:val="|"/>
                                  <m:endChr m:val="|"/>
                                  <m:ctrlPr>
                                    <a:rPr lang="en-US" altLang="ja-JP" sz="3200" b="1" i="1">
                                      <a:solidFill>
                                        <a:schemeClr val="tx1"/>
                                      </a:solidFill>
                                      <a:latin typeface="Cambria Math" panose="02040503050406030204" pitchFamily="18" charset="0"/>
                                    </a:rPr>
                                  </m:ctrlPr>
                                </m:dPr>
                                <m:e>
                                  <m:d>
                                    <m:dPr>
                                      <m:begChr m:val="|"/>
                                      <m:endChr m:val="|"/>
                                      <m:ctrlPr>
                                        <a:rPr lang="en-US" altLang="ja-JP" sz="3200" b="1" i="1">
                                          <a:solidFill>
                                            <a:schemeClr val="tx1"/>
                                          </a:solidFill>
                                          <a:latin typeface="Cambria Math" panose="02040503050406030204" pitchFamily="18" charset="0"/>
                                        </a:rPr>
                                      </m:ctrlPr>
                                    </m:dPr>
                                    <m:e>
                                      <m:r>
                                        <a:rPr lang="en-US" altLang="ja-JP" sz="3200" b="1" i="1">
                                          <a:solidFill>
                                            <a:schemeClr val="tx1"/>
                                          </a:solidFill>
                                          <a:latin typeface="Cambria Math" panose="02040503050406030204" pitchFamily="18" charset="0"/>
                                        </a:rPr>
                                        <m:t>𝐮</m:t>
                                      </m:r>
                                    </m:e>
                                  </m:d>
                                </m:e>
                              </m:d>
                              <m:r>
                                <a:rPr lang="en-US" altLang="ja-JP" sz="3200" i="1">
                                  <a:solidFill>
                                    <a:schemeClr val="tx1"/>
                                  </a:solidFill>
                                  <a:latin typeface="Cambria Math" panose="02040503050406030204" pitchFamily="18" charset="0"/>
                                </a:rPr>
                                <m:t>=1</m:t>
                              </m:r>
                            </m:lim>
                          </m:limLow>
                        </m:fName>
                        <m:e>
                          <m:nary>
                            <m:naryPr>
                              <m:chr m:val="∑"/>
                              <m:supHide m:val="on"/>
                              <m:ctrlPr>
                                <a:rPr lang="ja-JP" altLang="ja-JP" sz="3600" b="1" i="1">
                                  <a:solidFill>
                                    <a:schemeClr val="tx1"/>
                                  </a:solidFill>
                                  <a:latin typeface="Cambria Math" panose="02040503050406030204" pitchFamily="18" charset="0"/>
                                </a:rPr>
                              </m:ctrlPr>
                            </m:naryPr>
                            <m:sub>
                              <m:r>
                                <a:rPr lang="en-US" altLang="ja-JP" sz="3600" i="1">
                                  <a:solidFill>
                                    <a:schemeClr val="tx1"/>
                                  </a:solidFill>
                                  <a:latin typeface="Cambria Math" panose="02040503050406030204" pitchFamily="18" charset="0"/>
                                </a:rPr>
                                <m:t>𝑖</m:t>
                              </m:r>
                            </m:sub>
                            <m:sup/>
                            <m:e>
                              <m:sSup>
                                <m:sSupPr>
                                  <m:ctrlPr>
                                    <a:rPr lang="ja-JP" altLang="ja-JP" sz="3600" b="1" i="1">
                                      <a:solidFill>
                                        <a:schemeClr val="tx1"/>
                                      </a:solidFill>
                                      <a:latin typeface="Cambria Math" panose="02040503050406030204" pitchFamily="18" charset="0"/>
                                    </a:rPr>
                                  </m:ctrlPr>
                                </m:sSupPr>
                                <m:e>
                                  <m:d>
                                    <m:dPr>
                                      <m:ctrlPr>
                                        <a:rPr lang="ja-JP" altLang="ja-JP" sz="3600" b="1" i="1">
                                          <a:solidFill>
                                            <a:schemeClr val="tx1"/>
                                          </a:solidFill>
                                          <a:latin typeface="Cambria Math" panose="02040503050406030204" pitchFamily="18" charset="0"/>
                                        </a:rPr>
                                      </m:ctrlPr>
                                    </m:dPr>
                                    <m:e>
                                      <m:sSup>
                                        <m:sSupPr>
                                          <m:ctrlPr>
                                            <a:rPr lang="ja-JP" altLang="ja-JP" sz="3600" b="1" i="1">
                                              <a:solidFill>
                                                <a:schemeClr val="tx1"/>
                                              </a:solidFill>
                                              <a:latin typeface="Cambria Math" panose="02040503050406030204" pitchFamily="18" charset="0"/>
                                            </a:rPr>
                                          </m:ctrlPr>
                                        </m:sSupPr>
                                        <m:e>
                                          <m:r>
                                            <a:rPr lang="en-US" altLang="ja-JP" sz="3600" b="1" i="1">
                                              <a:solidFill>
                                                <a:schemeClr val="tx1"/>
                                              </a:solidFill>
                                              <a:latin typeface="Cambria Math" panose="02040503050406030204" pitchFamily="18" charset="0"/>
                                            </a:rPr>
                                            <m:t>𝐮</m:t>
                                          </m:r>
                                        </m:e>
                                        <m:sup>
                                          <m:r>
                                            <a:rPr lang="en-US" altLang="ja-JP" sz="3600" i="1">
                                              <a:solidFill>
                                                <a:schemeClr val="tx1"/>
                                              </a:solidFill>
                                              <a:latin typeface="Cambria Math" panose="02040503050406030204" pitchFamily="18" charset="0"/>
                                            </a:rPr>
                                            <m:t>𝑇</m:t>
                                          </m:r>
                                        </m:sup>
                                      </m:sSup>
                                      <m:sSub>
                                        <m:sSubPr>
                                          <m:ctrlPr>
                                            <a:rPr lang="ja-JP" altLang="ja-JP" sz="3600" b="1" i="1">
                                              <a:solidFill>
                                                <a:schemeClr val="tx1"/>
                                              </a:solidFill>
                                              <a:latin typeface="Cambria Math" panose="02040503050406030204" pitchFamily="18" charset="0"/>
                                            </a:rPr>
                                          </m:ctrlPr>
                                        </m:sSubPr>
                                        <m:e>
                                          <m:r>
                                            <a:rPr lang="en-US" altLang="ja-JP" sz="3600" b="1" i="1">
                                              <a:solidFill>
                                                <a:schemeClr val="tx1"/>
                                              </a:solidFill>
                                              <a:latin typeface="Cambria Math" panose="02040503050406030204" pitchFamily="18" charset="0"/>
                                            </a:rPr>
                                            <m:t>𝐱</m:t>
                                          </m:r>
                                        </m:e>
                                        <m:sub>
                                          <m:r>
                                            <a:rPr lang="en-US" altLang="ja-JP" sz="3600" i="1">
                                              <a:solidFill>
                                                <a:schemeClr val="tx1"/>
                                              </a:solidFill>
                                              <a:latin typeface="Cambria Math" panose="02040503050406030204" pitchFamily="18" charset="0"/>
                                            </a:rPr>
                                            <m:t>𝑖</m:t>
                                          </m:r>
                                        </m:sub>
                                      </m:sSub>
                                    </m:e>
                                  </m:d>
                                </m:e>
                                <m:sup>
                                  <m:r>
                                    <a:rPr lang="en-US" altLang="ja-JP" sz="3600" b="1" i="1">
                                      <a:solidFill>
                                        <a:schemeClr val="tx1"/>
                                      </a:solidFill>
                                      <a:latin typeface="Cambria Math" panose="02040503050406030204" pitchFamily="18" charset="0"/>
                                    </a:rPr>
                                    <m:t>𝟐</m:t>
                                  </m:r>
                                </m:sup>
                              </m:sSup>
                            </m:e>
                          </m:nary>
                        </m:e>
                      </m:func>
                      <m:r>
                        <a:rPr lang="en-US" altLang="ja-JP" sz="3600" b="1">
                          <a:solidFill>
                            <a:schemeClr val="tx1"/>
                          </a:solidFill>
                          <a:latin typeface="Cambria Math" panose="02040503050406030204" pitchFamily="18" charset="0"/>
                        </a:rPr>
                        <m:t> </m:t>
                      </m:r>
                    </m:oMath>
                  </m:oMathPara>
                </a14:m>
                <a:endParaRPr lang="en-US" altLang="ja-JP"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algn="ctr">
                  <a:spcBef>
                    <a:spcPts val="600"/>
                  </a:spcBef>
                  <a:spcAft>
                    <a:spcPts val="600"/>
                  </a:spcAft>
                </a:pPr>
                <a:r>
                  <a:rPr lang="ja-JP" altLang="en-US" sz="2400" dirty="0">
                    <a:solidFill>
                      <a:srgbClr val="C00000"/>
                    </a:solidFill>
                    <a:latin typeface="メイリオ" panose="020B0604030504040204" pitchFamily="50" charset="-128"/>
                    <a:ea typeface="メイリオ" panose="020B0604030504040204" pitchFamily="50" charset="-128"/>
                    <a:cs typeface="メイリオ" panose="020B0604030504040204" pitchFamily="50" charset="-128"/>
                  </a:rPr>
                  <a:t>ただし，</a:t>
                </a:r>
                <a14:m>
                  <m:oMath xmlns:m="http://schemas.openxmlformats.org/officeDocument/2006/math">
                    <m:sSup>
                      <m:sSupPr>
                        <m:ctrlPr>
                          <a:rPr lang="en-US" altLang="ja-JP" sz="2800" b="1" i="1" dirty="0" smtClean="0">
                            <a:solidFill>
                              <a:srgbClr val="C00000"/>
                            </a:solidFill>
                            <a:latin typeface="Cambria Math" panose="02040503050406030204" pitchFamily="18" charset="0"/>
                            <a:ea typeface="メイリオ" panose="020B0604030504040204" pitchFamily="50" charset="-128"/>
                            <a:cs typeface="メイリオ" panose="020B0604030504040204" pitchFamily="50" charset="-128"/>
                          </a:rPr>
                        </m:ctrlPr>
                      </m:sSupPr>
                      <m:e>
                        <m:r>
                          <a:rPr lang="en-US" altLang="ja-JP" sz="2800" b="1" i="1">
                            <a:solidFill>
                              <a:srgbClr val="C00000"/>
                            </a:solidFill>
                            <a:latin typeface="Cambria Math" panose="02040503050406030204" pitchFamily="18" charset="0"/>
                          </a:rPr>
                          <m:t>𝐮</m:t>
                        </m:r>
                      </m:e>
                      <m:sup>
                        <m:r>
                          <a:rPr lang="en-US" altLang="ja-JP" sz="2800" b="0" i="1" smtClean="0">
                            <a:solidFill>
                              <a:srgbClr val="C00000"/>
                            </a:solidFill>
                            <a:latin typeface="Cambria Math" panose="02040503050406030204" pitchFamily="18" charset="0"/>
                          </a:rPr>
                          <m:t>𝑇</m:t>
                        </m:r>
                      </m:sup>
                    </m:sSup>
                    <m:sSub>
                      <m:sSubPr>
                        <m:ctrlPr>
                          <a:rPr lang="en-US" altLang="ja-JP" sz="2400" b="1" i="1">
                            <a:solidFill>
                              <a:srgbClr val="C00000"/>
                            </a:solidFill>
                            <a:latin typeface="Cambria Math" panose="02040503050406030204" pitchFamily="18" charset="0"/>
                          </a:rPr>
                        </m:ctrlPr>
                      </m:sSubPr>
                      <m:e>
                        <m:r>
                          <a:rPr lang="en-US" altLang="ja-JP" sz="2400" b="1">
                            <a:solidFill>
                              <a:srgbClr val="C00000"/>
                            </a:solidFill>
                            <a:latin typeface="Cambria Math" panose="02040503050406030204" pitchFamily="18" charset="0"/>
                          </a:rPr>
                          <m:t>𝐯</m:t>
                        </m:r>
                      </m:e>
                      <m:sub>
                        <m:r>
                          <a:rPr lang="en-US" altLang="ja-JP" sz="2400">
                            <a:solidFill>
                              <a:srgbClr val="C00000"/>
                            </a:solidFill>
                            <a:latin typeface="Cambria Math" panose="02040503050406030204" pitchFamily="18" charset="0"/>
                          </a:rPr>
                          <m:t>1</m:t>
                        </m:r>
                      </m:sub>
                    </m:sSub>
                  </m:oMath>
                </a14:m>
                <a:r>
                  <a:rPr kumimoji="1" lang="en-US" altLang="ja-JP" sz="2400" dirty="0">
                    <a:solidFill>
                      <a:srgbClr val="C00000"/>
                    </a:solidFill>
                    <a:latin typeface="メイリオ" panose="020B0604030504040204" pitchFamily="50" charset="-128"/>
                    <a:ea typeface="メイリオ" panose="020B0604030504040204" pitchFamily="50" charset="-128"/>
                    <a:cs typeface="メイリオ" panose="020B0604030504040204" pitchFamily="50" charset="-128"/>
                  </a:rPr>
                  <a:t>=0</a:t>
                </a:r>
                <a:r>
                  <a:rPr kumimoji="1" lang="ja-JP" altLang="en-US" sz="2400" dirty="0">
                    <a:solidFill>
                      <a:srgbClr val="C00000"/>
                    </a:solidFill>
                    <a:latin typeface="メイリオ" panose="020B0604030504040204" pitchFamily="50" charset="-128"/>
                    <a:ea typeface="メイリオ" panose="020B0604030504040204" pitchFamily="50" charset="-128"/>
                    <a:cs typeface="メイリオ" panose="020B0604030504040204" pitchFamily="50" charset="-128"/>
                  </a:rPr>
                  <a:t>を満たす</a:t>
                </a:r>
                <a:r>
                  <a:rPr lang="ja-JP" altLang="en-US" sz="2400" dirty="0">
                    <a:solidFill>
                      <a:srgbClr val="C00000"/>
                    </a:solidFill>
                    <a:latin typeface="メイリオ" panose="020B0604030504040204" pitchFamily="50" charset="-128"/>
                    <a:ea typeface="メイリオ" panose="020B0604030504040204" pitchFamily="50" charset="-128"/>
                    <a:cs typeface="メイリオ" panose="020B0604030504040204" pitchFamily="50" charset="-128"/>
                  </a:rPr>
                  <a:t>ものとする</a:t>
                </a:r>
                <a:endParaRPr kumimoji="1" lang="en-US" altLang="ja-JP" sz="2400" dirty="0">
                  <a:solidFill>
                    <a:srgbClr val="C00000"/>
                  </a:solidFill>
                  <a:latin typeface="メイリオ" panose="020B0604030504040204" pitchFamily="50" charset="-128"/>
                  <a:ea typeface="メイリオ" panose="020B0604030504040204" pitchFamily="50" charset="-128"/>
                  <a:cs typeface="メイリオ" panose="020B0604030504040204" pitchFamily="50" charset="-128"/>
                </a:endParaRPr>
              </a:p>
            </p:txBody>
          </p:sp>
        </mc:Choice>
        <mc:Fallback xmlns="">
          <p:sp>
            <p:nvSpPr>
              <p:cNvPr id="3" name="角丸四角形 2"/>
              <p:cNvSpPr>
                <a:spLocks noRot="1" noChangeAspect="1" noMove="1" noResize="1" noEditPoints="1" noAdjustHandles="1" noChangeArrowheads="1" noChangeShapeType="1" noTextEdit="1"/>
              </p:cNvSpPr>
              <p:nvPr/>
            </p:nvSpPr>
            <p:spPr>
              <a:xfrm>
                <a:off x="330200" y="1625600"/>
                <a:ext cx="5575300" cy="5105400"/>
              </a:xfrm>
              <a:prstGeom prst="roundRect">
                <a:avLst>
                  <a:gd name="adj" fmla="val 8494"/>
                </a:avLst>
              </a:prstGeom>
              <a:blipFill rotWithShape="0">
                <a:blip r:embed="rId3"/>
                <a:stretch>
                  <a:fillRect b="-35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正方形/長方形 3"/>
              <p:cNvSpPr/>
              <p:nvPr/>
            </p:nvSpPr>
            <p:spPr>
              <a:xfrm>
                <a:off x="5925456" y="547243"/>
                <a:ext cx="6324600" cy="4230261"/>
              </a:xfrm>
              <a:prstGeom prst="rect">
                <a:avLst/>
              </a:prstGeom>
            </p:spPr>
            <p:txBody>
              <a:bodyPr wrap="square">
                <a:spAutoFit/>
              </a:bodyPr>
              <a:lstStyle/>
              <a:p>
                <a:pPr algn="just">
                  <a:spcBef>
                    <a:spcPts val="600"/>
                  </a:spcBef>
                  <a:spcAft>
                    <a:spcPts val="600"/>
                  </a:spcAft>
                </a:pPr>
                <a:r>
                  <a:rPr lang="ja-JP" altLang="en-US" sz="2400" kern="100" dirty="0" smtClean="0">
                    <a:latin typeface="游明朝" panose="02020400000000000000" pitchFamily="18" charset="-128"/>
                    <a:ea typeface="游明朝" panose="02020400000000000000" pitchFamily="18" charset="-128"/>
                    <a:cs typeface="メイリオ" panose="020B0604030504040204" pitchFamily="50" charset="-128"/>
                  </a:rPr>
                  <a:t>先と同様に</a:t>
                </a:r>
                <a:r>
                  <a:rPr lang="ja-JP" altLang="ja-JP" sz="2400" kern="100" dirty="0">
                    <a:latin typeface="游明朝" panose="02020400000000000000" pitchFamily="18" charset="-128"/>
                    <a:ea typeface="游明朝" panose="02020400000000000000" pitchFamily="18" charset="-128"/>
                    <a:cs typeface="メイリオ" panose="020B0604030504040204" pitchFamily="50" charset="-128"/>
                  </a:rPr>
                  <a:t>コスト関数を変形する，</a:t>
                </a:r>
              </a:p>
              <a:p>
                <a:pPr>
                  <a:spcBef>
                    <a:spcPts val="600"/>
                  </a:spcBef>
                </a:pPr>
                <a14:m>
                  <m:oMath xmlns:m="http://schemas.openxmlformats.org/officeDocument/2006/math">
                    <m:nary>
                      <m:naryPr>
                        <m:chr m:val="∑"/>
                        <m:supHide m:val="on"/>
                        <m:ctrlPr>
                          <a:rPr lang="ja-JP" altLang="ja-JP" sz="2400" b="1" i="1" kern="100">
                            <a:effectLst/>
                            <a:latin typeface="Cambria Math" panose="02040503050406030204" pitchFamily="18" charset="0"/>
                            <a:ea typeface="Cambria Math" panose="02040503050406030204" pitchFamily="18" charset="0"/>
                            <a:cs typeface="Times New Roman" panose="02020603050405020304" pitchFamily="18" charset="0"/>
                          </a:rPr>
                        </m:ctrlPr>
                      </m:naryPr>
                      <m:sub>
                        <m:r>
                          <a:rPr lang="en-US" altLang="ja-JP" sz="2400" i="1" kern="100">
                            <a:effectLst/>
                            <a:latin typeface="Cambria Math" panose="02040503050406030204" pitchFamily="18" charset="0"/>
                            <a:ea typeface="游明朝" panose="02020400000000000000" pitchFamily="18" charset="-128"/>
                            <a:cs typeface="Times New Roman" panose="02020603050405020304" pitchFamily="18" charset="0"/>
                          </a:rPr>
                          <m:t>𝑖</m:t>
                        </m:r>
                      </m:sub>
                      <m:sup/>
                      <m:e>
                        <m:sSup>
                          <m:sSupPr>
                            <m:ctrlPr>
                              <a:rPr lang="ja-JP" altLang="ja-JP" sz="2400" b="1" i="1" kern="100">
                                <a:effectLst/>
                                <a:latin typeface="Cambria Math" panose="02040503050406030204" pitchFamily="18" charset="0"/>
                                <a:ea typeface="Cambria Math" panose="02040503050406030204" pitchFamily="18" charset="0"/>
                                <a:cs typeface="Times New Roman" panose="02020603050405020304" pitchFamily="18" charset="0"/>
                              </a:rPr>
                            </m:ctrlPr>
                          </m:sSupPr>
                          <m:e>
                            <m:d>
                              <m:dPr>
                                <m:ctrlPr>
                                  <a:rPr lang="ja-JP" altLang="ja-JP" sz="2400" b="1" i="1" kern="100">
                                    <a:effectLst/>
                                    <a:latin typeface="Cambria Math" panose="02040503050406030204" pitchFamily="18" charset="0"/>
                                    <a:ea typeface="Cambria Math" panose="02040503050406030204" pitchFamily="18" charset="0"/>
                                    <a:cs typeface="Times New Roman" panose="02020603050405020304" pitchFamily="18" charset="0"/>
                                  </a:rPr>
                                </m:ctrlPr>
                              </m:dPr>
                              <m:e>
                                <m:sSup>
                                  <m:sSupPr>
                                    <m:ctrlPr>
                                      <a:rPr lang="ja-JP" altLang="ja-JP" sz="2400" b="1" i="1" kern="100">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ja-JP" sz="2400" b="1" i="1" kern="100">
                                        <a:effectLst/>
                                        <a:latin typeface="Cambria Math" panose="02040503050406030204" pitchFamily="18" charset="0"/>
                                        <a:ea typeface="游明朝" panose="02020400000000000000" pitchFamily="18" charset="-128"/>
                                        <a:cs typeface="Times New Roman" panose="02020603050405020304" pitchFamily="18" charset="0"/>
                                      </a:rPr>
                                      <m:t>𝐮</m:t>
                                    </m:r>
                                  </m:e>
                                  <m:sup>
                                    <m:r>
                                      <a:rPr lang="en-US" altLang="ja-JP" sz="2400" i="1" kern="100">
                                        <a:effectLst/>
                                        <a:latin typeface="Cambria Math" panose="02040503050406030204" pitchFamily="18" charset="0"/>
                                        <a:ea typeface="游明朝" panose="02020400000000000000" pitchFamily="18" charset="-128"/>
                                        <a:cs typeface="Times New Roman" panose="02020603050405020304" pitchFamily="18" charset="0"/>
                                      </a:rPr>
                                      <m:t>𝑇</m:t>
                                    </m:r>
                                  </m:sup>
                                </m:sSup>
                                <m:sSub>
                                  <m:sSubPr>
                                    <m:ctrlPr>
                                      <a:rPr lang="ja-JP" altLang="ja-JP" sz="2400" b="1"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ja-JP" sz="2400" b="1" i="1" kern="100">
                                        <a:effectLst/>
                                        <a:latin typeface="Cambria Math" panose="02040503050406030204" pitchFamily="18" charset="0"/>
                                        <a:ea typeface="游明朝" panose="02020400000000000000" pitchFamily="18" charset="-128"/>
                                        <a:cs typeface="Times New Roman" panose="02020603050405020304" pitchFamily="18" charset="0"/>
                                      </a:rPr>
                                      <m:t>𝐱</m:t>
                                    </m:r>
                                  </m:e>
                                  <m:sub>
                                    <m:r>
                                      <a:rPr lang="en-US" altLang="ja-JP" sz="2400" i="1" kern="100">
                                        <a:effectLst/>
                                        <a:latin typeface="Cambria Math" panose="02040503050406030204" pitchFamily="18" charset="0"/>
                                        <a:ea typeface="游明朝" panose="02020400000000000000" pitchFamily="18" charset="-128"/>
                                        <a:cs typeface="Times New Roman" panose="02020603050405020304" pitchFamily="18" charset="0"/>
                                      </a:rPr>
                                      <m:t>𝑖</m:t>
                                    </m:r>
                                  </m:sub>
                                </m:sSub>
                              </m:e>
                            </m:d>
                          </m:e>
                          <m:sup>
                            <m:r>
                              <a:rPr lang="en-US" altLang="ja-JP" sz="2400" b="1" i="1" kern="100">
                                <a:effectLst/>
                                <a:latin typeface="Cambria Math" panose="02040503050406030204" pitchFamily="18" charset="0"/>
                                <a:ea typeface="游明朝" panose="02020400000000000000" pitchFamily="18" charset="-128"/>
                                <a:cs typeface="Times New Roman" panose="02020603050405020304" pitchFamily="18" charset="0"/>
                              </a:rPr>
                              <m:t>𝟐</m:t>
                            </m:r>
                          </m:sup>
                        </m:sSup>
                      </m:e>
                    </m:nary>
                    <m:r>
                      <a:rPr lang="en-US" altLang="ja-JP" sz="2400" b="1" i="1" kern="100">
                        <a:effectLst/>
                        <a:latin typeface="Cambria Math" panose="02040503050406030204" pitchFamily="18" charset="0"/>
                        <a:ea typeface="游明朝" panose="02020400000000000000" pitchFamily="18" charset="-128"/>
                        <a:cs typeface="Times New Roman" panose="02020603050405020304" pitchFamily="18" charset="0"/>
                      </a:rPr>
                      <m:t>=</m:t>
                    </m:r>
                    <m:sSup>
                      <m:sSupPr>
                        <m:ctrlPr>
                          <a:rPr lang="ja-JP" altLang="ja-JP" sz="2400" b="1" i="1" kern="100">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ja-JP" sz="2400" b="1" i="1" kern="100">
                            <a:effectLst/>
                            <a:latin typeface="Cambria Math" panose="02040503050406030204" pitchFamily="18" charset="0"/>
                            <a:ea typeface="游明朝" panose="02020400000000000000" pitchFamily="18" charset="-128"/>
                            <a:cs typeface="Times New Roman" panose="02020603050405020304" pitchFamily="18" charset="0"/>
                          </a:rPr>
                          <m:t>𝐮</m:t>
                        </m:r>
                      </m:e>
                      <m:sup>
                        <m:r>
                          <a:rPr lang="en-US" altLang="ja-JP" sz="2400" i="1" kern="100">
                            <a:effectLst/>
                            <a:latin typeface="Cambria Math" panose="02040503050406030204" pitchFamily="18" charset="0"/>
                            <a:ea typeface="游明朝" panose="02020400000000000000" pitchFamily="18" charset="-128"/>
                            <a:cs typeface="Times New Roman" panose="02020603050405020304" pitchFamily="18" charset="0"/>
                          </a:rPr>
                          <m:t>𝑇</m:t>
                        </m:r>
                      </m:sup>
                    </m:sSup>
                    <m:d>
                      <m:dPr>
                        <m:ctrlPr>
                          <a:rPr lang="ja-JP" altLang="ja-JP" sz="2400" b="1" i="1" kern="100">
                            <a:effectLst/>
                            <a:latin typeface="Cambria Math" panose="02040503050406030204" pitchFamily="18" charset="0"/>
                            <a:ea typeface="Cambria Math" panose="02040503050406030204" pitchFamily="18" charset="0"/>
                            <a:cs typeface="Times New Roman" panose="02020603050405020304" pitchFamily="18" charset="0"/>
                          </a:rPr>
                        </m:ctrlPr>
                      </m:dPr>
                      <m:e>
                        <m:nary>
                          <m:naryPr>
                            <m:chr m:val="∑"/>
                            <m:supHide m:val="on"/>
                            <m:ctrlPr>
                              <a:rPr lang="ja-JP" altLang="ja-JP" sz="2400" b="1" i="1" kern="100">
                                <a:effectLst/>
                                <a:latin typeface="Cambria Math" panose="02040503050406030204" pitchFamily="18" charset="0"/>
                                <a:ea typeface="Cambria Math" panose="02040503050406030204" pitchFamily="18" charset="0"/>
                                <a:cs typeface="Times New Roman" panose="02020603050405020304" pitchFamily="18" charset="0"/>
                              </a:rPr>
                            </m:ctrlPr>
                          </m:naryPr>
                          <m:sub>
                            <m:r>
                              <a:rPr lang="en-US" altLang="ja-JP" sz="2400" i="1" kern="100">
                                <a:effectLst/>
                                <a:latin typeface="Cambria Math" panose="02040503050406030204" pitchFamily="18" charset="0"/>
                                <a:ea typeface="游明朝" panose="02020400000000000000" pitchFamily="18" charset="-128"/>
                                <a:cs typeface="Times New Roman" panose="02020603050405020304" pitchFamily="18" charset="0"/>
                              </a:rPr>
                              <m:t>𝑖</m:t>
                            </m:r>
                          </m:sub>
                          <m:sup/>
                          <m:e>
                            <m:sSub>
                              <m:sSubPr>
                                <m:ctrlPr>
                                  <a:rPr lang="ja-JP" altLang="ja-JP" sz="2400" b="1"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ja-JP" sz="2400" b="1" i="1" kern="100">
                                    <a:effectLst/>
                                    <a:latin typeface="Cambria Math" panose="02040503050406030204" pitchFamily="18" charset="0"/>
                                    <a:ea typeface="游明朝" panose="02020400000000000000" pitchFamily="18" charset="-128"/>
                                    <a:cs typeface="Times New Roman" panose="02020603050405020304" pitchFamily="18" charset="0"/>
                                  </a:rPr>
                                  <m:t>𝐱</m:t>
                                </m:r>
                              </m:e>
                              <m:sub>
                                <m:r>
                                  <a:rPr lang="en-US" altLang="ja-JP" sz="2400" i="1" kern="100">
                                    <a:effectLst/>
                                    <a:latin typeface="Cambria Math" panose="02040503050406030204" pitchFamily="18" charset="0"/>
                                    <a:ea typeface="游明朝" panose="02020400000000000000" pitchFamily="18" charset="-128"/>
                                    <a:cs typeface="Times New Roman" panose="02020603050405020304" pitchFamily="18" charset="0"/>
                                  </a:rPr>
                                  <m:t>𝑖</m:t>
                                </m:r>
                              </m:sub>
                            </m:sSub>
                            <m:sSup>
                              <m:sSupPr>
                                <m:ctrlPr>
                                  <a:rPr lang="ja-JP" altLang="ja-JP" sz="2400" b="1" i="1" kern="100">
                                    <a:effectLst/>
                                    <a:latin typeface="Cambria Math" panose="02040503050406030204" pitchFamily="18" charset="0"/>
                                    <a:ea typeface="Cambria Math" panose="02040503050406030204" pitchFamily="18" charset="0"/>
                                    <a:cs typeface="Times New Roman" panose="02020603050405020304" pitchFamily="18" charset="0"/>
                                  </a:rPr>
                                </m:ctrlPr>
                              </m:sSupPr>
                              <m:e>
                                <m:sSub>
                                  <m:sSubPr>
                                    <m:ctrlPr>
                                      <a:rPr lang="ja-JP" altLang="ja-JP" sz="2400" b="1"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ja-JP" sz="2400" b="1" i="1" kern="100">
                                        <a:effectLst/>
                                        <a:latin typeface="Cambria Math" panose="02040503050406030204" pitchFamily="18" charset="0"/>
                                        <a:ea typeface="游明朝" panose="02020400000000000000" pitchFamily="18" charset="-128"/>
                                        <a:cs typeface="Times New Roman" panose="02020603050405020304" pitchFamily="18" charset="0"/>
                                      </a:rPr>
                                      <m:t>𝐱</m:t>
                                    </m:r>
                                  </m:e>
                                  <m:sub>
                                    <m:r>
                                      <a:rPr lang="en-US" altLang="ja-JP" sz="2400" i="1" kern="100">
                                        <a:effectLst/>
                                        <a:latin typeface="Cambria Math" panose="02040503050406030204" pitchFamily="18" charset="0"/>
                                        <a:ea typeface="游明朝" panose="02020400000000000000" pitchFamily="18" charset="-128"/>
                                        <a:cs typeface="Times New Roman" panose="02020603050405020304" pitchFamily="18" charset="0"/>
                                      </a:rPr>
                                      <m:t>𝑖</m:t>
                                    </m:r>
                                  </m:sub>
                                </m:sSub>
                              </m:e>
                              <m:sup>
                                <m:r>
                                  <a:rPr lang="en-US" altLang="ja-JP" sz="2400" i="1" kern="100">
                                    <a:effectLst/>
                                    <a:latin typeface="Cambria Math" panose="02040503050406030204" pitchFamily="18" charset="0"/>
                                    <a:ea typeface="游明朝" panose="02020400000000000000" pitchFamily="18" charset="-128"/>
                                    <a:cs typeface="Times New Roman" panose="02020603050405020304" pitchFamily="18" charset="0"/>
                                  </a:rPr>
                                  <m:t>𝑇</m:t>
                                </m:r>
                              </m:sup>
                            </m:sSup>
                          </m:e>
                        </m:nary>
                      </m:e>
                    </m:d>
                    <m:r>
                      <a:rPr lang="en-US" altLang="ja-JP" sz="2400" b="1" i="1" kern="100">
                        <a:effectLst/>
                        <a:latin typeface="Cambria Math" panose="02040503050406030204" pitchFamily="18" charset="0"/>
                        <a:ea typeface="游明朝" panose="02020400000000000000" pitchFamily="18" charset="-128"/>
                        <a:cs typeface="Times New Roman" panose="02020603050405020304" pitchFamily="18" charset="0"/>
                      </a:rPr>
                      <m:t>𝐮</m:t>
                    </m:r>
                  </m:oMath>
                </a14:m>
                <a:r>
                  <a:rPr lang="en-US" altLang="ja-JP" sz="2400" kern="100" dirty="0">
                    <a:effectLst/>
                    <a:latin typeface="游明朝" panose="02020400000000000000" pitchFamily="18" charset="-128"/>
                    <a:ea typeface="游明朝" panose="02020400000000000000" pitchFamily="18" charset="-128"/>
                    <a:cs typeface="メイリオ" panose="020B0604030504040204" pitchFamily="50" charset="-128"/>
                  </a:rPr>
                  <a:t> </a:t>
                </a:r>
                <a:endParaRPr lang="en-US" altLang="ja-JP" sz="2400" kern="100" dirty="0">
                  <a:latin typeface="游明朝" panose="02020400000000000000" pitchFamily="18" charset="-128"/>
                  <a:ea typeface="游明朝" panose="02020400000000000000" pitchFamily="18" charset="-128"/>
                  <a:cs typeface="メイリオ" panose="020B0604030504040204" pitchFamily="50" charset="-128"/>
                </a:endParaRPr>
              </a:p>
              <a:p>
                <a:pPr>
                  <a:spcBef>
                    <a:spcPts val="600"/>
                  </a:spcBef>
                </a:pPr>
                <a:r>
                  <a:rPr lang="ja-JP" altLang="en-US" sz="2400" b="1" dirty="0">
                    <a:latin typeface="游明朝" panose="02020400000000000000" pitchFamily="18" charset="-128"/>
                    <a:ea typeface="游明朝" panose="02020400000000000000" pitchFamily="18" charset="-128"/>
                    <a:cs typeface="メイリオ" panose="020B0604030504040204" pitchFamily="50" charset="-128"/>
                  </a:rPr>
                  <a:t>　　　  　</a:t>
                </a:r>
                <a14:m>
                  <m:oMath xmlns:m="http://schemas.openxmlformats.org/officeDocument/2006/math">
                    <m:r>
                      <a:rPr lang="en-US" altLang="ja-JP" sz="2400" b="1">
                        <a:latin typeface="Cambria Math" panose="02040503050406030204" pitchFamily="18" charset="0"/>
                      </a:rPr>
                      <m:t>=</m:t>
                    </m:r>
                    <m:sSup>
                      <m:sSupPr>
                        <m:ctrlPr>
                          <a:rPr lang="ja-JP" altLang="ja-JP" sz="2400" b="1" i="1">
                            <a:latin typeface="Cambria Math" panose="02040503050406030204" pitchFamily="18" charset="0"/>
                          </a:rPr>
                        </m:ctrlPr>
                      </m:sSupPr>
                      <m:e>
                        <m:d>
                          <m:dPr>
                            <m:ctrlPr>
                              <a:rPr lang="ja-JP" altLang="ja-JP" sz="2400" b="1" i="1">
                                <a:latin typeface="Cambria Math" panose="02040503050406030204" pitchFamily="18" charset="0"/>
                              </a:rPr>
                            </m:ctrlPr>
                          </m:dPr>
                          <m:e>
                            <m:r>
                              <a:rPr lang="en-US" altLang="ja-JP" sz="2400" b="1" i="1">
                                <a:latin typeface="Cambria Math" panose="02040503050406030204" pitchFamily="18" charset="0"/>
                              </a:rPr>
                              <m:t>𝐕</m:t>
                            </m:r>
                            <m:sSup>
                              <m:sSupPr>
                                <m:ctrlPr>
                                  <a:rPr lang="ja-JP" altLang="ja-JP" sz="2400" b="1" i="1">
                                    <a:latin typeface="Cambria Math" panose="02040503050406030204" pitchFamily="18" charset="0"/>
                                  </a:rPr>
                                </m:ctrlPr>
                              </m:sSupPr>
                              <m:e>
                                <m:r>
                                  <a:rPr lang="en-US" altLang="ja-JP" sz="2400" b="1" i="1">
                                    <a:latin typeface="Cambria Math" panose="02040503050406030204" pitchFamily="18" charset="0"/>
                                  </a:rPr>
                                  <m:t>𝐕</m:t>
                                </m:r>
                              </m:e>
                              <m:sup>
                                <m:r>
                                  <m:rPr>
                                    <m:sty m:val="p"/>
                                  </m:rPr>
                                  <a:rPr lang="en-US" altLang="ja-JP" sz="2400">
                                    <a:latin typeface="Cambria Math" panose="02040503050406030204" pitchFamily="18" charset="0"/>
                                  </a:rPr>
                                  <m:t>T</m:t>
                                </m:r>
                              </m:sup>
                            </m:sSup>
                            <m:r>
                              <a:rPr lang="en-US" altLang="ja-JP" sz="2400" b="1" i="1">
                                <a:latin typeface="Cambria Math" panose="02040503050406030204" pitchFamily="18" charset="0"/>
                              </a:rPr>
                              <m:t>𝐮</m:t>
                            </m:r>
                          </m:e>
                        </m:d>
                      </m:e>
                      <m:sup>
                        <m:r>
                          <a:rPr lang="en-US" altLang="ja-JP" sz="2400" i="1">
                            <a:latin typeface="Cambria Math" panose="02040503050406030204" pitchFamily="18" charset="0"/>
                          </a:rPr>
                          <m:t>𝑇</m:t>
                        </m:r>
                      </m:sup>
                    </m:sSup>
                    <m:r>
                      <a:rPr lang="en-US" altLang="ja-JP" sz="2400" b="1" i="1">
                        <a:latin typeface="Cambria Math" panose="02040503050406030204" pitchFamily="18" charset="0"/>
                      </a:rPr>
                      <m:t>𝑨</m:t>
                    </m:r>
                    <m:d>
                      <m:dPr>
                        <m:ctrlPr>
                          <a:rPr lang="ja-JP" altLang="ja-JP" sz="2400" b="1" i="1">
                            <a:latin typeface="Cambria Math" panose="02040503050406030204" pitchFamily="18" charset="0"/>
                          </a:rPr>
                        </m:ctrlPr>
                      </m:dPr>
                      <m:e>
                        <m:r>
                          <a:rPr lang="en-US" altLang="ja-JP" sz="2400" b="1" i="1">
                            <a:latin typeface="Cambria Math" panose="02040503050406030204" pitchFamily="18" charset="0"/>
                          </a:rPr>
                          <m:t>𝐕</m:t>
                        </m:r>
                        <m:sSup>
                          <m:sSupPr>
                            <m:ctrlPr>
                              <a:rPr lang="ja-JP" altLang="ja-JP" sz="2400" b="1" i="1">
                                <a:latin typeface="Cambria Math" panose="02040503050406030204" pitchFamily="18" charset="0"/>
                              </a:rPr>
                            </m:ctrlPr>
                          </m:sSupPr>
                          <m:e>
                            <m:r>
                              <a:rPr lang="en-US" altLang="ja-JP" sz="2400" b="1" i="1">
                                <a:latin typeface="Cambria Math" panose="02040503050406030204" pitchFamily="18" charset="0"/>
                              </a:rPr>
                              <m:t>𝐕</m:t>
                            </m:r>
                          </m:e>
                          <m:sup>
                            <m:r>
                              <m:rPr>
                                <m:sty m:val="p"/>
                              </m:rPr>
                              <a:rPr lang="en-US" altLang="ja-JP" sz="2400">
                                <a:latin typeface="Cambria Math" panose="02040503050406030204" pitchFamily="18" charset="0"/>
                              </a:rPr>
                              <m:t>T</m:t>
                            </m:r>
                          </m:sup>
                        </m:sSup>
                        <m:r>
                          <a:rPr lang="en-US" altLang="ja-JP" sz="2400" b="1" i="1">
                            <a:latin typeface="Cambria Math" panose="02040503050406030204" pitchFamily="18" charset="0"/>
                          </a:rPr>
                          <m:t>𝐮</m:t>
                        </m:r>
                      </m:e>
                    </m:d>
                  </m:oMath>
                </a14:m>
                <a:r>
                  <a:rPr lang="ja-JP" altLang="en-US" sz="2400" dirty="0">
                    <a:latin typeface="游明朝" panose="02020400000000000000" pitchFamily="18" charset="-128"/>
                    <a:ea typeface="游明朝" panose="02020400000000000000" pitchFamily="18" charset="-128"/>
                    <a:cs typeface="メイリオ" panose="020B0604030504040204" pitchFamily="50" charset="-128"/>
                  </a:rPr>
                  <a:t>　</a:t>
                </a:r>
                <a:endParaRPr lang="ja-JP" altLang="ja-JP" sz="2400" dirty="0">
                  <a:latin typeface="游明朝" panose="02020400000000000000" pitchFamily="18" charset="-128"/>
                  <a:ea typeface="游明朝" panose="02020400000000000000" pitchFamily="18" charset="-128"/>
                  <a:cs typeface="メイリオ" panose="020B0604030504040204" pitchFamily="50" charset="-128"/>
                </a:endParaRPr>
              </a:p>
              <a:p>
                <a:pPr>
                  <a:spcBef>
                    <a:spcPts val="600"/>
                  </a:spcBef>
                </a:pPr>
                <a:r>
                  <a:rPr lang="ja-JP" altLang="en-US" sz="2400" b="1" dirty="0">
                    <a:latin typeface="游明朝" panose="02020400000000000000" pitchFamily="18" charset="-128"/>
                    <a:ea typeface="游明朝" panose="02020400000000000000" pitchFamily="18" charset="-128"/>
                    <a:cs typeface="メイリオ" panose="020B0604030504040204" pitchFamily="50" charset="-128"/>
                  </a:rPr>
                  <a:t>　　　　  </a:t>
                </a:r>
                <a14:m>
                  <m:oMath xmlns:m="http://schemas.openxmlformats.org/officeDocument/2006/math">
                    <m:r>
                      <a:rPr lang="en-US" altLang="ja-JP" sz="2400" b="1">
                        <a:latin typeface="Cambria Math" panose="02040503050406030204" pitchFamily="18" charset="0"/>
                      </a:rPr>
                      <m:t>=</m:t>
                    </m:r>
                    <m:sSup>
                      <m:sSupPr>
                        <m:ctrlPr>
                          <a:rPr lang="ja-JP" altLang="ja-JP" sz="2400" b="1" i="1">
                            <a:latin typeface="Cambria Math" panose="02040503050406030204" pitchFamily="18" charset="0"/>
                          </a:rPr>
                        </m:ctrlPr>
                      </m:sSupPr>
                      <m:e>
                        <m:d>
                          <m:dPr>
                            <m:ctrlPr>
                              <a:rPr lang="ja-JP" altLang="ja-JP" sz="2400" b="1" i="1">
                                <a:latin typeface="Cambria Math" panose="02040503050406030204" pitchFamily="18" charset="0"/>
                              </a:rPr>
                            </m:ctrlPr>
                          </m:dPr>
                          <m:e>
                            <m:sSup>
                              <m:sSupPr>
                                <m:ctrlPr>
                                  <a:rPr lang="ja-JP" altLang="ja-JP" sz="2400" b="1" i="1">
                                    <a:latin typeface="Cambria Math" panose="02040503050406030204" pitchFamily="18" charset="0"/>
                                  </a:rPr>
                                </m:ctrlPr>
                              </m:sSupPr>
                              <m:e>
                                <m:r>
                                  <a:rPr lang="en-US" altLang="ja-JP" sz="2400" b="1" i="1">
                                    <a:latin typeface="Cambria Math" panose="02040503050406030204" pitchFamily="18" charset="0"/>
                                  </a:rPr>
                                  <m:t>𝐕</m:t>
                                </m:r>
                              </m:e>
                              <m:sup>
                                <m:r>
                                  <a:rPr lang="en-US" altLang="ja-JP" sz="2400" i="1">
                                    <a:latin typeface="Cambria Math" panose="02040503050406030204" pitchFamily="18" charset="0"/>
                                  </a:rPr>
                                  <m:t>𝑇</m:t>
                                </m:r>
                              </m:sup>
                            </m:sSup>
                            <m:r>
                              <a:rPr lang="en-US" altLang="ja-JP" sz="2400" b="1" i="1">
                                <a:latin typeface="Cambria Math" panose="02040503050406030204" pitchFamily="18" charset="0"/>
                              </a:rPr>
                              <m:t>𝐮</m:t>
                            </m:r>
                          </m:e>
                        </m:d>
                      </m:e>
                      <m:sup>
                        <m:r>
                          <a:rPr lang="en-US" altLang="ja-JP" sz="2400" i="1">
                            <a:latin typeface="Cambria Math" panose="02040503050406030204" pitchFamily="18" charset="0"/>
                          </a:rPr>
                          <m:t>𝑇</m:t>
                        </m:r>
                      </m:sup>
                    </m:sSup>
                    <m:r>
                      <m:rPr>
                        <m:sty m:val="p"/>
                      </m:rPr>
                      <a:rPr lang="en-US" altLang="ja-JP" sz="2400">
                        <a:latin typeface="Cambria Math" panose="02040503050406030204" pitchFamily="18" charset="0"/>
                      </a:rPr>
                      <m:t>diag</m:t>
                    </m:r>
                    <m:d>
                      <m:dPr>
                        <m:ctrlPr>
                          <a:rPr lang="ja-JP" altLang="ja-JP" sz="2400" i="1">
                            <a:latin typeface="Cambria Math" panose="02040503050406030204" pitchFamily="18" charset="0"/>
                          </a:rPr>
                        </m:ctrlPr>
                      </m:dPr>
                      <m:e>
                        <m:sSub>
                          <m:sSubPr>
                            <m:ctrlPr>
                              <a:rPr lang="ja-JP" altLang="ja-JP" sz="2400" i="1">
                                <a:latin typeface="Cambria Math" panose="02040503050406030204" pitchFamily="18" charset="0"/>
                              </a:rPr>
                            </m:ctrlPr>
                          </m:sSubPr>
                          <m:e>
                            <m:r>
                              <m:rPr>
                                <m:sty m:val="p"/>
                              </m:rPr>
                              <a:rPr lang="en-US" altLang="ja-JP" sz="2400">
                                <a:latin typeface="Cambria Math" panose="02040503050406030204" pitchFamily="18" charset="0"/>
                              </a:rPr>
                              <m:t>λ</m:t>
                            </m:r>
                          </m:e>
                          <m:sub>
                            <m:r>
                              <a:rPr lang="en-US" altLang="ja-JP" sz="2400">
                                <a:latin typeface="Cambria Math" panose="02040503050406030204" pitchFamily="18" charset="0"/>
                              </a:rPr>
                              <m:t>1</m:t>
                            </m:r>
                          </m:sub>
                        </m:sSub>
                        <m:r>
                          <a:rPr lang="en-US" altLang="ja-JP" sz="2400" b="1" i="1">
                            <a:latin typeface="Cambria Math" panose="02040503050406030204" pitchFamily="18" charset="0"/>
                          </a:rPr>
                          <m:t>,</m:t>
                        </m:r>
                        <m:sSub>
                          <m:sSubPr>
                            <m:ctrlPr>
                              <a:rPr lang="ja-JP" altLang="ja-JP" sz="2400" i="1">
                                <a:latin typeface="Cambria Math" panose="02040503050406030204" pitchFamily="18" charset="0"/>
                              </a:rPr>
                            </m:ctrlPr>
                          </m:sSubPr>
                          <m:e>
                            <m:r>
                              <m:rPr>
                                <m:sty m:val="p"/>
                              </m:rPr>
                              <a:rPr lang="en-US" altLang="ja-JP" sz="2400">
                                <a:latin typeface="Cambria Math" panose="02040503050406030204" pitchFamily="18" charset="0"/>
                              </a:rPr>
                              <m:t>λ</m:t>
                            </m:r>
                          </m:e>
                          <m:sub>
                            <m:r>
                              <a:rPr lang="en-US" altLang="ja-JP" sz="2400">
                                <a:latin typeface="Cambria Math" panose="02040503050406030204" pitchFamily="18" charset="0"/>
                              </a:rPr>
                              <m:t>2</m:t>
                            </m:r>
                          </m:sub>
                        </m:sSub>
                        <m:r>
                          <a:rPr lang="en-US" altLang="ja-JP" sz="2400" b="1" i="1">
                            <a:latin typeface="Cambria Math" panose="02040503050406030204" pitchFamily="18" charset="0"/>
                          </a:rPr>
                          <m:t>,…,</m:t>
                        </m:r>
                        <m:sSub>
                          <m:sSubPr>
                            <m:ctrlPr>
                              <a:rPr lang="ja-JP" altLang="ja-JP" sz="2400" i="1">
                                <a:latin typeface="Cambria Math" panose="02040503050406030204" pitchFamily="18" charset="0"/>
                              </a:rPr>
                            </m:ctrlPr>
                          </m:sSubPr>
                          <m:e>
                            <m:r>
                              <m:rPr>
                                <m:sty m:val="p"/>
                              </m:rPr>
                              <a:rPr lang="en-US" altLang="ja-JP" sz="2400">
                                <a:latin typeface="Cambria Math" panose="02040503050406030204" pitchFamily="18" charset="0"/>
                              </a:rPr>
                              <m:t>λ</m:t>
                            </m:r>
                          </m:e>
                          <m:sub>
                            <m:r>
                              <m:rPr>
                                <m:sty m:val="p"/>
                              </m:rPr>
                              <a:rPr lang="en-US" altLang="ja-JP" sz="2400">
                                <a:latin typeface="Cambria Math" panose="02040503050406030204" pitchFamily="18" charset="0"/>
                              </a:rPr>
                              <m:t>d</m:t>
                            </m:r>
                          </m:sub>
                        </m:sSub>
                      </m:e>
                    </m:d>
                    <m:d>
                      <m:dPr>
                        <m:ctrlPr>
                          <a:rPr lang="ja-JP" altLang="ja-JP" sz="2400" b="1" i="1">
                            <a:latin typeface="Cambria Math" panose="02040503050406030204" pitchFamily="18" charset="0"/>
                          </a:rPr>
                        </m:ctrlPr>
                      </m:dPr>
                      <m:e>
                        <m:sSup>
                          <m:sSupPr>
                            <m:ctrlPr>
                              <a:rPr lang="ja-JP" altLang="ja-JP" sz="2400" b="1" i="1">
                                <a:latin typeface="Cambria Math" panose="02040503050406030204" pitchFamily="18" charset="0"/>
                              </a:rPr>
                            </m:ctrlPr>
                          </m:sSupPr>
                          <m:e>
                            <m:r>
                              <a:rPr lang="en-US" altLang="ja-JP" sz="2400" b="1" i="1">
                                <a:latin typeface="Cambria Math" panose="02040503050406030204" pitchFamily="18" charset="0"/>
                              </a:rPr>
                              <m:t>𝐕</m:t>
                            </m:r>
                          </m:e>
                          <m:sup>
                            <m:r>
                              <a:rPr lang="en-US" altLang="ja-JP" sz="2400" i="1">
                                <a:latin typeface="Cambria Math" panose="02040503050406030204" pitchFamily="18" charset="0"/>
                              </a:rPr>
                              <m:t>𝑇</m:t>
                            </m:r>
                          </m:sup>
                        </m:sSup>
                        <m:r>
                          <a:rPr lang="en-US" altLang="ja-JP" sz="2400" b="1" i="1">
                            <a:latin typeface="Cambria Math" panose="02040503050406030204" pitchFamily="18" charset="0"/>
                          </a:rPr>
                          <m:t>𝐮</m:t>
                        </m:r>
                      </m:e>
                    </m:d>
                  </m:oMath>
                </a14:m>
                <a:r>
                  <a:rPr lang="ja-JP" altLang="en-US" sz="2400" dirty="0">
                    <a:latin typeface="游明朝" panose="02020400000000000000" pitchFamily="18" charset="-128"/>
                    <a:ea typeface="游明朝" panose="02020400000000000000" pitchFamily="18" charset="-128"/>
                    <a:cs typeface="メイリオ" panose="020B0604030504040204" pitchFamily="50" charset="-128"/>
                  </a:rPr>
                  <a:t>　</a:t>
                </a:r>
                <a:endParaRPr lang="en-US" altLang="ja-JP" sz="2400" dirty="0">
                  <a:latin typeface="游明朝" panose="02020400000000000000" pitchFamily="18" charset="-128"/>
                  <a:ea typeface="游明朝" panose="02020400000000000000" pitchFamily="18" charset="-128"/>
                  <a:cs typeface="メイリオ" panose="020B0604030504040204" pitchFamily="50" charset="-128"/>
                </a:endParaRPr>
              </a:p>
              <a:p>
                <a:pPr>
                  <a:spcBef>
                    <a:spcPts val="600"/>
                  </a:spcBef>
                </a:pPr>
                <a:r>
                  <a:rPr lang="ja-JP" altLang="en-US" sz="2400" dirty="0">
                    <a:latin typeface="游明朝" panose="02020400000000000000" pitchFamily="18" charset="-128"/>
                    <a:ea typeface="游明朝" panose="02020400000000000000" pitchFamily="18" charset="-128"/>
                    <a:cs typeface="メイリオ" panose="020B0604030504040204" pitchFamily="50" charset="-128"/>
                  </a:rPr>
                  <a:t>ここで条件</a:t>
                </a:r>
                <a14:m>
                  <m:oMath xmlns:m="http://schemas.openxmlformats.org/officeDocument/2006/math">
                    <m:sSup>
                      <m:sSupPr>
                        <m:ctrlPr>
                          <a:rPr lang="en-US" altLang="ja-JP" sz="2800" b="1" i="1" dirty="0">
                            <a:solidFill>
                              <a:srgbClr val="C00000"/>
                            </a:solidFill>
                            <a:latin typeface="Cambria Math" panose="02040503050406030204" pitchFamily="18" charset="0"/>
                            <a:ea typeface="メイリオ" panose="020B0604030504040204" pitchFamily="50" charset="-128"/>
                            <a:cs typeface="メイリオ" panose="020B0604030504040204" pitchFamily="50" charset="-128"/>
                          </a:rPr>
                        </m:ctrlPr>
                      </m:sSupPr>
                      <m:e>
                        <m:r>
                          <a:rPr lang="en-US" altLang="ja-JP" sz="2800" b="1" i="1">
                            <a:solidFill>
                              <a:srgbClr val="C00000"/>
                            </a:solidFill>
                            <a:latin typeface="Cambria Math" panose="02040503050406030204" pitchFamily="18" charset="0"/>
                          </a:rPr>
                          <m:t>𝐮</m:t>
                        </m:r>
                      </m:e>
                      <m:sup>
                        <m:r>
                          <a:rPr lang="en-US" altLang="ja-JP" sz="2800" i="1">
                            <a:solidFill>
                              <a:srgbClr val="C00000"/>
                            </a:solidFill>
                            <a:latin typeface="Cambria Math" panose="02040503050406030204" pitchFamily="18" charset="0"/>
                          </a:rPr>
                          <m:t>𝑇</m:t>
                        </m:r>
                      </m:sup>
                    </m:sSup>
                    <m:sSub>
                      <m:sSubPr>
                        <m:ctrlPr>
                          <a:rPr lang="en-US" altLang="ja-JP" sz="2400" b="1" i="1">
                            <a:solidFill>
                              <a:srgbClr val="C00000"/>
                            </a:solidFill>
                            <a:latin typeface="Cambria Math" panose="02040503050406030204" pitchFamily="18" charset="0"/>
                          </a:rPr>
                        </m:ctrlPr>
                      </m:sSubPr>
                      <m:e>
                        <m:r>
                          <a:rPr lang="en-US" altLang="ja-JP" sz="2400" b="1">
                            <a:solidFill>
                              <a:srgbClr val="C00000"/>
                            </a:solidFill>
                            <a:latin typeface="Cambria Math" panose="02040503050406030204" pitchFamily="18" charset="0"/>
                          </a:rPr>
                          <m:t>𝐯</m:t>
                        </m:r>
                      </m:e>
                      <m:sub>
                        <m:r>
                          <a:rPr lang="en-US" altLang="ja-JP" sz="2400">
                            <a:solidFill>
                              <a:srgbClr val="C00000"/>
                            </a:solidFill>
                            <a:latin typeface="Cambria Math" panose="02040503050406030204" pitchFamily="18" charset="0"/>
                          </a:rPr>
                          <m:t>1</m:t>
                        </m:r>
                      </m:sub>
                    </m:sSub>
                  </m:oMath>
                </a14:m>
                <a:r>
                  <a:rPr lang="en-US" altLang="ja-JP" sz="2400" dirty="0">
                    <a:solidFill>
                      <a:srgbClr val="C00000"/>
                    </a:solidFill>
                    <a:latin typeface="游明朝" panose="02020400000000000000" pitchFamily="18" charset="-128"/>
                    <a:ea typeface="游明朝" panose="02020400000000000000" pitchFamily="18" charset="-128"/>
                    <a:cs typeface="メイリオ" panose="020B0604030504040204" pitchFamily="50" charset="-128"/>
                  </a:rPr>
                  <a:t>=0 </a:t>
                </a:r>
                <a:r>
                  <a:rPr lang="ja-JP" altLang="en-US" sz="2400" dirty="0">
                    <a:latin typeface="游明朝" panose="02020400000000000000" pitchFamily="18" charset="-128"/>
                    <a:ea typeface="游明朝" panose="02020400000000000000" pitchFamily="18" charset="-128"/>
                    <a:cs typeface="メイリオ" panose="020B0604030504040204" pitchFamily="50" charset="-128"/>
                  </a:rPr>
                  <a:t>より</a:t>
                </a:r>
                <a14:m>
                  <m:oMath xmlns:m="http://schemas.openxmlformats.org/officeDocument/2006/math">
                    <m:sSup>
                      <m:sSupPr>
                        <m:ctrlPr>
                          <a:rPr lang="ja-JP" altLang="ja-JP" sz="2400" b="1" i="1">
                            <a:latin typeface="Cambria Math" panose="02040503050406030204" pitchFamily="18" charset="0"/>
                          </a:rPr>
                        </m:ctrlPr>
                      </m:sSupPr>
                      <m:e>
                        <m:r>
                          <a:rPr lang="en-US" altLang="ja-JP" sz="2400" b="1" i="1">
                            <a:latin typeface="Cambria Math" panose="02040503050406030204" pitchFamily="18" charset="0"/>
                          </a:rPr>
                          <m:t>𝐕</m:t>
                        </m:r>
                      </m:e>
                      <m:sup>
                        <m:r>
                          <a:rPr lang="en-US" altLang="ja-JP" sz="2400" i="1">
                            <a:latin typeface="Cambria Math" panose="02040503050406030204" pitchFamily="18" charset="0"/>
                          </a:rPr>
                          <m:t>𝑇</m:t>
                        </m:r>
                      </m:sup>
                    </m:sSup>
                    <m:r>
                      <a:rPr lang="en-US" altLang="ja-JP" sz="2400" b="1" i="1">
                        <a:latin typeface="Cambria Math" panose="02040503050406030204" pitchFamily="18" charset="0"/>
                      </a:rPr>
                      <m:t>𝐮</m:t>
                    </m:r>
                    <m:r>
                      <a:rPr lang="en-US" altLang="ja-JP" sz="2400" b="1" i="1" smtClean="0">
                        <a:latin typeface="Cambria Math" panose="02040503050406030204" pitchFamily="18" charset="0"/>
                      </a:rPr>
                      <m:t>=</m:t>
                    </m:r>
                    <m:sSup>
                      <m:sSupPr>
                        <m:ctrlPr>
                          <a:rPr lang="en-US" altLang="ja-JP" sz="2400" b="1" i="1" smtClean="0">
                            <a:latin typeface="Cambria Math" panose="02040503050406030204" pitchFamily="18" charset="0"/>
                          </a:rPr>
                        </m:ctrlPr>
                      </m:sSupPr>
                      <m:e>
                        <m:d>
                          <m:dPr>
                            <m:ctrlPr>
                              <a:rPr lang="en-US" altLang="ja-JP" sz="2400" b="1" i="1" smtClean="0">
                                <a:latin typeface="Cambria Math" panose="02040503050406030204" pitchFamily="18" charset="0"/>
                              </a:rPr>
                            </m:ctrlPr>
                          </m:dPr>
                          <m:e>
                            <m:r>
                              <a:rPr lang="en-US" altLang="ja-JP" sz="2400" b="0" i="1" smtClean="0">
                                <a:latin typeface="Cambria Math" panose="02040503050406030204" pitchFamily="18" charset="0"/>
                              </a:rPr>
                              <m:t>0,</m:t>
                            </m:r>
                            <m:sSub>
                              <m:sSubPr>
                                <m:ctrlPr>
                                  <a:rPr lang="en-US" altLang="ja-JP" sz="2400" i="1" smtClean="0">
                                    <a:latin typeface="Cambria Math" panose="02040503050406030204" pitchFamily="18" charset="0"/>
                                  </a:rPr>
                                </m:ctrlPr>
                              </m:sSubPr>
                              <m:e>
                                <m:r>
                                  <a:rPr lang="en-US" altLang="ja-JP" sz="2400" b="0" i="1" smtClean="0">
                                    <a:latin typeface="Cambria Math" panose="02040503050406030204" pitchFamily="18" charset="0"/>
                                  </a:rPr>
                                  <m:t>𝑢</m:t>
                                </m:r>
                              </m:e>
                              <m:sub>
                                <m:r>
                                  <a:rPr lang="en-US" altLang="ja-JP" sz="2400" b="0" i="1" smtClean="0">
                                    <a:latin typeface="Cambria Math" panose="02040503050406030204" pitchFamily="18" charset="0"/>
                                  </a:rPr>
                                  <m:t>2</m:t>
                                </m:r>
                              </m:sub>
                            </m:sSub>
                            <m:r>
                              <a:rPr lang="en-US" altLang="ja-JP" sz="2400" b="0" i="1" smtClean="0">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𝑢</m:t>
                                </m:r>
                              </m:e>
                              <m:sub>
                                <m:r>
                                  <a:rPr lang="en-US" altLang="ja-JP" sz="2400" b="0" i="1" smtClean="0">
                                    <a:latin typeface="Cambria Math" panose="02040503050406030204" pitchFamily="18" charset="0"/>
                                  </a:rPr>
                                  <m:t>3</m:t>
                                </m:r>
                              </m:sub>
                            </m:sSub>
                            <m:r>
                              <a:rPr lang="en-US" altLang="ja-JP" sz="2400" b="0" i="1" smtClean="0">
                                <a:latin typeface="Cambria Math" panose="02040503050406030204" pitchFamily="18" charset="0"/>
                              </a:rPr>
                              <m:t>,…</m:t>
                            </m:r>
                          </m:e>
                        </m:d>
                      </m:e>
                      <m:sup>
                        <m:r>
                          <a:rPr lang="en-US" altLang="ja-JP" sz="2400" b="0" i="1" smtClean="0">
                            <a:latin typeface="Cambria Math" panose="02040503050406030204" pitchFamily="18" charset="0"/>
                          </a:rPr>
                          <m:t>𝑇</m:t>
                        </m:r>
                      </m:sup>
                    </m:sSup>
                  </m:oMath>
                </a14:m>
                <a:r>
                  <a:rPr lang="ja-JP" altLang="en-US" sz="2400" dirty="0">
                    <a:latin typeface="游明朝" panose="02020400000000000000" pitchFamily="18" charset="-128"/>
                    <a:ea typeface="游明朝" panose="02020400000000000000" pitchFamily="18" charset="-128"/>
                    <a:cs typeface="メイリオ" panose="020B0604030504040204" pitchFamily="50" charset="-128"/>
                  </a:rPr>
                  <a:t>の形をしているので，</a:t>
                </a:r>
                <a:endParaRPr lang="en-US" altLang="ja-JP" sz="2400" dirty="0">
                  <a:latin typeface="游明朝" panose="02020400000000000000" pitchFamily="18" charset="-128"/>
                  <a:ea typeface="游明朝" panose="02020400000000000000" pitchFamily="18" charset="-128"/>
                  <a:cs typeface="メイリオ" panose="020B0604030504040204" pitchFamily="50" charset="-128"/>
                </a:endParaRPr>
              </a:p>
              <a:p>
                <a:pPr>
                  <a:spcBef>
                    <a:spcPts val="600"/>
                  </a:spcBef>
                </a:pPr>
                <a:r>
                  <a:rPr lang="ja-JP" altLang="en-US" sz="2400" b="1" dirty="0"/>
                  <a:t>　　　　　　</a:t>
                </a:r>
                <a14:m>
                  <m:oMath xmlns:m="http://schemas.openxmlformats.org/officeDocument/2006/math">
                    <m:r>
                      <a:rPr lang="en-US" altLang="ja-JP" sz="2400" b="1">
                        <a:latin typeface="Cambria Math" panose="02040503050406030204" pitchFamily="18" charset="0"/>
                      </a:rPr>
                      <m:t>=</m:t>
                    </m:r>
                    <m:sSup>
                      <m:sSupPr>
                        <m:ctrlPr>
                          <a:rPr lang="ja-JP" altLang="ja-JP" sz="2400" b="1" i="1">
                            <a:latin typeface="Cambria Math" panose="02040503050406030204" pitchFamily="18" charset="0"/>
                          </a:rPr>
                        </m:ctrlPr>
                      </m:sSupPr>
                      <m:e>
                        <m:d>
                          <m:dPr>
                            <m:ctrlPr>
                              <a:rPr lang="ja-JP" altLang="ja-JP" sz="2400" b="1" i="1">
                                <a:latin typeface="Cambria Math" panose="02040503050406030204" pitchFamily="18" charset="0"/>
                              </a:rPr>
                            </m:ctrlPr>
                          </m:dPr>
                          <m:e>
                            <m:sSup>
                              <m:sSupPr>
                                <m:ctrlPr>
                                  <a:rPr lang="ja-JP" altLang="ja-JP" sz="2400" b="1" i="1">
                                    <a:latin typeface="Cambria Math" panose="02040503050406030204" pitchFamily="18" charset="0"/>
                                  </a:rPr>
                                </m:ctrlPr>
                              </m:sSupPr>
                              <m:e>
                                <m:r>
                                  <a:rPr lang="en-US" altLang="ja-JP" sz="2400" b="1" i="1">
                                    <a:latin typeface="Cambria Math" panose="02040503050406030204" pitchFamily="18" charset="0"/>
                                  </a:rPr>
                                  <m:t>𝐕</m:t>
                                </m:r>
                              </m:e>
                              <m:sup>
                                <m:r>
                                  <a:rPr lang="en-US" altLang="ja-JP" sz="2400" i="1">
                                    <a:latin typeface="Cambria Math" panose="02040503050406030204" pitchFamily="18" charset="0"/>
                                  </a:rPr>
                                  <m:t>𝑇</m:t>
                                </m:r>
                              </m:sup>
                            </m:sSup>
                            <m:r>
                              <a:rPr lang="en-US" altLang="ja-JP" sz="2400" b="1" i="1">
                                <a:latin typeface="Cambria Math" panose="02040503050406030204" pitchFamily="18" charset="0"/>
                              </a:rPr>
                              <m:t>𝐮</m:t>
                            </m:r>
                          </m:e>
                        </m:d>
                      </m:e>
                      <m:sup>
                        <m:r>
                          <a:rPr lang="en-US" altLang="ja-JP" sz="2400" i="1">
                            <a:latin typeface="Cambria Math" panose="02040503050406030204" pitchFamily="18" charset="0"/>
                          </a:rPr>
                          <m:t>𝑇</m:t>
                        </m:r>
                      </m:sup>
                    </m:sSup>
                    <m:r>
                      <m:rPr>
                        <m:sty m:val="p"/>
                      </m:rPr>
                      <a:rPr lang="en-US" altLang="ja-JP" sz="2400">
                        <a:latin typeface="Cambria Math" panose="02040503050406030204" pitchFamily="18" charset="0"/>
                      </a:rPr>
                      <m:t>diag</m:t>
                    </m:r>
                    <m:d>
                      <m:dPr>
                        <m:ctrlPr>
                          <a:rPr lang="ja-JP" altLang="ja-JP" sz="2400" i="1">
                            <a:latin typeface="Cambria Math" panose="02040503050406030204" pitchFamily="18" charset="0"/>
                          </a:rPr>
                        </m:ctrlPr>
                      </m:dPr>
                      <m:e>
                        <m:r>
                          <a:rPr lang="en-US" altLang="ja-JP" sz="2400" b="0" i="1" smtClean="0">
                            <a:latin typeface="Cambria Math" panose="02040503050406030204" pitchFamily="18" charset="0"/>
                          </a:rPr>
                          <m:t>0</m:t>
                        </m:r>
                        <m:r>
                          <a:rPr lang="en-US" altLang="ja-JP" sz="2400" b="1" i="1">
                            <a:latin typeface="Cambria Math" panose="02040503050406030204" pitchFamily="18" charset="0"/>
                          </a:rPr>
                          <m:t>,</m:t>
                        </m:r>
                        <m:sSub>
                          <m:sSubPr>
                            <m:ctrlPr>
                              <a:rPr lang="ja-JP" altLang="ja-JP" sz="2400" i="1">
                                <a:latin typeface="Cambria Math" panose="02040503050406030204" pitchFamily="18" charset="0"/>
                              </a:rPr>
                            </m:ctrlPr>
                          </m:sSubPr>
                          <m:e>
                            <m:r>
                              <m:rPr>
                                <m:sty m:val="p"/>
                              </m:rPr>
                              <a:rPr lang="en-US" altLang="ja-JP" sz="2400">
                                <a:latin typeface="Cambria Math" panose="02040503050406030204" pitchFamily="18" charset="0"/>
                              </a:rPr>
                              <m:t>λ</m:t>
                            </m:r>
                          </m:e>
                          <m:sub>
                            <m:r>
                              <a:rPr lang="en-US" altLang="ja-JP" sz="2400">
                                <a:latin typeface="Cambria Math" panose="02040503050406030204" pitchFamily="18" charset="0"/>
                              </a:rPr>
                              <m:t>2</m:t>
                            </m:r>
                          </m:sub>
                        </m:sSub>
                        <m:r>
                          <a:rPr lang="en-US" altLang="ja-JP" sz="2400" b="1" i="1">
                            <a:latin typeface="Cambria Math" panose="02040503050406030204" pitchFamily="18" charset="0"/>
                          </a:rPr>
                          <m:t>,…,</m:t>
                        </m:r>
                        <m:sSub>
                          <m:sSubPr>
                            <m:ctrlPr>
                              <a:rPr lang="ja-JP" altLang="ja-JP" sz="2400" i="1">
                                <a:latin typeface="Cambria Math" panose="02040503050406030204" pitchFamily="18" charset="0"/>
                              </a:rPr>
                            </m:ctrlPr>
                          </m:sSubPr>
                          <m:e>
                            <m:r>
                              <m:rPr>
                                <m:sty m:val="p"/>
                              </m:rPr>
                              <a:rPr lang="en-US" altLang="ja-JP" sz="2400">
                                <a:latin typeface="Cambria Math" panose="02040503050406030204" pitchFamily="18" charset="0"/>
                              </a:rPr>
                              <m:t>λ</m:t>
                            </m:r>
                          </m:e>
                          <m:sub>
                            <m:r>
                              <m:rPr>
                                <m:sty m:val="p"/>
                              </m:rPr>
                              <a:rPr lang="en-US" altLang="ja-JP" sz="2400">
                                <a:latin typeface="Cambria Math" panose="02040503050406030204" pitchFamily="18" charset="0"/>
                              </a:rPr>
                              <m:t>d</m:t>
                            </m:r>
                          </m:sub>
                        </m:sSub>
                      </m:e>
                    </m:d>
                    <m:d>
                      <m:dPr>
                        <m:ctrlPr>
                          <a:rPr lang="ja-JP" altLang="ja-JP" sz="2400" b="1" i="1">
                            <a:latin typeface="Cambria Math" panose="02040503050406030204" pitchFamily="18" charset="0"/>
                          </a:rPr>
                        </m:ctrlPr>
                      </m:dPr>
                      <m:e>
                        <m:sSup>
                          <m:sSupPr>
                            <m:ctrlPr>
                              <a:rPr lang="ja-JP" altLang="ja-JP" sz="2400" b="1" i="1">
                                <a:latin typeface="Cambria Math" panose="02040503050406030204" pitchFamily="18" charset="0"/>
                              </a:rPr>
                            </m:ctrlPr>
                          </m:sSupPr>
                          <m:e>
                            <m:r>
                              <a:rPr lang="en-US" altLang="ja-JP" sz="2400" b="1" i="1">
                                <a:latin typeface="Cambria Math" panose="02040503050406030204" pitchFamily="18" charset="0"/>
                              </a:rPr>
                              <m:t>𝐕</m:t>
                            </m:r>
                          </m:e>
                          <m:sup>
                            <m:r>
                              <a:rPr lang="en-US" altLang="ja-JP" sz="2400" i="1">
                                <a:latin typeface="Cambria Math" panose="02040503050406030204" pitchFamily="18" charset="0"/>
                              </a:rPr>
                              <m:t>𝑇</m:t>
                            </m:r>
                          </m:sup>
                        </m:sSup>
                        <m:r>
                          <a:rPr lang="en-US" altLang="ja-JP" sz="2400" b="1" i="1">
                            <a:latin typeface="Cambria Math" panose="02040503050406030204" pitchFamily="18" charset="0"/>
                          </a:rPr>
                          <m:t>𝐮</m:t>
                        </m:r>
                      </m:e>
                    </m:d>
                  </m:oMath>
                </a14:m>
                <a:r>
                  <a:rPr lang="ja-JP" altLang="en-US" sz="2400" dirty="0">
                    <a:latin typeface="游明朝" panose="02020400000000000000" pitchFamily="18" charset="-128"/>
                    <a:ea typeface="游明朝" panose="02020400000000000000" pitchFamily="18" charset="-128"/>
                    <a:cs typeface="メイリオ" panose="020B0604030504040204" pitchFamily="50" charset="-128"/>
                  </a:rPr>
                  <a:t>　</a:t>
                </a:r>
                <a:endParaRPr lang="ja-JP" altLang="ja-JP" sz="2400" dirty="0">
                  <a:latin typeface="游明朝" panose="02020400000000000000" pitchFamily="18" charset="-128"/>
                  <a:ea typeface="游明朝" panose="02020400000000000000" pitchFamily="18" charset="-128"/>
                  <a:cs typeface="メイリオ" panose="020B0604030504040204" pitchFamily="50" charset="-128"/>
                </a:endParaRPr>
              </a:p>
              <a:p>
                <a:pPr>
                  <a:spcBef>
                    <a:spcPts val="600"/>
                  </a:spcBef>
                </a:pPr>
                <a:r>
                  <a:rPr lang="ja-JP" altLang="en-US" sz="2400" b="1" dirty="0">
                    <a:latin typeface="游明朝" panose="02020400000000000000" pitchFamily="18" charset="-128"/>
                    <a:ea typeface="游明朝" panose="02020400000000000000" pitchFamily="18" charset="-128"/>
                    <a:cs typeface="メイリオ" panose="020B0604030504040204" pitchFamily="50" charset="-128"/>
                  </a:rPr>
                  <a:t>　　　　</a:t>
                </a:r>
                <a14:m>
                  <m:oMath xmlns:m="http://schemas.openxmlformats.org/officeDocument/2006/math">
                    <m:r>
                      <a:rPr lang="en-US" altLang="ja-JP" sz="2400" b="1" i="1">
                        <a:latin typeface="Cambria Math" panose="02040503050406030204" pitchFamily="18" charset="0"/>
                      </a:rPr>
                      <m:t>≤</m:t>
                    </m:r>
                    <m:sSup>
                      <m:sSupPr>
                        <m:ctrlPr>
                          <a:rPr lang="ja-JP" altLang="ja-JP" sz="2400" b="1" i="1">
                            <a:latin typeface="Cambria Math" panose="02040503050406030204" pitchFamily="18" charset="0"/>
                          </a:rPr>
                        </m:ctrlPr>
                      </m:sSupPr>
                      <m:e>
                        <m:d>
                          <m:dPr>
                            <m:ctrlPr>
                              <a:rPr lang="ja-JP" altLang="ja-JP" sz="2400" b="1" i="1">
                                <a:latin typeface="Cambria Math" panose="02040503050406030204" pitchFamily="18" charset="0"/>
                              </a:rPr>
                            </m:ctrlPr>
                          </m:dPr>
                          <m:e>
                            <m:sSup>
                              <m:sSupPr>
                                <m:ctrlPr>
                                  <a:rPr lang="ja-JP" altLang="ja-JP" sz="2400" b="1" i="1">
                                    <a:latin typeface="Cambria Math" panose="02040503050406030204" pitchFamily="18" charset="0"/>
                                  </a:rPr>
                                </m:ctrlPr>
                              </m:sSupPr>
                              <m:e>
                                <m:r>
                                  <a:rPr lang="en-US" altLang="ja-JP" sz="2400" b="1" i="1">
                                    <a:latin typeface="Cambria Math" panose="02040503050406030204" pitchFamily="18" charset="0"/>
                                  </a:rPr>
                                  <m:t>𝐕</m:t>
                                </m:r>
                              </m:e>
                              <m:sup>
                                <m:r>
                                  <a:rPr lang="en-US" altLang="ja-JP" sz="2400" i="1">
                                    <a:latin typeface="Cambria Math" panose="02040503050406030204" pitchFamily="18" charset="0"/>
                                  </a:rPr>
                                  <m:t>𝑇</m:t>
                                </m:r>
                              </m:sup>
                            </m:sSup>
                            <m:r>
                              <a:rPr lang="en-US" altLang="ja-JP" sz="2400" b="1" i="1">
                                <a:latin typeface="Cambria Math" panose="02040503050406030204" pitchFamily="18" charset="0"/>
                              </a:rPr>
                              <m:t>𝐮</m:t>
                            </m:r>
                          </m:e>
                        </m:d>
                      </m:e>
                      <m:sup>
                        <m:r>
                          <a:rPr lang="en-US" altLang="ja-JP" sz="2400" i="1">
                            <a:latin typeface="Cambria Math" panose="02040503050406030204" pitchFamily="18" charset="0"/>
                          </a:rPr>
                          <m:t>𝑇</m:t>
                        </m:r>
                      </m:sup>
                    </m:sSup>
                    <m:r>
                      <m:rPr>
                        <m:sty m:val="p"/>
                      </m:rPr>
                      <a:rPr lang="en-US" altLang="ja-JP" sz="2400">
                        <a:latin typeface="Cambria Math" panose="02040503050406030204" pitchFamily="18" charset="0"/>
                      </a:rPr>
                      <m:t>diag</m:t>
                    </m:r>
                    <m:d>
                      <m:dPr>
                        <m:ctrlPr>
                          <a:rPr lang="ja-JP" altLang="ja-JP" sz="2400" i="1">
                            <a:latin typeface="Cambria Math" panose="02040503050406030204" pitchFamily="18" charset="0"/>
                          </a:rPr>
                        </m:ctrlPr>
                      </m:dPr>
                      <m:e>
                        <m:r>
                          <a:rPr lang="en-US" altLang="ja-JP" sz="2400" b="0" i="1" smtClean="0">
                            <a:latin typeface="Cambria Math" panose="02040503050406030204" pitchFamily="18" charset="0"/>
                          </a:rPr>
                          <m:t>0</m:t>
                        </m:r>
                        <m:r>
                          <a:rPr lang="en-US" altLang="ja-JP" sz="2400" b="1" i="1">
                            <a:latin typeface="Cambria Math" panose="02040503050406030204" pitchFamily="18" charset="0"/>
                          </a:rPr>
                          <m:t>,</m:t>
                        </m:r>
                        <m:sSub>
                          <m:sSubPr>
                            <m:ctrlPr>
                              <a:rPr lang="ja-JP" altLang="ja-JP" sz="2400" i="1">
                                <a:latin typeface="Cambria Math" panose="02040503050406030204" pitchFamily="18" charset="0"/>
                              </a:rPr>
                            </m:ctrlPr>
                          </m:sSubPr>
                          <m:e>
                            <m:r>
                              <m:rPr>
                                <m:sty m:val="p"/>
                              </m:rPr>
                              <a:rPr lang="en-US" altLang="ja-JP" sz="2400">
                                <a:latin typeface="Cambria Math" panose="02040503050406030204" pitchFamily="18" charset="0"/>
                              </a:rPr>
                              <m:t>λ</m:t>
                            </m:r>
                          </m:e>
                          <m:sub>
                            <m:r>
                              <a:rPr lang="en-US" altLang="ja-JP" sz="2400" b="0" i="0" smtClean="0">
                                <a:latin typeface="Cambria Math" panose="02040503050406030204" pitchFamily="18" charset="0"/>
                              </a:rPr>
                              <m:t>2</m:t>
                            </m:r>
                          </m:sub>
                        </m:sSub>
                        <m:r>
                          <a:rPr lang="en-US" altLang="ja-JP" sz="2400" b="1" i="1">
                            <a:latin typeface="Cambria Math" panose="02040503050406030204" pitchFamily="18" charset="0"/>
                          </a:rPr>
                          <m:t>,…,</m:t>
                        </m:r>
                        <m:sSub>
                          <m:sSubPr>
                            <m:ctrlPr>
                              <a:rPr lang="ja-JP" altLang="ja-JP" sz="2400" i="1">
                                <a:latin typeface="Cambria Math" panose="02040503050406030204" pitchFamily="18" charset="0"/>
                              </a:rPr>
                            </m:ctrlPr>
                          </m:sSubPr>
                          <m:e>
                            <m:r>
                              <m:rPr>
                                <m:sty m:val="p"/>
                              </m:rPr>
                              <a:rPr lang="en-US" altLang="ja-JP" sz="2400">
                                <a:latin typeface="Cambria Math" panose="02040503050406030204" pitchFamily="18" charset="0"/>
                              </a:rPr>
                              <m:t>λ</m:t>
                            </m:r>
                          </m:e>
                          <m:sub>
                            <m:r>
                              <a:rPr lang="en-US" altLang="ja-JP" sz="2400" b="0" i="0" smtClean="0">
                                <a:latin typeface="Cambria Math" panose="02040503050406030204" pitchFamily="18" charset="0"/>
                              </a:rPr>
                              <m:t>2</m:t>
                            </m:r>
                          </m:sub>
                        </m:sSub>
                      </m:e>
                    </m:d>
                    <m:d>
                      <m:dPr>
                        <m:ctrlPr>
                          <a:rPr lang="ja-JP" altLang="ja-JP" sz="2400" b="1" i="1">
                            <a:latin typeface="Cambria Math" panose="02040503050406030204" pitchFamily="18" charset="0"/>
                          </a:rPr>
                        </m:ctrlPr>
                      </m:dPr>
                      <m:e>
                        <m:sSup>
                          <m:sSupPr>
                            <m:ctrlPr>
                              <a:rPr lang="ja-JP" altLang="ja-JP" sz="2400" b="1" i="1">
                                <a:latin typeface="Cambria Math" panose="02040503050406030204" pitchFamily="18" charset="0"/>
                              </a:rPr>
                            </m:ctrlPr>
                          </m:sSupPr>
                          <m:e>
                            <m:r>
                              <a:rPr lang="en-US" altLang="ja-JP" sz="2400" b="1" i="1">
                                <a:latin typeface="Cambria Math" panose="02040503050406030204" pitchFamily="18" charset="0"/>
                              </a:rPr>
                              <m:t>𝐕</m:t>
                            </m:r>
                          </m:e>
                          <m:sup>
                            <m:r>
                              <a:rPr lang="en-US" altLang="ja-JP" sz="2400" i="1">
                                <a:latin typeface="Cambria Math" panose="02040503050406030204" pitchFamily="18" charset="0"/>
                              </a:rPr>
                              <m:t>𝑇</m:t>
                            </m:r>
                          </m:sup>
                        </m:sSup>
                        <m:r>
                          <a:rPr lang="en-US" altLang="ja-JP" sz="2400" b="1" i="1">
                            <a:latin typeface="Cambria Math" panose="02040503050406030204" pitchFamily="18" charset="0"/>
                          </a:rPr>
                          <m:t>𝐮</m:t>
                        </m:r>
                      </m:e>
                    </m:d>
                  </m:oMath>
                </a14:m>
                <a:r>
                  <a:rPr lang="ja-JP" altLang="en-US" sz="2400" dirty="0">
                    <a:latin typeface="游明朝" panose="02020400000000000000" pitchFamily="18" charset="-128"/>
                    <a:ea typeface="游明朝" panose="02020400000000000000" pitchFamily="18" charset="-128"/>
                    <a:cs typeface="メイリオ" panose="020B0604030504040204" pitchFamily="50" charset="-128"/>
                  </a:rPr>
                  <a:t>　</a:t>
                </a:r>
                <a:endParaRPr lang="en-US" altLang="ja-JP" sz="2400" dirty="0">
                  <a:latin typeface="游明朝" panose="02020400000000000000" pitchFamily="18" charset="-128"/>
                  <a:ea typeface="游明朝" panose="02020400000000000000" pitchFamily="18" charset="-128"/>
                  <a:cs typeface="メイリオ" panose="020B0604030504040204" pitchFamily="50" charset="-128"/>
                </a:endParaRPr>
              </a:p>
              <a:p>
                <a:pPr>
                  <a:spcBef>
                    <a:spcPts val="600"/>
                  </a:spcBef>
                </a:pPr>
                <a:r>
                  <a:rPr lang="ja-JP" altLang="en-US" sz="2400" b="1" dirty="0">
                    <a:latin typeface="游明朝" panose="02020400000000000000" pitchFamily="18" charset="-128"/>
                    <a:ea typeface="游明朝" panose="02020400000000000000" pitchFamily="18" charset="-128"/>
                    <a:cs typeface="メイリオ" panose="020B0604030504040204" pitchFamily="50" charset="-128"/>
                  </a:rPr>
                  <a:t>　　　　</a:t>
                </a:r>
                <a14:m>
                  <m:oMath xmlns:m="http://schemas.openxmlformats.org/officeDocument/2006/math">
                    <m:r>
                      <a:rPr lang="en-US" altLang="ja-JP" sz="2400" b="1">
                        <a:latin typeface="Cambria Math" panose="02040503050406030204" pitchFamily="18" charset="0"/>
                      </a:rPr>
                      <m:t>=</m:t>
                    </m:r>
                    <m:sSub>
                      <m:sSubPr>
                        <m:ctrlPr>
                          <a:rPr lang="ja-JP" altLang="ja-JP" sz="2400" i="1">
                            <a:latin typeface="Cambria Math" panose="02040503050406030204" pitchFamily="18" charset="0"/>
                          </a:rPr>
                        </m:ctrlPr>
                      </m:sSubPr>
                      <m:e>
                        <m:r>
                          <m:rPr>
                            <m:sty m:val="p"/>
                          </m:rPr>
                          <a:rPr lang="en-US" altLang="ja-JP" sz="2400">
                            <a:latin typeface="Cambria Math" panose="02040503050406030204" pitchFamily="18" charset="0"/>
                          </a:rPr>
                          <m:t>λ</m:t>
                        </m:r>
                      </m:e>
                      <m:sub>
                        <m:r>
                          <a:rPr lang="en-US" altLang="ja-JP" sz="2400" b="0" i="0" smtClean="0">
                            <a:latin typeface="Cambria Math" panose="02040503050406030204" pitchFamily="18" charset="0"/>
                          </a:rPr>
                          <m:t>2</m:t>
                        </m:r>
                      </m:sub>
                    </m:sSub>
                  </m:oMath>
                </a14:m>
                <a:r>
                  <a:rPr lang="ja-JP" altLang="en-US" sz="2400" dirty="0">
                    <a:latin typeface="游明朝" panose="02020400000000000000" pitchFamily="18" charset="-128"/>
                    <a:ea typeface="游明朝" panose="02020400000000000000" pitchFamily="18" charset="-128"/>
                    <a:cs typeface="メイリオ" panose="020B0604030504040204" pitchFamily="50" charset="-128"/>
                  </a:rPr>
                  <a:t>　</a:t>
                </a:r>
              </a:p>
            </p:txBody>
          </p:sp>
        </mc:Choice>
        <mc:Fallback xmlns="">
          <p:sp>
            <p:nvSpPr>
              <p:cNvPr id="4" name="正方形/長方形 3"/>
              <p:cNvSpPr>
                <a:spLocks noRot="1" noChangeAspect="1" noMove="1" noResize="1" noEditPoints="1" noAdjustHandles="1" noChangeArrowheads="1" noChangeShapeType="1" noTextEdit="1"/>
              </p:cNvSpPr>
              <p:nvPr/>
            </p:nvSpPr>
            <p:spPr>
              <a:xfrm>
                <a:off x="5925456" y="547243"/>
                <a:ext cx="6324600" cy="4230261"/>
              </a:xfrm>
              <a:prstGeom prst="rect">
                <a:avLst/>
              </a:prstGeom>
              <a:blipFill>
                <a:blip r:embed="rId4"/>
                <a:stretch>
                  <a:fillRect l="-7418" t="-172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正方形/長方形 4"/>
              <p:cNvSpPr/>
              <p:nvPr/>
            </p:nvSpPr>
            <p:spPr>
              <a:xfrm>
                <a:off x="5968221" y="5346868"/>
                <a:ext cx="6134879" cy="830997"/>
              </a:xfrm>
              <a:prstGeom prst="rect">
                <a:avLst/>
              </a:prstGeom>
            </p:spPr>
            <p:txBody>
              <a:bodyPr wrap="square">
                <a:spAutoFit/>
              </a:bodyPr>
              <a:lstStyle/>
              <a:p>
                <a:r>
                  <a:rPr lang="ja-JP" altLang="en-US" sz="2400" kern="100" dirty="0">
                    <a:latin typeface="游明朝" panose="02020400000000000000" pitchFamily="18" charset="-128"/>
                    <a:ea typeface="游明朝" panose="02020400000000000000" pitchFamily="18" charset="-128"/>
                    <a:cs typeface="Times New Roman" panose="02020603050405020304" pitchFamily="18" charset="0"/>
                  </a:rPr>
                  <a:t>等号成立は</a:t>
                </a:r>
                <a14:m>
                  <m:oMath xmlns:m="http://schemas.openxmlformats.org/officeDocument/2006/math">
                    <m:sSup>
                      <m:sSupPr>
                        <m:ctrlPr>
                          <a:rPr lang="ja-JP" altLang="ja-JP" sz="2400" b="1" i="1">
                            <a:latin typeface="Cambria Math" panose="02040503050406030204" pitchFamily="18" charset="0"/>
                          </a:rPr>
                        </m:ctrlPr>
                      </m:sSupPr>
                      <m:e>
                        <m:r>
                          <a:rPr lang="en-US" altLang="ja-JP" sz="2400" b="1" i="1">
                            <a:latin typeface="Cambria Math" panose="02040503050406030204" pitchFamily="18" charset="0"/>
                          </a:rPr>
                          <m:t>𝐕</m:t>
                        </m:r>
                      </m:e>
                      <m:sup>
                        <m:r>
                          <a:rPr lang="en-US" altLang="ja-JP" sz="2400" i="1">
                            <a:latin typeface="Cambria Math" panose="02040503050406030204" pitchFamily="18" charset="0"/>
                          </a:rPr>
                          <m:t>𝑇</m:t>
                        </m:r>
                      </m:sup>
                    </m:sSup>
                    <m:r>
                      <a:rPr lang="en-US" altLang="ja-JP" sz="2400" b="1" i="1">
                        <a:latin typeface="Cambria Math" panose="02040503050406030204" pitchFamily="18" charset="0"/>
                      </a:rPr>
                      <m:t>𝐮</m:t>
                    </m:r>
                  </m:oMath>
                </a14:m>
                <a:r>
                  <a:rPr lang="en-US" altLang="ja-JP" sz="2400" dirty="0">
                    <a:latin typeface="游明朝" panose="02020400000000000000" pitchFamily="18" charset="-128"/>
                    <a:ea typeface="游明朝" panose="02020400000000000000" pitchFamily="18" charset="-128"/>
                  </a:rPr>
                  <a:t>=(0,1,0,…,0)</a:t>
                </a:r>
                <a:r>
                  <a:rPr lang="ja-JP" altLang="en-US" sz="2400" dirty="0">
                    <a:latin typeface="游明朝" panose="02020400000000000000" pitchFamily="18" charset="-128"/>
                    <a:ea typeface="游明朝" panose="02020400000000000000" pitchFamily="18" charset="-128"/>
                  </a:rPr>
                  <a:t>のとき，つまり</a:t>
                </a:r>
                <a14:m>
                  <m:oMath xmlns:m="http://schemas.openxmlformats.org/officeDocument/2006/math">
                    <m:r>
                      <a:rPr lang="en-US" altLang="ja-JP" sz="2400" b="1" i="1">
                        <a:latin typeface="Cambria Math" panose="02040503050406030204" pitchFamily="18" charset="0"/>
                      </a:rPr>
                      <m:t>𝐮</m:t>
                    </m:r>
                  </m:oMath>
                </a14:m>
                <a:r>
                  <a:rPr lang="en-US" altLang="ja-JP" sz="2400" dirty="0">
                    <a:latin typeface="游明朝" panose="02020400000000000000" pitchFamily="18" charset="-128"/>
                    <a:ea typeface="游明朝" panose="02020400000000000000" pitchFamily="18" charset="-128"/>
                  </a:rPr>
                  <a:t>=</a:t>
                </a:r>
                <a:r>
                  <a:rPr lang="en-US" altLang="ja-JP" sz="2400" b="1" dirty="0"/>
                  <a:t> </a:t>
                </a:r>
                <a14:m>
                  <m:oMath xmlns:m="http://schemas.openxmlformats.org/officeDocument/2006/math">
                    <m:sSub>
                      <m:sSubPr>
                        <m:ctrlPr>
                          <a:rPr lang="en-US" altLang="ja-JP" sz="2400" b="1" i="1" smtClean="0">
                            <a:latin typeface="Cambria Math" panose="02040503050406030204" pitchFamily="18" charset="0"/>
                          </a:rPr>
                        </m:ctrlPr>
                      </m:sSubPr>
                      <m:e>
                        <m:r>
                          <a:rPr lang="en-US" altLang="ja-JP" sz="2400" b="1" i="0" smtClean="0">
                            <a:latin typeface="Cambria Math" panose="02040503050406030204" pitchFamily="18" charset="0"/>
                          </a:rPr>
                          <m:t>𝐯</m:t>
                        </m:r>
                      </m:e>
                      <m:sub>
                        <m:r>
                          <a:rPr lang="en-US" altLang="ja-JP" sz="2400" b="0" i="0" smtClean="0">
                            <a:latin typeface="Cambria Math" panose="02040503050406030204" pitchFamily="18" charset="0"/>
                          </a:rPr>
                          <m:t>2</m:t>
                        </m:r>
                      </m:sub>
                    </m:sSub>
                  </m:oMath>
                </a14:m>
                <a:r>
                  <a:rPr lang="ja-JP" altLang="en-US" sz="2400" dirty="0">
                    <a:latin typeface="游明朝" panose="02020400000000000000" pitchFamily="18" charset="-128"/>
                    <a:ea typeface="游明朝" panose="02020400000000000000" pitchFamily="18" charset="-128"/>
                  </a:rPr>
                  <a:t>のとき最大値となる．最大値は</a:t>
                </a:r>
                <a14:m>
                  <m:oMath xmlns:m="http://schemas.openxmlformats.org/officeDocument/2006/math">
                    <m:sSub>
                      <m:sSubPr>
                        <m:ctrlPr>
                          <a:rPr lang="ja-JP" altLang="ja-JP" sz="2400" i="1">
                            <a:latin typeface="Cambria Math" panose="02040503050406030204" pitchFamily="18" charset="0"/>
                          </a:rPr>
                        </m:ctrlPr>
                      </m:sSubPr>
                      <m:e>
                        <m:r>
                          <m:rPr>
                            <m:sty m:val="p"/>
                          </m:rPr>
                          <a:rPr lang="en-US" altLang="ja-JP" sz="2400">
                            <a:latin typeface="Cambria Math" panose="02040503050406030204" pitchFamily="18" charset="0"/>
                          </a:rPr>
                          <m:t>λ</m:t>
                        </m:r>
                      </m:e>
                      <m:sub>
                        <m:r>
                          <a:rPr lang="en-US" altLang="ja-JP" sz="2400" b="0" i="0" smtClean="0">
                            <a:latin typeface="Cambria Math" panose="02040503050406030204" pitchFamily="18" charset="0"/>
                          </a:rPr>
                          <m:t>2</m:t>
                        </m:r>
                      </m:sub>
                    </m:sSub>
                  </m:oMath>
                </a14:m>
                <a:r>
                  <a:rPr lang="en-US" altLang="ja-JP" sz="2400" dirty="0">
                    <a:latin typeface="游明朝" panose="02020400000000000000" pitchFamily="18" charset="-128"/>
                    <a:ea typeface="游明朝" panose="02020400000000000000" pitchFamily="18" charset="-128"/>
                  </a:rPr>
                  <a:t>.</a:t>
                </a:r>
                <a:endParaRPr lang="ja-JP" altLang="en-US" sz="2400" dirty="0">
                  <a:latin typeface="游明朝" panose="02020400000000000000" pitchFamily="18" charset="-128"/>
                  <a:ea typeface="游明朝" panose="02020400000000000000" pitchFamily="18" charset="-128"/>
                </a:endParaRPr>
              </a:p>
            </p:txBody>
          </p:sp>
        </mc:Choice>
        <mc:Fallback xmlns="">
          <p:sp>
            <p:nvSpPr>
              <p:cNvPr id="5" name="正方形/長方形 4"/>
              <p:cNvSpPr>
                <a:spLocks noRot="1" noChangeAspect="1" noMove="1" noResize="1" noEditPoints="1" noAdjustHandles="1" noChangeArrowheads="1" noChangeShapeType="1" noTextEdit="1"/>
              </p:cNvSpPr>
              <p:nvPr/>
            </p:nvSpPr>
            <p:spPr>
              <a:xfrm>
                <a:off x="5968221" y="5346868"/>
                <a:ext cx="6134879" cy="830997"/>
              </a:xfrm>
              <a:prstGeom prst="rect">
                <a:avLst/>
              </a:prstGeom>
              <a:blipFill rotWithShape="0">
                <a:blip r:embed="rId5"/>
                <a:stretch>
                  <a:fillRect l="-1491" t="-5147" b="-16912"/>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80728148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75558" y="261712"/>
            <a:ext cx="5491842" cy="1147987"/>
          </a:xfrm>
        </p:spPr>
        <p:txBody>
          <a:bodyPr>
            <a:normAutofit/>
          </a:bodyPr>
          <a:lstStyle/>
          <a:p>
            <a:r>
              <a:rPr lang="ja-JP" altLang="en-US" sz="3600" b="1" dirty="0"/>
              <a:t>主成分分析 </a:t>
            </a:r>
            <a:r>
              <a:rPr lang="en-US" altLang="ja-JP" sz="3600" dirty="0"/>
              <a:t>–</a:t>
            </a:r>
            <a:br>
              <a:rPr lang="en-US" altLang="ja-JP" sz="3600" dirty="0"/>
            </a:br>
            <a:r>
              <a:rPr lang="ja-JP" altLang="en-US" sz="3600" dirty="0"/>
              <a:t>第</a:t>
            </a:r>
            <a:r>
              <a:rPr lang="en-US" altLang="ja-JP" sz="3600" b="1" dirty="0">
                <a:solidFill>
                  <a:srgbClr val="C00000"/>
                </a:solidFill>
              </a:rPr>
              <a:t>n</a:t>
            </a:r>
            <a:r>
              <a:rPr lang="ja-JP" altLang="en-US" sz="3600" dirty="0"/>
              <a:t>主成分の計算</a:t>
            </a:r>
            <a:endParaRPr kumimoji="1" lang="ja-JP" altLang="en-US" sz="3600" dirty="0"/>
          </a:p>
        </p:txBody>
      </p:sp>
      <p:sp>
        <p:nvSpPr>
          <p:cNvPr id="27" name="コンテンツ プレースホルダー 2"/>
          <p:cNvSpPr txBox="1">
            <a:spLocks/>
          </p:cNvSpPr>
          <p:nvPr/>
        </p:nvSpPr>
        <p:spPr>
          <a:xfrm>
            <a:off x="252188" y="1169237"/>
            <a:ext cx="6598555" cy="50576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lnSpc>
                <a:spcPct val="100000"/>
              </a:lnSpc>
              <a:spcBef>
                <a:spcPts val="1200"/>
              </a:spcBef>
              <a:spcAft>
                <a:spcPts val="600"/>
              </a:spcAft>
            </a:pPr>
            <a:endParaRPr lang="en-US" altLang="ja-JP" dirty="0"/>
          </a:p>
        </p:txBody>
      </p:sp>
      <p:sp>
        <p:nvSpPr>
          <p:cNvPr id="35" name="コンテンツ プレースホルダー 2"/>
          <p:cNvSpPr txBox="1">
            <a:spLocks/>
          </p:cNvSpPr>
          <p:nvPr/>
        </p:nvSpPr>
        <p:spPr>
          <a:xfrm>
            <a:off x="277589" y="3350988"/>
            <a:ext cx="4891312" cy="589461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600"/>
              </a:spcBef>
              <a:spcAft>
                <a:spcPts val="600"/>
              </a:spcAft>
              <a:buNone/>
            </a:pPr>
            <a:endParaRPr lang="en-US" altLang="ja-JP" sz="2400" dirty="0"/>
          </a:p>
        </p:txBody>
      </p:sp>
      <mc:AlternateContent xmlns:mc="http://schemas.openxmlformats.org/markup-compatibility/2006" xmlns:a14="http://schemas.microsoft.com/office/drawing/2010/main">
        <mc:Choice Requires="a14">
          <p:sp>
            <p:nvSpPr>
              <p:cNvPr id="3" name="角丸四角形 2"/>
              <p:cNvSpPr/>
              <p:nvPr/>
            </p:nvSpPr>
            <p:spPr>
              <a:xfrm>
                <a:off x="330200" y="1625600"/>
                <a:ext cx="5575300" cy="5105400"/>
              </a:xfrm>
              <a:prstGeom prst="roundRect">
                <a:avLst>
                  <a:gd name="adj" fmla="val 8494"/>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Bef>
                    <a:spcPts val="600"/>
                  </a:spcBef>
                  <a:spcAft>
                    <a:spcPts val="600"/>
                  </a:spcAft>
                </a:pPr>
                <a:r>
                  <a:rPr lang="ja-JP" altLang="ja-JP"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入力点群</a:t>
                </a:r>
                <a:r>
                  <a:rPr lang="en-US" altLang="ja-JP"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 </a:t>
                </a:r>
                <a14:m>
                  <m:oMath xmlns:m="http://schemas.openxmlformats.org/officeDocument/2006/math">
                    <m:sSub>
                      <m:sSubPr>
                        <m:ctrlPr>
                          <a:rPr lang="ja-JP" altLang="ja-JP" sz="2800" b="1" i="1">
                            <a:solidFill>
                              <a:schemeClr val="tx1"/>
                            </a:solidFill>
                            <a:latin typeface="Cambria Math" panose="02040503050406030204" pitchFamily="18" charset="0"/>
                          </a:rPr>
                        </m:ctrlPr>
                      </m:sSubPr>
                      <m:e>
                        <m:acc>
                          <m:accPr>
                            <m:chr m:val="̂"/>
                            <m:ctrlPr>
                              <a:rPr lang="ja-JP" altLang="ja-JP" sz="2800" b="1" i="1">
                                <a:solidFill>
                                  <a:schemeClr val="tx1"/>
                                </a:solidFill>
                                <a:latin typeface="Cambria Math" panose="02040503050406030204" pitchFamily="18" charset="0"/>
                              </a:rPr>
                            </m:ctrlPr>
                          </m:accPr>
                          <m:e>
                            <m:r>
                              <a:rPr lang="en-US" altLang="ja-JP" sz="2800" b="1" i="1">
                                <a:solidFill>
                                  <a:schemeClr val="tx1"/>
                                </a:solidFill>
                                <a:latin typeface="Cambria Math" panose="02040503050406030204" pitchFamily="18" charset="0"/>
                              </a:rPr>
                              <m:t>𝐱</m:t>
                            </m:r>
                          </m:e>
                        </m:acc>
                      </m:e>
                      <m:sub>
                        <m:r>
                          <a:rPr lang="en-US" altLang="ja-JP" sz="2800" i="1">
                            <a:solidFill>
                              <a:schemeClr val="tx1"/>
                            </a:solidFill>
                            <a:latin typeface="Cambria Math" panose="02040503050406030204" pitchFamily="18" charset="0"/>
                          </a:rPr>
                          <m:t>𝑖</m:t>
                        </m:r>
                      </m:sub>
                    </m:sSub>
                    <m:r>
                      <a:rPr lang="en-US" altLang="ja-JP" sz="2800" b="1" i="1">
                        <a:solidFill>
                          <a:schemeClr val="tx1"/>
                        </a:solidFill>
                        <a:latin typeface="Cambria Math" panose="02040503050406030204" pitchFamily="18" charset="0"/>
                      </a:rPr>
                      <m:t>∈</m:t>
                    </m:r>
                    <m:sSup>
                      <m:sSupPr>
                        <m:ctrlPr>
                          <a:rPr lang="ja-JP" altLang="ja-JP" sz="2800" i="1">
                            <a:solidFill>
                              <a:schemeClr val="tx1"/>
                            </a:solidFill>
                            <a:latin typeface="Cambria Math" panose="02040503050406030204" pitchFamily="18" charset="0"/>
                          </a:rPr>
                        </m:ctrlPr>
                      </m:sSupPr>
                      <m:e>
                        <m:r>
                          <a:rPr lang="en-US" altLang="ja-JP" sz="2800" i="1">
                            <a:solidFill>
                              <a:schemeClr val="tx1"/>
                            </a:solidFill>
                            <a:latin typeface="Cambria Math" panose="02040503050406030204" pitchFamily="18" charset="0"/>
                          </a:rPr>
                          <m:t>𝑅</m:t>
                        </m:r>
                      </m:e>
                      <m:sup>
                        <m:r>
                          <a:rPr lang="en-US" altLang="ja-JP" sz="2800" i="1">
                            <a:solidFill>
                              <a:schemeClr val="tx1"/>
                            </a:solidFill>
                            <a:latin typeface="Cambria Math" panose="02040503050406030204" pitchFamily="18" charset="0"/>
                          </a:rPr>
                          <m:t>𝑑</m:t>
                        </m:r>
                      </m:sup>
                    </m:sSup>
                    <m:r>
                      <a:rPr lang="en-US" altLang="ja-JP" sz="2800" i="1">
                        <a:solidFill>
                          <a:schemeClr val="tx1"/>
                        </a:solidFill>
                        <a:latin typeface="Cambria Math" panose="02040503050406030204" pitchFamily="18" charset="0"/>
                      </a:rPr>
                      <m:t>, </m:t>
                    </m:r>
                    <m:r>
                      <a:rPr lang="en-US" altLang="ja-JP" sz="2800" i="1">
                        <a:solidFill>
                          <a:schemeClr val="tx1"/>
                        </a:solidFill>
                        <a:latin typeface="Cambria Math" panose="02040503050406030204" pitchFamily="18" charset="0"/>
                      </a:rPr>
                      <m:t>𝑖</m:t>
                    </m:r>
                    <m:r>
                      <a:rPr lang="en-US" altLang="ja-JP" sz="2800" i="1">
                        <a:solidFill>
                          <a:schemeClr val="tx1"/>
                        </a:solidFill>
                        <a:latin typeface="Cambria Math" panose="02040503050406030204" pitchFamily="18" charset="0"/>
                      </a:rPr>
                      <m:t>=1,2,…,</m:t>
                    </m:r>
                    <m:r>
                      <a:rPr lang="en-US" altLang="ja-JP" sz="2800" i="1">
                        <a:solidFill>
                          <a:schemeClr val="tx1"/>
                        </a:solidFill>
                        <a:latin typeface="Cambria Math" panose="02040503050406030204" pitchFamily="18" charset="0"/>
                      </a:rPr>
                      <m:t>𝑁</m:t>
                    </m:r>
                  </m:oMath>
                </a14:m>
                <a:endParaRPr kumimoji="1" lang="en-US" altLang="ja-JP"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spcAft>
                    <a:spcPts val="600"/>
                  </a:spcAft>
                </a:pPr>
                <a:r>
                  <a:rPr kumimoji="1"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平均値 </a:t>
                </a:r>
                <a:r>
                  <a:rPr kumimoji="1" lang="en-US" altLang="ja-JP"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t>
                </a:r>
                <a14:m>
                  <m:oMath xmlns:m="http://schemas.openxmlformats.org/officeDocument/2006/math">
                    <m:r>
                      <a:rPr lang="en-US" altLang="ja-JP" sz="2800" b="1" i="0" smtClean="0">
                        <a:solidFill>
                          <a:schemeClr val="tx1"/>
                        </a:solidFill>
                        <a:latin typeface="Cambria Math" panose="02040503050406030204" pitchFamily="18" charset="0"/>
                      </a:rPr>
                      <m:t>𝐦</m:t>
                    </m:r>
                    <m:r>
                      <a:rPr lang="en-US" altLang="ja-JP" sz="2800" b="0" i="0" smtClean="0">
                        <a:solidFill>
                          <a:schemeClr val="tx1"/>
                        </a:solidFill>
                        <a:latin typeface="Cambria Math" panose="02040503050406030204" pitchFamily="18" charset="0"/>
                      </a:rPr>
                      <m:t>=</m:t>
                    </m:r>
                    <m:f>
                      <m:fPr>
                        <m:ctrlPr>
                          <a:rPr lang="ja-JP" altLang="ja-JP" sz="2800" i="1">
                            <a:solidFill>
                              <a:schemeClr val="tx1"/>
                            </a:solidFill>
                            <a:latin typeface="Cambria Math" panose="02040503050406030204" pitchFamily="18" charset="0"/>
                          </a:rPr>
                        </m:ctrlPr>
                      </m:fPr>
                      <m:num>
                        <m:r>
                          <a:rPr lang="en-US" altLang="ja-JP" sz="2800" i="1">
                            <a:solidFill>
                              <a:schemeClr val="tx1"/>
                            </a:solidFill>
                            <a:latin typeface="Cambria Math" panose="02040503050406030204" pitchFamily="18" charset="0"/>
                          </a:rPr>
                          <m:t>1</m:t>
                        </m:r>
                      </m:num>
                      <m:den>
                        <m:r>
                          <a:rPr lang="en-US" altLang="ja-JP" sz="2800" i="1">
                            <a:solidFill>
                              <a:schemeClr val="tx1"/>
                            </a:solidFill>
                            <a:latin typeface="Cambria Math" panose="02040503050406030204" pitchFamily="18" charset="0"/>
                          </a:rPr>
                          <m:t>𝑁</m:t>
                        </m:r>
                      </m:den>
                    </m:f>
                    <m:nary>
                      <m:naryPr>
                        <m:chr m:val="∑"/>
                        <m:supHide m:val="on"/>
                        <m:ctrlPr>
                          <a:rPr lang="ja-JP" altLang="ja-JP" sz="2800" b="1" i="1">
                            <a:solidFill>
                              <a:schemeClr val="tx1"/>
                            </a:solidFill>
                            <a:latin typeface="Cambria Math" panose="02040503050406030204" pitchFamily="18" charset="0"/>
                          </a:rPr>
                        </m:ctrlPr>
                      </m:naryPr>
                      <m:sub>
                        <m:r>
                          <a:rPr lang="en-US" altLang="ja-JP" sz="2800" i="1">
                            <a:solidFill>
                              <a:schemeClr val="tx1"/>
                            </a:solidFill>
                            <a:latin typeface="Cambria Math" panose="02040503050406030204" pitchFamily="18" charset="0"/>
                          </a:rPr>
                          <m:t>𝑖</m:t>
                        </m:r>
                      </m:sub>
                      <m:sup/>
                      <m:e>
                        <m:sSub>
                          <m:sSubPr>
                            <m:ctrlPr>
                              <a:rPr lang="ja-JP" altLang="ja-JP" sz="2800" b="1" i="1">
                                <a:solidFill>
                                  <a:schemeClr val="tx1"/>
                                </a:solidFill>
                                <a:latin typeface="Cambria Math" panose="02040503050406030204" pitchFamily="18" charset="0"/>
                              </a:rPr>
                            </m:ctrlPr>
                          </m:sSubPr>
                          <m:e>
                            <m:acc>
                              <m:accPr>
                                <m:chr m:val="̂"/>
                                <m:ctrlPr>
                                  <a:rPr lang="ja-JP" altLang="ja-JP" sz="2800" b="1" i="1">
                                    <a:solidFill>
                                      <a:schemeClr val="tx1"/>
                                    </a:solidFill>
                                    <a:latin typeface="Cambria Math" panose="02040503050406030204" pitchFamily="18" charset="0"/>
                                  </a:rPr>
                                </m:ctrlPr>
                              </m:accPr>
                              <m:e>
                                <m:r>
                                  <a:rPr lang="en-US" altLang="ja-JP" sz="2800" b="1" i="1">
                                    <a:solidFill>
                                      <a:schemeClr val="tx1"/>
                                    </a:solidFill>
                                    <a:latin typeface="Cambria Math" panose="02040503050406030204" pitchFamily="18" charset="0"/>
                                  </a:rPr>
                                  <m:t>𝐱</m:t>
                                </m:r>
                              </m:e>
                            </m:acc>
                          </m:e>
                          <m:sub>
                            <m:r>
                              <a:rPr lang="en-US" altLang="ja-JP" sz="2800" i="1">
                                <a:solidFill>
                                  <a:schemeClr val="tx1"/>
                                </a:solidFill>
                                <a:latin typeface="Cambria Math" panose="02040503050406030204" pitchFamily="18" charset="0"/>
                              </a:rPr>
                              <m:t>𝑖</m:t>
                            </m:r>
                          </m:sub>
                        </m:sSub>
                      </m:e>
                    </m:nary>
                  </m:oMath>
                </a14:m>
                <a:r>
                  <a:rPr kumimoji="1" lang="en-US" altLang="ja-JP"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t>
                </a:r>
              </a:p>
              <a:p>
                <a:pPr>
                  <a:spcBef>
                    <a:spcPts val="600"/>
                  </a:spcBef>
                  <a:spcAft>
                    <a:spcPts val="600"/>
                  </a:spcAft>
                </a:pPr>
                <a:r>
                  <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平行移動 </a:t>
                </a:r>
                <a:r>
                  <a:rPr lang="en-US" altLang="ja-JP"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t>
                </a:r>
                <a14:m>
                  <m:oMath xmlns:m="http://schemas.openxmlformats.org/officeDocument/2006/math">
                    <m:sSub>
                      <m:sSubPr>
                        <m:ctrlPr>
                          <a:rPr lang="ja-JP" altLang="ja-JP" sz="2800" b="1" i="1">
                            <a:solidFill>
                              <a:schemeClr val="tx1"/>
                            </a:solidFill>
                            <a:latin typeface="Cambria Math" panose="02040503050406030204" pitchFamily="18" charset="0"/>
                          </a:rPr>
                        </m:ctrlPr>
                      </m:sSubPr>
                      <m:e>
                        <m:r>
                          <a:rPr lang="en-US" altLang="ja-JP" sz="2800" b="1" i="1">
                            <a:solidFill>
                              <a:schemeClr val="tx1"/>
                            </a:solidFill>
                            <a:latin typeface="Cambria Math" panose="02040503050406030204" pitchFamily="18" charset="0"/>
                          </a:rPr>
                          <m:t>𝐱</m:t>
                        </m:r>
                      </m:e>
                      <m:sub>
                        <m:r>
                          <a:rPr lang="en-US" altLang="ja-JP" sz="2800" i="1">
                            <a:solidFill>
                              <a:schemeClr val="tx1"/>
                            </a:solidFill>
                            <a:latin typeface="Cambria Math" panose="02040503050406030204" pitchFamily="18" charset="0"/>
                          </a:rPr>
                          <m:t>𝑖</m:t>
                        </m:r>
                      </m:sub>
                    </m:sSub>
                    <m:r>
                      <a:rPr lang="en-US" altLang="ja-JP" sz="2800" b="1" i="1">
                        <a:solidFill>
                          <a:schemeClr val="tx1"/>
                        </a:solidFill>
                        <a:latin typeface="Cambria Math" panose="02040503050406030204" pitchFamily="18" charset="0"/>
                      </a:rPr>
                      <m:t>=</m:t>
                    </m:r>
                    <m:sSub>
                      <m:sSubPr>
                        <m:ctrlPr>
                          <a:rPr lang="ja-JP" altLang="ja-JP" sz="2800" b="1" i="1">
                            <a:solidFill>
                              <a:schemeClr val="tx1"/>
                            </a:solidFill>
                            <a:latin typeface="Cambria Math" panose="02040503050406030204" pitchFamily="18" charset="0"/>
                          </a:rPr>
                        </m:ctrlPr>
                      </m:sSubPr>
                      <m:e>
                        <m:acc>
                          <m:accPr>
                            <m:chr m:val="̂"/>
                            <m:ctrlPr>
                              <a:rPr lang="ja-JP" altLang="ja-JP" sz="2800" b="1" i="1">
                                <a:solidFill>
                                  <a:schemeClr val="tx1"/>
                                </a:solidFill>
                                <a:latin typeface="Cambria Math" panose="02040503050406030204" pitchFamily="18" charset="0"/>
                              </a:rPr>
                            </m:ctrlPr>
                          </m:accPr>
                          <m:e>
                            <m:r>
                              <a:rPr lang="en-US" altLang="ja-JP" sz="2800" b="1" i="1">
                                <a:solidFill>
                                  <a:schemeClr val="tx1"/>
                                </a:solidFill>
                                <a:latin typeface="Cambria Math" panose="02040503050406030204" pitchFamily="18" charset="0"/>
                              </a:rPr>
                              <m:t>𝐱</m:t>
                            </m:r>
                          </m:e>
                        </m:acc>
                      </m:e>
                      <m:sub>
                        <m:r>
                          <a:rPr lang="en-US" altLang="ja-JP" sz="2800" i="1">
                            <a:solidFill>
                              <a:schemeClr val="tx1"/>
                            </a:solidFill>
                            <a:latin typeface="Cambria Math" panose="02040503050406030204" pitchFamily="18" charset="0"/>
                          </a:rPr>
                          <m:t>𝑖</m:t>
                        </m:r>
                      </m:sub>
                    </m:sSub>
                    <m:r>
                      <a:rPr lang="en-US" altLang="ja-JP" sz="2800" b="1" i="1">
                        <a:solidFill>
                          <a:schemeClr val="tx1"/>
                        </a:solidFill>
                        <a:latin typeface="Cambria Math" panose="02040503050406030204" pitchFamily="18" charset="0"/>
                      </a:rPr>
                      <m:t>−</m:t>
                    </m:r>
                    <m:r>
                      <a:rPr lang="en-US" altLang="ja-JP" sz="2800" b="1" i="0" smtClean="0">
                        <a:solidFill>
                          <a:schemeClr val="tx1"/>
                        </a:solidFill>
                        <a:latin typeface="Cambria Math" panose="02040503050406030204" pitchFamily="18" charset="0"/>
                      </a:rPr>
                      <m:t>𝐦</m:t>
                    </m:r>
                  </m:oMath>
                </a14:m>
                <a:endParaRPr kumimoji="1" lang="en-US" altLang="ja-JP"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spcAft>
                    <a:spcPts val="600"/>
                  </a:spcAft>
                </a:pPr>
                <a:endParaRPr lang="en-US" altLang="ja-JP" sz="7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spcAft>
                    <a:spcPts val="600"/>
                  </a:spcAft>
                </a:pPr>
                <a:r>
                  <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以下の最大値問題を求めたい</a:t>
                </a:r>
                <a:endParaRPr lang="en-US" altLang="ja-JP"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spcAft>
                    <a:spcPts val="600"/>
                  </a:spcAft>
                </a:pPr>
                <a:endParaRPr kumimoji="1" lang="en-US" altLang="ja-JP" sz="1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spcAft>
                    <a:spcPts val="600"/>
                  </a:spcAft>
                </a:pPr>
                <a14:m>
                  <m:oMathPara xmlns:m="http://schemas.openxmlformats.org/officeDocument/2006/math">
                    <m:oMathParaPr>
                      <m:jc m:val="centerGroup"/>
                    </m:oMathParaPr>
                    <m:oMath xmlns:m="http://schemas.openxmlformats.org/officeDocument/2006/math">
                      <m:func>
                        <m:funcPr>
                          <m:ctrlPr>
                            <a:rPr lang="ja-JP" altLang="ja-JP" sz="3200" i="1">
                              <a:solidFill>
                                <a:schemeClr val="tx1"/>
                              </a:solidFill>
                              <a:latin typeface="Cambria Math" panose="02040503050406030204" pitchFamily="18" charset="0"/>
                            </a:rPr>
                          </m:ctrlPr>
                        </m:funcPr>
                        <m:fName>
                          <m:limLow>
                            <m:limLowPr>
                              <m:ctrlPr>
                                <a:rPr lang="ja-JP" altLang="ja-JP" sz="3200" i="1">
                                  <a:solidFill>
                                    <a:schemeClr val="tx1"/>
                                  </a:solidFill>
                                  <a:latin typeface="Cambria Math" panose="02040503050406030204" pitchFamily="18" charset="0"/>
                                </a:rPr>
                              </m:ctrlPr>
                            </m:limLowPr>
                            <m:e>
                              <m:r>
                                <m:rPr>
                                  <m:sty m:val="p"/>
                                </m:rPr>
                                <a:rPr lang="en-US" altLang="ja-JP" sz="3200" b="0" i="0" smtClean="0">
                                  <a:solidFill>
                                    <a:schemeClr val="tx1"/>
                                  </a:solidFill>
                                  <a:latin typeface="Cambria Math" panose="02040503050406030204" pitchFamily="18" charset="0"/>
                                </a:rPr>
                                <m:t>arg</m:t>
                              </m:r>
                              <m:r>
                                <m:rPr>
                                  <m:sty m:val="p"/>
                                </m:rPr>
                                <a:rPr lang="en-US" altLang="ja-JP" sz="3200">
                                  <a:solidFill>
                                    <a:schemeClr val="tx1"/>
                                  </a:solidFill>
                                  <a:latin typeface="Cambria Math" panose="02040503050406030204" pitchFamily="18" charset="0"/>
                                </a:rPr>
                                <m:t>max</m:t>
                              </m:r>
                            </m:e>
                            <m:lim>
                              <m:r>
                                <a:rPr lang="en-US" altLang="ja-JP" sz="3200" b="1" i="1">
                                  <a:solidFill>
                                    <a:schemeClr val="tx1"/>
                                  </a:solidFill>
                                  <a:latin typeface="Cambria Math" panose="02040503050406030204" pitchFamily="18" charset="0"/>
                                </a:rPr>
                                <m:t>𝐮</m:t>
                              </m:r>
                              <m:r>
                                <a:rPr lang="en-US" altLang="ja-JP" sz="3200" b="0" i="1" smtClean="0">
                                  <a:solidFill>
                                    <a:schemeClr val="tx1"/>
                                  </a:solidFill>
                                  <a:latin typeface="Cambria Math" panose="02040503050406030204" pitchFamily="18" charset="0"/>
                                </a:rPr>
                                <m:t>=1</m:t>
                              </m:r>
                              <m:r>
                                <a:rPr lang="en-US" altLang="ja-JP" sz="3200" b="1" i="1" smtClean="0">
                                  <a:solidFill>
                                    <a:schemeClr val="tx1"/>
                                  </a:solidFill>
                                  <a:latin typeface="Cambria Math" panose="02040503050406030204" pitchFamily="18" charset="0"/>
                                </a:rPr>
                                <m:t> </m:t>
                              </m:r>
                            </m:lim>
                          </m:limLow>
                        </m:fName>
                        <m:e>
                          <m:nary>
                            <m:naryPr>
                              <m:chr m:val="∑"/>
                              <m:supHide m:val="on"/>
                              <m:ctrlPr>
                                <a:rPr lang="ja-JP" altLang="ja-JP" sz="3200" b="1" i="1">
                                  <a:solidFill>
                                    <a:schemeClr val="tx1"/>
                                  </a:solidFill>
                                  <a:latin typeface="Cambria Math" panose="02040503050406030204" pitchFamily="18" charset="0"/>
                                </a:rPr>
                              </m:ctrlPr>
                            </m:naryPr>
                            <m:sub>
                              <m:r>
                                <a:rPr lang="en-US" altLang="ja-JP" sz="3200" i="1">
                                  <a:solidFill>
                                    <a:schemeClr val="tx1"/>
                                  </a:solidFill>
                                  <a:latin typeface="Cambria Math" panose="02040503050406030204" pitchFamily="18" charset="0"/>
                                </a:rPr>
                                <m:t>𝑖</m:t>
                              </m:r>
                            </m:sub>
                            <m:sup/>
                            <m:e>
                              <m:sSup>
                                <m:sSupPr>
                                  <m:ctrlPr>
                                    <a:rPr lang="ja-JP" altLang="ja-JP" sz="3200" b="1" i="1">
                                      <a:solidFill>
                                        <a:schemeClr val="tx1"/>
                                      </a:solidFill>
                                      <a:latin typeface="Cambria Math" panose="02040503050406030204" pitchFamily="18" charset="0"/>
                                    </a:rPr>
                                  </m:ctrlPr>
                                </m:sSupPr>
                                <m:e>
                                  <m:d>
                                    <m:dPr>
                                      <m:ctrlPr>
                                        <a:rPr lang="ja-JP" altLang="ja-JP" sz="3200" b="1" i="1">
                                          <a:solidFill>
                                            <a:schemeClr val="tx1"/>
                                          </a:solidFill>
                                          <a:latin typeface="Cambria Math" panose="02040503050406030204" pitchFamily="18" charset="0"/>
                                        </a:rPr>
                                      </m:ctrlPr>
                                    </m:dPr>
                                    <m:e>
                                      <m:sSup>
                                        <m:sSupPr>
                                          <m:ctrlPr>
                                            <a:rPr lang="ja-JP" altLang="ja-JP" sz="3200" b="1" i="1">
                                              <a:solidFill>
                                                <a:schemeClr val="tx1"/>
                                              </a:solidFill>
                                              <a:latin typeface="Cambria Math" panose="02040503050406030204" pitchFamily="18" charset="0"/>
                                            </a:rPr>
                                          </m:ctrlPr>
                                        </m:sSupPr>
                                        <m:e>
                                          <m:r>
                                            <a:rPr lang="en-US" altLang="ja-JP" sz="3200" b="1" i="1">
                                              <a:solidFill>
                                                <a:schemeClr val="tx1"/>
                                              </a:solidFill>
                                              <a:latin typeface="Cambria Math" panose="02040503050406030204" pitchFamily="18" charset="0"/>
                                            </a:rPr>
                                            <m:t>𝐮</m:t>
                                          </m:r>
                                        </m:e>
                                        <m:sup>
                                          <m:r>
                                            <a:rPr lang="en-US" altLang="ja-JP" sz="3200" i="1">
                                              <a:solidFill>
                                                <a:schemeClr val="tx1"/>
                                              </a:solidFill>
                                              <a:latin typeface="Cambria Math" panose="02040503050406030204" pitchFamily="18" charset="0"/>
                                            </a:rPr>
                                            <m:t>𝑇</m:t>
                                          </m:r>
                                        </m:sup>
                                      </m:sSup>
                                      <m:sSub>
                                        <m:sSubPr>
                                          <m:ctrlPr>
                                            <a:rPr lang="ja-JP" altLang="ja-JP" sz="3200" b="1" i="1">
                                              <a:solidFill>
                                                <a:schemeClr val="tx1"/>
                                              </a:solidFill>
                                              <a:latin typeface="Cambria Math" panose="02040503050406030204" pitchFamily="18" charset="0"/>
                                            </a:rPr>
                                          </m:ctrlPr>
                                        </m:sSubPr>
                                        <m:e>
                                          <m:r>
                                            <a:rPr lang="en-US" altLang="ja-JP" sz="3200" b="1" i="1">
                                              <a:solidFill>
                                                <a:schemeClr val="tx1"/>
                                              </a:solidFill>
                                              <a:latin typeface="Cambria Math" panose="02040503050406030204" pitchFamily="18" charset="0"/>
                                            </a:rPr>
                                            <m:t>𝐱</m:t>
                                          </m:r>
                                        </m:e>
                                        <m:sub>
                                          <m:r>
                                            <a:rPr lang="en-US" altLang="ja-JP" sz="3200" i="1">
                                              <a:solidFill>
                                                <a:schemeClr val="tx1"/>
                                              </a:solidFill>
                                              <a:latin typeface="Cambria Math" panose="02040503050406030204" pitchFamily="18" charset="0"/>
                                            </a:rPr>
                                            <m:t>𝑖</m:t>
                                          </m:r>
                                        </m:sub>
                                      </m:sSub>
                                    </m:e>
                                  </m:d>
                                </m:e>
                                <m:sup>
                                  <m:r>
                                    <a:rPr lang="en-US" altLang="ja-JP" sz="3200" b="1" i="1">
                                      <a:solidFill>
                                        <a:schemeClr val="tx1"/>
                                      </a:solidFill>
                                      <a:latin typeface="Cambria Math" panose="02040503050406030204" pitchFamily="18" charset="0"/>
                                    </a:rPr>
                                    <m:t>𝟐</m:t>
                                  </m:r>
                                </m:sup>
                              </m:sSup>
                            </m:e>
                          </m:nary>
                        </m:e>
                      </m:func>
                      <m:r>
                        <a:rPr lang="en-US" altLang="ja-JP" sz="3200" b="1">
                          <a:solidFill>
                            <a:schemeClr val="tx1"/>
                          </a:solidFill>
                          <a:latin typeface="Cambria Math" panose="02040503050406030204" pitchFamily="18" charset="0"/>
                        </a:rPr>
                        <m:t> </m:t>
                      </m:r>
                    </m:oMath>
                  </m:oMathPara>
                </a14:m>
                <a:endParaRPr lang="en-US" altLang="ja-JP"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algn="ctr">
                  <a:spcBef>
                    <a:spcPts val="600"/>
                  </a:spcBef>
                  <a:spcAft>
                    <a:spcPts val="600"/>
                  </a:spcAft>
                </a:pPr>
                <a:r>
                  <a:rPr lang="ja-JP" altLang="en-US" sz="2000" dirty="0">
                    <a:solidFill>
                      <a:srgbClr val="C00000"/>
                    </a:solidFill>
                    <a:latin typeface="メイリオ" panose="020B0604030504040204" pitchFamily="50" charset="-128"/>
                    <a:ea typeface="メイリオ" panose="020B0604030504040204" pitchFamily="50" charset="-128"/>
                    <a:cs typeface="メイリオ" panose="020B0604030504040204" pitchFamily="50" charset="-128"/>
                  </a:rPr>
                  <a:t>ただし</a:t>
                </a:r>
                <a14:m>
                  <m:oMath xmlns:m="http://schemas.openxmlformats.org/officeDocument/2006/math">
                    <m:sSup>
                      <m:sSupPr>
                        <m:ctrlPr>
                          <a:rPr lang="en-US" altLang="ja-JP" sz="2000" b="1" i="1" dirty="0" smtClean="0">
                            <a:solidFill>
                              <a:srgbClr val="C00000"/>
                            </a:solidFill>
                            <a:latin typeface="Cambria Math" panose="02040503050406030204" pitchFamily="18" charset="0"/>
                            <a:ea typeface="メイリオ" panose="020B0604030504040204" pitchFamily="50" charset="-128"/>
                            <a:cs typeface="メイリオ" panose="020B0604030504040204" pitchFamily="50" charset="-128"/>
                          </a:rPr>
                        </m:ctrlPr>
                      </m:sSupPr>
                      <m:e>
                        <m:r>
                          <a:rPr lang="en-US" altLang="ja-JP" sz="2000" b="1" i="1">
                            <a:solidFill>
                              <a:srgbClr val="C00000"/>
                            </a:solidFill>
                            <a:latin typeface="Cambria Math" panose="02040503050406030204" pitchFamily="18" charset="0"/>
                          </a:rPr>
                          <m:t>𝐮</m:t>
                        </m:r>
                      </m:e>
                      <m:sup>
                        <m:r>
                          <a:rPr lang="en-US" altLang="ja-JP" sz="2000" b="0" i="1" smtClean="0">
                            <a:solidFill>
                              <a:srgbClr val="C00000"/>
                            </a:solidFill>
                            <a:latin typeface="Cambria Math" panose="02040503050406030204" pitchFamily="18" charset="0"/>
                          </a:rPr>
                          <m:t>𝑇</m:t>
                        </m:r>
                      </m:sup>
                    </m:sSup>
                    <m:sSub>
                      <m:sSubPr>
                        <m:ctrlPr>
                          <a:rPr lang="en-US" altLang="ja-JP" sz="2000" b="1" i="1">
                            <a:solidFill>
                              <a:srgbClr val="C00000"/>
                            </a:solidFill>
                            <a:latin typeface="Cambria Math" panose="02040503050406030204" pitchFamily="18" charset="0"/>
                          </a:rPr>
                        </m:ctrlPr>
                      </m:sSubPr>
                      <m:e>
                        <m:r>
                          <a:rPr lang="en-US" altLang="ja-JP" sz="2000" b="1">
                            <a:solidFill>
                              <a:srgbClr val="C00000"/>
                            </a:solidFill>
                            <a:latin typeface="Cambria Math" panose="02040503050406030204" pitchFamily="18" charset="0"/>
                          </a:rPr>
                          <m:t>𝐯</m:t>
                        </m:r>
                      </m:e>
                      <m:sub>
                        <m:r>
                          <a:rPr lang="en-US" altLang="ja-JP" sz="2000">
                            <a:solidFill>
                              <a:srgbClr val="C00000"/>
                            </a:solidFill>
                            <a:latin typeface="Cambria Math" panose="02040503050406030204" pitchFamily="18" charset="0"/>
                          </a:rPr>
                          <m:t>1</m:t>
                        </m:r>
                      </m:sub>
                    </m:sSub>
                  </m:oMath>
                </a14:m>
                <a:r>
                  <a:rPr kumimoji="1" lang="en-US" altLang="ja-JP" sz="2000" dirty="0">
                    <a:solidFill>
                      <a:srgbClr val="C00000"/>
                    </a:solidFill>
                    <a:latin typeface="メイリオ" panose="020B0604030504040204" pitchFamily="50" charset="-128"/>
                    <a:ea typeface="メイリオ" panose="020B0604030504040204" pitchFamily="50" charset="-128"/>
                    <a:cs typeface="メイリオ" panose="020B0604030504040204" pitchFamily="50" charset="-128"/>
                  </a:rPr>
                  <a:t>=</a:t>
                </a:r>
                <a14:m>
                  <m:oMath xmlns:m="http://schemas.openxmlformats.org/officeDocument/2006/math">
                    <m:sSup>
                      <m:sSupPr>
                        <m:ctrlPr>
                          <a:rPr lang="en-US" altLang="ja-JP" sz="2000" b="1" i="1" dirty="0">
                            <a:solidFill>
                              <a:srgbClr val="C00000"/>
                            </a:solidFill>
                            <a:latin typeface="Cambria Math" panose="02040503050406030204" pitchFamily="18" charset="0"/>
                            <a:ea typeface="メイリオ" panose="020B0604030504040204" pitchFamily="50" charset="-128"/>
                            <a:cs typeface="メイリオ" panose="020B0604030504040204" pitchFamily="50" charset="-128"/>
                          </a:rPr>
                        </m:ctrlPr>
                      </m:sSupPr>
                      <m:e>
                        <m:r>
                          <a:rPr lang="en-US" altLang="ja-JP" sz="2000" b="1" i="1">
                            <a:solidFill>
                              <a:srgbClr val="C00000"/>
                            </a:solidFill>
                            <a:latin typeface="Cambria Math" panose="02040503050406030204" pitchFamily="18" charset="0"/>
                          </a:rPr>
                          <m:t>𝐮</m:t>
                        </m:r>
                      </m:e>
                      <m:sup>
                        <m:r>
                          <a:rPr lang="en-US" altLang="ja-JP" sz="2000" i="1">
                            <a:solidFill>
                              <a:srgbClr val="C00000"/>
                            </a:solidFill>
                            <a:latin typeface="Cambria Math" panose="02040503050406030204" pitchFamily="18" charset="0"/>
                          </a:rPr>
                          <m:t>𝑇</m:t>
                        </m:r>
                      </m:sup>
                    </m:sSup>
                    <m:sSub>
                      <m:sSubPr>
                        <m:ctrlPr>
                          <a:rPr lang="en-US" altLang="ja-JP" sz="2000" b="1" i="1">
                            <a:solidFill>
                              <a:srgbClr val="C00000"/>
                            </a:solidFill>
                            <a:latin typeface="Cambria Math" panose="02040503050406030204" pitchFamily="18" charset="0"/>
                          </a:rPr>
                        </m:ctrlPr>
                      </m:sSubPr>
                      <m:e>
                        <m:r>
                          <a:rPr lang="en-US" altLang="ja-JP" sz="2000" b="1">
                            <a:solidFill>
                              <a:srgbClr val="C00000"/>
                            </a:solidFill>
                            <a:latin typeface="Cambria Math" panose="02040503050406030204" pitchFamily="18" charset="0"/>
                          </a:rPr>
                          <m:t>𝐯</m:t>
                        </m:r>
                      </m:e>
                      <m:sub>
                        <m:r>
                          <a:rPr lang="en-US" altLang="ja-JP" sz="2000" b="0" i="0" smtClean="0">
                            <a:solidFill>
                              <a:srgbClr val="C00000"/>
                            </a:solidFill>
                            <a:latin typeface="Cambria Math" panose="02040503050406030204" pitchFamily="18" charset="0"/>
                          </a:rPr>
                          <m:t>2</m:t>
                        </m:r>
                      </m:sub>
                    </m:sSub>
                    <m:r>
                      <a:rPr lang="en-US" altLang="ja-JP" sz="2000" b="0" i="0" smtClean="0">
                        <a:solidFill>
                          <a:srgbClr val="C00000"/>
                        </a:solidFill>
                        <a:latin typeface="Cambria Math" panose="02040503050406030204" pitchFamily="18" charset="0"/>
                      </a:rPr>
                      <m:t>=…=</m:t>
                    </m:r>
                    <m:sSup>
                      <m:sSupPr>
                        <m:ctrlPr>
                          <a:rPr lang="en-US" altLang="ja-JP" sz="2000" b="1" i="1" dirty="0">
                            <a:solidFill>
                              <a:srgbClr val="C00000"/>
                            </a:solidFill>
                            <a:latin typeface="Cambria Math" panose="02040503050406030204" pitchFamily="18" charset="0"/>
                            <a:ea typeface="メイリオ" panose="020B0604030504040204" pitchFamily="50" charset="-128"/>
                            <a:cs typeface="メイリオ" panose="020B0604030504040204" pitchFamily="50" charset="-128"/>
                          </a:rPr>
                        </m:ctrlPr>
                      </m:sSupPr>
                      <m:e>
                        <m:r>
                          <a:rPr lang="en-US" altLang="ja-JP" sz="2000" b="1" i="1">
                            <a:solidFill>
                              <a:srgbClr val="C00000"/>
                            </a:solidFill>
                            <a:latin typeface="Cambria Math" panose="02040503050406030204" pitchFamily="18" charset="0"/>
                          </a:rPr>
                          <m:t>𝐮</m:t>
                        </m:r>
                      </m:e>
                      <m:sup>
                        <m:r>
                          <a:rPr lang="en-US" altLang="ja-JP" sz="2000" i="1">
                            <a:solidFill>
                              <a:srgbClr val="C00000"/>
                            </a:solidFill>
                            <a:latin typeface="Cambria Math" panose="02040503050406030204" pitchFamily="18" charset="0"/>
                          </a:rPr>
                          <m:t>𝑇</m:t>
                        </m:r>
                      </m:sup>
                    </m:sSup>
                    <m:sSub>
                      <m:sSubPr>
                        <m:ctrlPr>
                          <a:rPr lang="en-US" altLang="ja-JP" sz="2000" b="1" i="1">
                            <a:solidFill>
                              <a:srgbClr val="C00000"/>
                            </a:solidFill>
                            <a:latin typeface="Cambria Math" panose="02040503050406030204" pitchFamily="18" charset="0"/>
                          </a:rPr>
                        </m:ctrlPr>
                      </m:sSubPr>
                      <m:e>
                        <m:r>
                          <a:rPr lang="en-US" altLang="ja-JP" sz="2000" b="1">
                            <a:solidFill>
                              <a:srgbClr val="C00000"/>
                            </a:solidFill>
                            <a:latin typeface="Cambria Math" panose="02040503050406030204" pitchFamily="18" charset="0"/>
                          </a:rPr>
                          <m:t>𝐯</m:t>
                        </m:r>
                      </m:e>
                      <m:sub>
                        <m:r>
                          <m:rPr>
                            <m:sty m:val="p"/>
                          </m:rPr>
                          <a:rPr lang="en-US" altLang="ja-JP" sz="2000" b="0" i="0" smtClean="0">
                            <a:solidFill>
                              <a:srgbClr val="C00000"/>
                            </a:solidFill>
                            <a:latin typeface="Cambria Math" panose="02040503050406030204" pitchFamily="18" charset="0"/>
                          </a:rPr>
                          <m:t>n</m:t>
                        </m:r>
                        <m:r>
                          <a:rPr lang="en-US" altLang="ja-JP" sz="2000" b="0" i="0" smtClean="0">
                            <a:solidFill>
                              <a:srgbClr val="C00000"/>
                            </a:solidFill>
                            <a:latin typeface="Cambria Math" panose="02040503050406030204" pitchFamily="18" charset="0"/>
                          </a:rPr>
                          <m:t>−1</m:t>
                        </m:r>
                      </m:sub>
                    </m:sSub>
                    <m:r>
                      <m:rPr>
                        <m:nor/>
                      </m:rPr>
                      <a:rPr lang="en-US" altLang="ja-JP" sz="2000" dirty="0">
                        <a:solidFill>
                          <a:srgbClr val="C00000"/>
                        </a:solidFill>
                        <a:latin typeface="メイリオ" panose="020B0604030504040204" pitchFamily="50" charset="-128"/>
                        <a:ea typeface="メイリオ" panose="020B0604030504040204" pitchFamily="50" charset="-128"/>
                        <a:cs typeface="メイリオ" panose="020B0604030504040204" pitchFamily="50" charset="-128"/>
                      </a:rPr>
                      <m:t>=</m:t>
                    </m:r>
                  </m:oMath>
                </a14:m>
                <a:r>
                  <a:rPr kumimoji="1" lang="en-US" altLang="ja-JP" sz="2000" dirty="0">
                    <a:solidFill>
                      <a:srgbClr val="C00000"/>
                    </a:solidFill>
                    <a:latin typeface="メイリオ" panose="020B0604030504040204" pitchFamily="50" charset="-128"/>
                    <a:ea typeface="メイリオ" panose="020B0604030504040204" pitchFamily="50" charset="-128"/>
                    <a:cs typeface="メイリオ" panose="020B0604030504040204" pitchFamily="50" charset="-128"/>
                  </a:rPr>
                  <a:t>0</a:t>
                </a:r>
                <a:r>
                  <a:rPr kumimoji="1" lang="ja-JP" altLang="en-US" sz="2000" dirty="0">
                    <a:solidFill>
                      <a:srgbClr val="C00000"/>
                    </a:solidFill>
                    <a:latin typeface="メイリオ" panose="020B0604030504040204" pitchFamily="50" charset="-128"/>
                    <a:ea typeface="メイリオ" panose="020B0604030504040204" pitchFamily="50" charset="-128"/>
                    <a:cs typeface="メイリオ" panose="020B0604030504040204" pitchFamily="50" charset="-128"/>
                  </a:rPr>
                  <a:t>を満たす</a:t>
                </a:r>
                <a:endParaRPr kumimoji="1" lang="en-US" altLang="ja-JP" sz="2000" dirty="0">
                  <a:solidFill>
                    <a:srgbClr val="C00000"/>
                  </a:solidFill>
                  <a:latin typeface="メイリオ" panose="020B0604030504040204" pitchFamily="50" charset="-128"/>
                  <a:ea typeface="メイリオ" panose="020B0604030504040204" pitchFamily="50" charset="-128"/>
                  <a:cs typeface="メイリオ" panose="020B0604030504040204" pitchFamily="50" charset="-128"/>
                </a:endParaRPr>
              </a:p>
            </p:txBody>
          </p:sp>
        </mc:Choice>
        <mc:Fallback xmlns="">
          <p:sp>
            <p:nvSpPr>
              <p:cNvPr id="3" name="角丸四角形 2"/>
              <p:cNvSpPr>
                <a:spLocks noRot="1" noChangeAspect="1" noMove="1" noResize="1" noEditPoints="1" noAdjustHandles="1" noChangeArrowheads="1" noChangeShapeType="1" noTextEdit="1"/>
              </p:cNvSpPr>
              <p:nvPr/>
            </p:nvSpPr>
            <p:spPr>
              <a:xfrm>
                <a:off x="330200" y="1625600"/>
                <a:ext cx="5575300" cy="5105400"/>
              </a:xfrm>
              <a:prstGeom prst="roundRect">
                <a:avLst>
                  <a:gd name="adj" fmla="val 8494"/>
                </a:avLst>
              </a:prstGeom>
              <a:blipFill rotWithShape="0">
                <a:blip r:embed="rId3"/>
                <a:stretch>
                  <a:fillRect/>
                </a:stretch>
              </a:blipFill>
            </p:spPr>
            <p:txBody>
              <a:bodyPr/>
              <a:lstStyle/>
              <a:p>
                <a:r>
                  <a:rPr lang="ja-JP" altLang="en-US">
                    <a:noFill/>
                  </a:rPr>
                  <a:t> </a:t>
                </a:r>
              </a:p>
            </p:txBody>
          </p:sp>
        </mc:Fallback>
      </mc:AlternateContent>
      <p:sp>
        <p:nvSpPr>
          <p:cNvPr id="4" name="正方形/長方形 3"/>
          <p:cNvSpPr/>
          <p:nvPr/>
        </p:nvSpPr>
        <p:spPr>
          <a:xfrm>
            <a:off x="6045200" y="1423543"/>
            <a:ext cx="6146800" cy="461665"/>
          </a:xfrm>
          <a:prstGeom prst="rect">
            <a:avLst/>
          </a:prstGeom>
        </p:spPr>
        <p:txBody>
          <a:bodyPr wrap="square">
            <a:spAutoFit/>
          </a:bodyPr>
          <a:lstStyle/>
          <a:p>
            <a:pPr algn="just">
              <a:spcBef>
                <a:spcPts val="600"/>
              </a:spcBef>
              <a:spcAft>
                <a:spcPts val="600"/>
              </a:spcAft>
            </a:pPr>
            <a:r>
              <a:rPr lang="ja-JP" altLang="en-US" sz="2400" kern="100" dirty="0">
                <a:latin typeface="游明朝" panose="02020400000000000000" pitchFamily="18" charset="-128"/>
                <a:ea typeface="游明朝" panose="02020400000000000000" pitchFamily="18" charset="-128"/>
                <a:cs typeface="メイリオ" panose="020B0604030504040204" pitchFamily="50" charset="-128"/>
              </a:rPr>
              <a:t>先と同様に計算すると</a:t>
            </a:r>
            <a:r>
              <a:rPr lang="en-US" altLang="ja-JP" sz="2400" kern="100" dirty="0">
                <a:latin typeface="游明朝" panose="02020400000000000000" pitchFamily="18" charset="-128"/>
                <a:ea typeface="游明朝" panose="02020400000000000000" pitchFamily="18" charset="-128"/>
                <a:cs typeface="メイリオ" panose="020B0604030504040204" pitchFamily="50" charset="-128"/>
              </a:rPr>
              <a:t>…</a:t>
            </a:r>
            <a:endParaRPr lang="ja-JP" altLang="en-US" sz="2400" dirty="0">
              <a:latin typeface="游明朝" panose="02020400000000000000" pitchFamily="18" charset="-128"/>
              <a:ea typeface="游明朝" panose="02020400000000000000" pitchFamily="18" charset="-128"/>
              <a:cs typeface="メイリオ" panose="020B0604030504040204" pitchFamily="50" charset="-128"/>
            </a:endParaRPr>
          </a:p>
        </p:txBody>
      </p:sp>
      <mc:AlternateContent xmlns:mc="http://schemas.openxmlformats.org/markup-compatibility/2006">
        <mc:Choice xmlns:a14="http://schemas.microsoft.com/office/drawing/2010/main" Requires="a14">
          <p:sp>
            <p:nvSpPr>
              <p:cNvPr id="5" name="正方形/長方形 4"/>
              <p:cNvSpPr/>
              <p:nvPr/>
            </p:nvSpPr>
            <p:spPr>
              <a:xfrm>
                <a:off x="6057121" y="1943268"/>
                <a:ext cx="6134879" cy="5059142"/>
              </a:xfrm>
              <a:prstGeom prst="rect">
                <a:avLst/>
              </a:prstGeom>
            </p:spPr>
            <p:txBody>
              <a:bodyPr wrap="square">
                <a:spAutoFit/>
              </a:bodyPr>
              <a:lstStyle/>
              <a:p>
                <a14:m>
                  <m:oMath xmlns:m="http://schemas.openxmlformats.org/officeDocument/2006/math">
                    <m:r>
                      <a:rPr lang="en-US" altLang="ja-JP" sz="2400" b="1" i="1" smtClean="0">
                        <a:latin typeface="Cambria Math" panose="02040503050406030204" pitchFamily="18" charset="0"/>
                      </a:rPr>
                      <m:t>𝐮</m:t>
                    </m:r>
                  </m:oMath>
                </a14:m>
                <a:r>
                  <a:rPr lang="en-US" altLang="ja-JP" sz="2400" dirty="0">
                    <a:latin typeface="游明朝" panose="02020400000000000000" pitchFamily="18" charset="-128"/>
                    <a:ea typeface="游明朝" panose="02020400000000000000" pitchFamily="18" charset="-128"/>
                  </a:rPr>
                  <a:t>=</a:t>
                </a:r>
                <a:r>
                  <a:rPr lang="en-US" altLang="ja-JP" sz="2400" b="1" dirty="0">
                    <a:latin typeface="游明朝" panose="02020400000000000000" pitchFamily="18" charset="-128"/>
                    <a:ea typeface="游明朝" panose="02020400000000000000" pitchFamily="18" charset="-128"/>
                  </a:rPr>
                  <a:t> </a:t>
                </a:r>
                <a14:m>
                  <m:oMath xmlns:m="http://schemas.openxmlformats.org/officeDocument/2006/math">
                    <m:sSub>
                      <m:sSubPr>
                        <m:ctrlPr>
                          <a:rPr lang="en-US" altLang="ja-JP" sz="2400" b="1" i="1" smtClean="0">
                            <a:latin typeface="Cambria Math" panose="02040503050406030204" pitchFamily="18" charset="0"/>
                          </a:rPr>
                        </m:ctrlPr>
                      </m:sSubPr>
                      <m:e>
                        <m:r>
                          <a:rPr lang="en-US" altLang="ja-JP" sz="2400" b="1" i="0" smtClean="0">
                            <a:latin typeface="Cambria Math" panose="02040503050406030204" pitchFamily="18" charset="0"/>
                          </a:rPr>
                          <m:t>𝐯</m:t>
                        </m:r>
                      </m:e>
                      <m:sub>
                        <m:r>
                          <m:rPr>
                            <m:sty m:val="p"/>
                          </m:rPr>
                          <a:rPr lang="en-US" altLang="ja-JP" sz="2400" b="0" i="0" smtClean="0">
                            <a:latin typeface="Cambria Math" panose="02040503050406030204" pitchFamily="18" charset="0"/>
                          </a:rPr>
                          <m:t>n</m:t>
                        </m:r>
                      </m:sub>
                    </m:sSub>
                  </m:oMath>
                </a14:m>
                <a:r>
                  <a:rPr lang="ja-JP" altLang="en-US" sz="2400" dirty="0">
                    <a:latin typeface="游明朝" panose="02020400000000000000" pitchFamily="18" charset="-128"/>
                    <a:ea typeface="游明朝" panose="02020400000000000000" pitchFamily="18" charset="-128"/>
                  </a:rPr>
                  <a:t>のときに最大値を取ることが分かる</a:t>
                </a:r>
                <a:r>
                  <a:rPr lang="en-US" altLang="ja-JP" sz="2400" dirty="0">
                    <a:latin typeface="游明朝" panose="02020400000000000000" pitchFamily="18" charset="-128"/>
                    <a:ea typeface="游明朝" panose="02020400000000000000" pitchFamily="18" charset="-128"/>
                  </a:rPr>
                  <a:t>.</a:t>
                </a:r>
              </a:p>
              <a:p>
                <a:endParaRPr lang="en-US" altLang="ja-JP" sz="2400" dirty="0">
                  <a:latin typeface="游明朝" panose="02020400000000000000" pitchFamily="18" charset="-128"/>
                  <a:ea typeface="游明朝" panose="02020400000000000000" pitchFamily="18" charset="-128"/>
                </a:endParaRPr>
              </a:p>
              <a:p>
                <a:r>
                  <a:rPr lang="ja-JP" altLang="en-US" sz="2400" dirty="0">
                    <a:latin typeface="游明朝" panose="02020400000000000000" pitchFamily="18" charset="-128"/>
                    <a:ea typeface="游明朝" panose="02020400000000000000" pitchFamily="18" charset="-128"/>
                  </a:rPr>
                  <a:t>つまり</a:t>
                </a:r>
                <a:r>
                  <a:rPr lang="en-US" altLang="ja-JP" sz="2400" dirty="0">
                    <a:latin typeface="游明朝" panose="02020400000000000000" pitchFamily="18" charset="-128"/>
                    <a:ea typeface="游明朝" panose="02020400000000000000" pitchFamily="18" charset="-128"/>
                  </a:rPr>
                  <a:t>…</a:t>
                </a:r>
              </a:p>
              <a:p>
                <a:r>
                  <a:rPr lang="ja-JP" altLang="en-US" sz="2400" dirty="0">
                    <a:latin typeface="游明朝" panose="02020400000000000000" pitchFamily="18" charset="-128"/>
                    <a:ea typeface="游明朝" panose="02020400000000000000" pitchFamily="18" charset="-128"/>
                  </a:rPr>
                  <a:t>第</a:t>
                </a:r>
                <a:r>
                  <a:rPr lang="en-US" altLang="ja-JP" sz="2400" dirty="0">
                    <a:latin typeface="游明朝" panose="02020400000000000000" pitchFamily="18" charset="-128"/>
                    <a:ea typeface="游明朝" panose="02020400000000000000" pitchFamily="18" charset="-128"/>
                  </a:rPr>
                  <a:t>n</a:t>
                </a:r>
                <a:r>
                  <a:rPr lang="ja-JP" altLang="en-US" sz="2400" dirty="0" smtClean="0">
                    <a:latin typeface="游明朝" panose="02020400000000000000" pitchFamily="18" charset="-128"/>
                    <a:ea typeface="游明朝" panose="02020400000000000000" pitchFamily="18" charset="-128"/>
                  </a:rPr>
                  <a:t>主成分は</a:t>
                </a:r>
                <a:r>
                  <a:rPr lang="ja-JP" altLang="en-US" sz="2400" dirty="0">
                    <a:latin typeface="游明朝" panose="02020400000000000000" pitchFamily="18" charset="-128"/>
                    <a:ea typeface="游明朝" panose="02020400000000000000" pitchFamily="18" charset="-128"/>
                  </a:rPr>
                  <a:t>，行列</a:t>
                </a:r>
                <a14:m>
                  <m:oMath xmlns:m="http://schemas.openxmlformats.org/officeDocument/2006/math">
                    <m:r>
                      <a:rPr lang="en-US" altLang="ja-JP" sz="2400" b="1" i="1">
                        <a:latin typeface="Cambria Math" panose="02040503050406030204" pitchFamily="18" charset="0"/>
                      </a:rPr>
                      <m:t>𝐀</m:t>
                    </m:r>
                    <m:r>
                      <a:rPr lang="en-US" altLang="ja-JP" sz="2400" b="1">
                        <a:latin typeface="Cambria Math" panose="02040503050406030204" pitchFamily="18" charset="0"/>
                      </a:rPr>
                      <m:t>=</m:t>
                    </m:r>
                    <m:nary>
                      <m:naryPr>
                        <m:chr m:val="∑"/>
                        <m:supHide m:val="on"/>
                        <m:ctrlPr>
                          <a:rPr lang="ja-JP" altLang="ja-JP" sz="2400" b="1" i="1">
                            <a:latin typeface="Cambria Math" panose="02040503050406030204" pitchFamily="18" charset="0"/>
                          </a:rPr>
                        </m:ctrlPr>
                      </m:naryPr>
                      <m:sub>
                        <m:r>
                          <a:rPr lang="en-US" altLang="ja-JP" sz="2400" i="1">
                            <a:latin typeface="Cambria Math" panose="02040503050406030204" pitchFamily="18" charset="0"/>
                          </a:rPr>
                          <m:t>𝑖</m:t>
                        </m:r>
                      </m:sub>
                      <m:sup/>
                      <m:e>
                        <m:sSub>
                          <m:sSubPr>
                            <m:ctrlPr>
                              <a:rPr lang="ja-JP" altLang="ja-JP" sz="2400" b="1" i="1">
                                <a:latin typeface="Cambria Math" panose="02040503050406030204" pitchFamily="18" charset="0"/>
                              </a:rPr>
                            </m:ctrlPr>
                          </m:sSubPr>
                          <m:e>
                            <m:r>
                              <a:rPr lang="en-US" altLang="ja-JP" sz="2400" b="1" i="1">
                                <a:latin typeface="Cambria Math" panose="02040503050406030204" pitchFamily="18" charset="0"/>
                              </a:rPr>
                              <m:t>𝐱</m:t>
                            </m:r>
                          </m:e>
                          <m:sub>
                            <m:r>
                              <a:rPr lang="en-US" altLang="ja-JP" sz="2400" i="1">
                                <a:latin typeface="Cambria Math" panose="02040503050406030204" pitchFamily="18" charset="0"/>
                              </a:rPr>
                              <m:t>𝑖</m:t>
                            </m:r>
                          </m:sub>
                        </m:sSub>
                        <m:sSup>
                          <m:sSupPr>
                            <m:ctrlPr>
                              <a:rPr lang="ja-JP" altLang="ja-JP" sz="2400" b="1" i="1">
                                <a:latin typeface="Cambria Math" panose="02040503050406030204" pitchFamily="18" charset="0"/>
                              </a:rPr>
                            </m:ctrlPr>
                          </m:sSupPr>
                          <m:e>
                            <m:sSub>
                              <m:sSubPr>
                                <m:ctrlPr>
                                  <a:rPr lang="ja-JP" altLang="ja-JP" sz="2400" b="1" i="1">
                                    <a:latin typeface="Cambria Math" panose="02040503050406030204" pitchFamily="18" charset="0"/>
                                  </a:rPr>
                                </m:ctrlPr>
                              </m:sSubPr>
                              <m:e>
                                <m:r>
                                  <a:rPr lang="en-US" altLang="ja-JP" sz="2400" b="1" i="1">
                                    <a:latin typeface="Cambria Math" panose="02040503050406030204" pitchFamily="18" charset="0"/>
                                  </a:rPr>
                                  <m:t>𝐱</m:t>
                                </m:r>
                              </m:e>
                              <m:sub>
                                <m:r>
                                  <a:rPr lang="en-US" altLang="ja-JP" sz="2400" i="1">
                                    <a:latin typeface="Cambria Math" panose="02040503050406030204" pitchFamily="18" charset="0"/>
                                  </a:rPr>
                                  <m:t>𝑖</m:t>
                                </m:r>
                              </m:sub>
                            </m:sSub>
                          </m:e>
                          <m:sup>
                            <m:r>
                              <a:rPr lang="en-US" altLang="ja-JP" sz="2400" i="1">
                                <a:latin typeface="Cambria Math" panose="02040503050406030204" pitchFamily="18" charset="0"/>
                              </a:rPr>
                              <m:t>𝑇</m:t>
                            </m:r>
                          </m:sup>
                        </m:sSup>
                      </m:e>
                    </m:nary>
                  </m:oMath>
                </a14:m>
                <a:r>
                  <a:rPr lang="ja-JP" altLang="en-US" sz="2400" dirty="0" err="1">
                    <a:latin typeface="游明朝" panose="02020400000000000000" pitchFamily="18" charset="-128"/>
                    <a:ea typeface="游明朝" panose="02020400000000000000" pitchFamily="18" charset="-128"/>
                  </a:rPr>
                  <a:t>の第</a:t>
                </a:r>
                <a:r>
                  <a:rPr lang="en-US" altLang="ja-JP" sz="2400" dirty="0">
                    <a:latin typeface="游明朝" panose="02020400000000000000" pitchFamily="18" charset="-128"/>
                    <a:ea typeface="游明朝" panose="02020400000000000000" pitchFamily="18" charset="-128"/>
                  </a:rPr>
                  <a:t>n</a:t>
                </a:r>
                <a:r>
                  <a:rPr lang="ja-JP" altLang="en-US" sz="2400" dirty="0">
                    <a:latin typeface="游明朝" panose="02020400000000000000" pitchFamily="18" charset="-128"/>
                    <a:ea typeface="游明朝" panose="02020400000000000000" pitchFamily="18" charset="-128"/>
                  </a:rPr>
                  <a:t>固有ベクトルと等しくなる</a:t>
                </a:r>
                <a:r>
                  <a:rPr lang="en-US" altLang="ja-JP" sz="2400" dirty="0">
                    <a:latin typeface="游明朝" panose="02020400000000000000" pitchFamily="18" charset="-128"/>
                    <a:ea typeface="游明朝" panose="02020400000000000000" pitchFamily="18" charset="-128"/>
                  </a:rPr>
                  <a:t>.</a:t>
                </a:r>
              </a:p>
              <a:p>
                <a:endParaRPr lang="en-US" altLang="ja-JP" sz="2400" dirty="0">
                  <a:latin typeface="游明朝" panose="02020400000000000000" pitchFamily="18" charset="-128"/>
                  <a:ea typeface="游明朝" panose="02020400000000000000" pitchFamily="18" charset="-128"/>
                </a:endParaRPr>
              </a:p>
              <a:p>
                <a:r>
                  <a:rPr lang="ja-JP" altLang="en-US" sz="2400" dirty="0">
                    <a:latin typeface="游明朝" panose="02020400000000000000" pitchFamily="18" charset="-128"/>
                    <a:ea typeface="游明朝" panose="02020400000000000000" pitchFamily="18" charset="-128"/>
                  </a:rPr>
                  <a:t>また行列 </a:t>
                </a:r>
                <a:r>
                  <a:rPr lang="en-US" altLang="ja-JP" sz="2400" dirty="0" smtClean="0">
                    <a:latin typeface="游明朝" panose="02020400000000000000" pitchFamily="18" charset="-128"/>
                    <a:ea typeface="游明朝" panose="02020400000000000000" pitchFamily="18" charset="-128"/>
                  </a:rPr>
                  <a:t>A</a:t>
                </a:r>
                <a:r>
                  <a:rPr lang="ja-JP" altLang="en-US" sz="2400" dirty="0" smtClean="0">
                    <a:latin typeface="游明朝" panose="02020400000000000000" pitchFamily="18" charset="-128"/>
                    <a:ea typeface="游明朝" panose="02020400000000000000" pitchFamily="18" charset="-128"/>
                  </a:rPr>
                  <a:t>に</a:t>
                </a:r>
                <a:r>
                  <a:rPr lang="en-US" altLang="ja-JP" sz="2400" dirty="0" smtClean="0">
                    <a:latin typeface="游明朝" panose="02020400000000000000" pitchFamily="18" charset="-128"/>
                    <a:ea typeface="游明朝" panose="02020400000000000000" pitchFamily="18" charset="-128"/>
                  </a:rPr>
                  <a:t>1/N</a:t>
                </a:r>
                <a:r>
                  <a:rPr lang="ja-JP" altLang="en-US" sz="2400" dirty="0" smtClean="0">
                    <a:latin typeface="游明朝" panose="02020400000000000000" pitchFamily="18" charset="-128"/>
                    <a:ea typeface="游明朝" panose="02020400000000000000" pitchFamily="18" charset="-128"/>
                  </a:rPr>
                  <a:t>をかけると，</a:t>
                </a:r>
                <a:r>
                  <a:rPr lang="ja-JP" altLang="en-US" sz="2400" dirty="0" smtClean="0">
                    <a:latin typeface="游明朝" panose="02020400000000000000" pitchFamily="18" charset="-128"/>
                    <a:ea typeface="游明朝" panose="02020400000000000000" pitchFamily="18" charset="-128"/>
                  </a:rPr>
                  <a:t>分散共</a:t>
                </a:r>
                <a:r>
                  <a:rPr lang="ja-JP" altLang="en-US" sz="2400" dirty="0">
                    <a:latin typeface="游明朝" panose="02020400000000000000" pitchFamily="18" charset="-128"/>
                    <a:ea typeface="游明朝" panose="02020400000000000000" pitchFamily="18" charset="-128"/>
                  </a:rPr>
                  <a:t>分散行列と呼ばれる</a:t>
                </a:r>
                <a:r>
                  <a:rPr lang="en-US" altLang="ja-JP" sz="2400" dirty="0">
                    <a:latin typeface="游明朝" panose="02020400000000000000" pitchFamily="18" charset="-128"/>
                    <a:ea typeface="游明朝" panose="02020400000000000000" pitchFamily="18" charset="-128"/>
                  </a:rPr>
                  <a:t> </a:t>
                </a:r>
              </a:p>
              <a:p>
                <a:pPr/>
                <a14:m>
                  <m:oMathPara xmlns:m="http://schemas.openxmlformats.org/officeDocument/2006/math">
                    <m:oMathParaPr>
                      <m:jc m:val="centerGroup"/>
                    </m:oMathParaPr>
                    <m:oMath xmlns:m="http://schemas.openxmlformats.org/officeDocument/2006/math">
                      <m:f>
                        <m:fPr>
                          <m:ctrlPr>
                            <a:rPr lang="en-US" altLang="ja-JP" sz="2400" i="1" smtClean="0">
                              <a:latin typeface="Cambria Math" panose="02040503050406030204" pitchFamily="18" charset="0"/>
                            </a:rPr>
                          </m:ctrlPr>
                        </m:fPr>
                        <m:num>
                          <m:r>
                            <a:rPr lang="en-US" altLang="ja-JP" sz="2400" b="0" i="1" smtClean="0">
                              <a:latin typeface="Cambria Math" panose="02040503050406030204" pitchFamily="18" charset="0"/>
                            </a:rPr>
                            <m:t>1</m:t>
                          </m:r>
                        </m:num>
                        <m:den>
                          <m:r>
                            <a:rPr lang="en-US" altLang="ja-JP" sz="2400" b="0" i="1" smtClean="0">
                              <a:latin typeface="Cambria Math" panose="02040503050406030204" pitchFamily="18" charset="0"/>
                            </a:rPr>
                            <m:t>𝑁</m:t>
                          </m:r>
                        </m:den>
                      </m:f>
                      <m:r>
                        <a:rPr lang="en-US" altLang="ja-JP" sz="2400" b="1" i="1">
                          <a:latin typeface="Cambria Math" panose="02040503050406030204" pitchFamily="18" charset="0"/>
                        </a:rPr>
                        <m:t>𝐀</m:t>
                      </m:r>
                      <m:r>
                        <a:rPr lang="en-US" altLang="ja-JP" sz="2400" b="1">
                          <a:latin typeface="Cambria Math" panose="02040503050406030204" pitchFamily="18" charset="0"/>
                        </a:rPr>
                        <m:t>=</m:t>
                      </m:r>
                      <m:f>
                        <m:fPr>
                          <m:ctrlPr>
                            <a:rPr lang="en-US" altLang="ja-JP" sz="2400" i="1">
                              <a:latin typeface="Cambria Math" panose="02040503050406030204" pitchFamily="18" charset="0"/>
                            </a:rPr>
                          </m:ctrlPr>
                        </m:fPr>
                        <m:num>
                          <m:r>
                            <a:rPr lang="en-US" altLang="ja-JP" sz="2400" i="1">
                              <a:latin typeface="Cambria Math" panose="02040503050406030204" pitchFamily="18" charset="0"/>
                            </a:rPr>
                            <m:t>1</m:t>
                          </m:r>
                        </m:num>
                        <m:den>
                          <m:r>
                            <a:rPr lang="en-US" altLang="ja-JP" sz="2400" i="1">
                              <a:latin typeface="Cambria Math" panose="02040503050406030204" pitchFamily="18" charset="0"/>
                            </a:rPr>
                            <m:t>𝑁</m:t>
                          </m:r>
                        </m:den>
                      </m:f>
                      <m:nary>
                        <m:naryPr>
                          <m:chr m:val="∑"/>
                          <m:supHide m:val="on"/>
                          <m:ctrlPr>
                            <a:rPr lang="ja-JP" altLang="ja-JP" sz="2400" b="1" i="1">
                              <a:latin typeface="Cambria Math" panose="02040503050406030204" pitchFamily="18" charset="0"/>
                            </a:rPr>
                          </m:ctrlPr>
                        </m:naryPr>
                        <m:sub>
                          <m:r>
                            <a:rPr lang="en-US" altLang="ja-JP" sz="2400" i="1">
                              <a:latin typeface="Cambria Math" panose="02040503050406030204" pitchFamily="18" charset="0"/>
                            </a:rPr>
                            <m:t>𝑖</m:t>
                          </m:r>
                        </m:sub>
                        <m:sup/>
                        <m:e>
                          <m:sSub>
                            <m:sSubPr>
                              <m:ctrlPr>
                                <a:rPr lang="ja-JP" altLang="ja-JP" sz="2400" b="1" i="1">
                                  <a:latin typeface="Cambria Math" panose="02040503050406030204" pitchFamily="18" charset="0"/>
                                </a:rPr>
                              </m:ctrlPr>
                            </m:sSubPr>
                            <m:e>
                              <m:r>
                                <a:rPr lang="en-US" altLang="ja-JP" sz="2400" b="1" i="1">
                                  <a:latin typeface="Cambria Math" panose="02040503050406030204" pitchFamily="18" charset="0"/>
                                </a:rPr>
                                <m:t>𝐱</m:t>
                              </m:r>
                            </m:e>
                            <m:sub>
                              <m:r>
                                <a:rPr lang="en-US" altLang="ja-JP" sz="2400" i="1">
                                  <a:latin typeface="Cambria Math" panose="02040503050406030204" pitchFamily="18" charset="0"/>
                                </a:rPr>
                                <m:t>𝑖</m:t>
                              </m:r>
                            </m:sub>
                          </m:sSub>
                          <m:sSup>
                            <m:sSupPr>
                              <m:ctrlPr>
                                <a:rPr lang="ja-JP" altLang="ja-JP" sz="2400" b="1" i="1">
                                  <a:latin typeface="Cambria Math" panose="02040503050406030204" pitchFamily="18" charset="0"/>
                                </a:rPr>
                              </m:ctrlPr>
                            </m:sSupPr>
                            <m:e>
                              <m:sSub>
                                <m:sSubPr>
                                  <m:ctrlPr>
                                    <a:rPr lang="ja-JP" altLang="ja-JP" sz="2400" b="1" i="1">
                                      <a:latin typeface="Cambria Math" panose="02040503050406030204" pitchFamily="18" charset="0"/>
                                    </a:rPr>
                                  </m:ctrlPr>
                                </m:sSubPr>
                                <m:e>
                                  <m:r>
                                    <a:rPr lang="en-US" altLang="ja-JP" sz="2400" b="1" i="1">
                                      <a:latin typeface="Cambria Math" panose="02040503050406030204" pitchFamily="18" charset="0"/>
                                    </a:rPr>
                                    <m:t>𝐱</m:t>
                                  </m:r>
                                </m:e>
                                <m:sub>
                                  <m:r>
                                    <a:rPr lang="en-US" altLang="ja-JP" sz="2400" i="1">
                                      <a:latin typeface="Cambria Math" panose="02040503050406030204" pitchFamily="18" charset="0"/>
                                    </a:rPr>
                                    <m:t>𝑖</m:t>
                                  </m:r>
                                </m:sub>
                              </m:sSub>
                            </m:e>
                            <m:sup>
                              <m:r>
                                <a:rPr lang="en-US" altLang="ja-JP" sz="2400" i="1">
                                  <a:latin typeface="Cambria Math" panose="02040503050406030204" pitchFamily="18" charset="0"/>
                                </a:rPr>
                                <m:t>𝑇</m:t>
                              </m:r>
                            </m:sup>
                          </m:sSup>
                        </m:e>
                      </m:nary>
                      <m:r>
                        <a:rPr lang="en-US" altLang="ja-JP" sz="2400" b="1" i="1" smtClean="0">
                          <a:latin typeface="Cambria Math" panose="02040503050406030204" pitchFamily="18" charset="0"/>
                        </a:rPr>
                        <m:t>=</m:t>
                      </m:r>
                      <m:f>
                        <m:fPr>
                          <m:ctrlPr>
                            <a:rPr lang="en-US" altLang="ja-JP" sz="2400" i="1">
                              <a:latin typeface="Cambria Math" panose="02040503050406030204" pitchFamily="18" charset="0"/>
                            </a:rPr>
                          </m:ctrlPr>
                        </m:fPr>
                        <m:num>
                          <m:r>
                            <a:rPr lang="en-US" altLang="ja-JP" sz="2400" i="1">
                              <a:latin typeface="Cambria Math" panose="02040503050406030204" pitchFamily="18" charset="0"/>
                            </a:rPr>
                            <m:t>1</m:t>
                          </m:r>
                        </m:num>
                        <m:den>
                          <m:r>
                            <a:rPr lang="en-US" altLang="ja-JP" sz="2400" i="1">
                              <a:latin typeface="Cambria Math" panose="02040503050406030204" pitchFamily="18" charset="0"/>
                            </a:rPr>
                            <m:t>𝑁</m:t>
                          </m:r>
                        </m:den>
                      </m:f>
                      <m:nary>
                        <m:naryPr>
                          <m:chr m:val="∑"/>
                          <m:supHide m:val="on"/>
                          <m:ctrlPr>
                            <a:rPr lang="ja-JP" altLang="ja-JP" sz="2400" b="1" i="1">
                              <a:latin typeface="Cambria Math" panose="02040503050406030204" pitchFamily="18" charset="0"/>
                            </a:rPr>
                          </m:ctrlPr>
                        </m:naryPr>
                        <m:sub>
                          <m:r>
                            <a:rPr lang="en-US" altLang="ja-JP" sz="2400" i="1">
                              <a:latin typeface="Cambria Math" panose="02040503050406030204" pitchFamily="18" charset="0"/>
                            </a:rPr>
                            <m:t>𝑖</m:t>
                          </m:r>
                        </m:sub>
                        <m:sup/>
                        <m:e>
                          <m:r>
                            <a:rPr lang="en-US" altLang="ja-JP" sz="2400" b="1" i="1" smtClean="0">
                              <a:latin typeface="Cambria Math" panose="02040503050406030204" pitchFamily="18" charset="0"/>
                            </a:rPr>
                            <m:t>(</m:t>
                          </m:r>
                          <m:sSub>
                            <m:sSubPr>
                              <m:ctrlPr>
                                <a:rPr lang="ja-JP" altLang="ja-JP" sz="2400" b="1" i="1">
                                  <a:latin typeface="Cambria Math" panose="02040503050406030204" pitchFamily="18" charset="0"/>
                                </a:rPr>
                              </m:ctrlPr>
                            </m:sSubPr>
                            <m:e>
                              <m:acc>
                                <m:accPr>
                                  <m:chr m:val="̂"/>
                                  <m:ctrlPr>
                                    <a:rPr lang="ja-JP" altLang="ja-JP" sz="2400" b="1" i="1">
                                      <a:latin typeface="Cambria Math" panose="02040503050406030204" pitchFamily="18" charset="0"/>
                                    </a:rPr>
                                  </m:ctrlPr>
                                </m:accPr>
                                <m:e>
                                  <m:r>
                                    <a:rPr lang="en-US" altLang="ja-JP" sz="2400" b="1" i="1">
                                      <a:latin typeface="Cambria Math" panose="02040503050406030204" pitchFamily="18" charset="0"/>
                                    </a:rPr>
                                    <m:t>𝐱</m:t>
                                  </m:r>
                                </m:e>
                              </m:acc>
                            </m:e>
                            <m:sub>
                              <m:r>
                                <a:rPr lang="en-US" altLang="ja-JP" sz="2400" i="1">
                                  <a:latin typeface="Cambria Math" panose="02040503050406030204" pitchFamily="18" charset="0"/>
                                </a:rPr>
                                <m:t>𝑖</m:t>
                              </m:r>
                            </m:sub>
                          </m:sSub>
                          <m:r>
                            <a:rPr lang="en-US" altLang="ja-JP" sz="2400" b="1" i="1">
                              <a:latin typeface="Cambria Math" panose="02040503050406030204" pitchFamily="18" charset="0"/>
                            </a:rPr>
                            <m:t>−</m:t>
                          </m:r>
                          <m:r>
                            <a:rPr lang="en-US" altLang="ja-JP" sz="2400" b="1">
                              <a:latin typeface="Cambria Math" panose="02040503050406030204" pitchFamily="18" charset="0"/>
                            </a:rPr>
                            <m:t>𝐦</m:t>
                          </m:r>
                          <m:r>
                            <a:rPr lang="en-US" altLang="ja-JP" sz="2400" b="1" i="1" smtClean="0">
                              <a:latin typeface="Cambria Math" panose="02040503050406030204" pitchFamily="18" charset="0"/>
                            </a:rPr>
                            <m:t>)</m:t>
                          </m:r>
                          <m:sSup>
                            <m:sSupPr>
                              <m:ctrlPr>
                                <a:rPr lang="ja-JP" altLang="ja-JP" sz="2400" b="1" i="1">
                                  <a:latin typeface="Cambria Math" panose="02040503050406030204" pitchFamily="18" charset="0"/>
                                </a:rPr>
                              </m:ctrlPr>
                            </m:sSupPr>
                            <m:e>
                              <m:r>
                                <a:rPr lang="en-US" altLang="ja-JP" sz="2400" b="1" i="1" smtClean="0">
                                  <a:latin typeface="Cambria Math" panose="02040503050406030204" pitchFamily="18" charset="0"/>
                                </a:rPr>
                                <m:t>(</m:t>
                              </m:r>
                              <m:sSub>
                                <m:sSubPr>
                                  <m:ctrlPr>
                                    <a:rPr lang="ja-JP" altLang="ja-JP" sz="2400" b="1" i="1">
                                      <a:latin typeface="Cambria Math" panose="02040503050406030204" pitchFamily="18" charset="0"/>
                                    </a:rPr>
                                  </m:ctrlPr>
                                </m:sSubPr>
                                <m:e>
                                  <m:acc>
                                    <m:accPr>
                                      <m:chr m:val="̂"/>
                                      <m:ctrlPr>
                                        <a:rPr lang="ja-JP" altLang="ja-JP" sz="2400" b="1" i="1">
                                          <a:latin typeface="Cambria Math" panose="02040503050406030204" pitchFamily="18" charset="0"/>
                                        </a:rPr>
                                      </m:ctrlPr>
                                    </m:accPr>
                                    <m:e>
                                      <m:r>
                                        <a:rPr lang="en-US" altLang="ja-JP" sz="2400" b="1" i="1">
                                          <a:latin typeface="Cambria Math" panose="02040503050406030204" pitchFamily="18" charset="0"/>
                                        </a:rPr>
                                        <m:t>𝐱</m:t>
                                      </m:r>
                                    </m:e>
                                  </m:acc>
                                </m:e>
                                <m:sub>
                                  <m:r>
                                    <a:rPr lang="en-US" altLang="ja-JP" sz="2400" i="1">
                                      <a:latin typeface="Cambria Math" panose="02040503050406030204" pitchFamily="18" charset="0"/>
                                    </a:rPr>
                                    <m:t>𝑖</m:t>
                                  </m:r>
                                </m:sub>
                              </m:sSub>
                              <m:r>
                                <a:rPr lang="en-US" altLang="ja-JP" sz="2400" b="1" i="1">
                                  <a:latin typeface="Cambria Math" panose="02040503050406030204" pitchFamily="18" charset="0"/>
                                </a:rPr>
                                <m:t>−</m:t>
                              </m:r>
                              <m:r>
                                <a:rPr lang="en-US" altLang="ja-JP" sz="2400" b="1">
                                  <a:latin typeface="Cambria Math" panose="02040503050406030204" pitchFamily="18" charset="0"/>
                                </a:rPr>
                                <m:t>𝐦</m:t>
                              </m:r>
                              <m:r>
                                <a:rPr lang="en-US" altLang="ja-JP" sz="2400" b="1" i="1" smtClean="0">
                                  <a:latin typeface="Cambria Math" panose="02040503050406030204" pitchFamily="18" charset="0"/>
                                </a:rPr>
                                <m:t>)</m:t>
                              </m:r>
                            </m:e>
                            <m:sup>
                              <m:r>
                                <a:rPr lang="en-US" altLang="ja-JP" sz="2400" i="1">
                                  <a:latin typeface="Cambria Math" panose="02040503050406030204" pitchFamily="18" charset="0"/>
                                </a:rPr>
                                <m:t>𝑇</m:t>
                              </m:r>
                            </m:sup>
                          </m:sSup>
                        </m:e>
                      </m:nary>
                    </m:oMath>
                  </m:oMathPara>
                </a14:m>
                <a:endParaRPr lang="en-US" altLang="ja-JP" sz="2400" dirty="0">
                  <a:latin typeface="游明朝" panose="02020400000000000000" pitchFamily="18" charset="-128"/>
                  <a:ea typeface="游明朝" panose="02020400000000000000" pitchFamily="18" charset="-128"/>
                  <a:cs typeface="メイリオ" panose="020B0604030504040204" pitchFamily="50" charset="-128"/>
                </a:endParaRPr>
              </a:p>
              <a:p>
                <a:r>
                  <a:rPr lang="en-US" altLang="ja-JP" sz="2400" dirty="0">
                    <a:latin typeface="游明朝" panose="02020400000000000000" pitchFamily="18" charset="-128"/>
                    <a:ea typeface="游明朝" panose="02020400000000000000" pitchFamily="18" charset="-128"/>
                    <a:cs typeface="メイリオ" panose="020B0604030504040204" pitchFamily="50" charset="-128"/>
                  </a:rPr>
                  <a:t>※</a:t>
                </a:r>
                <a:r>
                  <a:rPr lang="ja-JP" altLang="en-US" sz="2400" dirty="0">
                    <a:latin typeface="游明朝" panose="02020400000000000000" pitchFamily="18" charset="-128"/>
                    <a:ea typeface="游明朝" panose="02020400000000000000" pitchFamily="18" charset="-128"/>
                    <a:cs typeface="メイリオ" panose="020B0604030504040204" pitchFamily="50" charset="-128"/>
                  </a:rPr>
                  <a:t>対角成分に各軸方向の分散が並び，非対角成分に共分散成分が並ぶ</a:t>
                </a:r>
                <a:endParaRPr lang="en-US" altLang="ja-JP" sz="2400" dirty="0">
                  <a:latin typeface="游明朝" panose="02020400000000000000" pitchFamily="18" charset="-128"/>
                  <a:ea typeface="游明朝" panose="02020400000000000000" pitchFamily="18" charset="-128"/>
                  <a:cs typeface="メイリオ" panose="020B0604030504040204" pitchFamily="50" charset="-128"/>
                </a:endParaRPr>
              </a:p>
              <a:p>
                <a:endParaRPr lang="ja-JP" altLang="en-US" sz="2400" dirty="0">
                  <a:latin typeface="游明朝" panose="02020400000000000000" pitchFamily="18" charset="-128"/>
                  <a:ea typeface="游明朝" panose="02020400000000000000" pitchFamily="18" charset="-128"/>
                </a:endParaRPr>
              </a:p>
            </p:txBody>
          </p:sp>
        </mc:Choice>
        <mc:Fallback>
          <p:sp>
            <p:nvSpPr>
              <p:cNvPr id="5" name="正方形/長方形 4"/>
              <p:cNvSpPr>
                <a:spLocks noRot="1" noChangeAspect="1" noMove="1" noResize="1" noEditPoints="1" noAdjustHandles="1" noChangeArrowheads="1" noChangeShapeType="1" noTextEdit="1"/>
              </p:cNvSpPr>
              <p:nvPr/>
            </p:nvSpPr>
            <p:spPr>
              <a:xfrm>
                <a:off x="6057121" y="1943268"/>
                <a:ext cx="6134879" cy="5059142"/>
              </a:xfrm>
              <a:prstGeom prst="rect">
                <a:avLst/>
              </a:prstGeom>
              <a:blipFill rotWithShape="0">
                <a:blip r:embed="rId4"/>
                <a:stretch>
                  <a:fillRect l="-1590" t="-843"/>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48129237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b="1" dirty="0" smtClean="0"/>
              <a:t>主成分分析</a:t>
            </a:r>
            <a:endParaRPr kumimoji="1" lang="ja-JP" altLang="en-US" b="1" dirty="0"/>
          </a:p>
        </p:txBody>
      </p:sp>
      <p:sp>
        <p:nvSpPr>
          <p:cNvPr id="3" name="コンテンツ プレースホルダー 2"/>
          <p:cNvSpPr>
            <a:spLocks noGrp="1"/>
          </p:cNvSpPr>
          <p:nvPr>
            <p:ph idx="1"/>
          </p:nvPr>
        </p:nvSpPr>
        <p:spPr/>
        <p:txBody>
          <a:bodyPr/>
          <a:lstStyle/>
          <a:p>
            <a:r>
              <a:rPr kumimoji="1" lang="ja-JP" altLang="en-US" dirty="0" smtClean="0"/>
              <a:t>データ群から最もばらつきの大きな軸を見つける</a:t>
            </a:r>
            <a:endParaRPr kumimoji="1" lang="en-US" altLang="ja-JP" dirty="0" smtClean="0"/>
          </a:p>
          <a:p>
            <a:r>
              <a:rPr lang="ja-JP" altLang="en-US" dirty="0"/>
              <a:t>データ</a:t>
            </a:r>
            <a:r>
              <a:rPr lang="ja-JP" altLang="en-US" dirty="0" smtClean="0"/>
              <a:t>の次元圧縮に</a:t>
            </a:r>
            <a:r>
              <a:rPr lang="ja-JP" altLang="en-US" dirty="0"/>
              <a:t>利用</a:t>
            </a:r>
            <a:r>
              <a:rPr lang="ja-JP" altLang="en-US" dirty="0" smtClean="0"/>
              <a:t>できる</a:t>
            </a:r>
            <a:endParaRPr kumimoji="1" lang="en-US" altLang="ja-JP" dirty="0"/>
          </a:p>
          <a:p>
            <a:r>
              <a:rPr lang="ja-JP" altLang="en-US" dirty="0" smtClean="0"/>
              <a:t>パターン認識，画像処理，そのほか様々な分野で使われる</a:t>
            </a:r>
            <a:endParaRPr kumimoji="1" lang="en-US" altLang="ja-JP" dirty="0" smtClean="0"/>
          </a:p>
        </p:txBody>
      </p:sp>
      <p:sp>
        <p:nvSpPr>
          <p:cNvPr id="4" name="スライド番号プレースホルダー 3"/>
          <p:cNvSpPr>
            <a:spLocks noGrp="1"/>
          </p:cNvSpPr>
          <p:nvPr>
            <p:ph type="sldNum" sz="quarter" idx="12"/>
          </p:nvPr>
        </p:nvSpPr>
        <p:spPr/>
        <p:txBody>
          <a:bodyPr/>
          <a:lstStyle/>
          <a:p>
            <a:fld id="{F35DE295-420C-4265-BE54-AE59FA4027A6}" type="slidenum">
              <a:rPr kumimoji="1" lang="ja-JP" altLang="en-US" smtClean="0"/>
              <a:t>2</a:t>
            </a:fld>
            <a:endParaRPr kumimoji="1" lang="ja-JP" altLang="en-US"/>
          </a:p>
        </p:txBody>
      </p:sp>
    </p:spTree>
    <p:extLst>
      <p:ext uri="{BB962C8B-B14F-4D97-AF65-F5344CB8AC3E}">
        <p14:creationId xmlns:p14="http://schemas.microsoft.com/office/powerpoint/2010/main" val="385410077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図 16"/>
          <p:cNvPicPr>
            <a:picLocks noChangeAspect="1"/>
          </p:cNvPicPr>
          <p:nvPr/>
        </p:nvPicPr>
        <p:blipFill>
          <a:blip r:embed="rId2"/>
          <a:stretch>
            <a:fillRect/>
          </a:stretch>
        </p:blipFill>
        <p:spPr>
          <a:xfrm>
            <a:off x="6292552" y="891669"/>
            <a:ext cx="4447635" cy="3284203"/>
          </a:xfrm>
          <a:prstGeom prst="rect">
            <a:avLst/>
          </a:prstGeom>
        </p:spPr>
      </p:pic>
      <p:sp>
        <p:nvSpPr>
          <p:cNvPr id="2" name="タイトル 1"/>
          <p:cNvSpPr>
            <a:spLocks noGrp="1"/>
          </p:cNvSpPr>
          <p:nvPr>
            <p:ph type="title"/>
          </p:nvPr>
        </p:nvSpPr>
        <p:spPr>
          <a:xfrm>
            <a:off x="278781" y="0"/>
            <a:ext cx="11708780" cy="733270"/>
          </a:xfrm>
        </p:spPr>
        <p:txBody>
          <a:bodyPr>
            <a:normAutofit/>
          </a:bodyPr>
          <a:lstStyle/>
          <a:p>
            <a:pPr algn="ctr"/>
            <a:r>
              <a:rPr kumimoji="1" lang="ja-JP" altLang="en-US" sz="3200" b="1" dirty="0"/>
              <a:t>主成分分析 </a:t>
            </a:r>
            <a:r>
              <a:rPr kumimoji="1" lang="en-US" altLang="ja-JP" sz="3200" b="1" dirty="0"/>
              <a:t>– </a:t>
            </a:r>
            <a:r>
              <a:rPr kumimoji="1" lang="ja-JP" altLang="en-US" sz="3200" b="1" dirty="0"/>
              <a:t>分散共分散</a:t>
            </a:r>
            <a:r>
              <a:rPr lang="ja-JP" altLang="en-US" sz="3200" b="1" dirty="0"/>
              <a:t>行列を理解する</a:t>
            </a:r>
            <a:endParaRPr kumimoji="1" lang="ja-JP" altLang="en-US" sz="3200" b="1" dirty="0"/>
          </a:p>
        </p:txBody>
      </p:sp>
      <p:sp>
        <p:nvSpPr>
          <p:cNvPr id="4" name="スライド番号プレースホルダー 3"/>
          <p:cNvSpPr>
            <a:spLocks noGrp="1"/>
          </p:cNvSpPr>
          <p:nvPr>
            <p:ph type="sldNum" sz="quarter" idx="12"/>
          </p:nvPr>
        </p:nvSpPr>
        <p:spPr/>
        <p:txBody>
          <a:bodyPr/>
          <a:lstStyle/>
          <a:p>
            <a:fld id="{F35DE295-420C-4265-BE54-AE59FA4027A6}" type="slidenum">
              <a:rPr kumimoji="1" lang="ja-JP" altLang="en-US" smtClean="0"/>
              <a:t>20</a:t>
            </a:fld>
            <a:endParaRPr kumimoji="1" lang="ja-JP" altLang="en-US"/>
          </a:p>
        </p:txBody>
      </p:sp>
      <p:sp>
        <p:nvSpPr>
          <p:cNvPr id="15" name="右矢印 14"/>
          <p:cNvSpPr/>
          <p:nvPr/>
        </p:nvSpPr>
        <p:spPr>
          <a:xfrm>
            <a:off x="5394352" y="2235583"/>
            <a:ext cx="737508" cy="59726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0" name="図 9"/>
          <p:cNvPicPr>
            <a:picLocks noChangeAspect="1"/>
          </p:cNvPicPr>
          <p:nvPr/>
        </p:nvPicPr>
        <p:blipFill rotWithShape="1">
          <a:blip r:embed="rId3"/>
          <a:srcRect r="57283"/>
          <a:stretch/>
        </p:blipFill>
        <p:spPr>
          <a:xfrm>
            <a:off x="277204" y="891669"/>
            <a:ext cx="894621" cy="3291433"/>
          </a:xfrm>
          <a:prstGeom prst="rect">
            <a:avLst/>
          </a:prstGeom>
          <a:ln w="12700">
            <a:solidFill>
              <a:schemeClr val="tx1"/>
            </a:solidFill>
          </a:ln>
        </p:spPr>
      </p:pic>
      <p:grpSp>
        <p:nvGrpSpPr>
          <p:cNvPr id="14" name="グループ化 13"/>
          <p:cNvGrpSpPr/>
          <p:nvPr/>
        </p:nvGrpSpPr>
        <p:grpSpPr>
          <a:xfrm>
            <a:off x="1227383" y="891669"/>
            <a:ext cx="9737234" cy="3287569"/>
            <a:chOff x="458204" y="965551"/>
            <a:chExt cx="13813176" cy="4663724"/>
          </a:xfrm>
        </p:grpSpPr>
        <p:pic>
          <p:nvPicPr>
            <p:cNvPr id="11" name="図 10"/>
            <p:cNvPicPr>
              <a:picLocks noChangeAspect="1"/>
            </p:cNvPicPr>
            <p:nvPr/>
          </p:nvPicPr>
          <p:blipFill>
            <a:blip r:embed="rId4"/>
            <a:stretch>
              <a:fillRect/>
            </a:stretch>
          </p:blipFill>
          <p:spPr>
            <a:xfrm>
              <a:off x="458204" y="979268"/>
              <a:ext cx="5807602" cy="4650007"/>
            </a:xfrm>
            <a:prstGeom prst="rect">
              <a:avLst/>
            </a:prstGeom>
          </p:spPr>
        </p:pic>
        <p:sp>
          <p:nvSpPr>
            <p:cNvPr id="12" name="正方形/長方形 11"/>
            <p:cNvSpPr/>
            <p:nvPr/>
          </p:nvSpPr>
          <p:spPr>
            <a:xfrm>
              <a:off x="5347335" y="3285035"/>
              <a:ext cx="822977" cy="470271"/>
            </a:xfrm>
            <a:prstGeom prst="rect">
              <a:avLst/>
            </a:prstGeom>
          </p:spPr>
          <p:txBody>
            <a:bodyPr wrap="none">
              <a:spAutoFit/>
            </a:bodyPr>
            <a:lstStyle/>
            <a:p>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数学</a:t>
              </a:r>
              <a:endParaRPr lang="ja-JP" altLang="en-US" b="1" dirty="0"/>
            </a:p>
          </p:txBody>
        </p:sp>
        <p:sp>
          <p:nvSpPr>
            <p:cNvPr id="13" name="正方形/長方形 12"/>
            <p:cNvSpPr/>
            <p:nvPr/>
          </p:nvSpPr>
          <p:spPr>
            <a:xfrm>
              <a:off x="2459794" y="965551"/>
              <a:ext cx="822977" cy="470273"/>
            </a:xfrm>
            <a:prstGeom prst="rect">
              <a:avLst/>
            </a:prstGeom>
          </p:spPr>
          <p:txBody>
            <a:bodyPr wrap="none">
              <a:spAutoFit/>
            </a:bodyPr>
            <a:lstStyle/>
            <a:p>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社会</a:t>
              </a:r>
              <a:endParaRPr lang="ja-JP" altLang="en-US" b="1" dirty="0"/>
            </a:p>
          </p:txBody>
        </p:sp>
        <p:sp>
          <p:nvSpPr>
            <p:cNvPr id="23" name="正方形/長方形 22"/>
            <p:cNvSpPr/>
            <p:nvPr/>
          </p:nvSpPr>
          <p:spPr>
            <a:xfrm>
              <a:off x="12817834" y="3664078"/>
              <a:ext cx="1453546" cy="742236"/>
            </a:xfrm>
            <a:prstGeom prst="rect">
              <a:avLst/>
            </a:prstGeom>
          </p:spPr>
          <p:txBody>
            <a:bodyPr wrap="none">
              <a:spAutoFit/>
            </a:bodyPr>
            <a:lstStyle/>
            <a:p>
              <a:r>
                <a:rPr lang="ja-JP" altLang="en-US" sz="1400" b="1" dirty="0">
                  <a:latin typeface="メイリオ" panose="020B0604030504040204" pitchFamily="50" charset="-128"/>
                  <a:ea typeface="メイリオ" panose="020B0604030504040204" pitchFamily="50" charset="-128"/>
                  <a:cs typeface="メイリオ" panose="020B0604030504040204" pitchFamily="50" charset="-128"/>
                </a:rPr>
                <a:t>第</a:t>
              </a:r>
              <a:r>
                <a:rPr lang="en-US" altLang="ja-JP" sz="1400" b="1" dirty="0">
                  <a:latin typeface="メイリオ" panose="020B0604030504040204" pitchFamily="50" charset="-128"/>
                  <a:ea typeface="メイリオ" panose="020B0604030504040204" pitchFamily="50" charset="-128"/>
                  <a:cs typeface="メイリオ" panose="020B0604030504040204" pitchFamily="50" charset="-128"/>
                </a:rPr>
                <a:t>1</a:t>
              </a:r>
              <a:r>
                <a:rPr lang="ja-JP" altLang="en-US" sz="1400" b="1" dirty="0">
                  <a:latin typeface="メイリオ" panose="020B0604030504040204" pitchFamily="50" charset="-128"/>
                  <a:ea typeface="メイリオ" panose="020B0604030504040204" pitchFamily="50" charset="-128"/>
                  <a:cs typeface="メイリオ" panose="020B0604030504040204" pitchFamily="50" charset="-128"/>
                </a:rPr>
                <a:t>主成分</a:t>
              </a:r>
              <a:endParaRPr lang="en-US" altLang="ja-JP" sz="1400" b="1" dirty="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1400" b="1" dirty="0">
                  <a:latin typeface="メイリオ" panose="020B0604030504040204" pitchFamily="50" charset="-128"/>
                  <a:ea typeface="メイリオ" panose="020B0604030504040204" pitchFamily="50" charset="-128"/>
                  <a:cs typeface="メイリオ" panose="020B0604030504040204" pitchFamily="50" charset="-128"/>
                </a:rPr>
                <a:t>得点</a:t>
              </a:r>
              <a:endParaRPr lang="ja-JP" altLang="en-US" sz="1400" b="1" dirty="0"/>
            </a:p>
          </p:txBody>
        </p:sp>
        <p:sp>
          <p:nvSpPr>
            <p:cNvPr id="24" name="正方形/長方形 23"/>
            <p:cNvSpPr/>
            <p:nvPr/>
          </p:nvSpPr>
          <p:spPr>
            <a:xfrm>
              <a:off x="9878392" y="1195163"/>
              <a:ext cx="1453546" cy="742236"/>
            </a:xfrm>
            <a:prstGeom prst="rect">
              <a:avLst/>
            </a:prstGeom>
          </p:spPr>
          <p:txBody>
            <a:bodyPr wrap="none">
              <a:spAutoFit/>
            </a:bodyPr>
            <a:lstStyle/>
            <a:p>
              <a:r>
                <a:rPr lang="ja-JP" altLang="en-US" sz="1400" b="1" dirty="0">
                  <a:latin typeface="メイリオ" panose="020B0604030504040204" pitchFamily="50" charset="-128"/>
                  <a:ea typeface="メイリオ" panose="020B0604030504040204" pitchFamily="50" charset="-128"/>
                  <a:cs typeface="メイリオ" panose="020B0604030504040204" pitchFamily="50" charset="-128"/>
                </a:rPr>
                <a:t>第</a:t>
              </a:r>
              <a:r>
                <a:rPr lang="en-US" altLang="ja-JP" sz="1400" b="1" dirty="0">
                  <a:latin typeface="メイリオ" panose="020B0604030504040204" pitchFamily="50" charset="-128"/>
                  <a:ea typeface="メイリオ" panose="020B0604030504040204" pitchFamily="50" charset="-128"/>
                  <a:cs typeface="メイリオ" panose="020B0604030504040204" pitchFamily="50" charset="-128"/>
                </a:rPr>
                <a:t>2</a:t>
              </a:r>
              <a:r>
                <a:rPr lang="ja-JP" altLang="en-US" sz="1400" b="1" dirty="0">
                  <a:latin typeface="メイリオ" panose="020B0604030504040204" pitchFamily="50" charset="-128"/>
                  <a:ea typeface="メイリオ" panose="020B0604030504040204" pitchFamily="50" charset="-128"/>
                  <a:cs typeface="メイリオ" panose="020B0604030504040204" pitchFamily="50" charset="-128"/>
                </a:rPr>
                <a:t>主成分</a:t>
              </a:r>
              <a:endParaRPr lang="en-US" altLang="ja-JP" sz="1400" b="1" dirty="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1400" b="1" dirty="0">
                  <a:latin typeface="メイリオ" panose="020B0604030504040204" pitchFamily="50" charset="-128"/>
                  <a:ea typeface="メイリオ" panose="020B0604030504040204" pitchFamily="50" charset="-128"/>
                  <a:cs typeface="メイリオ" panose="020B0604030504040204" pitchFamily="50" charset="-128"/>
                </a:rPr>
                <a:t>得点</a:t>
              </a:r>
              <a:endParaRPr lang="ja-JP" altLang="en-US" sz="1400" b="1" dirty="0"/>
            </a:p>
          </p:txBody>
        </p:sp>
      </p:grpSp>
      <mc:AlternateContent xmlns:mc="http://schemas.openxmlformats.org/markup-compatibility/2006" xmlns:a14="http://schemas.microsoft.com/office/drawing/2010/main">
        <mc:Choice Requires="a14">
          <p:sp>
            <p:nvSpPr>
              <p:cNvPr id="18" name="正方形/長方形 17"/>
              <p:cNvSpPr/>
              <p:nvPr/>
            </p:nvSpPr>
            <p:spPr>
              <a:xfrm>
                <a:off x="2200956" y="4238518"/>
                <a:ext cx="1991251" cy="76944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4400" b="1" i="1" smtClean="0">
                              <a:latin typeface="Cambria Math" panose="02040503050406030204" pitchFamily="18" charset="0"/>
                            </a:rPr>
                          </m:ctrlPr>
                        </m:sSubPr>
                        <m:e>
                          <m:r>
                            <a:rPr lang="en-US" altLang="ja-JP" sz="4400" b="1">
                              <a:latin typeface="Cambria Math" panose="02040503050406030204" pitchFamily="18" charset="0"/>
                            </a:rPr>
                            <m:t>𝐱</m:t>
                          </m:r>
                        </m:e>
                        <m:sub>
                          <m:r>
                            <a:rPr lang="en-US" altLang="ja-JP" sz="4400" i="1">
                              <a:latin typeface="Cambria Math" panose="02040503050406030204" pitchFamily="18" charset="0"/>
                            </a:rPr>
                            <m:t>𝑖</m:t>
                          </m:r>
                        </m:sub>
                      </m:sSub>
                      <m:r>
                        <a:rPr lang="en-US" altLang="ja-JP" sz="4400" b="1" i="1">
                          <a:latin typeface="Cambria Math" panose="02040503050406030204" pitchFamily="18" charset="0"/>
                        </a:rPr>
                        <m:t>−</m:t>
                      </m:r>
                      <m:r>
                        <a:rPr lang="en-US" altLang="ja-JP" sz="4400" b="1" i="0" smtClean="0">
                          <a:latin typeface="Cambria Math" panose="02040503050406030204" pitchFamily="18" charset="0"/>
                        </a:rPr>
                        <m:t>𝐦</m:t>
                      </m:r>
                    </m:oMath>
                  </m:oMathPara>
                </a14:m>
                <a:endParaRPr lang="ja-JP" altLang="en-US" sz="4400" dirty="0"/>
              </a:p>
            </p:txBody>
          </p:sp>
        </mc:Choice>
        <mc:Fallback xmlns="">
          <p:sp>
            <p:nvSpPr>
              <p:cNvPr id="18" name="正方形/長方形 17"/>
              <p:cNvSpPr>
                <a:spLocks noRot="1" noChangeAspect="1" noMove="1" noResize="1" noEditPoints="1" noAdjustHandles="1" noChangeArrowheads="1" noChangeShapeType="1" noTextEdit="1"/>
              </p:cNvSpPr>
              <p:nvPr/>
            </p:nvSpPr>
            <p:spPr>
              <a:xfrm>
                <a:off x="2200956" y="4238518"/>
                <a:ext cx="1991251" cy="769441"/>
              </a:xfrm>
              <a:prstGeom prst="rect">
                <a:avLst/>
              </a:prstGeom>
              <a:blipFill rotWithShape="0">
                <a:blip r:embed="rId5"/>
                <a:stretch>
                  <a:fillRect/>
                </a:stretch>
              </a:blipFill>
            </p:spPr>
            <p:txBody>
              <a:bodyPr/>
              <a:lstStyle/>
              <a:p>
                <a:r>
                  <a:rPr lang="ja-JP" altLang="en-US">
                    <a:noFill/>
                  </a:rPr>
                  <a:t> </a:t>
                </a:r>
              </a:p>
            </p:txBody>
          </p:sp>
        </mc:Fallback>
      </mc:AlternateContent>
      <p:pic>
        <p:nvPicPr>
          <p:cNvPr id="9" name="図 8"/>
          <p:cNvPicPr>
            <a:picLocks noChangeAspect="1"/>
          </p:cNvPicPr>
          <p:nvPr/>
        </p:nvPicPr>
        <p:blipFill rotWithShape="1">
          <a:blip r:embed="rId3"/>
          <a:srcRect l="42355"/>
          <a:stretch/>
        </p:blipFill>
        <p:spPr>
          <a:xfrm>
            <a:off x="10856548" y="891669"/>
            <a:ext cx="1183444" cy="3226558"/>
          </a:xfrm>
          <a:prstGeom prst="rect">
            <a:avLst/>
          </a:prstGeom>
          <a:ln w="22225">
            <a:solidFill>
              <a:schemeClr val="tx1"/>
            </a:solidFill>
          </a:ln>
        </p:spPr>
      </p:pic>
      <mc:AlternateContent xmlns:mc="http://schemas.openxmlformats.org/markup-compatibility/2006" xmlns:a14="http://schemas.microsoft.com/office/drawing/2010/main">
        <mc:Choice Requires="a14">
          <p:sp>
            <p:nvSpPr>
              <p:cNvPr id="19" name="正方形/長方形 18"/>
              <p:cNvSpPr/>
              <p:nvPr/>
            </p:nvSpPr>
            <p:spPr>
              <a:xfrm>
                <a:off x="6258984" y="4259491"/>
                <a:ext cx="2591607" cy="656270"/>
              </a:xfrm>
              <a:prstGeom prst="rect">
                <a:avLst/>
              </a:prstGeom>
            </p:spPr>
            <p:txBody>
              <a:bodyPr wrap="none">
                <a:spAutoFit/>
              </a:bodyPr>
              <a:lstStyle/>
              <a:p>
                <a14:m>
                  <m:oMath xmlns:m="http://schemas.openxmlformats.org/officeDocument/2006/math">
                    <m:sSup>
                      <m:sSupPr>
                        <m:ctrlPr>
                          <a:rPr lang="en-US" altLang="ja-JP" sz="3600" b="1" i="1" smtClean="0">
                            <a:latin typeface="Cambria Math" panose="02040503050406030204" pitchFamily="18" charset="0"/>
                          </a:rPr>
                        </m:ctrlPr>
                      </m:sSupPr>
                      <m:e>
                        <m:r>
                          <a:rPr lang="en-US" altLang="ja-JP" sz="3600" b="1" smtClean="0">
                            <a:latin typeface="Cambria Math" panose="02040503050406030204" pitchFamily="18" charset="0"/>
                          </a:rPr>
                          <m:t>𝐕</m:t>
                        </m:r>
                      </m:e>
                      <m:sup>
                        <m:r>
                          <a:rPr lang="en-US" altLang="ja-JP" sz="3600" b="1" i="1" smtClean="0">
                            <a:latin typeface="Cambria Math" panose="02040503050406030204" pitchFamily="18" charset="0"/>
                          </a:rPr>
                          <m:t>𝑻</m:t>
                        </m:r>
                      </m:sup>
                    </m:sSup>
                    <m:d>
                      <m:dPr>
                        <m:ctrlPr>
                          <a:rPr lang="en-US" altLang="ja-JP" sz="3600" b="1" i="1" smtClean="0">
                            <a:latin typeface="Cambria Math" panose="02040503050406030204" pitchFamily="18" charset="0"/>
                          </a:rPr>
                        </m:ctrlPr>
                      </m:dPr>
                      <m:e>
                        <m:sSub>
                          <m:sSubPr>
                            <m:ctrlPr>
                              <a:rPr lang="en-US" altLang="ja-JP" sz="3600" b="1" i="1">
                                <a:latin typeface="Cambria Math" panose="02040503050406030204" pitchFamily="18" charset="0"/>
                              </a:rPr>
                            </m:ctrlPr>
                          </m:sSubPr>
                          <m:e>
                            <m:r>
                              <a:rPr lang="en-US" altLang="ja-JP" sz="3600" b="1">
                                <a:latin typeface="Cambria Math" panose="02040503050406030204" pitchFamily="18" charset="0"/>
                              </a:rPr>
                              <m:t>𝐱</m:t>
                            </m:r>
                          </m:e>
                          <m:sub>
                            <m:r>
                              <a:rPr lang="en-US" altLang="ja-JP" sz="3600" i="1">
                                <a:latin typeface="Cambria Math" panose="02040503050406030204" pitchFamily="18" charset="0"/>
                              </a:rPr>
                              <m:t>𝑖</m:t>
                            </m:r>
                          </m:sub>
                        </m:sSub>
                        <m:r>
                          <a:rPr lang="en-US" altLang="ja-JP" sz="3600" b="1" i="1">
                            <a:latin typeface="Cambria Math" panose="02040503050406030204" pitchFamily="18" charset="0"/>
                          </a:rPr>
                          <m:t>−</m:t>
                        </m:r>
                        <m:r>
                          <a:rPr lang="en-US" altLang="ja-JP" sz="3600" b="1">
                            <a:latin typeface="Cambria Math" panose="02040503050406030204" pitchFamily="18" charset="0"/>
                          </a:rPr>
                          <m:t>𝐦</m:t>
                        </m:r>
                      </m:e>
                    </m:d>
                  </m:oMath>
                </a14:m>
                <a:r>
                  <a:rPr lang="en-US" altLang="ja-JP" sz="3600" dirty="0"/>
                  <a:t>,</a:t>
                </a:r>
                <a:endParaRPr lang="ja-JP" altLang="en-US" sz="3600" dirty="0"/>
              </a:p>
            </p:txBody>
          </p:sp>
        </mc:Choice>
        <mc:Fallback xmlns="">
          <p:sp>
            <p:nvSpPr>
              <p:cNvPr id="19" name="正方形/長方形 18"/>
              <p:cNvSpPr>
                <a:spLocks noRot="1" noChangeAspect="1" noMove="1" noResize="1" noEditPoints="1" noAdjustHandles="1" noChangeArrowheads="1" noChangeShapeType="1" noTextEdit="1"/>
              </p:cNvSpPr>
              <p:nvPr/>
            </p:nvSpPr>
            <p:spPr>
              <a:xfrm>
                <a:off x="6258984" y="4259491"/>
                <a:ext cx="2591607" cy="656270"/>
              </a:xfrm>
              <a:prstGeom prst="rect">
                <a:avLst/>
              </a:prstGeom>
              <a:blipFill rotWithShape="0">
                <a:blip r:embed="rId6"/>
                <a:stretch>
                  <a:fillRect t="-13084" r="-6588" b="-35514"/>
                </a:stretch>
              </a:blipFill>
            </p:spPr>
            <p:txBody>
              <a:bodyPr/>
              <a:lstStyle/>
              <a:p>
                <a:r>
                  <a:rPr lang="ja-JP" altLang="en-US">
                    <a:noFill/>
                  </a:rPr>
                  <a:t> </a:t>
                </a:r>
              </a:p>
            </p:txBody>
          </p:sp>
        </mc:Fallback>
      </mc:AlternateContent>
      <p:sp>
        <p:nvSpPr>
          <p:cNvPr id="25" name="正方形/長方形 24"/>
          <p:cNvSpPr/>
          <p:nvPr/>
        </p:nvSpPr>
        <p:spPr>
          <a:xfrm>
            <a:off x="1269010" y="5556144"/>
            <a:ext cx="9937336" cy="830997"/>
          </a:xfrm>
          <a:prstGeom prst="rect">
            <a:avLst/>
          </a:prstGeom>
        </p:spPr>
        <p:txBody>
          <a:bodyPr wrap="none">
            <a:spAutoFit/>
          </a:bodyPr>
          <a:lstStyle/>
          <a:p>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得られた第</a:t>
            </a:r>
            <a:r>
              <a:rPr lang="en-US" altLang="ja-JP" sz="2400" dirty="0">
                <a:latin typeface="メイリオ" panose="020B0604030504040204" pitchFamily="50" charset="-128"/>
                <a:ea typeface="メイリオ" panose="020B0604030504040204" pitchFamily="50" charset="-128"/>
                <a:cs typeface="メイリオ" panose="020B0604030504040204" pitchFamily="50" charset="-128"/>
              </a:rPr>
              <a:t>1/2</a:t>
            </a: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主成分は，ばらつきの大きな軸へ射影したものなので</a:t>
            </a:r>
            <a:r>
              <a:rPr lang="en-US" altLang="ja-JP" sz="2400" dirty="0">
                <a:latin typeface="メイリオ" panose="020B0604030504040204" pitchFamily="50" charset="-128"/>
                <a:ea typeface="メイリオ" panose="020B0604030504040204" pitchFamily="50" charset="-128"/>
                <a:cs typeface="メイリオ" panose="020B0604030504040204" pitchFamily="50" charset="-128"/>
              </a:rPr>
              <a:t>…</a:t>
            </a:r>
          </a:p>
          <a:p>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 データ点群を平均を中心に回転したと考えてよい</a:t>
            </a:r>
            <a:endParaRPr lang="ja-JP" altLang="en-US" sz="2400" dirty="0"/>
          </a:p>
        </p:txBody>
      </p:sp>
      <mc:AlternateContent xmlns:mc="http://schemas.openxmlformats.org/markup-compatibility/2006" xmlns:a14="http://schemas.microsoft.com/office/drawing/2010/main">
        <mc:Choice Requires="a14">
          <p:sp>
            <p:nvSpPr>
              <p:cNvPr id="27" name="正方形/長方形 26"/>
              <p:cNvSpPr/>
              <p:nvPr/>
            </p:nvSpPr>
            <p:spPr>
              <a:xfrm>
                <a:off x="9130345" y="4268890"/>
                <a:ext cx="2749407" cy="64633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3600" b="1" i="0" smtClean="0">
                          <a:latin typeface="Cambria Math" panose="02040503050406030204" pitchFamily="18" charset="0"/>
                        </a:rPr>
                        <m:t>𝐕</m:t>
                      </m:r>
                      <m:r>
                        <a:rPr lang="en-US" altLang="ja-JP" sz="3600" b="1" i="0" smtClean="0">
                          <a:latin typeface="Cambria Math" panose="02040503050406030204" pitchFamily="18" charset="0"/>
                        </a:rPr>
                        <m:t>=</m:t>
                      </m:r>
                      <m:d>
                        <m:dPr>
                          <m:ctrlPr>
                            <a:rPr lang="en-US" altLang="ja-JP" sz="3600" b="1" i="1">
                              <a:latin typeface="Cambria Math" panose="02040503050406030204" pitchFamily="18" charset="0"/>
                            </a:rPr>
                          </m:ctrlPr>
                        </m:dPr>
                        <m:e>
                          <m:sSub>
                            <m:sSubPr>
                              <m:ctrlPr>
                                <a:rPr lang="en-US" altLang="ja-JP" sz="3600" b="1" i="1">
                                  <a:latin typeface="Cambria Math" panose="02040503050406030204" pitchFamily="18" charset="0"/>
                                </a:rPr>
                              </m:ctrlPr>
                            </m:sSubPr>
                            <m:e>
                              <m:r>
                                <a:rPr lang="en-US" altLang="ja-JP" sz="3600" b="1">
                                  <a:latin typeface="Cambria Math" panose="02040503050406030204" pitchFamily="18" charset="0"/>
                                </a:rPr>
                                <m:t>𝐮</m:t>
                              </m:r>
                            </m:e>
                            <m:sub>
                              <m:r>
                                <a:rPr lang="en-US" altLang="ja-JP" sz="3600" b="1">
                                  <a:latin typeface="Cambria Math" panose="02040503050406030204" pitchFamily="18" charset="0"/>
                                </a:rPr>
                                <m:t>𝟏</m:t>
                              </m:r>
                            </m:sub>
                          </m:sSub>
                          <m:r>
                            <a:rPr lang="en-US" altLang="ja-JP" sz="3600" b="1" i="1" smtClean="0">
                              <a:latin typeface="Cambria Math" panose="02040503050406030204" pitchFamily="18" charset="0"/>
                            </a:rPr>
                            <m:t>, </m:t>
                          </m:r>
                          <m:sSub>
                            <m:sSubPr>
                              <m:ctrlPr>
                                <a:rPr lang="en-US" altLang="ja-JP" sz="3600" b="1" i="1">
                                  <a:latin typeface="Cambria Math" panose="02040503050406030204" pitchFamily="18" charset="0"/>
                                </a:rPr>
                              </m:ctrlPr>
                            </m:sSubPr>
                            <m:e>
                              <m:r>
                                <a:rPr lang="en-US" altLang="ja-JP" sz="3600" b="1">
                                  <a:latin typeface="Cambria Math" panose="02040503050406030204" pitchFamily="18" charset="0"/>
                                </a:rPr>
                                <m:t>𝐮</m:t>
                              </m:r>
                            </m:e>
                            <m:sub>
                              <m:r>
                                <a:rPr lang="en-US" altLang="ja-JP" sz="3600" b="1" i="0" smtClean="0">
                                  <a:latin typeface="Cambria Math" panose="02040503050406030204" pitchFamily="18" charset="0"/>
                                </a:rPr>
                                <m:t>𝟐</m:t>
                              </m:r>
                            </m:sub>
                          </m:sSub>
                        </m:e>
                      </m:d>
                    </m:oMath>
                  </m:oMathPara>
                </a14:m>
                <a:endParaRPr lang="ja-JP" altLang="en-US" sz="3600" dirty="0"/>
              </a:p>
            </p:txBody>
          </p:sp>
        </mc:Choice>
        <mc:Fallback xmlns="">
          <p:sp>
            <p:nvSpPr>
              <p:cNvPr id="27" name="正方形/長方形 26"/>
              <p:cNvSpPr>
                <a:spLocks noRot="1" noChangeAspect="1" noMove="1" noResize="1" noEditPoints="1" noAdjustHandles="1" noChangeArrowheads="1" noChangeShapeType="1" noTextEdit="1"/>
              </p:cNvSpPr>
              <p:nvPr/>
            </p:nvSpPr>
            <p:spPr>
              <a:xfrm>
                <a:off x="9130345" y="4268890"/>
                <a:ext cx="2749407" cy="646331"/>
              </a:xfrm>
              <a:prstGeom prst="rect">
                <a:avLst/>
              </a:prstGeom>
              <a:blipFill rotWithShape="0">
                <a:blip r:embed="rId7"/>
                <a:stretch>
                  <a:fillRect/>
                </a:stretch>
              </a:blipFill>
            </p:spPr>
            <p:txBody>
              <a:bodyPr/>
              <a:lstStyle/>
              <a:p>
                <a:r>
                  <a:rPr lang="ja-JP" altLang="en-US">
                    <a:noFill/>
                  </a:rPr>
                  <a:t> </a:t>
                </a:r>
              </a:p>
            </p:txBody>
          </p:sp>
        </mc:Fallback>
      </mc:AlternateContent>
      <p:cxnSp>
        <p:nvCxnSpPr>
          <p:cNvPr id="28" name="直線コネクタ 27"/>
          <p:cNvCxnSpPr/>
          <p:nvPr/>
        </p:nvCxnSpPr>
        <p:spPr>
          <a:xfrm flipV="1">
            <a:off x="3250143" y="1957497"/>
            <a:ext cx="642504" cy="591000"/>
          </a:xfrm>
          <a:prstGeom prst="line">
            <a:avLst/>
          </a:prstGeom>
          <a:ln w="50800">
            <a:solidFill>
              <a:srgbClr val="C00000"/>
            </a:solidFill>
            <a:headEnd type="oval"/>
            <a:tailEnd type="stealth"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9" name="正方形/長方形 28"/>
              <p:cNvSpPr/>
              <p:nvPr/>
            </p:nvSpPr>
            <p:spPr>
              <a:xfrm>
                <a:off x="3769205" y="1774771"/>
                <a:ext cx="791053" cy="645444"/>
              </a:xfrm>
              <a:prstGeom prst="rect">
                <a:avLst/>
              </a:prstGeom>
            </p:spPr>
            <p:txBody>
              <a:bodyPr wrap="none">
                <a:spAutoFit/>
              </a:bodyPr>
              <a:lstStyle/>
              <a:p>
                <a14:m>
                  <m:oMath xmlns:m="http://schemas.openxmlformats.org/officeDocument/2006/math">
                    <m:sSub>
                      <m:sSubPr>
                        <m:ctrlPr>
                          <a:rPr lang="en-US" altLang="ja-JP" sz="3600" b="1" i="1" smtClean="0">
                            <a:latin typeface="Cambria Math" panose="02040503050406030204" pitchFamily="18" charset="0"/>
                          </a:rPr>
                        </m:ctrlPr>
                      </m:sSubPr>
                      <m:e>
                        <m:r>
                          <a:rPr lang="en-US" altLang="ja-JP" sz="3600" b="1" smtClean="0">
                            <a:latin typeface="Cambria Math" panose="02040503050406030204" pitchFamily="18" charset="0"/>
                          </a:rPr>
                          <m:t>𝐮</m:t>
                        </m:r>
                      </m:e>
                      <m:sub>
                        <m:r>
                          <a:rPr lang="en-US" altLang="ja-JP" sz="3600" b="0" i="0" smtClean="0">
                            <a:latin typeface="Cambria Math" panose="02040503050406030204" pitchFamily="18" charset="0"/>
                          </a:rPr>
                          <m:t>1</m:t>
                        </m:r>
                      </m:sub>
                    </m:sSub>
                  </m:oMath>
                </a14:m>
                <a:r>
                  <a:rPr lang="en-US" altLang="ja-JP" sz="3600" dirty="0"/>
                  <a:t> </a:t>
                </a:r>
                <a:endParaRPr lang="ja-JP" altLang="en-US" sz="3600" dirty="0"/>
              </a:p>
            </p:txBody>
          </p:sp>
        </mc:Choice>
        <mc:Fallback xmlns="">
          <p:sp>
            <p:nvSpPr>
              <p:cNvPr id="29" name="正方形/長方形 28"/>
              <p:cNvSpPr>
                <a:spLocks noRot="1" noChangeAspect="1" noMove="1" noResize="1" noEditPoints="1" noAdjustHandles="1" noChangeArrowheads="1" noChangeShapeType="1" noTextEdit="1"/>
              </p:cNvSpPr>
              <p:nvPr/>
            </p:nvSpPr>
            <p:spPr>
              <a:xfrm>
                <a:off x="3769205" y="1774771"/>
                <a:ext cx="791053" cy="645444"/>
              </a:xfrm>
              <a:prstGeom prst="rect">
                <a:avLst/>
              </a:prstGeom>
              <a:blipFill rotWithShape="0">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0" name="正方形/長方形 29"/>
              <p:cNvSpPr/>
              <p:nvPr/>
            </p:nvSpPr>
            <p:spPr>
              <a:xfrm>
                <a:off x="2524919" y="1393458"/>
                <a:ext cx="791053" cy="645444"/>
              </a:xfrm>
              <a:prstGeom prst="rect">
                <a:avLst/>
              </a:prstGeom>
            </p:spPr>
            <p:txBody>
              <a:bodyPr wrap="none">
                <a:spAutoFit/>
              </a:bodyPr>
              <a:lstStyle/>
              <a:p>
                <a14:m>
                  <m:oMath xmlns:m="http://schemas.openxmlformats.org/officeDocument/2006/math">
                    <m:sSub>
                      <m:sSubPr>
                        <m:ctrlPr>
                          <a:rPr lang="en-US" altLang="ja-JP" sz="3600" b="1" i="1" smtClean="0">
                            <a:latin typeface="Cambria Math" panose="02040503050406030204" pitchFamily="18" charset="0"/>
                          </a:rPr>
                        </m:ctrlPr>
                      </m:sSubPr>
                      <m:e>
                        <m:r>
                          <a:rPr lang="en-US" altLang="ja-JP" sz="3600" b="1" smtClean="0">
                            <a:latin typeface="Cambria Math" panose="02040503050406030204" pitchFamily="18" charset="0"/>
                          </a:rPr>
                          <m:t>𝐮</m:t>
                        </m:r>
                      </m:e>
                      <m:sub>
                        <m:r>
                          <a:rPr lang="en-US" altLang="ja-JP" sz="3600" b="0" i="0" smtClean="0">
                            <a:latin typeface="Cambria Math" panose="02040503050406030204" pitchFamily="18" charset="0"/>
                          </a:rPr>
                          <m:t>2</m:t>
                        </m:r>
                      </m:sub>
                    </m:sSub>
                  </m:oMath>
                </a14:m>
                <a:r>
                  <a:rPr lang="en-US" altLang="ja-JP" sz="3600" dirty="0"/>
                  <a:t> </a:t>
                </a:r>
                <a:endParaRPr lang="ja-JP" altLang="en-US" sz="3600" dirty="0"/>
              </a:p>
            </p:txBody>
          </p:sp>
        </mc:Choice>
        <mc:Fallback xmlns="">
          <p:sp>
            <p:nvSpPr>
              <p:cNvPr id="30" name="正方形/長方形 29"/>
              <p:cNvSpPr>
                <a:spLocks noRot="1" noChangeAspect="1" noMove="1" noResize="1" noEditPoints="1" noAdjustHandles="1" noChangeArrowheads="1" noChangeShapeType="1" noTextEdit="1"/>
              </p:cNvSpPr>
              <p:nvPr/>
            </p:nvSpPr>
            <p:spPr>
              <a:xfrm>
                <a:off x="2524919" y="1393458"/>
                <a:ext cx="791053" cy="645444"/>
              </a:xfrm>
              <a:prstGeom prst="rect">
                <a:avLst/>
              </a:prstGeom>
              <a:blipFill rotWithShape="0">
                <a:blip r:embed="rId9"/>
                <a:stretch>
                  <a:fillRect/>
                </a:stretch>
              </a:blipFill>
            </p:spPr>
            <p:txBody>
              <a:bodyPr/>
              <a:lstStyle/>
              <a:p>
                <a:r>
                  <a:rPr lang="ja-JP" altLang="en-US">
                    <a:noFill/>
                  </a:rPr>
                  <a:t> </a:t>
                </a:r>
              </a:p>
            </p:txBody>
          </p:sp>
        </mc:Fallback>
      </mc:AlternateContent>
      <p:cxnSp>
        <p:nvCxnSpPr>
          <p:cNvPr id="31" name="直線コネクタ 30"/>
          <p:cNvCxnSpPr/>
          <p:nvPr/>
        </p:nvCxnSpPr>
        <p:spPr>
          <a:xfrm flipH="1" flipV="1">
            <a:off x="2643518" y="1888275"/>
            <a:ext cx="606624" cy="652613"/>
          </a:xfrm>
          <a:prstGeom prst="line">
            <a:avLst/>
          </a:prstGeom>
          <a:ln w="50800">
            <a:solidFill>
              <a:srgbClr val="C00000"/>
            </a:solidFill>
            <a:headEnd type="oval"/>
            <a:tailEnd type="stealth"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3619456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図 16"/>
          <p:cNvPicPr>
            <a:picLocks noChangeAspect="1"/>
          </p:cNvPicPr>
          <p:nvPr/>
        </p:nvPicPr>
        <p:blipFill>
          <a:blip r:embed="rId2"/>
          <a:stretch>
            <a:fillRect/>
          </a:stretch>
        </p:blipFill>
        <p:spPr>
          <a:xfrm>
            <a:off x="6292552" y="891669"/>
            <a:ext cx="4447635" cy="3284203"/>
          </a:xfrm>
          <a:prstGeom prst="rect">
            <a:avLst/>
          </a:prstGeom>
        </p:spPr>
      </p:pic>
      <p:sp>
        <p:nvSpPr>
          <p:cNvPr id="2" name="タイトル 1"/>
          <p:cNvSpPr>
            <a:spLocks noGrp="1"/>
          </p:cNvSpPr>
          <p:nvPr>
            <p:ph type="title"/>
          </p:nvPr>
        </p:nvSpPr>
        <p:spPr>
          <a:xfrm>
            <a:off x="278781" y="0"/>
            <a:ext cx="11708780" cy="733270"/>
          </a:xfrm>
        </p:spPr>
        <p:txBody>
          <a:bodyPr>
            <a:normAutofit/>
          </a:bodyPr>
          <a:lstStyle/>
          <a:p>
            <a:pPr algn="ctr"/>
            <a:r>
              <a:rPr kumimoji="1" lang="ja-JP" altLang="en-US" sz="3200" b="1" dirty="0"/>
              <a:t>主成分分析 </a:t>
            </a:r>
            <a:r>
              <a:rPr kumimoji="1" lang="en-US" altLang="ja-JP" sz="3200" b="1" dirty="0"/>
              <a:t>– </a:t>
            </a:r>
            <a:r>
              <a:rPr kumimoji="1" lang="ja-JP" altLang="en-US" sz="3200" b="1" dirty="0"/>
              <a:t>分散共分散</a:t>
            </a:r>
            <a:r>
              <a:rPr lang="ja-JP" altLang="en-US" sz="3200" b="1" dirty="0"/>
              <a:t>行列を理解する</a:t>
            </a:r>
            <a:endParaRPr kumimoji="1" lang="ja-JP" altLang="en-US" sz="3200" b="1" dirty="0"/>
          </a:p>
        </p:txBody>
      </p:sp>
      <p:sp>
        <p:nvSpPr>
          <p:cNvPr id="4" name="スライド番号プレースホルダー 3"/>
          <p:cNvSpPr>
            <a:spLocks noGrp="1"/>
          </p:cNvSpPr>
          <p:nvPr>
            <p:ph type="sldNum" sz="quarter" idx="12"/>
          </p:nvPr>
        </p:nvSpPr>
        <p:spPr/>
        <p:txBody>
          <a:bodyPr/>
          <a:lstStyle/>
          <a:p>
            <a:fld id="{F35DE295-420C-4265-BE54-AE59FA4027A6}" type="slidenum">
              <a:rPr kumimoji="1" lang="ja-JP" altLang="en-US" smtClean="0"/>
              <a:t>21</a:t>
            </a:fld>
            <a:endParaRPr kumimoji="1" lang="ja-JP" altLang="en-US"/>
          </a:p>
        </p:txBody>
      </p:sp>
      <p:sp>
        <p:nvSpPr>
          <p:cNvPr id="15" name="右矢印 14"/>
          <p:cNvSpPr/>
          <p:nvPr/>
        </p:nvSpPr>
        <p:spPr>
          <a:xfrm>
            <a:off x="5394352" y="2235583"/>
            <a:ext cx="737508" cy="59726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0" name="図 9"/>
          <p:cNvPicPr>
            <a:picLocks noChangeAspect="1"/>
          </p:cNvPicPr>
          <p:nvPr/>
        </p:nvPicPr>
        <p:blipFill rotWithShape="1">
          <a:blip r:embed="rId3"/>
          <a:srcRect r="57283"/>
          <a:stretch/>
        </p:blipFill>
        <p:spPr>
          <a:xfrm>
            <a:off x="277204" y="891669"/>
            <a:ext cx="894621" cy="3291433"/>
          </a:xfrm>
          <a:prstGeom prst="rect">
            <a:avLst/>
          </a:prstGeom>
          <a:ln w="12700">
            <a:solidFill>
              <a:schemeClr val="tx1"/>
            </a:solidFill>
          </a:ln>
        </p:spPr>
      </p:pic>
      <p:grpSp>
        <p:nvGrpSpPr>
          <p:cNvPr id="14" name="グループ化 13"/>
          <p:cNvGrpSpPr/>
          <p:nvPr/>
        </p:nvGrpSpPr>
        <p:grpSpPr>
          <a:xfrm>
            <a:off x="1227383" y="891669"/>
            <a:ext cx="4093916" cy="3287569"/>
            <a:chOff x="458204" y="965551"/>
            <a:chExt cx="5807602" cy="4663724"/>
          </a:xfrm>
        </p:grpSpPr>
        <p:pic>
          <p:nvPicPr>
            <p:cNvPr id="11" name="図 10"/>
            <p:cNvPicPr>
              <a:picLocks noChangeAspect="1"/>
            </p:cNvPicPr>
            <p:nvPr/>
          </p:nvPicPr>
          <p:blipFill>
            <a:blip r:embed="rId4"/>
            <a:stretch>
              <a:fillRect/>
            </a:stretch>
          </p:blipFill>
          <p:spPr>
            <a:xfrm>
              <a:off x="458204" y="979268"/>
              <a:ext cx="5807602" cy="4650007"/>
            </a:xfrm>
            <a:prstGeom prst="rect">
              <a:avLst/>
            </a:prstGeom>
          </p:spPr>
        </p:pic>
        <p:sp>
          <p:nvSpPr>
            <p:cNvPr id="12" name="正方形/長方形 11"/>
            <p:cNvSpPr/>
            <p:nvPr/>
          </p:nvSpPr>
          <p:spPr>
            <a:xfrm>
              <a:off x="5347335" y="3285035"/>
              <a:ext cx="822977" cy="470271"/>
            </a:xfrm>
            <a:prstGeom prst="rect">
              <a:avLst/>
            </a:prstGeom>
          </p:spPr>
          <p:txBody>
            <a:bodyPr wrap="none">
              <a:spAutoFit/>
            </a:bodyPr>
            <a:lstStyle/>
            <a:p>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数学</a:t>
              </a:r>
              <a:endParaRPr lang="ja-JP" altLang="en-US" b="1" dirty="0"/>
            </a:p>
          </p:txBody>
        </p:sp>
        <p:sp>
          <p:nvSpPr>
            <p:cNvPr id="13" name="正方形/長方形 12"/>
            <p:cNvSpPr/>
            <p:nvPr/>
          </p:nvSpPr>
          <p:spPr>
            <a:xfrm>
              <a:off x="2459794" y="965551"/>
              <a:ext cx="822977" cy="470273"/>
            </a:xfrm>
            <a:prstGeom prst="rect">
              <a:avLst/>
            </a:prstGeom>
          </p:spPr>
          <p:txBody>
            <a:bodyPr wrap="none">
              <a:spAutoFit/>
            </a:bodyPr>
            <a:lstStyle/>
            <a:p>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社会</a:t>
              </a:r>
              <a:endParaRPr lang="ja-JP" altLang="en-US" b="1" dirty="0"/>
            </a:p>
          </p:txBody>
        </p:sp>
      </p:grpSp>
      <mc:AlternateContent xmlns:mc="http://schemas.openxmlformats.org/markup-compatibility/2006" xmlns:a14="http://schemas.microsoft.com/office/drawing/2010/main">
        <mc:Choice Requires="a14">
          <p:sp>
            <p:nvSpPr>
              <p:cNvPr id="18" name="正方形/長方形 17"/>
              <p:cNvSpPr/>
              <p:nvPr/>
            </p:nvSpPr>
            <p:spPr>
              <a:xfrm>
                <a:off x="3883183" y="3579911"/>
                <a:ext cx="1334789"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800" b="1" i="1" smtClean="0">
                              <a:latin typeface="Cambria Math" panose="02040503050406030204" pitchFamily="18" charset="0"/>
                            </a:rPr>
                          </m:ctrlPr>
                        </m:sSubPr>
                        <m:e>
                          <m:r>
                            <a:rPr lang="en-US" altLang="ja-JP" sz="2800" b="1">
                              <a:latin typeface="Cambria Math" panose="02040503050406030204" pitchFamily="18" charset="0"/>
                            </a:rPr>
                            <m:t>𝐱</m:t>
                          </m:r>
                        </m:e>
                        <m:sub>
                          <m:r>
                            <a:rPr lang="en-US" altLang="ja-JP" sz="2800" i="1">
                              <a:latin typeface="Cambria Math" panose="02040503050406030204" pitchFamily="18" charset="0"/>
                            </a:rPr>
                            <m:t>𝑖</m:t>
                          </m:r>
                        </m:sub>
                      </m:sSub>
                      <m:r>
                        <a:rPr lang="en-US" altLang="ja-JP" sz="2800" b="1" i="1">
                          <a:latin typeface="Cambria Math" panose="02040503050406030204" pitchFamily="18" charset="0"/>
                        </a:rPr>
                        <m:t>−</m:t>
                      </m:r>
                      <m:r>
                        <a:rPr lang="en-US" altLang="ja-JP" sz="2800" b="1" i="0" smtClean="0">
                          <a:latin typeface="Cambria Math" panose="02040503050406030204" pitchFamily="18" charset="0"/>
                        </a:rPr>
                        <m:t>𝐦</m:t>
                      </m:r>
                    </m:oMath>
                  </m:oMathPara>
                </a14:m>
                <a:endParaRPr lang="ja-JP" altLang="en-US" sz="2800" dirty="0"/>
              </a:p>
            </p:txBody>
          </p:sp>
        </mc:Choice>
        <mc:Fallback xmlns="">
          <p:sp>
            <p:nvSpPr>
              <p:cNvPr id="18" name="正方形/長方形 17"/>
              <p:cNvSpPr>
                <a:spLocks noRot="1" noChangeAspect="1" noMove="1" noResize="1" noEditPoints="1" noAdjustHandles="1" noChangeArrowheads="1" noChangeShapeType="1" noTextEdit="1"/>
              </p:cNvSpPr>
              <p:nvPr/>
            </p:nvSpPr>
            <p:spPr>
              <a:xfrm>
                <a:off x="3883183" y="3579911"/>
                <a:ext cx="1334789" cy="523220"/>
              </a:xfrm>
              <a:prstGeom prst="rect">
                <a:avLst/>
              </a:prstGeom>
              <a:blipFill rotWithShape="0">
                <a:blip r:embed="rId5"/>
                <a:stretch>
                  <a:fillRect/>
                </a:stretch>
              </a:blipFill>
            </p:spPr>
            <p:txBody>
              <a:bodyPr/>
              <a:lstStyle/>
              <a:p>
                <a:r>
                  <a:rPr lang="ja-JP" altLang="en-US">
                    <a:noFill/>
                  </a:rPr>
                  <a:t> </a:t>
                </a:r>
              </a:p>
            </p:txBody>
          </p:sp>
        </mc:Fallback>
      </mc:AlternateContent>
      <p:pic>
        <p:nvPicPr>
          <p:cNvPr id="9" name="図 8"/>
          <p:cNvPicPr>
            <a:picLocks noChangeAspect="1"/>
          </p:cNvPicPr>
          <p:nvPr/>
        </p:nvPicPr>
        <p:blipFill rotWithShape="1">
          <a:blip r:embed="rId3"/>
          <a:srcRect l="42355"/>
          <a:stretch/>
        </p:blipFill>
        <p:spPr>
          <a:xfrm>
            <a:off x="10856548" y="891669"/>
            <a:ext cx="1183444" cy="3226558"/>
          </a:xfrm>
          <a:prstGeom prst="rect">
            <a:avLst/>
          </a:prstGeom>
          <a:ln w="22225">
            <a:solidFill>
              <a:schemeClr val="tx1"/>
            </a:solidFill>
          </a:ln>
        </p:spPr>
      </p:pic>
      <mc:AlternateContent xmlns:mc="http://schemas.openxmlformats.org/markup-compatibility/2006" xmlns:a14="http://schemas.microsoft.com/office/drawing/2010/main">
        <mc:Choice Requires="a14">
          <p:sp>
            <p:nvSpPr>
              <p:cNvPr id="19" name="正方形/長方形 18"/>
              <p:cNvSpPr/>
              <p:nvPr/>
            </p:nvSpPr>
            <p:spPr>
              <a:xfrm>
                <a:off x="8722784" y="3486584"/>
                <a:ext cx="2057679" cy="53091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altLang="ja-JP" sz="2800" b="1" i="1" smtClean="0">
                              <a:latin typeface="Cambria Math" panose="02040503050406030204" pitchFamily="18" charset="0"/>
                            </a:rPr>
                          </m:ctrlPr>
                        </m:sSupPr>
                        <m:e>
                          <m:r>
                            <a:rPr lang="en-US" altLang="ja-JP" sz="2800" b="1" smtClean="0">
                              <a:latin typeface="Cambria Math" panose="02040503050406030204" pitchFamily="18" charset="0"/>
                            </a:rPr>
                            <m:t>𝐕</m:t>
                          </m:r>
                        </m:e>
                        <m:sup>
                          <m:r>
                            <a:rPr lang="en-US" altLang="ja-JP" sz="2800" b="1" i="1" smtClean="0">
                              <a:latin typeface="Cambria Math" panose="02040503050406030204" pitchFamily="18" charset="0"/>
                            </a:rPr>
                            <m:t>𝑻</m:t>
                          </m:r>
                        </m:sup>
                      </m:sSup>
                      <m:d>
                        <m:dPr>
                          <m:ctrlPr>
                            <a:rPr lang="en-US" altLang="ja-JP" sz="2800" b="1" i="1" smtClean="0">
                              <a:latin typeface="Cambria Math" panose="02040503050406030204" pitchFamily="18" charset="0"/>
                            </a:rPr>
                          </m:ctrlPr>
                        </m:dPr>
                        <m:e>
                          <m:sSub>
                            <m:sSubPr>
                              <m:ctrlPr>
                                <a:rPr lang="en-US" altLang="ja-JP" sz="2800" b="1" i="1">
                                  <a:latin typeface="Cambria Math" panose="02040503050406030204" pitchFamily="18" charset="0"/>
                                </a:rPr>
                              </m:ctrlPr>
                            </m:sSubPr>
                            <m:e>
                              <m:r>
                                <a:rPr lang="en-US" altLang="ja-JP" sz="2800" b="1">
                                  <a:latin typeface="Cambria Math" panose="02040503050406030204" pitchFamily="18" charset="0"/>
                                </a:rPr>
                                <m:t>𝐱</m:t>
                              </m:r>
                            </m:e>
                            <m:sub>
                              <m:r>
                                <a:rPr lang="en-US" altLang="ja-JP" sz="2800" i="1">
                                  <a:latin typeface="Cambria Math" panose="02040503050406030204" pitchFamily="18" charset="0"/>
                                </a:rPr>
                                <m:t>𝑖</m:t>
                              </m:r>
                            </m:sub>
                          </m:sSub>
                          <m:r>
                            <a:rPr lang="en-US" altLang="ja-JP" sz="2800" b="1" i="1">
                              <a:latin typeface="Cambria Math" panose="02040503050406030204" pitchFamily="18" charset="0"/>
                            </a:rPr>
                            <m:t>−</m:t>
                          </m:r>
                          <m:r>
                            <a:rPr lang="en-US" altLang="ja-JP" sz="2800" b="1">
                              <a:latin typeface="Cambria Math" panose="02040503050406030204" pitchFamily="18" charset="0"/>
                            </a:rPr>
                            <m:t>𝐦</m:t>
                          </m:r>
                        </m:e>
                      </m:d>
                    </m:oMath>
                  </m:oMathPara>
                </a14:m>
                <a:endParaRPr lang="ja-JP" altLang="en-US" sz="2800" dirty="0"/>
              </a:p>
            </p:txBody>
          </p:sp>
        </mc:Choice>
        <mc:Fallback xmlns="">
          <p:sp>
            <p:nvSpPr>
              <p:cNvPr id="19" name="正方形/長方形 18"/>
              <p:cNvSpPr>
                <a:spLocks noRot="1" noChangeAspect="1" noMove="1" noResize="1" noEditPoints="1" noAdjustHandles="1" noChangeArrowheads="1" noChangeShapeType="1" noTextEdit="1"/>
              </p:cNvSpPr>
              <p:nvPr/>
            </p:nvSpPr>
            <p:spPr>
              <a:xfrm>
                <a:off x="8722784" y="3486584"/>
                <a:ext cx="2057679" cy="530915"/>
              </a:xfrm>
              <a:prstGeom prst="rect">
                <a:avLst/>
              </a:prstGeom>
              <a:blipFill rotWithShape="0">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0" name="正方形/長方形 19"/>
              <p:cNvSpPr/>
              <p:nvPr/>
            </p:nvSpPr>
            <p:spPr>
              <a:xfrm>
                <a:off x="10895645" y="-644217"/>
                <a:ext cx="2180853"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2800" b="1" i="0" smtClean="0">
                          <a:latin typeface="Cambria Math" panose="02040503050406030204" pitchFamily="18" charset="0"/>
                        </a:rPr>
                        <m:t>𝐕</m:t>
                      </m:r>
                      <m:r>
                        <a:rPr lang="en-US" altLang="ja-JP" sz="2800" b="1" i="0" smtClean="0">
                          <a:latin typeface="Cambria Math" panose="02040503050406030204" pitchFamily="18" charset="0"/>
                        </a:rPr>
                        <m:t>=</m:t>
                      </m:r>
                      <m:d>
                        <m:dPr>
                          <m:ctrlPr>
                            <a:rPr lang="en-US" altLang="ja-JP" sz="2800" b="1" i="1">
                              <a:latin typeface="Cambria Math" panose="02040503050406030204" pitchFamily="18" charset="0"/>
                            </a:rPr>
                          </m:ctrlPr>
                        </m:dPr>
                        <m:e>
                          <m:sSub>
                            <m:sSubPr>
                              <m:ctrlPr>
                                <a:rPr lang="en-US" altLang="ja-JP" sz="2800" b="1" i="1">
                                  <a:latin typeface="Cambria Math" panose="02040503050406030204" pitchFamily="18" charset="0"/>
                                </a:rPr>
                              </m:ctrlPr>
                            </m:sSubPr>
                            <m:e>
                              <m:r>
                                <a:rPr lang="en-US" altLang="ja-JP" sz="2800" b="1">
                                  <a:latin typeface="Cambria Math" panose="02040503050406030204" pitchFamily="18" charset="0"/>
                                </a:rPr>
                                <m:t>𝐮</m:t>
                              </m:r>
                            </m:e>
                            <m:sub>
                              <m:r>
                                <a:rPr lang="en-US" altLang="ja-JP" sz="2800" b="1">
                                  <a:latin typeface="Cambria Math" panose="02040503050406030204" pitchFamily="18" charset="0"/>
                                </a:rPr>
                                <m:t>𝟏</m:t>
                              </m:r>
                            </m:sub>
                          </m:sSub>
                          <m:r>
                            <a:rPr lang="en-US" altLang="ja-JP" sz="2800" b="1" i="1" smtClean="0">
                              <a:latin typeface="Cambria Math" panose="02040503050406030204" pitchFamily="18" charset="0"/>
                            </a:rPr>
                            <m:t>, </m:t>
                          </m:r>
                          <m:sSub>
                            <m:sSubPr>
                              <m:ctrlPr>
                                <a:rPr lang="en-US" altLang="ja-JP" sz="2800" b="1" i="1">
                                  <a:latin typeface="Cambria Math" panose="02040503050406030204" pitchFamily="18" charset="0"/>
                                </a:rPr>
                              </m:ctrlPr>
                            </m:sSubPr>
                            <m:e>
                              <m:r>
                                <a:rPr lang="en-US" altLang="ja-JP" sz="2800" b="1">
                                  <a:latin typeface="Cambria Math" panose="02040503050406030204" pitchFamily="18" charset="0"/>
                                </a:rPr>
                                <m:t>𝐮</m:t>
                              </m:r>
                            </m:e>
                            <m:sub>
                              <m:r>
                                <a:rPr lang="en-US" altLang="ja-JP" sz="2800" b="1" i="0" smtClean="0">
                                  <a:latin typeface="Cambria Math" panose="02040503050406030204" pitchFamily="18" charset="0"/>
                                </a:rPr>
                                <m:t>𝟐</m:t>
                              </m:r>
                            </m:sub>
                          </m:sSub>
                        </m:e>
                      </m:d>
                    </m:oMath>
                  </m:oMathPara>
                </a14:m>
                <a:endParaRPr lang="ja-JP" altLang="en-US" sz="2800" dirty="0"/>
              </a:p>
            </p:txBody>
          </p:sp>
        </mc:Choice>
        <mc:Fallback xmlns="">
          <p:sp>
            <p:nvSpPr>
              <p:cNvPr id="20" name="正方形/長方形 19"/>
              <p:cNvSpPr>
                <a:spLocks noRot="1" noChangeAspect="1" noMove="1" noResize="1" noEditPoints="1" noAdjustHandles="1" noChangeArrowheads="1" noChangeShapeType="1" noTextEdit="1"/>
              </p:cNvSpPr>
              <p:nvPr/>
            </p:nvSpPr>
            <p:spPr>
              <a:xfrm>
                <a:off x="10895645" y="-644217"/>
                <a:ext cx="2180853" cy="523220"/>
              </a:xfrm>
              <a:prstGeom prst="rect">
                <a:avLst/>
              </a:prstGeom>
              <a:blipFill rotWithShape="0">
                <a:blip r:embed="rId7"/>
                <a:stretch>
                  <a:fillRect/>
                </a:stretch>
              </a:blipFill>
            </p:spPr>
            <p:txBody>
              <a:bodyPr/>
              <a:lstStyle/>
              <a:p>
                <a:r>
                  <a:rPr lang="ja-JP" altLang="en-US">
                    <a:noFill/>
                  </a:rPr>
                  <a:t> </a:t>
                </a:r>
              </a:p>
            </p:txBody>
          </p:sp>
        </mc:Fallback>
      </mc:AlternateContent>
      <p:cxnSp>
        <p:nvCxnSpPr>
          <p:cNvPr id="21" name="直線コネクタ 20"/>
          <p:cNvCxnSpPr/>
          <p:nvPr/>
        </p:nvCxnSpPr>
        <p:spPr>
          <a:xfrm flipV="1">
            <a:off x="3250143" y="1957497"/>
            <a:ext cx="642504" cy="591000"/>
          </a:xfrm>
          <a:prstGeom prst="line">
            <a:avLst/>
          </a:prstGeom>
          <a:ln w="50800">
            <a:solidFill>
              <a:schemeClr val="bg1">
                <a:lumMod val="65000"/>
              </a:schemeClr>
            </a:solidFill>
            <a:headEnd type="oval"/>
            <a:tailEnd type="stealth"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2" name="正方形/長方形 21"/>
              <p:cNvSpPr/>
              <p:nvPr/>
            </p:nvSpPr>
            <p:spPr>
              <a:xfrm>
                <a:off x="3769205" y="1774771"/>
                <a:ext cx="791053" cy="645444"/>
              </a:xfrm>
              <a:prstGeom prst="rect">
                <a:avLst/>
              </a:prstGeom>
            </p:spPr>
            <p:txBody>
              <a:bodyPr wrap="none">
                <a:spAutoFit/>
              </a:bodyPr>
              <a:lstStyle/>
              <a:p>
                <a14:m>
                  <m:oMath xmlns:m="http://schemas.openxmlformats.org/officeDocument/2006/math">
                    <m:sSub>
                      <m:sSubPr>
                        <m:ctrlPr>
                          <a:rPr lang="en-US" altLang="ja-JP" sz="3600" b="1" i="1" smtClean="0">
                            <a:latin typeface="Cambria Math" panose="02040503050406030204" pitchFamily="18" charset="0"/>
                          </a:rPr>
                        </m:ctrlPr>
                      </m:sSubPr>
                      <m:e>
                        <m:r>
                          <a:rPr lang="en-US" altLang="ja-JP" sz="3600" b="1" smtClean="0">
                            <a:latin typeface="Cambria Math" panose="02040503050406030204" pitchFamily="18" charset="0"/>
                          </a:rPr>
                          <m:t>𝐮</m:t>
                        </m:r>
                      </m:e>
                      <m:sub>
                        <m:r>
                          <a:rPr lang="en-US" altLang="ja-JP" sz="3600" b="0" i="0" smtClean="0">
                            <a:latin typeface="Cambria Math" panose="02040503050406030204" pitchFamily="18" charset="0"/>
                          </a:rPr>
                          <m:t>1</m:t>
                        </m:r>
                      </m:sub>
                    </m:sSub>
                  </m:oMath>
                </a14:m>
                <a:r>
                  <a:rPr lang="en-US" altLang="ja-JP" sz="3600" dirty="0"/>
                  <a:t> </a:t>
                </a:r>
                <a:endParaRPr lang="ja-JP" altLang="en-US" sz="3600" dirty="0"/>
              </a:p>
            </p:txBody>
          </p:sp>
        </mc:Choice>
        <mc:Fallback xmlns="">
          <p:sp>
            <p:nvSpPr>
              <p:cNvPr id="22" name="正方形/長方形 21"/>
              <p:cNvSpPr>
                <a:spLocks noRot="1" noChangeAspect="1" noMove="1" noResize="1" noEditPoints="1" noAdjustHandles="1" noChangeArrowheads="1" noChangeShapeType="1" noTextEdit="1"/>
              </p:cNvSpPr>
              <p:nvPr/>
            </p:nvSpPr>
            <p:spPr>
              <a:xfrm>
                <a:off x="3769205" y="1774771"/>
                <a:ext cx="791053" cy="645444"/>
              </a:xfrm>
              <a:prstGeom prst="rect">
                <a:avLst/>
              </a:prstGeom>
              <a:blipFill rotWithShape="0">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6" name="正方形/長方形 25"/>
              <p:cNvSpPr/>
              <p:nvPr/>
            </p:nvSpPr>
            <p:spPr>
              <a:xfrm>
                <a:off x="2524919" y="1393458"/>
                <a:ext cx="791053" cy="645444"/>
              </a:xfrm>
              <a:prstGeom prst="rect">
                <a:avLst/>
              </a:prstGeom>
            </p:spPr>
            <p:txBody>
              <a:bodyPr wrap="none">
                <a:spAutoFit/>
              </a:bodyPr>
              <a:lstStyle/>
              <a:p>
                <a14:m>
                  <m:oMath xmlns:m="http://schemas.openxmlformats.org/officeDocument/2006/math">
                    <m:sSub>
                      <m:sSubPr>
                        <m:ctrlPr>
                          <a:rPr lang="en-US" altLang="ja-JP" sz="3600" b="1" i="1" smtClean="0">
                            <a:latin typeface="Cambria Math" panose="02040503050406030204" pitchFamily="18" charset="0"/>
                          </a:rPr>
                        </m:ctrlPr>
                      </m:sSubPr>
                      <m:e>
                        <m:r>
                          <a:rPr lang="en-US" altLang="ja-JP" sz="3600" b="1" smtClean="0">
                            <a:latin typeface="Cambria Math" panose="02040503050406030204" pitchFamily="18" charset="0"/>
                          </a:rPr>
                          <m:t>𝐮</m:t>
                        </m:r>
                      </m:e>
                      <m:sub>
                        <m:r>
                          <a:rPr lang="en-US" altLang="ja-JP" sz="3600" b="0" i="0" smtClean="0">
                            <a:latin typeface="Cambria Math" panose="02040503050406030204" pitchFamily="18" charset="0"/>
                          </a:rPr>
                          <m:t>2</m:t>
                        </m:r>
                      </m:sub>
                    </m:sSub>
                  </m:oMath>
                </a14:m>
                <a:r>
                  <a:rPr lang="en-US" altLang="ja-JP" sz="3600" dirty="0"/>
                  <a:t> </a:t>
                </a:r>
                <a:endParaRPr lang="ja-JP" altLang="en-US" sz="3600" dirty="0"/>
              </a:p>
            </p:txBody>
          </p:sp>
        </mc:Choice>
        <mc:Fallback xmlns="">
          <p:sp>
            <p:nvSpPr>
              <p:cNvPr id="26" name="正方形/長方形 25"/>
              <p:cNvSpPr>
                <a:spLocks noRot="1" noChangeAspect="1" noMove="1" noResize="1" noEditPoints="1" noAdjustHandles="1" noChangeArrowheads="1" noChangeShapeType="1" noTextEdit="1"/>
              </p:cNvSpPr>
              <p:nvPr/>
            </p:nvSpPr>
            <p:spPr>
              <a:xfrm>
                <a:off x="2524919" y="1393458"/>
                <a:ext cx="791053" cy="645444"/>
              </a:xfrm>
              <a:prstGeom prst="rect">
                <a:avLst/>
              </a:prstGeom>
              <a:blipFill rotWithShape="0">
                <a:blip r:embed="rId9"/>
                <a:stretch>
                  <a:fillRect/>
                </a:stretch>
              </a:blipFill>
            </p:spPr>
            <p:txBody>
              <a:bodyPr/>
              <a:lstStyle/>
              <a:p>
                <a:r>
                  <a:rPr lang="ja-JP" altLang="en-US">
                    <a:noFill/>
                  </a:rPr>
                  <a:t> </a:t>
                </a:r>
              </a:p>
            </p:txBody>
          </p:sp>
        </mc:Fallback>
      </mc:AlternateContent>
      <p:cxnSp>
        <p:nvCxnSpPr>
          <p:cNvPr id="27" name="直線コネクタ 26"/>
          <p:cNvCxnSpPr/>
          <p:nvPr/>
        </p:nvCxnSpPr>
        <p:spPr>
          <a:xfrm flipH="1" flipV="1">
            <a:off x="2643518" y="1888275"/>
            <a:ext cx="606624" cy="652613"/>
          </a:xfrm>
          <a:prstGeom prst="line">
            <a:avLst/>
          </a:prstGeom>
          <a:ln w="50800">
            <a:solidFill>
              <a:schemeClr val="bg1">
                <a:lumMod val="65000"/>
              </a:schemeClr>
            </a:solidFill>
            <a:headEnd type="oval"/>
            <a:tailEnd type="stealth"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 name="正方形/長方形 2"/>
              <p:cNvSpPr/>
              <p:nvPr/>
            </p:nvSpPr>
            <p:spPr>
              <a:xfrm>
                <a:off x="299430" y="4698761"/>
                <a:ext cx="5655844" cy="1730282"/>
              </a:xfrm>
              <a:prstGeom prst="rect">
                <a:avLst/>
              </a:prstGeom>
            </p:spPr>
            <p:txBody>
              <a:bodyPr wrap="none">
                <a:spAutoFit/>
              </a:bodyPr>
              <a:lstStyle/>
              <a:p>
                <a:pPr>
                  <a:spcBef>
                    <a:spcPts val="600"/>
                  </a:spcBef>
                  <a:spcAft>
                    <a:spcPts val="600"/>
                  </a:spcAft>
                </a:pPr>
                <a14:m>
                  <m:oMath xmlns:m="http://schemas.openxmlformats.org/officeDocument/2006/math">
                    <m:nary>
                      <m:naryPr>
                        <m:chr m:val="∑"/>
                        <m:supHide m:val="on"/>
                        <m:ctrlPr>
                          <a:rPr lang="ja-JP" altLang="ja-JP" sz="2400" b="1" i="1" smtClean="0">
                            <a:latin typeface="Cambria Math" panose="02040503050406030204" pitchFamily="18" charset="0"/>
                          </a:rPr>
                        </m:ctrlPr>
                      </m:naryPr>
                      <m:sub>
                        <m:r>
                          <a:rPr lang="en-US" altLang="ja-JP" sz="2400" i="1">
                            <a:latin typeface="Cambria Math" panose="02040503050406030204" pitchFamily="18" charset="0"/>
                          </a:rPr>
                          <m:t>𝑖</m:t>
                        </m:r>
                      </m:sub>
                      <m:sup/>
                      <m:e>
                        <m:r>
                          <a:rPr lang="en-US" altLang="ja-JP" sz="2400" b="1" i="1">
                            <a:latin typeface="Cambria Math" panose="02040503050406030204" pitchFamily="18" charset="0"/>
                          </a:rPr>
                          <m:t>(</m:t>
                        </m:r>
                        <m:sSub>
                          <m:sSubPr>
                            <m:ctrlPr>
                              <a:rPr lang="en-US" altLang="ja-JP" sz="2400" b="1" i="1">
                                <a:latin typeface="Cambria Math" panose="02040503050406030204" pitchFamily="18" charset="0"/>
                              </a:rPr>
                            </m:ctrlPr>
                          </m:sSubPr>
                          <m:e>
                            <m:r>
                              <a:rPr lang="en-US" altLang="ja-JP" sz="2400" b="1">
                                <a:latin typeface="Cambria Math" panose="02040503050406030204" pitchFamily="18" charset="0"/>
                              </a:rPr>
                              <m:t>𝐱</m:t>
                            </m:r>
                          </m:e>
                          <m:sub>
                            <m:r>
                              <a:rPr lang="en-US" altLang="ja-JP" sz="2400" i="1">
                                <a:latin typeface="Cambria Math" panose="02040503050406030204" pitchFamily="18" charset="0"/>
                              </a:rPr>
                              <m:t>𝑖</m:t>
                            </m:r>
                          </m:sub>
                        </m:sSub>
                        <m:r>
                          <a:rPr lang="en-US" altLang="ja-JP" sz="2400" b="1" i="1">
                            <a:latin typeface="Cambria Math" panose="02040503050406030204" pitchFamily="18" charset="0"/>
                          </a:rPr>
                          <m:t>−</m:t>
                        </m:r>
                        <m:r>
                          <a:rPr lang="en-US" altLang="ja-JP" sz="2400" b="1">
                            <a:latin typeface="Cambria Math" panose="02040503050406030204" pitchFamily="18" charset="0"/>
                          </a:rPr>
                          <m:t>𝐦</m:t>
                        </m:r>
                        <m:r>
                          <a:rPr lang="en-US" altLang="ja-JP" sz="2400" b="1" i="1">
                            <a:latin typeface="Cambria Math" panose="02040503050406030204" pitchFamily="18" charset="0"/>
                          </a:rPr>
                          <m:t>)</m:t>
                        </m:r>
                        <m:sSup>
                          <m:sSupPr>
                            <m:ctrlPr>
                              <a:rPr lang="ja-JP" altLang="ja-JP" sz="2400" b="1" i="1">
                                <a:latin typeface="Cambria Math" panose="02040503050406030204" pitchFamily="18" charset="0"/>
                              </a:rPr>
                            </m:ctrlPr>
                          </m:sSupPr>
                          <m:e>
                            <m:r>
                              <a:rPr lang="en-US" altLang="ja-JP" sz="2400" b="1" i="1">
                                <a:latin typeface="Cambria Math" panose="02040503050406030204" pitchFamily="18" charset="0"/>
                              </a:rPr>
                              <m:t>(</m:t>
                            </m:r>
                            <m:sSub>
                              <m:sSubPr>
                                <m:ctrlPr>
                                  <a:rPr lang="en-US" altLang="ja-JP" sz="2400" b="1" i="1">
                                    <a:latin typeface="Cambria Math" panose="02040503050406030204" pitchFamily="18" charset="0"/>
                                  </a:rPr>
                                </m:ctrlPr>
                              </m:sSubPr>
                              <m:e>
                                <m:r>
                                  <a:rPr lang="en-US" altLang="ja-JP" sz="2400" b="1">
                                    <a:latin typeface="Cambria Math" panose="02040503050406030204" pitchFamily="18" charset="0"/>
                                  </a:rPr>
                                  <m:t>𝐱</m:t>
                                </m:r>
                              </m:e>
                              <m:sub>
                                <m:r>
                                  <a:rPr lang="en-US" altLang="ja-JP" sz="2400" i="1">
                                    <a:latin typeface="Cambria Math" panose="02040503050406030204" pitchFamily="18" charset="0"/>
                                  </a:rPr>
                                  <m:t>𝑖</m:t>
                                </m:r>
                              </m:sub>
                            </m:sSub>
                            <m:r>
                              <a:rPr lang="en-US" altLang="ja-JP" sz="2400" b="1" i="1">
                                <a:latin typeface="Cambria Math" panose="02040503050406030204" pitchFamily="18" charset="0"/>
                              </a:rPr>
                              <m:t>−</m:t>
                            </m:r>
                            <m:r>
                              <a:rPr lang="en-US" altLang="ja-JP" sz="2400" b="1">
                                <a:latin typeface="Cambria Math" panose="02040503050406030204" pitchFamily="18" charset="0"/>
                              </a:rPr>
                              <m:t>𝐦</m:t>
                            </m:r>
                            <m:r>
                              <a:rPr lang="en-US" altLang="ja-JP" sz="2400" b="1" i="1">
                                <a:latin typeface="Cambria Math" panose="02040503050406030204" pitchFamily="18" charset="0"/>
                              </a:rPr>
                              <m:t>)</m:t>
                            </m:r>
                          </m:e>
                          <m:sup>
                            <m:r>
                              <a:rPr lang="en-US" altLang="ja-JP" sz="2400" i="1">
                                <a:latin typeface="Cambria Math" panose="02040503050406030204" pitchFamily="18" charset="0"/>
                              </a:rPr>
                              <m:t>𝑇</m:t>
                            </m:r>
                          </m:sup>
                        </m:sSup>
                      </m:e>
                    </m:nary>
                  </m:oMath>
                </a14:m>
                <a:r>
                  <a:rPr lang="en-US" altLang="ja-JP" sz="2400" b="1" dirty="0"/>
                  <a:t> </a:t>
                </a:r>
              </a:p>
              <a:p>
                <a:pPr>
                  <a:spcBef>
                    <a:spcPts val="600"/>
                  </a:spcBef>
                  <a:spcAft>
                    <a:spcPts val="600"/>
                  </a:spcAft>
                </a:pPr>
                <a14:m>
                  <m:oMath xmlns:m="http://schemas.openxmlformats.org/officeDocument/2006/math">
                    <m:r>
                      <a:rPr lang="en-US" altLang="ja-JP" sz="2400" b="1" i="1" smtClean="0">
                        <a:latin typeface="Cambria Math" panose="02040503050406030204" pitchFamily="18" charset="0"/>
                      </a:rPr>
                      <m:t>=</m:t>
                    </m:r>
                    <m:r>
                      <a:rPr lang="en-US" altLang="ja-JP" sz="2400" b="1" i="1">
                        <a:latin typeface="Cambria Math" panose="02040503050406030204" pitchFamily="18" charset="0"/>
                      </a:rPr>
                      <m:t>𝐕</m:t>
                    </m:r>
                    <m:r>
                      <m:rPr>
                        <m:sty m:val="p"/>
                      </m:rPr>
                      <a:rPr lang="en-US" altLang="ja-JP" sz="2400">
                        <a:latin typeface="Cambria Math" panose="02040503050406030204" pitchFamily="18" charset="0"/>
                      </a:rPr>
                      <m:t>diag</m:t>
                    </m:r>
                    <m:d>
                      <m:dPr>
                        <m:ctrlPr>
                          <a:rPr lang="ja-JP" altLang="ja-JP" sz="2400" i="1">
                            <a:latin typeface="Cambria Math" panose="02040503050406030204" pitchFamily="18" charset="0"/>
                          </a:rPr>
                        </m:ctrlPr>
                      </m:dPr>
                      <m:e>
                        <m:sSub>
                          <m:sSubPr>
                            <m:ctrlPr>
                              <a:rPr lang="ja-JP" altLang="ja-JP" sz="2400" i="1">
                                <a:latin typeface="Cambria Math" panose="02040503050406030204" pitchFamily="18" charset="0"/>
                              </a:rPr>
                            </m:ctrlPr>
                          </m:sSubPr>
                          <m:e>
                            <m:r>
                              <m:rPr>
                                <m:sty m:val="p"/>
                              </m:rPr>
                              <a:rPr lang="en-US" altLang="ja-JP" sz="2400">
                                <a:latin typeface="Cambria Math" panose="02040503050406030204" pitchFamily="18" charset="0"/>
                              </a:rPr>
                              <m:t>λ</m:t>
                            </m:r>
                          </m:e>
                          <m:sub>
                            <m:r>
                              <a:rPr lang="en-US" altLang="ja-JP" sz="2400">
                                <a:latin typeface="Cambria Math" panose="02040503050406030204" pitchFamily="18" charset="0"/>
                              </a:rPr>
                              <m:t>1</m:t>
                            </m:r>
                          </m:sub>
                        </m:sSub>
                        <m:r>
                          <a:rPr lang="en-US" altLang="ja-JP" sz="2400" b="1" i="1">
                            <a:latin typeface="Cambria Math" panose="02040503050406030204" pitchFamily="18" charset="0"/>
                          </a:rPr>
                          <m:t>,</m:t>
                        </m:r>
                        <m:sSub>
                          <m:sSubPr>
                            <m:ctrlPr>
                              <a:rPr lang="ja-JP" altLang="ja-JP" sz="2400" i="1">
                                <a:latin typeface="Cambria Math" panose="02040503050406030204" pitchFamily="18" charset="0"/>
                              </a:rPr>
                            </m:ctrlPr>
                          </m:sSubPr>
                          <m:e>
                            <m:r>
                              <m:rPr>
                                <m:sty m:val="p"/>
                              </m:rPr>
                              <a:rPr lang="en-US" altLang="ja-JP" sz="2400">
                                <a:latin typeface="Cambria Math" panose="02040503050406030204" pitchFamily="18" charset="0"/>
                              </a:rPr>
                              <m:t>λ</m:t>
                            </m:r>
                          </m:e>
                          <m:sub>
                            <m:r>
                              <a:rPr lang="en-US" altLang="ja-JP" sz="2400">
                                <a:latin typeface="Cambria Math" panose="02040503050406030204" pitchFamily="18" charset="0"/>
                              </a:rPr>
                              <m:t>2</m:t>
                            </m:r>
                          </m:sub>
                        </m:sSub>
                        <m:r>
                          <a:rPr lang="en-US" altLang="ja-JP" sz="2400" b="1" i="1">
                            <a:latin typeface="Cambria Math" panose="02040503050406030204" pitchFamily="18" charset="0"/>
                          </a:rPr>
                          <m:t>,…,</m:t>
                        </m:r>
                        <m:sSub>
                          <m:sSubPr>
                            <m:ctrlPr>
                              <a:rPr lang="ja-JP" altLang="ja-JP" sz="2400" i="1">
                                <a:latin typeface="Cambria Math" panose="02040503050406030204" pitchFamily="18" charset="0"/>
                              </a:rPr>
                            </m:ctrlPr>
                          </m:sSubPr>
                          <m:e>
                            <m:r>
                              <m:rPr>
                                <m:sty m:val="p"/>
                              </m:rPr>
                              <a:rPr lang="en-US" altLang="ja-JP" sz="2400">
                                <a:latin typeface="Cambria Math" panose="02040503050406030204" pitchFamily="18" charset="0"/>
                              </a:rPr>
                              <m:t>λ</m:t>
                            </m:r>
                          </m:e>
                          <m:sub>
                            <m:r>
                              <m:rPr>
                                <m:sty m:val="p"/>
                              </m:rPr>
                              <a:rPr lang="en-US" altLang="ja-JP" sz="2400">
                                <a:latin typeface="Cambria Math" panose="02040503050406030204" pitchFamily="18" charset="0"/>
                              </a:rPr>
                              <m:t>d</m:t>
                            </m:r>
                          </m:sub>
                        </m:sSub>
                      </m:e>
                    </m:d>
                    <m:sSup>
                      <m:sSupPr>
                        <m:ctrlPr>
                          <a:rPr lang="ja-JP" altLang="ja-JP" sz="2400" b="1" i="1">
                            <a:latin typeface="Cambria Math" panose="02040503050406030204" pitchFamily="18" charset="0"/>
                          </a:rPr>
                        </m:ctrlPr>
                      </m:sSupPr>
                      <m:e>
                        <m:r>
                          <a:rPr lang="en-US" altLang="ja-JP" sz="2400" b="1" i="1">
                            <a:latin typeface="Cambria Math" panose="02040503050406030204" pitchFamily="18" charset="0"/>
                          </a:rPr>
                          <m:t>𝑽</m:t>
                        </m:r>
                      </m:e>
                      <m:sup>
                        <m:r>
                          <a:rPr lang="en-US" altLang="ja-JP" sz="2400" i="1">
                            <a:latin typeface="Cambria Math" panose="02040503050406030204" pitchFamily="18" charset="0"/>
                          </a:rPr>
                          <m:t>𝑇</m:t>
                        </m:r>
                      </m:sup>
                    </m:sSup>
                  </m:oMath>
                </a14:m>
                <a:r>
                  <a:rPr lang="en-US" altLang="ja-JP" sz="2400" dirty="0"/>
                  <a:t> </a:t>
                </a:r>
              </a:p>
              <a:p>
                <a:pPr>
                  <a:spcBef>
                    <a:spcPts val="600"/>
                  </a:spcBef>
                  <a:spcAft>
                    <a:spcPts val="600"/>
                  </a:spcAft>
                </a:pPr>
                <a14:m>
                  <m:oMath xmlns:m="http://schemas.openxmlformats.org/officeDocument/2006/math">
                    <m:r>
                      <a:rPr lang="en-US" altLang="ja-JP" sz="2000" b="1" i="1">
                        <a:latin typeface="Cambria Math" panose="02040503050406030204" pitchFamily="18" charset="0"/>
                      </a:rPr>
                      <m:t>=</m:t>
                    </m:r>
                    <m:d>
                      <m:dPr>
                        <m:ctrlPr>
                          <a:rPr lang="en-US" altLang="ja-JP" sz="2000" b="1" i="1" smtClean="0">
                            <a:latin typeface="Cambria Math" panose="02040503050406030204" pitchFamily="18" charset="0"/>
                          </a:rPr>
                        </m:ctrlPr>
                      </m:dPr>
                      <m:e>
                        <m:m>
                          <m:mPr>
                            <m:mcs>
                              <m:mc>
                                <m:mcPr>
                                  <m:count m:val="2"/>
                                  <m:mcJc m:val="center"/>
                                </m:mcPr>
                              </m:mc>
                            </m:mcs>
                            <m:ctrlPr>
                              <a:rPr lang="en-US" altLang="ja-JP" sz="2000" b="1" i="1">
                                <a:latin typeface="Cambria Math" panose="02040503050406030204" pitchFamily="18" charset="0"/>
                              </a:rPr>
                            </m:ctrlPr>
                          </m:mPr>
                          <m:mr>
                            <m:e>
                              <m:r>
                                <a:rPr lang="en-US" altLang="ja-JP" sz="2000" i="1">
                                  <a:latin typeface="Cambria Math" panose="02040503050406030204" pitchFamily="18" charset="0"/>
                                </a:rPr>
                                <m:t>0.63</m:t>
                              </m:r>
                            </m:e>
                            <m:e>
                              <m:r>
                                <a:rPr lang="en-US" altLang="ja-JP" sz="2000" i="1">
                                  <a:latin typeface="Cambria Math" panose="02040503050406030204" pitchFamily="18" charset="0"/>
                                </a:rPr>
                                <m:t>0.78</m:t>
                              </m:r>
                            </m:e>
                          </m:mr>
                          <m:mr>
                            <m:e>
                              <m:r>
                                <a:rPr lang="en-US" altLang="ja-JP" sz="2000" i="1">
                                  <a:latin typeface="Cambria Math" panose="02040503050406030204" pitchFamily="18" charset="0"/>
                                </a:rPr>
                                <m:t>0.78</m:t>
                              </m:r>
                            </m:e>
                            <m:e>
                              <m:r>
                                <a:rPr lang="en-US" altLang="ja-JP" sz="2000" i="1">
                                  <a:latin typeface="Cambria Math" panose="02040503050406030204" pitchFamily="18" charset="0"/>
                                </a:rPr>
                                <m:t>−0.63</m:t>
                              </m:r>
                            </m:e>
                          </m:mr>
                        </m:m>
                      </m:e>
                    </m:d>
                    <m:d>
                      <m:dPr>
                        <m:ctrlPr>
                          <a:rPr lang="en-US" altLang="ja-JP" sz="2000" b="1" i="1" smtClean="0">
                            <a:latin typeface="Cambria Math" panose="02040503050406030204" pitchFamily="18" charset="0"/>
                          </a:rPr>
                        </m:ctrlPr>
                      </m:dPr>
                      <m:e>
                        <m:m>
                          <m:mPr>
                            <m:mcs>
                              <m:mc>
                                <m:mcPr>
                                  <m:count m:val="2"/>
                                  <m:mcJc m:val="center"/>
                                </m:mcPr>
                              </m:mc>
                            </m:mcs>
                            <m:ctrlPr>
                              <a:rPr lang="en-US" altLang="ja-JP" sz="2000" i="1" smtClean="0">
                                <a:latin typeface="Cambria Math" panose="02040503050406030204" pitchFamily="18" charset="0"/>
                              </a:rPr>
                            </m:ctrlPr>
                          </m:mPr>
                          <m:mr>
                            <m:e>
                              <m:r>
                                <m:rPr>
                                  <m:brk m:alnAt="7"/>
                                </m:rPr>
                                <a:rPr lang="en-US" altLang="ja-JP" sz="2000" b="0" i="1" smtClean="0">
                                  <a:latin typeface="Cambria Math" panose="02040503050406030204" pitchFamily="18" charset="0"/>
                                </a:rPr>
                                <m:t>5</m:t>
                              </m:r>
                              <m:r>
                                <a:rPr lang="en-US" altLang="ja-JP" sz="2000" b="0" i="1" smtClean="0">
                                  <a:latin typeface="Cambria Math" panose="02040503050406030204" pitchFamily="18" charset="0"/>
                                </a:rPr>
                                <m:t>52.8</m:t>
                              </m:r>
                            </m:e>
                            <m:e>
                              <m:r>
                                <a:rPr lang="en-US" altLang="ja-JP" sz="2000" b="0" i="1" smtClean="0">
                                  <a:latin typeface="Cambria Math" panose="02040503050406030204" pitchFamily="18" charset="0"/>
                                </a:rPr>
                                <m:t>0</m:t>
                              </m:r>
                            </m:e>
                          </m:mr>
                          <m:mr>
                            <m:e>
                              <m:r>
                                <a:rPr lang="en-US" altLang="ja-JP" sz="2000" b="0" i="1" smtClean="0">
                                  <a:latin typeface="Cambria Math" panose="02040503050406030204" pitchFamily="18" charset="0"/>
                                </a:rPr>
                                <m:t>0</m:t>
                              </m:r>
                            </m:e>
                            <m:e>
                              <m:r>
                                <a:rPr lang="en-US" altLang="ja-JP" sz="2000" b="0" i="1" smtClean="0">
                                  <a:latin typeface="Cambria Math" panose="02040503050406030204" pitchFamily="18" charset="0"/>
                                </a:rPr>
                                <m:t>28.2</m:t>
                              </m:r>
                            </m:e>
                          </m:mr>
                        </m:m>
                      </m:e>
                    </m:d>
                    <m:sSup>
                      <m:sSupPr>
                        <m:ctrlPr>
                          <a:rPr lang="en-US" altLang="ja-JP" sz="2000" b="1" i="1" smtClean="0">
                            <a:latin typeface="Cambria Math" panose="02040503050406030204" pitchFamily="18" charset="0"/>
                          </a:rPr>
                        </m:ctrlPr>
                      </m:sSupPr>
                      <m:e>
                        <m:d>
                          <m:dPr>
                            <m:ctrlPr>
                              <a:rPr lang="en-US" altLang="ja-JP" sz="2000" b="1" i="1">
                                <a:latin typeface="Cambria Math" panose="02040503050406030204" pitchFamily="18" charset="0"/>
                              </a:rPr>
                            </m:ctrlPr>
                          </m:dPr>
                          <m:e>
                            <m:m>
                              <m:mPr>
                                <m:mcs>
                                  <m:mc>
                                    <m:mcPr>
                                      <m:count m:val="2"/>
                                      <m:mcJc m:val="center"/>
                                    </m:mcPr>
                                  </m:mc>
                                </m:mcs>
                                <m:ctrlPr>
                                  <a:rPr lang="en-US" altLang="ja-JP" sz="2000" b="1" i="1">
                                    <a:latin typeface="Cambria Math" panose="02040503050406030204" pitchFamily="18" charset="0"/>
                                  </a:rPr>
                                </m:ctrlPr>
                              </m:mPr>
                              <m:mr>
                                <m:e>
                                  <m:r>
                                    <a:rPr lang="en-US" altLang="ja-JP" sz="2000" i="1">
                                      <a:latin typeface="Cambria Math" panose="02040503050406030204" pitchFamily="18" charset="0"/>
                                    </a:rPr>
                                    <m:t>0.63</m:t>
                                  </m:r>
                                </m:e>
                                <m:e>
                                  <m:r>
                                    <a:rPr lang="en-US" altLang="ja-JP" sz="2000" i="1">
                                      <a:latin typeface="Cambria Math" panose="02040503050406030204" pitchFamily="18" charset="0"/>
                                    </a:rPr>
                                    <m:t>0.78</m:t>
                                  </m:r>
                                </m:e>
                              </m:mr>
                              <m:mr>
                                <m:e>
                                  <m:r>
                                    <a:rPr lang="en-US" altLang="ja-JP" sz="2000" i="1">
                                      <a:latin typeface="Cambria Math" panose="02040503050406030204" pitchFamily="18" charset="0"/>
                                    </a:rPr>
                                    <m:t>0.78</m:t>
                                  </m:r>
                                </m:e>
                                <m:e>
                                  <m:r>
                                    <a:rPr lang="en-US" altLang="ja-JP" sz="2000" i="1">
                                      <a:latin typeface="Cambria Math" panose="02040503050406030204" pitchFamily="18" charset="0"/>
                                    </a:rPr>
                                    <m:t>−0.63</m:t>
                                  </m:r>
                                </m:e>
                              </m:mr>
                            </m:m>
                          </m:e>
                        </m:d>
                      </m:e>
                      <m:sup>
                        <m:r>
                          <a:rPr lang="en-US" altLang="ja-JP" sz="2000" b="1" i="1" smtClean="0">
                            <a:latin typeface="Cambria Math" panose="02040503050406030204" pitchFamily="18" charset="0"/>
                          </a:rPr>
                          <m:t>𝑻</m:t>
                        </m:r>
                      </m:sup>
                    </m:sSup>
                  </m:oMath>
                </a14:m>
                <a:r>
                  <a:rPr lang="en-US" altLang="ja-JP" sz="2000" dirty="0"/>
                  <a:t> </a:t>
                </a:r>
              </a:p>
            </p:txBody>
          </p:sp>
        </mc:Choice>
        <mc:Fallback xmlns="">
          <p:sp>
            <p:nvSpPr>
              <p:cNvPr id="3" name="正方形/長方形 2"/>
              <p:cNvSpPr>
                <a:spLocks noRot="1" noChangeAspect="1" noMove="1" noResize="1" noEditPoints="1" noAdjustHandles="1" noChangeArrowheads="1" noChangeShapeType="1" noTextEdit="1"/>
              </p:cNvSpPr>
              <p:nvPr/>
            </p:nvSpPr>
            <p:spPr>
              <a:xfrm>
                <a:off x="299430" y="4698761"/>
                <a:ext cx="5655844" cy="1730282"/>
              </a:xfrm>
              <a:prstGeom prst="rect">
                <a:avLst/>
              </a:prstGeom>
              <a:blipFill rotWithShape="0">
                <a:blip r:embed="rId10"/>
                <a:stretch>
                  <a:fillRect l="-8297" t="-34507"/>
                </a:stretch>
              </a:blipFill>
            </p:spPr>
            <p:txBody>
              <a:bodyPr/>
              <a:lstStyle/>
              <a:p>
                <a:r>
                  <a:rPr lang="ja-JP" altLang="en-US">
                    <a:noFill/>
                  </a:rPr>
                  <a:t> </a:t>
                </a:r>
              </a:p>
            </p:txBody>
          </p:sp>
        </mc:Fallback>
      </mc:AlternateContent>
      <p:sp>
        <p:nvSpPr>
          <p:cNvPr id="28" name="正方形/長方形 27"/>
          <p:cNvSpPr/>
          <p:nvPr/>
        </p:nvSpPr>
        <p:spPr>
          <a:xfrm>
            <a:off x="251925" y="4240319"/>
            <a:ext cx="2954655" cy="369332"/>
          </a:xfrm>
          <a:prstGeom prst="rect">
            <a:avLst/>
          </a:prstGeom>
        </p:spPr>
        <p:txBody>
          <a:bodyPr wrap="none">
            <a:spAutoFit/>
          </a:bodyPr>
          <a:lstStyle/>
          <a:p>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元データの分散共分散行列</a:t>
            </a:r>
          </a:p>
        </p:txBody>
      </p:sp>
      <mc:AlternateContent xmlns:mc="http://schemas.openxmlformats.org/markup-compatibility/2006" xmlns:a14="http://schemas.microsoft.com/office/drawing/2010/main">
        <mc:Choice Requires="a14">
          <p:sp>
            <p:nvSpPr>
              <p:cNvPr id="29" name="正方形/長方形 28"/>
              <p:cNvSpPr/>
              <p:nvPr/>
            </p:nvSpPr>
            <p:spPr>
              <a:xfrm>
                <a:off x="6830125" y="4482861"/>
                <a:ext cx="4091376" cy="2830455"/>
              </a:xfrm>
              <a:prstGeom prst="rect">
                <a:avLst/>
              </a:prstGeom>
            </p:spPr>
            <p:txBody>
              <a:bodyPr wrap="none">
                <a:spAutoFit/>
              </a:bodyPr>
              <a:lstStyle/>
              <a:p>
                <a:pPr>
                  <a:spcBef>
                    <a:spcPts val="600"/>
                  </a:spcBef>
                  <a:spcAft>
                    <a:spcPts val="600"/>
                  </a:spcAft>
                </a:pPr>
                <a14:m>
                  <m:oMath xmlns:m="http://schemas.openxmlformats.org/officeDocument/2006/math">
                    <m:nary>
                      <m:naryPr>
                        <m:chr m:val="∑"/>
                        <m:supHide m:val="on"/>
                        <m:ctrlPr>
                          <a:rPr lang="ja-JP" altLang="ja-JP" sz="2400" b="1" i="1" smtClean="0">
                            <a:latin typeface="Cambria Math" panose="02040503050406030204" pitchFamily="18" charset="0"/>
                          </a:rPr>
                        </m:ctrlPr>
                      </m:naryPr>
                      <m:sub>
                        <m:r>
                          <a:rPr lang="en-US" altLang="ja-JP" sz="2400" i="1">
                            <a:latin typeface="Cambria Math" panose="02040503050406030204" pitchFamily="18" charset="0"/>
                          </a:rPr>
                          <m:t>𝑖</m:t>
                        </m:r>
                      </m:sub>
                      <m:sup/>
                      <m:e>
                        <m:sSup>
                          <m:sSupPr>
                            <m:ctrlPr>
                              <a:rPr lang="en-US" altLang="ja-JP" sz="2400" b="1" i="1">
                                <a:latin typeface="Cambria Math" panose="02040503050406030204" pitchFamily="18" charset="0"/>
                              </a:rPr>
                            </m:ctrlPr>
                          </m:sSupPr>
                          <m:e>
                            <m:r>
                              <a:rPr lang="en-US" altLang="ja-JP" sz="2400" b="1">
                                <a:latin typeface="Cambria Math" panose="02040503050406030204" pitchFamily="18" charset="0"/>
                              </a:rPr>
                              <m:t>𝐕</m:t>
                            </m:r>
                          </m:e>
                          <m:sup>
                            <m:r>
                              <a:rPr lang="en-US" altLang="ja-JP" sz="2400" b="1" i="1">
                                <a:latin typeface="Cambria Math" panose="02040503050406030204" pitchFamily="18" charset="0"/>
                              </a:rPr>
                              <m:t>𝑻</m:t>
                            </m:r>
                          </m:sup>
                        </m:sSup>
                        <m:d>
                          <m:dPr>
                            <m:ctrlPr>
                              <a:rPr lang="en-US" altLang="ja-JP" sz="2400" b="1" i="1">
                                <a:latin typeface="Cambria Math" panose="02040503050406030204" pitchFamily="18" charset="0"/>
                              </a:rPr>
                            </m:ctrlPr>
                          </m:dPr>
                          <m:e>
                            <m:sSub>
                              <m:sSubPr>
                                <m:ctrlPr>
                                  <a:rPr lang="en-US" altLang="ja-JP" sz="2400" b="1" i="1">
                                    <a:latin typeface="Cambria Math" panose="02040503050406030204" pitchFamily="18" charset="0"/>
                                  </a:rPr>
                                </m:ctrlPr>
                              </m:sSubPr>
                              <m:e>
                                <m:r>
                                  <a:rPr lang="en-US" altLang="ja-JP" sz="2400" b="1">
                                    <a:latin typeface="Cambria Math" panose="02040503050406030204" pitchFamily="18" charset="0"/>
                                  </a:rPr>
                                  <m:t>𝐱</m:t>
                                </m:r>
                              </m:e>
                              <m:sub>
                                <m:r>
                                  <a:rPr lang="en-US" altLang="ja-JP" sz="2400" i="1">
                                    <a:latin typeface="Cambria Math" panose="02040503050406030204" pitchFamily="18" charset="0"/>
                                  </a:rPr>
                                  <m:t>𝑖</m:t>
                                </m:r>
                              </m:sub>
                            </m:sSub>
                            <m:r>
                              <a:rPr lang="en-US" altLang="ja-JP" sz="2400" b="1" i="1">
                                <a:latin typeface="Cambria Math" panose="02040503050406030204" pitchFamily="18" charset="0"/>
                              </a:rPr>
                              <m:t>−</m:t>
                            </m:r>
                            <m:r>
                              <a:rPr lang="en-US" altLang="ja-JP" sz="2400" b="1">
                                <a:latin typeface="Cambria Math" panose="02040503050406030204" pitchFamily="18" charset="0"/>
                              </a:rPr>
                              <m:t>𝐦</m:t>
                            </m:r>
                          </m:e>
                        </m:d>
                        <m:sSup>
                          <m:sSupPr>
                            <m:ctrlPr>
                              <a:rPr lang="ja-JP" altLang="ja-JP" sz="2400" b="1" i="1">
                                <a:latin typeface="Cambria Math" panose="02040503050406030204" pitchFamily="18" charset="0"/>
                              </a:rPr>
                            </m:ctrlPr>
                          </m:sSupPr>
                          <m:e>
                            <m:r>
                              <a:rPr lang="en-US" altLang="ja-JP" sz="2400" b="1" i="1">
                                <a:latin typeface="Cambria Math" panose="02040503050406030204" pitchFamily="18" charset="0"/>
                              </a:rPr>
                              <m:t>(</m:t>
                            </m:r>
                            <m:sSup>
                              <m:sSupPr>
                                <m:ctrlPr>
                                  <a:rPr lang="en-US" altLang="ja-JP" sz="2400" b="1" i="1">
                                    <a:latin typeface="Cambria Math" panose="02040503050406030204" pitchFamily="18" charset="0"/>
                                  </a:rPr>
                                </m:ctrlPr>
                              </m:sSupPr>
                              <m:e>
                                <m:r>
                                  <a:rPr lang="en-US" altLang="ja-JP" sz="2400" b="1">
                                    <a:latin typeface="Cambria Math" panose="02040503050406030204" pitchFamily="18" charset="0"/>
                                  </a:rPr>
                                  <m:t>𝐕</m:t>
                                </m:r>
                              </m:e>
                              <m:sup>
                                <m:r>
                                  <a:rPr lang="en-US" altLang="ja-JP" sz="2400" b="1" i="1">
                                    <a:latin typeface="Cambria Math" panose="02040503050406030204" pitchFamily="18" charset="0"/>
                                  </a:rPr>
                                  <m:t>𝑻</m:t>
                                </m:r>
                              </m:sup>
                            </m:sSup>
                            <m:d>
                              <m:dPr>
                                <m:ctrlPr>
                                  <a:rPr lang="en-US" altLang="ja-JP" sz="2400" b="1" i="1">
                                    <a:latin typeface="Cambria Math" panose="02040503050406030204" pitchFamily="18" charset="0"/>
                                  </a:rPr>
                                </m:ctrlPr>
                              </m:dPr>
                              <m:e>
                                <m:sSub>
                                  <m:sSubPr>
                                    <m:ctrlPr>
                                      <a:rPr lang="en-US" altLang="ja-JP" sz="2400" b="1" i="1">
                                        <a:latin typeface="Cambria Math" panose="02040503050406030204" pitchFamily="18" charset="0"/>
                                      </a:rPr>
                                    </m:ctrlPr>
                                  </m:sSubPr>
                                  <m:e>
                                    <m:r>
                                      <a:rPr lang="en-US" altLang="ja-JP" sz="2400" b="1">
                                        <a:latin typeface="Cambria Math" panose="02040503050406030204" pitchFamily="18" charset="0"/>
                                      </a:rPr>
                                      <m:t>𝐱</m:t>
                                    </m:r>
                                  </m:e>
                                  <m:sub>
                                    <m:r>
                                      <a:rPr lang="en-US" altLang="ja-JP" sz="2400" i="1">
                                        <a:latin typeface="Cambria Math" panose="02040503050406030204" pitchFamily="18" charset="0"/>
                                      </a:rPr>
                                      <m:t>𝑖</m:t>
                                    </m:r>
                                  </m:sub>
                                </m:sSub>
                                <m:r>
                                  <a:rPr lang="en-US" altLang="ja-JP" sz="2400" b="1" i="1">
                                    <a:latin typeface="Cambria Math" panose="02040503050406030204" pitchFamily="18" charset="0"/>
                                  </a:rPr>
                                  <m:t>−</m:t>
                                </m:r>
                                <m:r>
                                  <a:rPr lang="en-US" altLang="ja-JP" sz="2400" b="1">
                                    <a:latin typeface="Cambria Math" panose="02040503050406030204" pitchFamily="18" charset="0"/>
                                  </a:rPr>
                                  <m:t>𝐦</m:t>
                                </m:r>
                              </m:e>
                            </m:d>
                            <m:r>
                              <a:rPr lang="en-US" altLang="ja-JP" sz="2400" b="1" i="1">
                                <a:latin typeface="Cambria Math" panose="02040503050406030204" pitchFamily="18" charset="0"/>
                              </a:rPr>
                              <m:t>)</m:t>
                            </m:r>
                          </m:e>
                          <m:sup>
                            <m:r>
                              <a:rPr lang="en-US" altLang="ja-JP" sz="2400" i="1">
                                <a:latin typeface="Cambria Math" panose="02040503050406030204" pitchFamily="18" charset="0"/>
                              </a:rPr>
                              <m:t>𝑇</m:t>
                            </m:r>
                          </m:sup>
                        </m:sSup>
                      </m:e>
                    </m:nary>
                  </m:oMath>
                </a14:m>
                <a:r>
                  <a:rPr lang="en-US" altLang="ja-JP" sz="2400" dirty="0"/>
                  <a:t> </a:t>
                </a:r>
              </a:p>
              <a:p>
                <a:pPr>
                  <a:spcBef>
                    <a:spcPts val="600"/>
                  </a:spcBef>
                  <a:spcAft>
                    <a:spcPts val="600"/>
                  </a:spcAft>
                </a:pPr>
                <a14:m>
                  <m:oMath xmlns:m="http://schemas.openxmlformats.org/officeDocument/2006/math">
                    <m:r>
                      <a:rPr lang="en-US" altLang="ja-JP" sz="2400" b="1" i="1">
                        <a:latin typeface="Cambria Math" panose="02040503050406030204" pitchFamily="18" charset="0"/>
                      </a:rPr>
                      <m:t>=</m:t>
                    </m:r>
                    <m:sSup>
                      <m:sSupPr>
                        <m:ctrlPr>
                          <a:rPr lang="en-US" altLang="ja-JP" sz="2400" b="1" i="1">
                            <a:latin typeface="Cambria Math" panose="02040503050406030204" pitchFamily="18" charset="0"/>
                          </a:rPr>
                        </m:ctrlPr>
                      </m:sSupPr>
                      <m:e>
                        <m:r>
                          <a:rPr lang="en-US" altLang="ja-JP" sz="2400" b="1">
                            <a:latin typeface="Cambria Math" panose="02040503050406030204" pitchFamily="18" charset="0"/>
                          </a:rPr>
                          <m:t>𝐕</m:t>
                        </m:r>
                      </m:e>
                      <m:sup>
                        <m:r>
                          <a:rPr lang="en-US" altLang="ja-JP" sz="2400" b="1" i="1">
                            <a:latin typeface="Cambria Math" panose="02040503050406030204" pitchFamily="18" charset="0"/>
                          </a:rPr>
                          <m:t>𝑻</m:t>
                        </m:r>
                      </m:sup>
                    </m:sSup>
                    <m:r>
                      <a:rPr lang="en-US" altLang="ja-JP" sz="2400" b="1" i="1">
                        <a:latin typeface="Cambria Math" panose="02040503050406030204" pitchFamily="18" charset="0"/>
                      </a:rPr>
                      <m:t>𝐕</m:t>
                    </m:r>
                    <m:r>
                      <m:rPr>
                        <m:sty m:val="p"/>
                      </m:rPr>
                      <a:rPr lang="en-US" altLang="ja-JP" sz="2400">
                        <a:latin typeface="Cambria Math" panose="02040503050406030204" pitchFamily="18" charset="0"/>
                      </a:rPr>
                      <m:t>diag</m:t>
                    </m:r>
                    <m:d>
                      <m:dPr>
                        <m:ctrlPr>
                          <a:rPr lang="ja-JP" altLang="ja-JP" sz="2400" i="1">
                            <a:latin typeface="Cambria Math" panose="02040503050406030204" pitchFamily="18" charset="0"/>
                          </a:rPr>
                        </m:ctrlPr>
                      </m:dPr>
                      <m:e>
                        <m:sSub>
                          <m:sSubPr>
                            <m:ctrlPr>
                              <a:rPr lang="ja-JP" altLang="ja-JP" sz="2400" i="1">
                                <a:latin typeface="Cambria Math" panose="02040503050406030204" pitchFamily="18" charset="0"/>
                              </a:rPr>
                            </m:ctrlPr>
                          </m:sSubPr>
                          <m:e>
                            <m:r>
                              <m:rPr>
                                <m:sty m:val="p"/>
                              </m:rPr>
                              <a:rPr lang="en-US" altLang="ja-JP" sz="2400">
                                <a:latin typeface="Cambria Math" panose="02040503050406030204" pitchFamily="18" charset="0"/>
                              </a:rPr>
                              <m:t>λ</m:t>
                            </m:r>
                          </m:e>
                          <m:sub>
                            <m:r>
                              <a:rPr lang="en-US" altLang="ja-JP" sz="2400">
                                <a:latin typeface="Cambria Math" panose="02040503050406030204" pitchFamily="18" charset="0"/>
                              </a:rPr>
                              <m:t>1</m:t>
                            </m:r>
                          </m:sub>
                        </m:sSub>
                        <m:r>
                          <a:rPr lang="en-US" altLang="ja-JP" sz="2400" b="1" i="1">
                            <a:latin typeface="Cambria Math" panose="02040503050406030204" pitchFamily="18" charset="0"/>
                          </a:rPr>
                          <m:t>,</m:t>
                        </m:r>
                        <m:sSub>
                          <m:sSubPr>
                            <m:ctrlPr>
                              <a:rPr lang="ja-JP" altLang="ja-JP" sz="2400" i="1">
                                <a:latin typeface="Cambria Math" panose="02040503050406030204" pitchFamily="18" charset="0"/>
                              </a:rPr>
                            </m:ctrlPr>
                          </m:sSubPr>
                          <m:e>
                            <m:r>
                              <m:rPr>
                                <m:sty m:val="p"/>
                              </m:rPr>
                              <a:rPr lang="en-US" altLang="ja-JP" sz="2400">
                                <a:latin typeface="Cambria Math" panose="02040503050406030204" pitchFamily="18" charset="0"/>
                              </a:rPr>
                              <m:t>λ</m:t>
                            </m:r>
                          </m:e>
                          <m:sub>
                            <m:r>
                              <a:rPr lang="en-US" altLang="ja-JP" sz="2400">
                                <a:latin typeface="Cambria Math" panose="02040503050406030204" pitchFamily="18" charset="0"/>
                              </a:rPr>
                              <m:t>2</m:t>
                            </m:r>
                          </m:sub>
                        </m:sSub>
                        <m:r>
                          <a:rPr lang="en-US" altLang="ja-JP" sz="2400" b="1" i="1">
                            <a:latin typeface="Cambria Math" panose="02040503050406030204" pitchFamily="18" charset="0"/>
                          </a:rPr>
                          <m:t>,…,</m:t>
                        </m:r>
                        <m:sSub>
                          <m:sSubPr>
                            <m:ctrlPr>
                              <a:rPr lang="ja-JP" altLang="ja-JP" sz="2400" i="1">
                                <a:latin typeface="Cambria Math" panose="02040503050406030204" pitchFamily="18" charset="0"/>
                              </a:rPr>
                            </m:ctrlPr>
                          </m:sSubPr>
                          <m:e>
                            <m:r>
                              <m:rPr>
                                <m:sty m:val="p"/>
                              </m:rPr>
                              <a:rPr lang="en-US" altLang="ja-JP" sz="2400">
                                <a:latin typeface="Cambria Math" panose="02040503050406030204" pitchFamily="18" charset="0"/>
                              </a:rPr>
                              <m:t>λ</m:t>
                            </m:r>
                          </m:e>
                          <m:sub>
                            <m:r>
                              <m:rPr>
                                <m:sty m:val="p"/>
                              </m:rPr>
                              <a:rPr lang="en-US" altLang="ja-JP" sz="2400">
                                <a:latin typeface="Cambria Math" panose="02040503050406030204" pitchFamily="18" charset="0"/>
                              </a:rPr>
                              <m:t>d</m:t>
                            </m:r>
                          </m:sub>
                        </m:sSub>
                      </m:e>
                    </m:d>
                    <m:sSup>
                      <m:sSupPr>
                        <m:ctrlPr>
                          <a:rPr lang="ja-JP" altLang="ja-JP" sz="2400" b="1" i="1">
                            <a:latin typeface="Cambria Math" panose="02040503050406030204" pitchFamily="18" charset="0"/>
                          </a:rPr>
                        </m:ctrlPr>
                      </m:sSupPr>
                      <m:e>
                        <m:r>
                          <a:rPr lang="en-US" altLang="ja-JP" sz="2400" b="1" i="1">
                            <a:latin typeface="Cambria Math" panose="02040503050406030204" pitchFamily="18" charset="0"/>
                          </a:rPr>
                          <m:t>𝑽</m:t>
                        </m:r>
                      </m:e>
                      <m:sup>
                        <m:r>
                          <a:rPr lang="en-US" altLang="ja-JP" sz="2400" i="1">
                            <a:latin typeface="Cambria Math" panose="02040503050406030204" pitchFamily="18" charset="0"/>
                          </a:rPr>
                          <m:t>𝑇</m:t>
                        </m:r>
                      </m:sup>
                    </m:sSup>
                  </m:oMath>
                </a14:m>
                <a:r>
                  <a:rPr lang="en-US" altLang="ja-JP" sz="2400" b="1" dirty="0"/>
                  <a:t> </a:t>
                </a:r>
                <a14:m>
                  <m:oMath xmlns:m="http://schemas.openxmlformats.org/officeDocument/2006/math">
                    <m:r>
                      <a:rPr lang="en-US" altLang="ja-JP" sz="2400" b="1">
                        <a:latin typeface="Cambria Math" panose="02040503050406030204" pitchFamily="18" charset="0"/>
                      </a:rPr>
                      <m:t>𝐕</m:t>
                    </m:r>
                  </m:oMath>
                </a14:m>
                <a:r>
                  <a:rPr lang="en-US" altLang="ja-JP" sz="2400" b="1" i="1" dirty="0">
                    <a:latin typeface="Cambria Math" panose="02040503050406030204" pitchFamily="18" charset="0"/>
                  </a:rPr>
                  <a:t> </a:t>
                </a:r>
              </a:p>
              <a:p>
                <a:pPr>
                  <a:spcBef>
                    <a:spcPts val="600"/>
                  </a:spcBef>
                  <a:spcAft>
                    <a:spcPts val="600"/>
                  </a:spcAft>
                </a:pPr>
                <a14:m>
                  <m:oMath xmlns:m="http://schemas.openxmlformats.org/officeDocument/2006/math">
                    <m:r>
                      <a:rPr lang="en-US" altLang="ja-JP" sz="2400" b="1" i="1">
                        <a:latin typeface="Cambria Math" panose="02040503050406030204" pitchFamily="18" charset="0"/>
                      </a:rPr>
                      <m:t>=</m:t>
                    </m:r>
                    <m:r>
                      <m:rPr>
                        <m:sty m:val="p"/>
                      </m:rPr>
                      <a:rPr lang="en-US" altLang="ja-JP" sz="2400">
                        <a:latin typeface="Cambria Math" panose="02040503050406030204" pitchFamily="18" charset="0"/>
                      </a:rPr>
                      <m:t>diag</m:t>
                    </m:r>
                    <m:d>
                      <m:dPr>
                        <m:ctrlPr>
                          <a:rPr lang="ja-JP" altLang="ja-JP" sz="2400" i="1">
                            <a:latin typeface="Cambria Math" panose="02040503050406030204" pitchFamily="18" charset="0"/>
                          </a:rPr>
                        </m:ctrlPr>
                      </m:dPr>
                      <m:e>
                        <m:sSub>
                          <m:sSubPr>
                            <m:ctrlPr>
                              <a:rPr lang="ja-JP" altLang="ja-JP" sz="2400" i="1">
                                <a:latin typeface="Cambria Math" panose="02040503050406030204" pitchFamily="18" charset="0"/>
                              </a:rPr>
                            </m:ctrlPr>
                          </m:sSubPr>
                          <m:e>
                            <m:r>
                              <m:rPr>
                                <m:sty m:val="p"/>
                              </m:rPr>
                              <a:rPr lang="en-US" altLang="ja-JP" sz="2400">
                                <a:latin typeface="Cambria Math" panose="02040503050406030204" pitchFamily="18" charset="0"/>
                              </a:rPr>
                              <m:t>λ</m:t>
                            </m:r>
                          </m:e>
                          <m:sub>
                            <m:r>
                              <a:rPr lang="en-US" altLang="ja-JP" sz="2400">
                                <a:latin typeface="Cambria Math" panose="02040503050406030204" pitchFamily="18" charset="0"/>
                              </a:rPr>
                              <m:t>1</m:t>
                            </m:r>
                          </m:sub>
                        </m:sSub>
                        <m:r>
                          <a:rPr lang="en-US" altLang="ja-JP" sz="2400" b="1" i="1">
                            <a:latin typeface="Cambria Math" panose="02040503050406030204" pitchFamily="18" charset="0"/>
                          </a:rPr>
                          <m:t>,</m:t>
                        </m:r>
                        <m:sSub>
                          <m:sSubPr>
                            <m:ctrlPr>
                              <a:rPr lang="ja-JP" altLang="ja-JP" sz="2400" i="1">
                                <a:latin typeface="Cambria Math" panose="02040503050406030204" pitchFamily="18" charset="0"/>
                              </a:rPr>
                            </m:ctrlPr>
                          </m:sSubPr>
                          <m:e>
                            <m:r>
                              <m:rPr>
                                <m:sty m:val="p"/>
                              </m:rPr>
                              <a:rPr lang="en-US" altLang="ja-JP" sz="2400">
                                <a:latin typeface="Cambria Math" panose="02040503050406030204" pitchFamily="18" charset="0"/>
                              </a:rPr>
                              <m:t>λ</m:t>
                            </m:r>
                          </m:e>
                          <m:sub>
                            <m:r>
                              <a:rPr lang="en-US" altLang="ja-JP" sz="2400">
                                <a:latin typeface="Cambria Math" panose="02040503050406030204" pitchFamily="18" charset="0"/>
                              </a:rPr>
                              <m:t>2</m:t>
                            </m:r>
                          </m:sub>
                        </m:sSub>
                        <m:r>
                          <a:rPr lang="en-US" altLang="ja-JP" sz="2400" b="1" i="1">
                            <a:latin typeface="Cambria Math" panose="02040503050406030204" pitchFamily="18" charset="0"/>
                          </a:rPr>
                          <m:t>,…,</m:t>
                        </m:r>
                        <m:sSub>
                          <m:sSubPr>
                            <m:ctrlPr>
                              <a:rPr lang="ja-JP" altLang="ja-JP" sz="2400" i="1">
                                <a:latin typeface="Cambria Math" panose="02040503050406030204" pitchFamily="18" charset="0"/>
                              </a:rPr>
                            </m:ctrlPr>
                          </m:sSubPr>
                          <m:e>
                            <m:r>
                              <m:rPr>
                                <m:sty m:val="p"/>
                              </m:rPr>
                              <a:rPr lang="en-US" altLang="ja-JP" sz="2400">
                                <a:latin typeface="Cambria Math" panose="02040503050406030204" pitchFamily="18" charset="0"/>
                              </a:rPr>
                              <m:t>λ</m:t>
                            </m:r>
                          </m:e>
                          <m:sub>
                            <m:r>
                              <m:rPr>
                                <m:sty m:val="p"/>
                              </m:rPr>
                              <a:rPr lang="en-US" altLang="ja-JP" sz="2400">
                                <a:latin typeface="Cambria Math" panose="02040503050406030204" pitchFamily="18" charset="0"/>
                              </a:rPr>
                              <m:t>d</m:t>
                            </m:r>
                          </m:sub>
                        </m:sSub>
                      </m:e>
                    </m:d>
                  </m:oMath>
                </a14:m>
                <a:r>
                  <a:rPr lang="en-US" altLang="ja-JP" sz="2400" i="1" dirty="0">
                    <a:latin typeface="Cambria Math" panose="02040503050406030204" pitchFamily="18" charset="0"/>
                  </a:rPr>
                  <a:t> </a:t>
                </a:r>
              </a:p>
              <a:p>
                <a:pPr>
                  <a:spcBef>
                    <a:spcPts val="600"/>
                  </a:spcBef>
                  <a:spcAft>
                    <a:spcPts val="600"/>
                  </a:spcAft>
                </a:pPr>
                <a14:m>
                  <m:oMath xmlns:m="http://schemas.openxmlformats.org/officeDocument/2006/math">
                    <m:r>
                      <a:rPr lang="en-US" altLang="ja-JP" sz="2000" b="0" i="1" smtClean="0">
                        <a:latin typeface="Cambria Math" panose="02040503050406030204" pitchFamily="18" charset="0"/>
                      </a:rPr>
                      <m:t>=</m:t>
                    </m:r>
                    <m:d>
                      <m:dPr>
                        <m:ctrlPr>
                          <a:rPr lang="en-US" altLang="ja-JP" sz="2000" b="1" i="1">
                            <a:latin typeface="Cambria Math" panose="02040503050406030204" pitchFamily="18" charset="0"/>
                          </a:rPr>
                        </m:ctrlPr>
                      </m:dPr>
                      <m:e>
                        <m:m>
                          <m:mPr>
                            <m:mcs>
                              <m:mc>
                                <m:mcPr>
                                  <m:count m:val="2"/>
                                  <m:mcJc m:val="center"/>
                                </m:mcPr>
                              </m:mc>
                            </m:mcs>
                            <m:ctrlPr>
                              <a:rPr lang="en-US" altLang="ja-JP" sz="2000" i="1">
                                <a:latin typeface="Cambria Math" panose="02040503050406030204" pitchFamily="18" charset="0"/>
                              </a:rPr>
                            </m:ctrlPr>
                          </m:mPr>
                          <m:mr>
                            <m:e>
                              <m:r>
                                <m:rPr>
                                  <m:brk m:alnAt="7"/>
                                </m:rPr>
                                <a:rPr lang="en-US" altLang="ja-JP" sz="2000" i="1">
                                  <a:latin typeface="Cambria Math" panose="02040503050406030204" pitchFamily="18" charset="0"/>
                                </a:rPr>
                                <m:t>5</m:t>
                              </m:r>
                              <m:r>
                                <a:rPr lang="en-US" altLang="ja-JP" sz="2000" i="1">
                                  <a:latin typeface="Cambria Math" panose="02040503050406030204" pitchFamily="18" charset="0"/>
                                </a:rPr>
                                <m:t>52.8</m:t>
                              </m:r>
                            </m:e>
                            <m:e>
                              <m:r>
                                <a:rPr lang="en-US" altLang="ja-JP" sz="2000" i="1">
                                  <a:latin typeface="Cambria Math" panose="02040503050406030204" pitchFamily="18" charset="0"/>
                                </a:rPr>
                                <m:t>0</m:t>
                              </m:r>
                            </m:e>
                          </m:mr>
                          <m:mr>
                            <m:e>
                              <m:r>
                                <a:rPr lang="en-US" altLang="ja-JP" sz="2000" i="1">
                                  <a:latin typeface="Cambria Math" panose="02040503050406030204" pitchFamily="18" charset="0"/>
                                </a:rPr>
                                <m:t>0</m:t>
                              </m:r>
                            </m:e>
                            <m:e>
                              <m:r>
                                <a:rPr lang="en-US" altLang="ja-JP" sz="2000" i="1">
                                  <a:latin typeface="Cambria Math" panose="02040503050406030204" pitchFamily="18" charset="0"/>
                                </a:rPr>
                                <m:t>28.2</m:t>
                              </m:r>
                            </m:e>
                          </m:mr>
                        </m:m>
                      </m:e>
                    </m:d>
                  </m:oMath>
                </a14:m>
                <a:r>
                  <a:rPr lang="en-US" altLang="ja-JP" sz="2000" b="1" i="1" dirty="0">
                    <a:latin typeface="Cambria Math" panose="02040503050406030204" pitchFamily="18" charset="0"/>
                  </a:rPr>
                  <a:t> </a:t>
                </a:r>
              </a:p>
              <a:p>
                <a:pPr>
                  <a:spcBef>
                    <a:spcPts val="600"/>
                  </a:spcBef>
                  <a:spcAft>
                    <a:spcPts val="600"/>
                  </a:spcAft>
                </a:pPr>
                <a:endParaRPr lang="ja-JP" altLang="en-US" sz="2400" dirty="0"/>
              </a:p>
            </p:txBody>
          </p:sp>
        </mc:Choice>
        <mc:Fallback xmlns="">
          <p:sp>
            <p:nvSpPr>
              <p:cNvPr id="29" name="正方形/長方形 28"/>
              <p:cNvSpPr>
                <a:spLocks noRot="1" noChangeAspect="1" noMove="1" noResize="1" noEditPoints="1" noAdjustHandles="1" noChangeArrowheads="1" noChangeShapeType="1" noTextEdit="1"/>
              </p:cNvSpPr>
              <p:nvPr/>
            </p:nvSpPr>
            <p:spPr>
              <a:xfrm>
                <a:off x="6830125" y="4482861"/>
                <a:ext cx="4091376" cy="2830455"/>
              </a:xfrm>
              <a:prstGeom prst="rect">
                <a:avLst/>
              </a:prstGeom>
              <a:blipFill rotWithShape="0">
                <a:blip r:embed="rId11"/>
                <a:stretch>
                  <a:fillRect l="-11458" t="-20860"/>
                </a:stretch>
              </a:blipFill>
            </p:spPr>
            <p:txBody>
              <a:bodyPr/>
              <a:lstStyle/>
              <a:p>
                <a:r>
                  <a:rPr lang="ja-JP" altLang="en-US">
                    <a:noFill/>
                  </a:rPr>
                  <a:t> </a:t>
                </a:r>
              </a:p>
            </p:txBody>
          </p:sp>
        </mc:Fallback>
      </mc:AlternateContent>
      <p:sp>
        <p:nvSpPr>
          <p:cNvPr id="25" name="正方形/長方形 24"/>
          <p:cNvSpPr/>
          <p:nvPr/>
        </p:nvSpPr>
        <p:spPr>
          <a:xfrm>
            <a:off x="6831401" y="4240319"/>
            <a:ext cx="3647152" cy="369332"/>
          </a:xfrm>
          <a:prstGeom prst="rect">
            <a:avLst/>
          </a:prstGeom>
        </p:spPr>
        <p:txBody>
          <a:bodyPr wrap="none">
            <a:spAutoFit/>
          </a:bodyPr>
          <a:lstStyle/>
          <a:p>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回転したデータの分散共分散行列</a:t>
            </a:r>
          </a:p>
        </p:txBody>
      </p:sp>
      <p:sp>
        <p:nvSpPr>
          <p:cNvPr id="30" name="正方形/長方形 29">
            <a:extLst>
              <a:ext uri="{FF2B5EF4-FFF2-40B4-BE49-F238E27FC236}">
                <a16:creationId xmlns:a16="http://schemas.microsoft.com/office/drawing/2014/main" xmlns="" id="{04650633-026E-4F70-9CA3-83E763ACD737}"/>
              </a:ext>
            </a:extLst>
          </p:cNvPr>
          <p:cNvSpPr/>
          <p:nvPr/>
        </p:nvSpPr>
        <p:spPr>
          <a:xfrm>
            <a:off x="10039596" y="6367494"/>
            <a:ext cx="2214068" cy="461665"/>
          </a:xfrm>
          <a:prstGeom prst="rect">
            <a:avLst/>
          </a:prstGeom>
        </p:spPr>
        <p:txBody>
          <a:bodyPr wrap="none">
            <a:spAutoFit/>
          </a:bodyPr>
          <a:lstStyle/>
          <a:p>
            <a:r>
              <a:rPr lang="en-US" altLang="ja-JP" sz="1200" dirty="0">
                <a:solidFill>
                  <a:srgbClr val="FF0000"/>
                </a:solidFill>
              </a:rPr>
              <a:t>※</a:t>
            </a:r>
            <a:r>
              <a:rPr lang="ja-JP" altLang="en-US" sz="1200" dirty="0">
                <a:solidFill>
                  <a:srgbClr val="FF0000"/>
                </a:solidFill>
              </a:rPr>
              <a:t>先のデータの数値を入れて</a:t>
            </a:r>
            <a:endParaRPr lang="en-US" altLang="ja-JP" sz="1200" dirty="0">
              <a:solidFill>
                <a:srgbClr val="FF0000"/>
              </a:solidFill>
            </a:endParaRPr>
          </a:p>
          <a:p>
            <a:r>
              <a:rPr lang="ja-JP" altLang="en-US" sz="1200" dirty="0">
                <a:solidFill>
                  <a:srgbClr val="FF0000"/>
                </a:solidFill>
              </a:rPr>
              <a:t>計算したものを提示しています</a:t>
            </a:r>
          </a:p>
        </p:txBody>
      </p:sp>
      <p:sp>
        <p:nvSpPr>
          <p:cNvPr id="31" name="正方形/長方形 30">
            <a:extLst>
              <a:ext uri="{FF2B5EF4-FFF2-40B4-BE49-F238E27FC236}">
                <a16:creationId xmlns:a16="http://schemas.microsoft.com/office/drawing/2014/main" xmlns="" id="{A75079C1-9D8F-45F3-8C30-66C34A75D67A}"/>
              </a:ext>
            </a:extLst>
          </p:cNvPr>
          <p:cNvSpPr/>
          <p:nvPr/>
        </p:nvSpPr>
        <p:spPr>
          <a:xfrm>
            <a:off x="9939978" y="2793924"/>
            <a:ext cx="1024639" cy="523220"/>
          </a:xfrm>
          <a:prstGeom prst="rect">
            <a:avLst/>
          </a:prstGeom>
        </p:spPr>
        <p:txBody>
          <a:bodyPr wrap="none">
            <a:spAutoFit/>
          </a:bodyPr>
          <a:lstStyle/>
          <a:p>
            <a:r>
              <a:rPr lang="ja-JP" altLang="en-US" sz="1400" b="1" dirty="0">
                <a:latin typeface="メイリオ" panose="020B0604030504040204" pitchFamily="50" charset="-128"/>
                <a:ea typeface="メイリオ" panose="020B0604030504040204" pitchFamily="50" charset="-128"/>
                <a:cs typeface="メイリオ" panose="020B0604030504040204" pitchFamily="50" charset="-128"/>
              </a:rPr>
              <a:t>第</a:t>
            </a:r>
            <a:r>
              <a:rPr lang="en-US" altLang="ja-JP" sz="1400" b="1" dirty="0">
                <a:latin typeface="メイリオ" panose="020B0604030504040204" pitchFamily="50" charset="-128"/>
                <a:ea typeface="メイリオ" panose="020B0604030504040204" pitchFamily="50" charset="-128"/>
                <a:cs typeface="メイリオ" panose="020B0604030504040204" pitchFamily="50" charset="-128"/>
              </a:rPr>
              <a:t>1</a:t>
            </a:r>
            <a:r>
              <a:rPr lang="ja-JP" altLang="en-US" sz="1400" b="1" dirty="0">
                <a:latin typeface="メイリオ" panose="020B0604030504040204" pitchFamily="50" charset="-128"/>
                <a:ea typeface="メイリオ" panose="020B0604030504040204" pitchFamily="50" charset="-128"/>
                <a:cs typeface="メイリオ" panose="020B0604030504040204" pitchFamily="50" charset="-128"/>
              </a:rPr>
              <a:t>主成分</a:t>
            </a:r>
            <a:endParaRPr lang="en-US" altLang="ja-JP" sz="1400" b="1" dirty="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1400" b="1" dirty="0">
                <a:latin typeface="メイリオ" panose="020B0604030504040204" pitchFamily="50" charset="-128"/>
                <a:ea typeface="メイリオ" panose="020B0604030504040204" pitchFamily="50" charset="-128"/>
                <a:cs typeface="メイリオ" panose="020B0604030504040204" pitchFamily="50" charset="-128"/>
              </a:rPr>
              <a:t>得点</a:t>
            </a:r>
            <a:endParaRPr lang="ja-JP" altLang="en-US" sz="1400" b="1" dirty="0"/>
          </a:p>
        </p:txBody>
      </p:sp>
      <p:sp>
        <p:nvSpPr>
          <p:cNvPr id="32" name="正方形/長方形 31">
            <a:extLst>
              <a:ext uri="{FF2B5EF4-FFF2-40B4-BE49-F238E27FC236}">
                <a16:creationId xmlns:a16="http://schemas.microsoft.com/office/drawing/2014/main" xmlns="" id="{7D3B031A-5682-4DAE-9966-AC00F57D820B}"/>
              </a:ext>
            </a:extLst>
          </p:cNvPr>
          <p:cNvSpPr/>
          <p:nvPr/>
        </p:nvSpPr>
        <p:spPr>
          <a:xfrm>
            <a:off x="7867896" y="1053528"/>
            <a:ext cx="1024639" cy="523220"/>
          </a:xfrm>
          <a:prstGeom prst="rect">
            <a:avLst/>
          </a:prstGeom>
        </p:spPr>
        <p:txBody>
          <a:bodyPr wrap="none">
            <a:spAutoFit/>
          </a:bodyPr>
          <a:lstStyle/>
          <a:p>
            <a:r>
              <a:rPr lang="ja-JP" altLang="en-US" sz="1400" b="1" dirty="0">
                <a:latin typeface="メイリオ" panose="020B0604030504040204" pitchFamily="50" charset="-128"/>
                <a:ea typeface="メイリオ" panose="020B0604030504040204" pitchFamily="50" charset="-128"/>
                <a:cs typeface="メイリオ" panose="020B0604030504040204" pitchFamily="50" charset="-128"/>
              </a:rPr>
              <a:t>第</a:t>
            </a:r>
            <a:r>
              <a:rPr lang="en-US" altLang="ja-JP" sz="1400" b="1" dirty="0">
                <a:latin typeface="メイリオ" panose="020B0604030504040204" pitchFamily="50" charset="-128"/>
                <a:ea typeface="メイリオ" panose="020B0604030504040204" pitchFamily="50" charset="-128"/>
                <a:cs typeface="メイリオ" panose="020B0604030504040204" pitchFamily="50" charset="-128"/>
              </a:rPr>
              <a:t>2</a:t>
            </a:r>
            <a:r>
              <a:rPr lang="ja-JP" altLang="en-US" sz="1400" b="1" dirty="0">
                <a:latin typeface="メイリオ" panose="020B0604030504040204" pitchFamily="50" charset="-128"/>
                <a:ea typeface="メイリオ" panose="020B0604030504040204" pitchFamily="50" charset="-128"/>
                <a:cs typeface="メイリオ" panose="020B0604030504040204" pitchFamily="50" charset="-128"/>
              </a:rPr>
              <a:t>主成分</a:t>
            </a:r>
            <a:endParaRPr lang="en-US" altLang="ja-JP" sz="1400" b="1" dirty="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1400" b="1" dirty="0">
                <a:latin typeface="メイリオ" panose="020B0604030504040204" pitchFamily="50" charset="-128"/>
                <a:ea typeface="メイリオ" panose="020B0604030504040204" pitchFamily="50" charset="-128"/>
                <a:cs typeface="メイリオ" panose="020B0604030504040204" pitchFamily="50" charset="-128"/>
              </a:rPr>
              <a:t>得点</a:t>
            </a:r>
            <a:endParaRPr lang="ja-JP" altLang="en-US" sz="1400" b="1" dirty="0"/>
          </a:p>
        </p:txBody>
      </p:sp>
    </p:spTree>
    <p:extLst>
      <p:ext uri="{BB962C8B-B14F-4D97-AF65-F5344CB8AC3E}">
        <p14:creationId xmlns:p14="http://schemas.microsoft.com/office/powerpoint/2010/main" val="37047877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図 16"/>
          <p:cNvPicPr>
            <a:picLocks noChangeAspect="1"/>
          </p:cNvPicPr>
          <p:nvPr/>
        </p:nvPicPr>
        <p:blipFill>
          <a:blip r:embed="rId2"/>
          <a:stretch>
            <a:fillRect/>
          </a:stretch>
        </p:blipFill>
        <p:spPr>
          <a:xfrm>
            <a:off x="6292552" y="891669"/>
            <a:ext cx="4447635" cy="3284203"/>
          </a:xfrm>
          <a:prstGeom prst="rect">
            <a:avLst/>
          </a:prstGeom>
        </p:spPr>
      </p:pic>
      <p:sp>
        <p:nvSpPr>
          <p:cNvPr id="2" name="タイトル 1"/>
          <p:cNvSpPr>
            <a:spLocks noGrp="1"/>
          </p:cNvSpPr>
          <p:nvPr>
            <p:ph type="title"/>
          </p:nvPr>
        </p:nvSpPr>
        <p:spPr>
          <a:xfrm>
            <a:off x="278781" y="0"/>
            <a:ext cx="11708780" cy="733270"/>
          </a:xfrm>
        </p:spPr>
        <p:txBody>
          <a:bodyPr>
            <a:normAutofit/>
          </a:bodyPr>
          <a:lstStyle/>
          <a:p>
            <a:pPr algn="ctr"/>
            <a:r>
              <a:rPr kumimoji="1" lang="ja-JP" altLang="en-US" sz="3200" b="1" dirty="0"/>
              <a:t>主成分分析 </a:t>
            </a:r>
            <a:r>
              <a:rPr kumimoji="1" lang="en-US" altLang="ja-JP" sz="3200" b="1" dirty="0"/>
              <a:t>– </a:t>
            </a:r>
            <a:r>
              <a:rPr kumimoji="1" lang="ja-JP" altLang="en-US" sz="3200" b="1" dirty="0"/>
              <a:t>分散共分散</a:t>
            </a:r>
            <a:r>
              <a:rPr lang="ja-JP" altLang="en-US" sz="3200" b="1" dirty="0"/>
              <a:t>行列を理解する</a:t>
            </a:r>
            <a:endParaRPr kumimoji="1" lang="ja-JP" altLang="en-US" sz="3200" b="1" dirty="0"/>
          </a:p>
        </p:txBody>
      </p:sp>
      <p:sp>
        <p:nvSpPr>
          <p:cNvPr id="4" name="スライド番号プレースホルダー 3"/>
          <p:cNvSpPr>
            <a:spLocks noGrp="1"/>
          </p:cNvSpPr>
          <p:nvPr>
            <p:ph type="sldNum" sz="quarter" idx="12"/>
          </p:nvPr>
        </p:nvSpPr>
        <p:spPr/>
        <p:txBody>
          <a:bodyPr/>
          <a:lstStyle/>
          <a:p>
            <a:fld id="{F35DE295-420C-4265-BE54-AE59FA4027A6}" type="slidenum">
              <a:rPr kumimoji="1" lang="ja-JP" altLang="en-US" smtClean="0"/>
              <a:t>22</a:t>
            </a:fld>
            <a:endParaRPr kumimoji="1" lang="ja-JP" altLang="en-US"/>
          </a:p>
        </p:txBody>
      </p:sp>
      <p:sp>
        <p:nvSpPr>
          <p:cNvPr id="15" name="右矢印 14"/>
          <p:cNvSpPr/>
          <p:nvPr/>
        </p:nvSpPr>
        <p:spPr>
          <a:xfrm>
            <a:off x="5394352" y="2235583"/>
            <a:ext cx="737508" cy="597264"/>
          </a:xfrm>
          <a:prstGeom prst="rightArrow">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0" name="図 9"/>
          <p:cNvPicPr>
            <a:picLocks noChangeAspect="1"/>
          </p:cNvPicPr>
          <p:nvPr/>
        </p:nvPicPr>
        <p:blipFill rotWithShape="1">
          <a:blip r:embed="rId3"/>
          <a:srcRect r="57283"/>
          <a:stretch/>
        </p:blipFill>
        <p:spPr>
          <a:xfrm>
            <a:off x="277204" y="891669"/>
            <a:ext cx="894621" cy="3291433"/>
          </a:xfrm>
          <a:prstGeom prst="rect">
            <a:avLst/>
          </a:prstGeom>
          <a:ln w="12700">
            <a:solidFill>
              <a:schemeClr val="tx1"/>
            </a:solidFill>
          </a:ln>
        </p:spPr>
      </p:pic>
      <p:grpSp>
        <p:nvGrpSpPr>
          <p:cNvPr id="14" name="グループ化 13"/>
          <p:cNvGrpSpPr/>
          <p:nvPr/>
        </p:nvGrpSpPr>
        <p:grpSpPr>
          <a:xfrm>
            <a:off x="1227383" y="891669"/>
            <a:ext cx="7655534" cy="3287569"/>
            <a:chOff x="458204" y="965551"/>
            <a:chExt cx="10860090" cy="4663724"/>
          </a:xfrm>
        </p:grpSpPr>
        <p:pic>
          <p:nvPicPr>
            <p:cNvPr id="11" name="図 10"/>
            <p:cNvPicPr>
              <a:picLocks noChangeAspect="1"/>
            </p:cNvPicPr>
            <p:nvPr/>
          </p:nvPicPr>
          <p:blipFill>
            <a:blip r:embed="rId4"/>
            <a:stretch>
              <a:fillRect/>
            </a:stretch>
          </p:blipFill>
          <p:spPr>
            <a:xfrm>
              <a:off x="458204" y="979268"/>
              <a:ext cx="5807602" cy="4650007"/>
            </a:xfrm>
            <a:prstGeom prst="rect">
              <a:avLst/>
            </a:prstGeom>
          </p:spPr>
        </p:pic>
        <p:sp>
          <p:nvSpPr>
            <p:cNvPr id="12" name="正方形/長方形 11"/>
            <p:cNvSpPr/>
            <p:nvPr/>
          </p:nvSpPr>
          <p:spPr>
            <a:xfrm>
              <a:off x="5347335" y="3285035"/>
              <a:ext cx="822977" cy="470271"/>
            </a:xfrm>
            <a:prstGeom prst="rect">
              <a:avLst/>
            </a:prstGeom>
          </p:spPr>
          <p:txBody>
            <a:bodyPr wrap="none">
              <a:spAutoFit/>
            </a:bodyPr>
            <a:lstStyle/>
            <a:p>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数学</a:t>
              </a:r>
              <a:endParaRPr lang="ja-JP" altLang="en-US" b="1" dirty="0"/>
            </a:p>
          </p:txBody>
        </p:sp>
        <p:sp>
          <p:nvSpPr>
            <p:cNvPr id="13" name="正方形/長方形 12"/>
            <p:cNvSpPr/>
            <p:nvPr/>
          </p:nvSpPr>
          <p:spPr>
            <a:xfrm>
              <a:off x="2459794" y="965551"/>
              <a:ext cx="822977" cy="470273"/>
            </a:xfrm>
            <a:prstGeom prst="rect">
              <a:avLst/>
            </a:prstGeom>
          </p:spPr>
          <p:txBody>
            <a:bodyPr wrap="none">
              <a:spAutoFit/>
            </a:bodyPr>
            <a:lstStyle/>
            <a:p>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社会</a:t>
              </a:r>
              <a:endParaRPr lang="ja-JP" altLang="en-US" b="1" dirty="0"/>
            </a:p>
          </p:txBody>
        </p:sp>
        <p:sp>
          <p:nvSpPr>
            <p:cNvPr id="24" name="正方形/長方形 23"/>
            <p:cNvSpPr/>
            <p:nvPr/>
          </p:nvSpPr>
          <p:spPr>
            <a:xfrm>
              <a:off x="9878392" y="1195163"/>
              <a:ext cx="1439902" cy="436610"/>
            </a:xfrm>
            <a:prstGeom prst="rect">
              <a:avLst/>
            </a:prstGeom>
          </p:spPr>
          <p:txBody>
            <a:bodyPr wrap="none">
              <a:spAutoFit/>
            </a:bodyPr>
            <a:lstStyle/>
            <a:p>
              <a:r>
                <a:rPr lang="ja-JP" altLang="en-US" sz="1400" b="1" dirty="0">
                  <a:latin typeface="メイリオ" panose="020B0604030504040204" pitchFamily="50" charset="-128"/>
                  <a:ea typeface="メイリオ" panose="020B0604030504040204" pitchFamily="50" charset="-128"/>
                  <a:cs typeface="メイリオ" panose="020B0604030504040204" pitchFamily="50" charset="-128"/>
                </a:rPr>
                <a:t>第</a:t>
              </a:r>
              <a:r>
                <a:rPr lang="en-US" altLang="ja-JP" sz="1400" b="1" dirty="0">
                  <a:latin typeface="メイリオ" panose="020B0604030504040204" pitchFamily="50" charset="-128"/>
                  <a:ea typeface="メイリオ" panose="020B0604030504040204" pitchFamily="50" charset="-128"/>
                  <a:cs typeface="メイリオ" panose="020B0604030504040204" pitchFamily="50" charset="-128"/>
                </a:rPr>
                <a:t>2</a:t>
              </a:r>
              <a:r>
                <a:rPr lang="ja-JP" altLang="en-US" sz="1400" b="1" dirty="0">
                  <a:latin typeface="メイリオ" panose="020B0604030504040204" pitchFamily="50" charset="-128"/>
                  <a:ea typeface="メイリオ" panose="020B0604030504040204" pitchFamily="50" charset="-128"/>
                  <a:cs typeface="メイリオ" panose="020B0604030504040204" pitchFamily="50" charset="-128"/>
                </a:rPr>
                <a:t>主成分</a:t>
              </a:r>
              <a:endParaRPr lang="ja-JP" altLang="en-US" sz="1400" b="1" dirty="0"/>
            </a:p>
          </p:txBody>
        </p:sp>
      </p:grpSp>
      <mc:AlternateContent xmlns:mc="http://schemas.openxmlformats.org/markup-compatibility/2006" xmlns:a14="http://schemas.microsoft.com/office/drawing/2010/main">
        <mc:Choice Requires="a14">
          <p:sp>
            <p:nvSpPr>
              <p:cNvPr id="18" name="正方形/長方形 17"/>
              <p:cNvSpPr/>
              <p:nvPr/>
            </p:nvSpPr>
            <p:spPr>
              <a:xfrm>
                <a:off x="3883183" y="3579911"/>
                <a:ext cx="1334789"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800" b="1" i="1" smtClean="0">
                              <a:latin typeface="Cambria Math" panose="02040503050406030204" pitchFamily="18" charset="0"/>
                            </a:rPr>
                          </m:ctrlPr>
                        </m:sSubPr>
                        <m:e>
                          <m:r>
                            <a:rPr lang="en-US" altLang="ja-JP" sz="2800" b="1">
                              <a:latin typeface="Cambria Math" panose="02040503050406030204" pitchFamily="18" charset="0"/>
                            </a:rPr>
                            <m:t>𝐱</m:t>
                          </m:r>
                        </m:e>
                        <m:sub>
                          <m:r>
                            <a:rPr lang="en-US" altLang="ja-JP" sz="2800" i="1">
                              <a:latin typeface="Cambria Math" panose="02040503050406030204" pitchFamily="18" charset="0"/>
                            </a:rPr>
                            <m:t>𝑖</m:t>
                          </m:r>
                        </m:sub>
                      </m:sSub>
                      <m:r>
                        <a:rPr lang="en-US" altLang="ja-JP" sz="2800" b="1" i="1">
                          <a:latin typeface="Cambria Math" panose="02040503050406030204" pitchFamily="18" charset="0"/>
                        </a:rPr>
                        <m:t>−</m:t>
                      </m:r>
                      <m:r>
                        <a:rPr lang="en-US" altLang="ja-JP" sz="2800" b="1" i="0" smtClean="0">
                          <a:latin typeface="Cambria Math" panose="02040503050406030204" pitchFamily="18" charset="0"/>
                        </a:rPr>
                        <m:t>𝐦</m:t>
                      </m:r>
                    </m:oMath>
                  </m:oMathPara>
                </a14:m>
                <a:endParaRPr lang="ja-JP" altLang="en-US" sz="2800" dirty="0"/>
              </a:p>
            </p:txBody>
          </p:sp>
        </mc:Choice>
        <mc:Fallback xmlns="">
          <p:sp>
            <p:nvSpPr>
              <p:cNvPr id="18" name="正方形/長方形 17"/>
              <p:cNvSpPr>
                <a:spLocks noRot="1" noChangeAspect="1" noMove="1" noResize="1" noEditPoints="1" noAdjustHandles="1" noChangeArrowheads="1" noChangeShapeType="1" noTextEdit="1"/>
              </p:cNvSpPr>
              <p:nvPr/>
            </p:nvSpPr>
            <p:spPr>
              <a:xfrm>
                <a:off x="3883183" y="3579911"/>
                <a:ext cx="1334789" cy="523220"/>
              </a:xfrm>
              <a:prstGeom prst="rect">
                <a:avLst/>
              </a:prstGeom>
              <a:blipFill rotWithShape="0">
                <a:blip r:embed="rId5"/>
                <a:stretch>
                  <a:fillRect/>
                </a:stretch>
              </a:blipFill>
            </p:spPr>
            <p:txBody>
              <a:bodyPr/>
              <a:lstStyle/>
              <a:p>
                <a:r>
                  <a:rPr lang="ja-JP" altLang="en-US">
                    <a:noFill/>
                  </a:rPr>
                  <a:t> </a:t>
                </a:r>
              </a:p>
            </p:txBody>
          </p:sp>
        </mc:Fallback>
      </mc:AlternateContent>
      <p:pic>
        <p:nvPicPr>
          <p:cNvPr id="9" name="図 8"/>
          <p:cNvPicPr>
            <a:picLocks noChangeAspect="1"/>
          </p:cNvPicPr>
          <p:nvPr/>
        </p:nvPicPr>
        <p:blipFill rotWithShape="1">
          <a:blip r:embed="rId3"/>
          <a:srcRect l="42355"/>
          <a:stretch/>
        </p:blipFill>
        <p:spPr>
          <a:xfrm>
            <a:off x="10856548" y="891669"/>
            <a:ext cx="1183444" cy="3226558"/>
          </a:xfrm>
          <a:prstGeom prst="rect">
            <a:avLst/>
          </a:prstGeom>
          <a:ln w="22225">
            <a:solidFill>
              <a:schemeClr val="tx1"/>
            </a:solidFill>
          </a:ln>
        </p:spPr>
      </p:pic>
      <mc:AlternateContent xmlns:mc="http://schemas.openxmlformats.org/markup-compatibility/2006" xmlns:a14="http://schemas.microsoft.com/office/drawing/2010/main">
        <mc:Choice Requires="a14">
          <p:sp>
            <p:nvSpPr>
              <p:cNvPr id="19" name="正方形/長方形 18"/>
              <p:cNvSpPr/>
              <p:nvPr/>
            </p:nvSpPr>
            <p:spPr>
              <a:xfrm>
                <a:off x="8722784" y="3486584"/>
                <a:ext cx="2057679" cy="53091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altLang="ja-JP" sz="2800" b="1" i="1" smtClean="0">
                              <a:latin typeface="Cambria Math" panose="02040503050406030204" pitchFamily="18" charset="0"/>
                            </a:rPr>
                          </m:ctrlPr>
                        </m:sSupPr>
                        <m:e>
                          <m:r>
                            <a:rPr lang="en-US" altLang="ja-JP" sz="2800" b="1" smtClean="0">
                              <a:latin typeface="Cambria Math" panose="02040503050406030204" pitchFamily="18" charset="0"/>
                            </a:rPr>
                            <m:t>𝐕</m:t>
                          </m:r>
                        </m:e>
                        <m:sup>
                          <m:r>
                            <a:rPr lang="en-US" altLang="ja-JP" sz="2800" b="1" i="1" smtClean="0">
                              <a:latin typeface="Cambria Math" panose="02040503050406030204" pitchFamily="18" charset="0"/>
                            </a:rPr>
                            <m:t>𝑻</m:t>
                          </m:r>
                        </m:sup>
                      </m:sSup>
                      <m:d>
                        <m:dPr>
                          <m:ctrlPr>
                            <a:rPr lang="en-US" altLang="ja-JP" sz="2800" b="1" i="1" smtClean="0">
                              <a:latin typeface="Cambria Math" panose="02040503050406030204" pitchFamily="18" charset="0"/>
                            </a:rPr>
                          </m:ctrlPr>
                        </m:dPr>
                        <m:e>
                          <m:sSub>
                            <m:sSubPr>
                              <m:ctrlPr>
                                <a:rPr lang="en-US" altLang="ja-JP" sz="2800" b="1" i="1">
                                  <a:latin typeface="Cambria Math" panose="02040503050406030204" pitchFamily="18" charset="0"/>
                                </a:rPr>
                              </m:ctrlPr>
                            </m:sSubPr>
                            <m:e>
                              <m:r>
                                <a:rPr lang="en-US" altLang="ja-JP" sz="2800" b="1">
                                  <a:latin typeface="Cambria Math" panose="02040503050406030204" pitchFamily="18" charset="0"/>
                                </a:rPr>
                                <m:t>𝐱</m:t>
                              </m:r>
                            </m:e>
                            <m:sub>
                              <m:r>
                                <a:rPr lang="en-US" altLang="ja-JP" sz="2800" i="1">
                                  <a:latin typeface="Cambria Math" panose="02040503050406030204" pitchFamily="18" charset="0"/>
                                </a:rPr>
                                <m:t>𝑖</m:t>
                              </m:r>
                            </m:sub>
                          </m:sSub>
                          <m:r>
                            <a:rPr lang="en-US" altLang="ja-JP" sz="2800" b="1" i="1">
                              <a:latin typeface="Cambria Math" panose="02040503050406030204" pitchFamily="18" charset="0"/>
                            </a:rPr>
                            <m:t>−</m:t>
                          </m:r>
                          <m:r>
                            <a:rPr lang="en-US" altLang="ja-JP" sz="2800" b="1">
                              <a:latin typeface="Cambria Math" panose="02040503050406030204" pitchFamily="18" charset="0"/>
                            </a:rPr>
                            <m:t>𝐦</m:t>
                          </m:r>
                        </m:e>
                      </m:d>
                    </m:oMath>
                  </m:oMathPara>
                </a14:m>
                <a:endParaRPr lang="ja-JP" altLang="en-US" sz="2800" dirty="0"/>
              </a:p>
            </p:txBody>
          </p:sp>
        </mc:Choice>
        <mc:Fallback xmlns="">
          <p:sp>
            <p:nvSpPr>
              <p:cNvPr id="19" name="正方形/長方形 18"/>
              <p:cNvSpPr>
                <a:spLocks noRot="1" noChangeAspect="1" noMove="1" noResize="1" noEditPoints="1" noAdjustHandles="1" noChangeArrowheads="1" noChangeShapeType="1" noTextEdit="1"/>
              </p:cNvSpPr>
              <p:nvPr/>
            </p:nvSpPr>
            <p:spPr>
              <a:xfrm>
                <a:off x="8722784" y="3486584"/>
                <a:ext cx="2057679" cy="530915"/>
              </a:xfrm>
              <a:prstGeom prst="rect">
                <a:avLst/>
              </a:prstGeom>
              <a:blipFill rotWithShape="0">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0" name="正方形/長方形 19"/>
              <p:cNvSpPr/>
              <p:nvPr/>
            </p:nvSpPr>
            <p:spPr>
              <a:xfrm>
                <a:off x="10895645" y="-644217"/>
                <a:ext cx="2180853"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2800" b="1" i="0" smtClean="0">
                          <a:latin typeface="Cambria Math" panose="02040503050406030204" pitchFamily="18" charset="0"/>
                        </a:rPr>
                        <m:t>𝐕</m:t>
                      </m:r>
                      <m:r>
                        <a:rPr lang="en-US" altLang="ja-JP" sz="2800" b="1" i="0" smtClean="0">
                          <a:latin typeface="Cambria Math" panose="02040503050406030204" pitchFamily="18" charset="0"/>
                        </a:rPr>
                        <m:t>=</m:t>
                      </m:r>
                      <m:d>
                        <m:dPr>
                          <m:ctrlPr>
                            <a:rPr lang="en-US" altLang="ja-JP" sz="2800" b="1" i="1">
                              <a:latin typeface="Cambria Math" panose="02040503050406030204" pitchFamily="18" charset="0"/>
                            </a:rPr>
                          </m:ctrlPr>
                        </m:dPr>
                        <m:e>
                          <m:sSub>
                            <m:sSubPr>
                              <m:ctrlPr>
                                <a:rPr lang="en-US" altLang="ja-JP" sz="2800" b="1" i="1">
                                  <a:latin typeface="Cambria Math" panose="02040503050406030204" pitchFamily="18" charset="0"/>
                                </a:rPr>
                              </m:ctrlPr>
                            </m:sSubPr>
                            <m:e>
                              <m:r>
                                <a:rPr lang="en-US" altLang="ja-JP" sz="2800" b="1">
                                  <a:latin typeface="Cambria Math" panose="02040503050406030204" pitchFamily="18" charset="0"/>
                                </a:rPr>
                                <m:t>𝐮</m:t>
                              </m:r>
                            </m:e>
                            <m:sub>
                              <m:r>
                                <a:rPr lang="en-US" altLang="ja-JP" sz="2800" b="1">
                                  <a:latin typeface="Cambria Math" panose="02040503050406030204" pitchFamily="18" charset="0"/>
                                </a:rPr>
                                <m:t>𝟏</m:t>
                              </m:r>
                            </m:sub>
                          </m:sSub>
                          <m:r>
                            <a:rPr lang="en-US" altLang="ja-JP" sz="2800" b="1" i="1" smtClean="0">
                              <a:latin typeface="Cambria Math" panose="02040503050406030204" pitchFamily="18" charset="0"/>
                            </a:rPr>
                            <m:t>, </m:t>
                          </m:r>
                          <m:sSub>
                            <m:sSubPr>
                              <m:ctrlPr>
                                <a:rPr lang="en-US" altLang="ja-JP" sz="2800" b="1" i="1">
                                  <a:latin typeface="Cambria Math" panose="02040503050406030204" pitchFamily="18" charset="0"/>
                                </a:rPr>
                              </m:ctrlPr>
                            </m:sSubPr>
                            <m:e>
                              <m:r>
                                <a:rPr lang="en-US" altLang="ja-JP" sz="2800" b="1">
                                  <a:latin typeface="Cambria Math" panose="02040503050406030204" pitchFamily="18" charset="0"/>
                                </a:rPr>
                                <m:t>𝐮</m:t>
                              </m:r>
                            </m:e>
                            <m:sub>
                              <m:r>
                                <a:rPr lang="en-US" altLang="ja-JP" sz="2800" b="1" i="0" smtClean="0">
                                  <a:latin typeface="Cambria Math" panose="02040503050406030204" pitchFamily="18" charset="0"/>
                                </a:rPr>
                                <m:t>𝟐</m:t>
                              </m:r>
                            </m:sub>
                          </m:sSub>
                        </m:e>
                      </m:d>
                    </m:oMath>
                  </m:oMathPara>
                </a14:m>
                <a:endParaRPr lang="ja-JP" altLang="en-US" sz="2800" dirty="0"/>
              </a:p>
            </p:txBody>
          </p:sp>
        </mc:Choice>
        <mc:Fallback xmlns="">
          <p:sp>
            <p:nvSpPr>
              <p:cNvPr id="20" name="正方形/長方形 19"/>
              <p:cNvSpPr>
                <a:spLocks noRot="1" noChangeAspect="1" noMove="1" noResize="1" noEditPoints="1" noAdjustHandles="1" noChangeArrowheads="1" noChangeShapeType="1" noTextEdit="1"/>
              </p:cNvSpPr>
              <p:nvPr/>
            </p:nvSpPr>
            <p:spPr>
              <a:xfrm>
                <a:off x="10895645" y="-644217"/>
                <a:ext cx="2180853" cy="523220"/>
              </a:xfrm>
              <a:prstGeom prst="rect">
                <a:avLst/>
              </a:prstGeom>
              <a:blipFill rotWithShape="0">
                <a:blip r:embed="rId7"/>
                <a:stretch>
                  <a:fillRect/>
                </a:stretch>
              </a:blipFill>
            </p:spPr>
            <p:txBody>
              <a:bodyPr/>
              <a:lstStyle/>
              <a:p>
                <a:r>
                  <a:rPr lang="ja-JP" altLang="en-US">
                    <a:noFill/>
                  </a:rPr>
                  <a:t> </a:t>
                </a:r>
              </a:p>
            </p:txBody>
          </p:sp>
        </mc:Fallback>
      </mc:AlternateContent>
      <p:cxnSp>
        <p:nvCxnSpPr>
          <p:cNvPr id="21" name="直線コネクタ 20"/>
          <p:cNvCxnSpPr/>
          <p:nvPr/>
        </p:nvCxnSpPr>
        <p:spPr>
          <a:xfrm flipV="1">
            <a:off x="3250143" y="1957497"/>
            <a:ext cx="642504" cy="591000"/>
          </a:xfrm>
          <a:prstGeom prst="line">
            <a:avLst/>
          </a:prstGeom>
          <a:ln w="50800">
            <a:solidFill>
              <a:schemeClr val="bg1">
                <a:lumMod val="65000"/>
              </a:schemeClr>
            </a:solidFill>
            <a:headEnd type="oval"/>
            <a:tailEnd type="stealth"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2" name="正方形/長方形 21"/>
              <p:cNvSpPr/>
              <p:nvPr/>
            </p:nvSpPr>
            <p:spPr>
              <a:xfrm>
                <a:off x="3769205" y="1774771"/>
                <a:ext cx="791053" cy="645444"/>
              </a:xfrm>
              <a:prstGeom prst="rect">
                <a:avLst/>
              </a:prstGeom>
            </p:spPr>
            <p:txBody>
              <a:bodyPr wrap="none">
                <a:spAutoFit/>
              </a:bodyPr>
              <a:lstStyle/>
              <a:p>
                <a14:m>
                  <m:oMath xmlns:m="http://schemas.openxmlformats.org/officeDocument/2006/math">
                    <m:sSub>
                      <m:sSubPr>
                        <m:ctrlPr>
                          <a:rPr lang="en-US" altLang="ja-JP" sz="3600" b="1" i="1" smtClean="0">
                            <a:latin typeface="Cambria Math" panose="02040503050406030204" pitchFamily="18" charset="0"/>
                          </a:rPr>
                        </m:ctrlPr>
                      </m:sSubPr>
                      <m:e>
                        <m:r>
                          <a:rPr lang="en-US" altLang="ja-JP" sz="3600" b="1" smtClean="0">
                            <a:latin typeface="Cambria Math" panose="02040503050406030204" pitchFamily="18" charset="0"/>
                          </a:rPr>
                          <m:t>𝐮</m:t>
                        </m:r>
                      </m:e>
                      <m:sub>
                        <m:r>
                          <a:rPr lang="en-US" altLang="ja-JP" sz="3600" b="0" i="0" smtClean="0">
                            <a:latin typeface="Cambria Math" panose="02040503050406030204" pitchFamily="18" charset="0"/>
                          </a:rPr>
                          <m:t>1</m:t>
                        </m:r>
                      </m:sub>
                    </m:sSub>
                  </m:oMath>
                </a14:m>
                <a:r>
                  <a:rPr lang="en-US" altLang="ja-JP" sz="3600" dirty="0"/>
                  <a:t> </a:t>
                </a:r>
                <a:endParaRPr lang="ja-JP" altLang="en-US" sz="3600" dirty="0"/>
              </a:p>
            </p:txBody>
          </p:sp>
        </mc:Choice>
        <mc:Fallback xmlns="">
          <p:sp>
            <p:nvSpPr>
              <p:cNvPr id="22" name="正方形/長方形 21"/>
              <p:cNvSpPr>
                <a:spLocks noRot="1" noChangeAspect="1" noMove="1" noResize="1" noEditPoints="1" noAdjustHandles="1" noChangeArrowheads="1" noChangeShapeType="1" noTextEdit="1"/>
              </p:cNvSpPr>
              <p:nvPr/>
            </p:nvSpPr>
            <p:spPr>
              <a:xfrm>
                <a:off x="3769205" y="1774771"/>
                <a:ext cx="791053" cy="645444"/>
              </a:xfrm>
              <a:prstGeom prst="rect">
                <a:avLst/>
              </a:prstGeom>
              <a:blipFill rotWithShape="0">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6" name="正方形/長方形 25"/>
              <p:cNvSpPr/>
              <p:nvPr/>
            </p:nvSpPr>
            <p:spPr>
              <a:xfrm>
                <a:off x="2524919" y="1393458"/>
                <a:ext cx="791053" cy="645444"/>
              </a:xfrm>
              <a:prstGeom prst="rect">
                <a:avLst/>
              </a:prstGeom>
            </p:spPr>
            <p:txBody>
              <a:bodyPr wrap="none">
                <a:spAutoFit/>
              </a:bodyPr>
              <a:lstStyle/>
              <a:p>
                <a14:m>
                  <m:oMath xmlns:m="http://schemas.openxmlformats.org/officeDocument/2006/math">
                    <m:sSub>
                      <m:sSubPr>
                        <m:ctrlPr>
                          <a:rPr lang="en-US" altLang="ja-JP" sz="3600" b="1" i="1" smtClean="0">
                            <a:latin typeface="Cambria Math" panose="02040503050406030204" pitchFamily="18" charset="0"/>
                          </a:rPr>
                        </m:ctrlPr>
                      </m:sSubPr>
                      <m:e>
                        <m:r>
                          <a:rPr lang="en-US" altLang="ja-JP" sz="3600" b="1" smtClean="0">
                            <a:latin typeface="Cambria Math" panose="02040503050406030204" pitchFamily="18" charset="0"/>
                          </a:rPr>
                          <m:t>𝐮</m:t>
                        </m:r>
                      </m:e>
                      <m:sub>
                        <m:r>
                          <a:rPr lang="en-US" altLang="ja-JP" sz="3600" b="0" i="0" smtClean="0">
                            <a:latin typeface="Cambria Math" panose="02040503050406030204" pitchFamily="18" charset="0"/>
                          </a:rPr>
                          <m:t>2</m:t>
                        </m:r>
                      </m:sub>
                    </m:sSub>
                  </m:oMath>
                </a14:m>
                <a:r>
                  <a:rPr lang="en-US" altLang="ja-JP" sz="3600" dirty="0"/>
                  <a:t> </a:t>
                </a:r>
                <a:endParaRPr lang="ja-JP" altLang="en-US" sz="3600" dirty="0"/>
              </a:p>
            </p:txBody>
          </p:sp>
        </mc:Choice>
        <mc:Fallback xmlns="">
          <p:sp>
            <p:nvSpPr>
              <p:cNvPr id="26" name="正方形/長方形 25"/>
              <p:cNvSpPr>
                <a:spLocks noRot="1" noChangeAspect="1" noMove="1" noResize="1" noEditPoints="1" noAdjustHandles="1" noChangeArrowheads="1" noChangeShapeType="1" noTextEdit="1"/>
              </p:cNvSpPr>
              <p:nvPr/>
            </p:nvSpPr>
            <p:spPr>
              <a:xfrm>
                <a:off x="2524919" y="1393458"/>
                <a:ext cx="791053" cy="645444"/>
              </a:xfrm>
              <a:prstGeom prst="rect">
                <a:avLst/>
              </a:prstGeom>
              <a:blipFill rotWithShape="0">
                <a:blip r:embed="rId9"/>
                <a:stretch>
                  <a:fillRect/>
                </a:stretch>
              </a:blipFill>
            </p:spPr>
            <p:txBody>
              <a:bodyPr/>
              <a:lstStyle/>
              <a:p>
                <a:r>
                  <a:rPr lang="ja-JP" altLang="en-US">
                    <a:noFill/>
                  </a:rPr>
                  <a:t> </a:t>
                </a:r>
              </a:p>
            </p:txBody>
          </p:sp>
        </mc:Fallback>
      </mc:AlternateContent>
      <p:cxnSp>
        <p:nvCxnSpPr>
          <p:cNvPr id="27" name="直線コネクタ 26"/>
          <p:cNvCxnSpPr/>
          <p:nvPr/>
        </p:nvCxnSpPr>
        <p:spPr>
          <a:xfrm flipH="1" flipV="1">
            <a:off x="2643518" y="1888275"/>
            <a:ext cx="606624" cy="652613"/>
          </a:xfrm>
          <a:prstGeom prst="line">
            <a:avLst/>
          </a:prstGeom>
          <a:ln w="50800">
            <a:solidFill>
              <a:schemeClr val="bg1">
                <a:lumMod val="65000"/>
              </a:schemeClr>
            </a:solidFill>
            <a:headEnd type="oval"/>
            <a:tailEnd type="stealth"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 name="正方形/長方形 2"/>
              <p:cNvSpPr/>
              <p:nvPr/>
            </p:nvSpPr>
            <p:spPr>
              <a:xfrm>
                <a:off x="299430" y="4698761"/>
                <a:ext cx="5655844" cy="1730282"/>
              </a:xfrm>
              <a:prstGeom prst="rect">
                <a:avLst/>
              </a:prstGeom>
            </p:spPr>
            <p:txBody>
              <a:bodyPr wrap="none">
                <a:spAutoFit/>
              </a:bodyPr>
              <a:lstStyle/>
              <a:p>
                <a:pPr>
                  <a:spcBef>
                    <a:spcPts val="600"/>
                  </a:spcBef>
                  <a:spcAft>
                    <a:spcPts val="600"/>
                  </a:spcAft>
                </a:pPr>
                <a14:m>
                  <m:oMath xmlns:m="http://schemas.openxmlformats.org/officeDocument/2006/math">
                    <m:nary>
                      <m:naryPr>
                        <m:chr m:val="∑"/>
                        <m:supHide m:val="on"/>
                        <m:ctrlPr>
                          <a:rPr lang="ja-JP" altLang="ja-JP" sz="2400" b="1" i="1" smtClean="0">
                            <a:latin typeface="Cambria Math" panose="02040503050406030204" pitchFamily="18" charset="0"/>
                          </a:rPr>
                        </m:ctrlPr>
                      </m:naryPr>
                      <m:sub>
                        <m:r>
                          <a:rPr lang="en-US" altLang="ja-JP" sz="2400" i="1">
                            <a:latin typeface="Cambria Math" panose="02040503050406030204" pitchFamily="18" charset="0"/>
                          </a:rPr>
                          <m:t>𝑖</m:t>
                        </m:r>
                      </m:sub>
                      <m:sup/>
                      <m:e>
                        <m:r>
                          <a:rPr lang="en-US" altLang="ja-JP" sz="2400" b="1" i="1">
                            <a:latin typeface="Cambria Math" panose="02040503050406030204" pitchFamily="18" charset="0"/>
                          </a:rPr>
                          <m:t>(</m:t>
                        </m:r>
                        <m:sSub>
                          <m:sSubPr>
                            <m:ctrlPr>
                              <a:rPr lang="en-US" altLang="ja-JP" sz="2400" b="1" i="1">
                                <a:latin typeface="Cambria Math" panose="02040503050406030204" pitchFamily="18" charset="0"/>
                              </a:rPr>
                            </m:ctrlPr>
                          </m:sSubPr>
                          <m:e>
                            <m:r>
                              <a:rPr lang="en-US" altLang="ja-JP" sz="2400" b="1">
                                <a:latin typeface="Cambria Math" panose="02040503050406030204" pitchFamily="18" charset="0"/>
                              </a:rPr>
                              <m:t>𝐱</m:t>
                            </m:r>
                          </m:e>
                          <m:sub>
                            <m:r>
                              <a:rPr lang="en-US" altLang="ja-JP" sz="2400" i="1">
                                <a:latin typeface="Cambria Math" panose="02040503050406030204" pitchFamily="18" charset="0"/>
                              </a:rPr>
                              <m:t>𝑖</m:t>
                            </m:r>
                          </m:sub>
                        </m:sSub>
                        <m:r>
                          <a:rPr lang="en-US" altLang="ja-JP" sz="2400" b="1" i="1">
                            <a:latin typeface="Cambria Math" panose="02040503050406030204" pitchFamily="18" charset="0"/>
                          </a:rPr>
                          <m:t>−</m:t>
                        </m:r>
                        <m:r>
                          <a:rPr lang="en-US" altLang="ja-JP" sz="2400" b="1">
                            <a:latin typeface="Cambria Math" panose="02040503050406030204" pitchFamily="18" charset="0"/>
                          </a:rPr>
                          <m:t>𝐦</m:t>
                        </m:r>
                        <m:r>
                          <a:rPr lang="en-US" altLang="ja-JP" sz="2400" b="1" i="1">
                            <a:latin typeface="Cambria Math" panose="02040503050406030204" pitchFamily="18" charset="0"/>
                          </a:rPr>
                          <m:t>)</m:t>
                        </m:r>
                        <m:sSup>
                          <m:sSupPr>
                            <m:ctrlPr>
                              <a:rPr lang="ja-JP" altLang="ja-JP" sz="2400" b="1" i="1">
                                <a:latin typeface="Cambria Math" panose="02040503050406030204" pitchFamily="18" charset="0"/>
                              </a:rPr>
                            </m:ctrlPr>
                          </m:sSupPr>
                          <m:e>
                            <m:r>
                              <a:rPr lang="en-US" altLang="ja-JP" sz="2400" b="1" i="1">
                                <a:latin typeface="Cambria Math" panose="02040503050406030204" pitchFamily="18" charset="0"/>
                              </a:rPr>
                              <m:t>(</m:t>
                            </m:r>
                            <m:sSub>
                              <m:sSubPr>
                                <m:ctrlPr>
                                  <a:rPr lang="en-US" altLang="ja-JP" sz="2400" b="1" i="1">
                                    <a:latin typeface="Cambria Math" panose="02040503050406030204" pitchFamily="18" charset="0"/>
                                  </a:rPr>
                                </m:ctrlPr>
                              </m:sSubPr>
                              <m:e>
                                <m:r>
                                  <a:rPr lang="en-US" altLang="ja-JP" sz="2400" b="1">
                                    <a:latin typeface="Cambria Math" panose="02040503050406030204" pitchFamily="18" charset="0"/>
                                  </a:rPr>
                                  <m:t>𝐱</m:t>
                                </m:r>
                              </m:e>
                              <m:sub>
                                <m:r>
                                  <a:rPr lang="en-US" altLang="ja-JP" sz="2400" i="1">
                                    <a:latin typeface="Cambria Math" panose="02040503050406030204" pitchFamily="18" charset="0"/>
                                  </a:rPr>
                                  <m:t>𝑖</m:t>
                                </m:r>
                              </m:sub>
                            </m:sSub>
                            <m:r>
                              <a:rPr lang="en-US" altLang="ja-JP" sz="2400" b="1" i="1">
                                <a:latin typeface="Cambria Math" panose="02040503050406030204" pitchFamily="18" charset="0"/>
                              </a:rPr>
                              <m:t>−</m:t>
                            </m:r>
                            <m:r>
                              <a:rPr lang="en-US" altLang="ja-JP" sz="2400" b="1">
                                <a:latin typeface="Cambria Math" panose="02040503050406030204" pitchFamily="18" charset="0"/>
                              </a:rPr>
                              <m:t>𝐦</m:t>
                            </m:r>
                            <m:r>
                              <a:rPr lang="en-US" altLang="ja-JP" sz="2400" b="1" i="1">
                                <a:latin typeface="Cambria Math" panose="02040503050406030204" pitchFamily="18" charset="0"/>
                              </a:rPr>
                              <m:t>)</m:t>
                            </m:r>
                          </m:e>
                          <m:sup>
                            <m:r>
                              <a:rPr lang="en-US" altLang="ja-JP" sz="2400" i="1">
                                <a:latin typeface="Cambria Math" panose="02040503050406030204" pitchFamily="18" charset="0"/>
                              </a:rPr>
                              <m:t>𝑇</m:t>
                            </m:r>
                          </m:sup>
                        </m:sSup>
                      </m:e>
                    </m:nary>
                  </m:oMath>
                </a14:m>
                <a:r>
                  <a:rPr lang="en-US" altLang="ja-JP" sz="2400" b="1" dirty="0"/>
                  <a:t> </a:t>
                </a:r>
              </a:p>
              <a:p>
                <a:pPr>
                  <a:spcBef>
                    <a:spcPts val="600"/>
                  </a:spcBef>
                  <a:spcAft>
                    <a:spcPts val="600"/>
                  </a:spcAft>
                </a:pPr>
                <a14:m>
                  <m:oMath xmlns:m="http://schemas.openxmlformats.org/officeDocument/2006/math">
                    <m:r>
                      <a:rPr lang="en-US" altLang="ja-JP" sz="2400" b="1" i="1" smtClean="0">
                        <a:latin typeface="Cambria Math" panose="02040503050406030204" pitchFamily="18" charset="0"/>
                      </a:rPr>
                      <m:t>=</m:t>
                    </m:r>
                    <m:r>
                      <a:rPr lang="en-US" altLang="ja-JP" sz="2400" b="1" i="1">
                        <a:latin typeface="Cambria Math" panose="02040503050406030204" pitchFamily="18" charset="0"/>
                      </a:rPr>
                      <m:t>𝐕</m:t>
                    </m:r>
                    <m:r>
                      <m:rPr>
                        <m:sty m:val="p"/>
                      </m:rPr>
                      <a:rPr lang="en-US" altLang="ja-JP" sz="2400">
                        <a:latin typeface="Cambria Math" panose="02040503050406030204" pitchFamily="18" charset="0"/>
                      </a:rPr>
                      <m:t>diag</m:t>
                    </m:r>
                    <m:d>
                      <m:dPr>
                        <m:ctrlPr>
                          <a:rPr lang="ja-JP" altLang="ja-JP" sz="2400" i="1">
                            <a:latin typeface="Cambria Math" panose="02040503050406030204" pitchFamily="18" charset="0"/>
                          </a:rPr>
                        </m:ctrlPr>
                      </m:dPr>
                      <m:e>
                        <m:sSub>
                          <m:sSubPr>
                            <m:ctrlPr>
                              <a:rPr lang="ja-JP" altLang="ja-JP" sz="2400" i="1">
                                <a:latin typeface="Cambria Math" panose="02040503050406030204" pitchFamily="18" charset="0"/>
                              </a:rPr>
                            </m:ctrlPr>
                          </m:sSubPr>
                          <m:e>
                            <m:r>
                              <m:rPr>
                                <m:sty m:val="p"/>
                              </m:rPr>
                              <a:rPr lang="en-US" altLang="ja-JP" sz="2400">
                                <a:latin typeface="Cambria Math" panose="02040503050406030204" pitchFamily="18" charset="0"/>
                              </a:rPr>
                              <m:t>λ</m:t>
                            </m:r>
                          </m:e>
                          <m:sub>
                            <m:r>
                              <a:rPr lang="en-US" altLang="ja-JP" sz="2400">
                                <a:latin typeface="Cambria Math" panose="02040503050406030204" pitchFamily="18" charset="0"/>
                              </a:rPr>
                              <m:t>1</m:t>
                            </m:r>
                          </m:sub>
                        </m:sSub>
                        <m:r>
                          <a:rPr lang="en-US" altLang="ja-JP" sz="2400" b="1" i="1">
                            <a:latin typeface="Cambria Math" panose="02040503050406030204" pitchFamily="18" charset="0"/>
                          </a:rPr>
                          <m:t>,</m:t>
                        </m:r>
                        <m:sSub>
                          <m:sSubPr>
                            <m:ctrlPr>
                              <a:rPr lang="ja-JP" altLang="ja-JP" sz="2400" i="1">
                                <a:latin typeface="Cambria Math" panose="02040503050406030204" pitchFamily="18" charset="0"/>
                              </a:rPr>
                            </m:ctrlPr>
                          </m:sSubPr>
                          <m:e>
                            <m:r>
                              <m:rPr>
                                <m:sty m:val="p"/>
                              </m:rPr>
                              <a:rPr lang="en-US" altLang="ja-JP" sz="2400">
                                <a:latin typeface="Cambria Math" panose="02040503050406030204" pitchFamily="18" charset="0"/>
                              </a:rPr>
                              <m:t>λ</m:t>
                            </m:r>
                          </m:e>
                          <m:sub>
                            <m:r>
                              <a:rPr lang="en-US" altLang="ja-JP" sz="2400">
                                <a:latin typeface="Cambria Math" panose="02040503050406030204" pitchFamily="18" charset="0"/>
                              </a:rPr>
                              <m:t>2</m:t>
                            </m:r>
                          </m:sub>
                        </m:sSub>
                        <m:r>
                          <a:rPr lang="en-US" altLang="ja-JP" sz="2400" b="1" i="1">
                            <a:latin typeface="Cambria Math" panose="02040503050406030204" pitchFamily="18" charset="0"/>
                          </a:rPr>
                          <m:t>,…,</m:t>
                        </m:r>
                        <m:sSub>
                          <m:sSubPr>
                            <m:ctrlPr>
                              <a:rPr lang="ja-JP" altLang="ja-JP" sz="2400" i="1">
                                <a:latin typeface="Cambria Math" panose="02040503050406030204" pitchFamily="18" charset="0"/>
                              </a:rPr>
                            </m:ctrlPr>
                          </m:sSubPr>
                          <m:e>
                            <m:r>
                              <m:rPr>
                                <m:sty m:val="p"/>
                              </m:rPr>
                              <a:rPr lang="en-US" altLang="ja-JP" sz="2400">
                                <a:latin typeface="Cambria Math" panose="02040503050406030204" pitchFamily="18" charset="0"/>
                              </a:rPr>
                              <m:t>λ</m:t>
                            </m:r>
                          </m:e>
                          <m:sub>
                            <m:r>
                              <m:rPr>
                                <m:sty m:val="p"/>
                              </m:rPr>
                              <a:rPr lang="en-US" altLang="ja-JP" sz="2400">
                                <a:latin typeface="Cambria Math" panose="02040503050406030204" pitchFamily="18" charset="0"/>
                              </a:rPr>
                              <m:t>d</m:t>
                            </m:r>
                          </m:sub>
                        </m:sSub>
                      </m:e>
                    </m:d>
                    <m:sSup>
                      <m:sSupPr>
                        <m:ctrlPr>
                          <a:rPr lang="ja-JP" altLang="ja-JP" sz="2400" b="1" i="1">
                            <a:latin typeface="Cambria Math" panose="02040503050406030204" pitchFamily="18" charset="0"/>
                          </a:rPr>
                        </m:ctrlPr>
                      </m:sSupPr>
                      <m:e>
                        <m:r>
                          <a:rPr lang="en-US" altLang="ja-JP" sz="2400" b="1" i="1">
                            <a:latin typeface="Cambria Math" panose="02040503050406030204" pitchFamily="18" charset="0"/>
                          </a:rPr>
                          <m:t>𝑽</m:t>
                        </m:r>
                      </m:e>
                      <m:sup>
                        <m:r>
                          <a:rPr lang="en-US" altLang="ja-JP" sz="2400" i="1">
                            <a:latin typeface="Cambria Math" panose="02040503050406030204" pitchFamily="18" charset="0"/>
                          </a:rPr>
                          <m:t>𝑇</m:t>
                        </m:r>
                      </m:sup>
                    </m:sSup>
                  </m:oMath>
                </a14:m>
                <a:r>
                  <a:rPr lang="en-US" altLang="ja-JP" sz="2400" dirty="0"/>
                  <a:t> </a:t>
                </a:r>
              </a:p>
              <a:p>
                <a:pPr>
                  <a:spcBef>
                    <a:spcPts val="600"/>
                  </a:spcBef>
                  <a:spcAft>
                    <a:spcPts val="600"/>
                  </a:spcAft>
                </a:pPr>
                <a14:m>
                  <m:oMath xmlns:m="http://schemas.openxmlformats.org/officeDocument/2006/math">
                    <m:r>
                      <a:rPr lang="en-US" altLang="ja-JP" sz="2000" b="1" i="1">
                        <a:latin typeface="Cambria Math" panose="02040503050406030204" pitchFamily="18" charset="0"/>
                      </a:rPr>
                      <m:t>=</m:t>
                    </m:r>
                    <m:d>
                      <m:dPr>
                        <m:ctrlPr>
                          <a:rPr lang="en-US" altLang="ja-JP" sz="2000" b="1" i="1" smtClean="0">
                            <a:latin typeface="Cambria Math" panose="02040503050406030204" pitchFamily="18" charset="0"/>
                          </a:rPr>
                        </m:ctrlPr>
                      </m:dPr>
                      <m:e>
                        <m:m>
                          <m:mPr>
                            <m:mcs>
                              <m:mc>
                                <m:mcPr>
                                  <m:count m:val="2"/>
                                  <m:mcJc m:val="center"/>
                                </m:mcPr>
                              </m:mc>
                            </m:mcs>
                            <m:ctrlPr>
                              <a:rPr lang="en-US" altLang="ja-JP" sz="2000" b="1" i="1">
                                <a:latin typeface="Cambria Math" panose="02040503050406030204" pitchFamily="18" charset="0"/>
                              </a:rPr>
                            </m:ctrlPr>
                          </m:mPr>
                          <m:mr>
                            <m:e>
                              <m:r>
                                <a:rPr lang="en-US" altLang="ja-JP" sz="2000" i="1">
                                  <a:latin typeface="Cambria Math" panose="02040503050406030204" pitchFamily="18" charset="0"/>
                                </a:rPr>
                                <m:t>0.63</m:t>
                              </m:r>
                            </m:e>
                            <m:e>
                              <m:r>
                                <a:rPr lang="en-US" altLang="ja-JP" sz="2000" i="1">
                                  <a:latin typeface="Cambria Math" panose="02040503050406030204" pitchFamily="18" charset="0"/>
                                </a:rPr>
                                <m:t>0.78</m:t>
                              </m:r>
                            </m:e>
                          </m:mr>
                          <m:mr>
                            <m:e>
                              <m:r>
                                <a:rPr lang="en-US" altLang="ja-JP" sz="2000" i="1">
                                  <a:latin typeface="Cambria Math" panose="02040503050406030204" pitchFamily="18" charset="0"/>
                                </a:rPr>
                                <m:t>0.78</m:t>
                              </m:r>
                            </m:e>
                            <m:e>
                              <m:r>
                                <a:rPr lang="en-US" altLang="ja-JP" sz="2000" i="1">
                                  <a:latin typeface="Cambria Math" panose="02040503050406030204" pitchFamily="18" charset="0"/>
                                </a:rPr>
                                <m:t>−0.63</m:t>
                              </m:r>
                            </m:e>
                          </m:mr>
                        </m:m>
                      </m:e>
                    </m:d>
                    <m:d>
                      <m:dPr>
                        <m:ctrlPr>
                          <a:rPr lang="en-US" altLang="ja-JP" sz="2000" b="1" i="1" smtClean="0">
                            <a:latin typeface="Cambria Math" panose="02040503050406030204" pitchFamily="18" charset="0"/>
                          </a:rPr>
                        </m:ctrlPr>
                      </m:dPr>
                      <m:e>
                        <m:m>
                          <m:mPr>
                            <m:mcs>
                              <m:mc>
                                <m:mcPr>
                                  <m:count m:val="2"/>
                                  <m:mcJc m:val="center"/>
                                </m:mcPr>
                              </m:mc>
                            </m:mcs>
                            <m:ctrlPr>
                              <a:rPr lang="en-US" altLang="ja-JP" sz="2000" i="1" smtClean="0">
                                <a:latin typeface="Cambria Math" panose="02040503050406030204" pitchFamily="18" charset="0"/>
                              </a:rPr>
                            </m:ctrlPr>
                          </m:mPr>
                          <m:mr>
                            <m:e>
                              <m:r>
                                <m:rPr>
                                  <m:brk m:alnAt="7"/>
                                </m:rPr>
                                <a:rPr lang="en-US" altLang="ja-JP" sz="2000" b="0" i="1" smtClean="0">
                                  <a:latin typeface="Cambria Math" panose="02040503050406030204" pitchFamily="18" charset="0"/>
                                </a:rPr>
                                <m:t>5</m:t>
                              </m:r>
                              <m:r>
                                <a:rPr lang="en-US" altLang="ja-JP" sz="2000" b="0" i="1" smtClean="0">
                                  <a:latin typeface="Cambria Math" panose="02040503050406030204" pitchFamily="18" charset="0"/>
                                </a:rPr>
                                <m:t>52.8</m:t>
                              </m:r>
                            </m:e>
                            <m:e>
                              <m:r>
                                <a:rPr lang="en-US" altLang="ja-JP" sz="2000" b="0" i="1" smtClean="0">
                                  <a:latin typeface="Cambria Math" panose="02040503050406030204" pitchFamily="18" charset="0"/>
                                </a:rPr>
                                <m:t>0</m:t>
                              </m:r>
                            </m:e>
                          </m:mr>
                          <m:mr>
                            <m:e>
                              <m:r>
                                <a:rPr lang="en-US" altLang="ja-JP" sz="2000" b="0" i="1" smtClean="0">
                                  <a:latin typeface="Cambria Math" panose="02040503050406030204" pitchFamily="18" charset="0"/>
                                </a:rPr>
                                <m:t>0</m:t>
                              </m:r>
                            </m:e>
                            <m:e>
                              <m:r>
                                <a:rPr lang="en-US" altLang="ja-JP" sz="2000" b="0" i="1" smtClean="0">
                                  <a:latin typeface="Cambria Math" panose="02040503050406030204" pitchFamily="18" charset="0"/>
                                </a:rPr>
                                <m:t>28.2</m:t>
                              </m:r>
                            </m:e>
                          </m:mr>
                        </m:m>
                      </m:e>
                    </m:d>
                    <m:sSup>
                      <m:sSupPr>
                        <m:ctrlPr>
                          <a:rPr lang="en-US" altLang="ja-JP" sz="2000" b="1" i="1" smtClean="0">
                            <a:latin typeface="Cambria Math" panose="02040503050406030204" pitchFamily="18" charset="0"/>
                          </a:rPr>
                        </m:ctrlPr>
                      </m:sSupPr>
                      <m:e>
                        <m:d>
                          <m:dPr>
                            <m:ctrlPr>
                              <a:rPr lang="en-US" altLang="ja-JP" sz="2000" b="1" i="1">
                                <a:latin typeface="Cambria Math" panose="02040503050406030204" pitchFamily="18" charset="0"/>
                              </a:rPr>
                            </m:ctrlPr>
                          </m:dPr>
                          <m:e>
                            <m:m>
                              <m:mPr>
                                <m:mcs>
                                  <m:mc>
                                    <m:mcPr>
                                      <m:count m:val="2"/>
                                      <m:mcJc m:val="center"/>
                                    </m:mcPr>
                                  </m:mc>
                                </m:mcs>
                                <m:ctrlPr>
                                  <a:rPr lang="en-US" altLang="ja-JP" sz="2000" b="1" i="1">
                                    <a:latin typeface="Cambria Math" panose="02040503050406030204" pitchFamily="18" charset="0"/>
                                  </a:rPr>
                                </m:ctrlPr>
                              </m:mPr>
                              <m:mr>
                                <m:e>
                                  <m:r>
                                    <a:rPr lang="en-US" altLang="ja-JP" sz="2000" i="1">
                                      <a:latin typeface="Cambria Math" panose="02040503050406030204" pitchFamily="18" charset="0"/>
                                    </a:rPr>
                                    <m:t>0.63</m:t>
                                  </m:r>
                                </m:e>
                                <m:e>
                                  <m:r>
                                    <a:rPr lang="en-US" altLang="ja-JP" sz="2000" i="1">
                                      <a:latin typeface="Cambria Math" panose="02040503050406030204" pitchFamily="18" charset="0"/>
                                    </a:rPr>
                                    <m:t>0.78</m:t>
                                  </m:r>
                                </m:e>
                              </m:mr>
                              <m:mr>
                                <m:e>
                                  <m:r>
                                    <a:rPr lang="en-US" altLang="ja-JP" sz="2000" i="1">
                                      <a:latin typeface="Cambria Math" panose="02040503050406030204" pitchFamily="18" charset="0"/>
                                    </a:rPr>
                                    <m:t>0.78</m:t>
                                  </m:r>
                                </m:e>
                                <m:e>
                                  <m:r>
                                    <a:rPr lang="en-US" altLang="ja-JP" sz="2000" i="1">
                                      <a:latin typeface="Cambria Math" panose="02040503050406030204" pitchFamily="18" charset="0"/>
                                    </a:rPr>
                                    <m:t>−0.63</m:t>
                                  </m:r>
                                </m:e>
                              </m:mr>
                            </m:m>
                          </m:e>
                        </m:d>
                      </m:e>
                      <m:sup>
                        <m:r>
                          <a:rPr lang="en-US" altLang="ja-JP" sz="2000" b="1" i="1" smtClean="0">
                            <a:latin typeface="Cambria Math" panose="02040503050406030204" pitchFamily="18" charset="0"/>
                          </a:rPr>
                          <m:t>𝑻</m:t>
                        </m:r>
                      </m:sup>
                    </m:sSup>
                  </m:oMath>
                </a14:m>
                <a:r>
                  <a:rPr lang="en-US" altLang="ja-JP" sz="2000" dirty="0"/>
                  <a:t> </a:t>
                </a:r>
              </a:p>
            </p:txBody>
          </p:sp>
        </mc:Choice>
        <mc:Fallback xmlns="">
          <p:sp>
            <p:nvSpPr>
              <p:cNvPr id="3" name="正方形/長方形 2"/>
              <p:cNvSpPr>
                <a:spLocks noRot="1" noChangeAspect="1" noMove="1" noResize="1" noEditPoints="1" noAdjustHandles="1" noChangeArrowheads="1" noChangeShapeType="1" noTextEdit="1"/>
              </p:cNvSpPr>
              <p:nvPr/>
            </p:nvSpPr>
            <p:spPr>
              <a:xfrm>
                <a:off x="299430" y="4698761"/>
                <a:ext cx="5655844" cy="1730282"/>
              </a:xfrm>
              <a:prstGeom prst="rect">
                <a:avLst/>
              </a:prstGeom>
              <a:blipFill rotWithShape="0">
                <a:blip r:embed="rId10"/>
                <a:stretch>
                  <a:fillRect l="-8297" t="-3450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9" name="正方形/長方形 28"/>
              <p:cNvSpPr/>
              <p:nvPr/>
            </p:nvSpPr>
            <p:spPr>
              <a:xfrm>
                <a:off x="6841146" y="4482861"/>
                <a:ext cx="4091376" cy="2830455"/>
              </a:xfrm>
              <a:prstGeom prst="rect">
                <a:avLst/>
              </a:prstGeom>
            </p:spPr>
            <p:txBody>
              <a:bodyPr wrap="none">
                <a:spAutoFit/>
              </a:bodyPr>
              <a:lstStyle/>
              <a:p>
                <a:pPr>
                  <a:spcBef>
                    <a:spcPts val="600"/>
                  </a:spcBef>
                  <a:spcAft>
                    <a:spcPts val="600"/>
                  </a:spcAft>
                </a:pPr>
                <a14:m>
                  <m:oMath xmlns:m="http://schemas.openxmlformats.org/officeDocument/2006/math">
                    <m:nary>
                      <m:naryPr>
                        <m:chr m:val="∑"/>
                        <m:supHide m:val="on"/>
                        <m:ctrlPr>
                          <a:rPr lang="ja-JP" altLang="ja-JP" sz="2400" b="1" i="1" smtClean="0">
                            <a:latin typeface="Cambria Math" panose="02040503050406030204" pitchFamily="18" charset="0"/>
                          </a:rPr>
                        </m:ctrlPr>
                      </m:naryPr>
                      <m:sub>
                        <m:r>
                          <a:rPr lang="en-US" altLang="ja-JP" sz="2400" i="1">
                            <a:latin typeface="Cambria Math" panose="02040503050406030204" pitchFamily="18" charset="0"/>
                          </a:rPr>
                          <m:t>𝑖</m:t>
                        </m:r>
                      </m:sub>
                      <m:sup/>
                      <m:e>
                        <m:sSup>
                          <m:sSupPr>
                            <m:ctrlPr>
                              <a:rPr lang="en-US" altLang="ja-JP" sz="2400" b="1" i="1">
                                <a:latin typeface="Cambria Math" panose="02040503050406030204" pitchFamily="18" charset="0"/>
                              </a:rPr>
                            </m:ctrlPr>
                          </m:sSupPr>
                          <m:e>
                            <m:r>
                              <a:rPr lang="en-US" altLang="ja-JP" sz="2400" b="1">
                                <a:latin typeface="Cambria Math" panose="02040503050406030204" pitchFamily="18" charset="0"/>
                              </a:rPr>
                              <m:t>𝐕</m:t>
                            </m:r>
                          </m:e>
                          <m:sup>
                            <m:r>
                              <a:rPr lang="en-US" altLang="ja-JP" sz="2400" b="1" i="1">
                                <a:latin typeface="Cambria Math" panose="02040503050406030204" pitchFamily="18" charset="0"/>
                              </a:rPr>
                              <m:t>𝑻</m:t>
                            </m:r>
                          </m:sup>
                        </m:sSup>
                        <m:d>
                          <m:dPr>
                            <m:ctrlPr>
                              <a:rPr lang="en-US" altLang="ja-JP" sz="2400" b="1" i="1">
                                <a:latin typeface="Cambria Math" panose="02040503050406030204" pitchFamily="18" charset="0"/>
                              </a:rPr>
                            </m:ctrlPr>
                          </m:dPr>
                          <m:e>
                            <m:sSub>
                              <m:sSubPr>
                                <m:ctrlPr>
                                  <a:rPr lang="en-US" altLang="ja-JP" sz="2400" b="1" i="1">
                                    <a:latin typeface="Cambria Math" panose="02040503050406030204" pitchFamily="18" charset="0"/>
                                  </a:rPr>
                                </m:ctrlPr>
                              </m:sSubPr>
                              <m:e>
                                <m:r>
                                  <a:rPr lang="en-US" altLang="ja-JP" sz="2400" b="1">
                                    <a:latin typeface="Cambria Math" panose="02040503050406030204" pitchFamily="18" charset="0"/>
                                  </a:rPr>
                                  <m:t>𝐱</m:t>
                                </m:r>
                              </m:e>
                              <m:sub>
                                <m:r>
                                  <a:rPr lang="en-US" altLang="ja-JP" sz="2400" i="1">
                                    <a:latin typeface="Cambria Math" panose="02040503050406030204" pitchFamily="18" charset="0"/>
                                  </a:rPr>
                                  <m:t>𝑖</m:t>
                                </m:r>
                              </m:sub>
                            </m:sSub>
                            <m:r>
                              <a:rPr lang="en-US" altLang="ja-JP" sz="2400" b="1" i="1">
                                <a:latin typeface="Cambria Math" panose="02040503050406030204" pitchFamily="18" charset="0"/>
                              </a:rPr>
                              <m:t>−</m:t>
                            </m:r>
                            <m:r>
                              <a:rPr lang="en-US" altLang="ja-JP" sz="2400" b="1">
                                <a:latin typeface="Cambria Math" panose="02040503050406030204" pitchFamily="18" charset="0"/>
                              </a:rPr>
                              <m:t>𝐦</m:t>
                            </m:r>
                          </m:e>
                        </m:d>
                        <m:sSup>
                          <m:sSupPr>
                            <m:ctrlPr>
                              <a:rPr lang="ja-JP" altLang="ja-JP" sz="2400" b="1" i="1">
                                <a:latin typeface="Cambria Math" panose="02040503050406030204" pitchFamily="18" charset="0"/>
                              </a:rPr>
                            </m:ctrlPr>
                          </m:sSupPr>
                          <m:e>
                            <m:r>
                              <a:rPr lang="en-US" altLang="ja-JP" sz="2400" b="1" i="1">
                                <a:latin typeface="Cambria Math" panose="02040503050406030204" pitchFamily="18" charset="0"/>
                              </a:rPr>
                              <m:t>(</m:t>
                            </m:r>
                            <m:sSup>
                              <m:sSupPr>
                                <m:ctrlPr>
                                  <a:rPr lang="en-US" altLang="ja-JP" sz="2400" b="1" i="1">
                                    <a:latin typeface="Cambria Math" panose="02040503050406030204" pitchFamily="18" charset="0"/>
                                  </a:rPr>
                                </m:ctrlPr>
                              </m:sSupPr>
                              <m:e>
                                <m:r>
                                  <a:rPr lang="en-US" altLang="ja-JP" sz="2400" b="1">
                                    <a:latin typeface="Cambria Math" panose="02040503050406030204" pitchFamily="18" charset="0"/>
                                  </a:rPr>
                                  <m:t>𝐕</m:t>
                                </m:r>
                              </m:e>
                              <m:sup>
                                <m:r>
                                  <a:rPr lang="en-US" altLang="ja-JP" sz="2400" b="1" i="1">
                                    <a:latin typeface="Cambria Math" panose="02040503050406030204" pitchFamily="18" charset="0"/>
                                  </a:rPr>
                                  <m:t>𝑻</m:t>
                                </m:r>
                              </m:sup>
                            </m:sSup>
                            <m:d>
                              <m:dPr>
                                <m:ctrlPr>
                                  <a:rPr lang="en-US" altLang="ja-JP" sz="2400" b="1" i="1">
                                    <a:latin typeface="Cambria Math" panose="02040503050406030204" pitchFamily="18" charset="0"/>
                                  </a:rPr>
                                </m:ctrlPr>
                              </m:dPr>
                              <m:e>
                                <m:sSub>
                                  <m:sSubPr>
                                    <m:ctrlPr>
                                      <a:rPr lang="en-US" altLang="ja-JP" sz="2400" b="1" i="1">
                                        <a:latin typeface="Cambria Math" panose="02040503050406030204" pitchFamily="18" charset="0"/>
                                      </a:rPr>
                                    </m:ctrlPr>
                                  </m:sSubPr>
                                  <m:e>
                                    <m:r>
                                      <a:rPr lang="en-US" altLang="ja-JP" sz="2400" b="1">
                                        <a:latin typeface="Cambria Math" panose="02040503050406030204" pitchFamily="18" charset="0"/>
                                      </a:rPr>
                                      <m:t>𝐱</m:t>
                                    </m:r>
                                  </m:e>
                                  <m:sub>
                                    <m:r>
                                      <a:rPr lang="en-US" altLang="ja-JP" sz="2400" i="1">
                                        <a:latin typeface="Cambria Math" panose="02040503050406030204" pitchFamily="18" charset="0"/>
                                      </a:rPr>
                                      <m:t>𝑖</m:t>
                                    </m:r>
                                  </m:sub>
                                </m:sSub>
                                <m:r>
                                  <a:rPr lang="en-US" altLang="ja-JP" sz="2400" b="1" i="1">
                                    <a:latin typeface="Cambria Math" panose="02040503050406030204" pitchFamily="18" charset="0"/>
                                  </a:rPr>
                                  <m:t>−</m:t>
                                </m:r>
                                <m:r>
                                  <a:rPr lang="en-US" altLang="ja-JP" sz="2400" b="1">
                                    <a:latin typeface="Cambria Math" panose="02040503050406030204" pitchFamily="18" charset="0"/>
                                  </a:rPr>
                                  <m:t>𝐦</m:t>
                                </m:r>
                              </m:e>
                            </m:d>
                            <m:r>
                              <a:rPr lang="en-US" altLang="ja-JP" sz="2400" b="1" i="1">
                                <a:latin typeface="Cambria Math" panose="02040503050406030204" pitchFamily="18" charset="0"/>
                              </a:rPr>
                              <m:t>)</m:t>
                            </m:r>
                          </m:e>
                          <m:sup>
                            <m:r>
                              <a:rPr lang="en-US" altLang="ja-JP" sz="2400" i="1">
                                <a:latin typeface="Cambria Math" panose="02040503050406030204" pitchFamily="18" charset="0"/>
                              </a:rPr>
                              <m:t>𝑇</m:t>
                            </m:r>
                          </m:sup>
                        </m:sSup>
                      </m:e>
                    </m:nary>
                  </m:oMath>
                </a14:m>
                <a:r>
                  <a:rPr lang="en-US" altLang="ja-JP" sz="2400" dirty="0"/>
                  <a:t> </a:t>
                </a:r>
              </a:p>
              <a:p>
                <a:pPr>
                  <a:spcBef>
                    <a:spcPts val="600"/>
                  </a:spcBef>
                  <a:spcAft>
                    <a:spcPts val="600"/>
                  </a:spcAft>
                </a:pPr>
                <a14:m>
                  <m:oMath xmlns:m="http://schemas.openxmlformats.org/officeDocument/2006/math">
                    <m:r>
                      <a:rPr lang="en-US" altLang="ja-JP" sz="2400" b="1" i="1">
                        <a:latin typeface="Cambria Math" panose="02040503050406030204" pitchFamily="18" charset="0"/>
                      </a:rPr>
                      <m:t>=</m:t>
                    </m:r>
                    <m:sSup>
                      <m:sSupPr>
                        <m:ctrlPr>
                          <a:rPr lang="en-US" altLang="ja-JP" sz="2400" b="1" i="1">
                            <a:latin typeface="Cambria Math" panose="02040503050406030204" pitchFamily="18" charset="0"/>
                          </a:rPr>
                        </m:ctrlPr>
                      </m:sSupPr>
                      <m:e>
                        <m:r>
                          <a:rPr lang="en-US" altLang="ja-JP" sz="2400" b="1">
                            <a:latin typeface="Cambria Math" panose="02040503050406030204" pitchFamily="18" charset="0"/>
                          </a:rPr>
                          <m:t>𝐕</m:t>
                        </m:r>
                      </m:e>
                      <m:sup>
                        <m:r>
                          <a:rPr lang="en-US" altLang="ja-JP" sz="2400" b="1" i="1">
                            <a:latin typeface="Cambria Math" panose="02040503050406030204" pitchFamily="18" charset="0"/>
                          </a:rPr>
                          <m:t>𝑻</m:t>
                        </m:r>
                      </m:sup>
                    </m:sSup>
                    <m:r>
                      <a:rPr lang="en-US" altLang="ja-JP" sz="2400" b="1" i="1">
                        <a:latin typeface="Cambria Math" panose="02040503050406030204" pitchFamily="18" charset="0"/>
                      </a:rPr>
                      <m:t>𝐕</m:t>
                    </m:r>
                    <m:r>
                      <m:rPr>
                        <m:sty m:val="p"/>
                      </m:rPr>
                      <a:rPr lang="en-US" altLang="ja-JP" sz="2400">
                        <a:latin typeface="Cambria Math" panose="02040503050406030204" pitchFamily="18" charset="0"/>
                      </a:rPr>
                      <m:t>diag</m:t>
                    </m:r>
                    <m:d>
                      <m:dPr>
                        <m:ctrlPr>
                          <a:rPr lang="ja-JP" altLang="ja-JP" sz="2400" i="1">
                            <a:latin typeface="Cambria Math" panose="02040503050406030204" pitchFamily="18" charset="0"/>
                          </a:rPr>
                        </m:ctrlPr>
                      </m:dPr>
                      <m:e>
                        <m:sSub>
                          <m:sSubPr>
                            <m:ctrlPr>
                              <a:rPr lang="ja-JP" altLang="ja-JP" sz="2400" i="1">
                                <a:latin typeface="Cambria Math" panose="02040503050406030204" pitchFamily="18" charset="0"/>
                              </a:rPr>
                            </m:ctrlPr>
                          </m:sSubPr>
                          <m:e>
                            <m:r>
                              <m:rPr>
                                <m:sty m:val="p"/>
                              </m:rPr>
                              <a:rPr lang="en-US" altLang="ja-JP" sz="2400">
                                <a:latin typeface="Cambria Math" panose="02040503050406030204" pitchFamily="18" charset="0"/>
                              </a:rPr>
                              <m:t>λ</m:t>
                            </m:r>
                          </m:e>
                          <m:sub>
                            <m:r>
                              <a:rPr lang="en-US" altLang="ja-JP" sz="2400">
                                <a:latin typeface="Cambria Math" panose="02040503050406030204" pitchFamily="18" charset="0"/>
                              </a:rPr>
                              <m:t>1</m:t>
                            </m:r>
                          </m:sub>
                        </m:sSub>
                        <m:r>
                          <a:rPr lang="en-US" altLang="ja-JP" sz="2400" b="1" i="1">
                            <a:latin typeface="Cambria Math" panose="02040503050406030204" pitchFamily="18" charset="0"/>
                          </a:rPr>
                          <m:t>,</m:t>
                        </m:r>
                        <m:sSub>
                          <m:sSubPr>
                            <m:ctrlPr>
                              <a:rPr lang="ja-JP" altLang="ja-JP" sz="2400" i="1">
                                <a:latin typeface="Cambria Math" panose="02040503050406030204" pitchFamily="18" charset="0"/>
                              </a:rPr>
                            </m:ctrlPr>
                          </m:sSubPr>
                          <m:e>
                            <m:r>
                              <m:rPr>
                                <m:sty m:val="p"/>
                              </m:rPr>
                              <a:rPr lang="en-US" altLang="ja-JP" sz="2400">
                                <a:latin typeface="Cambria Math" panose="02040503050406030204" pitchFamily="18" charset="0"/>
                              </a:rPr>
                              <m:t>λ</m:t>
                            </m:r>
                          </m:e>
                          <m:sub>
                            <m:r>
                              <a:rPr lang="en-US" altLang="ja-JP" sz="2400">
                                <a:latin typeface="Cambria Math" panose="02040503050406030204" pitchFamily="18" charset="0"/>
                              </a:rPr>
                              <m:t>2</m:t>
                            </m:r>
                          </m:sub>
                        </m:sSub>
                        <m:r>
                          <a:rPr lang="en-US" altLang="ja-JP" sz="2400" b="1" i="1">
                            <a:latin typeface="Cambria Math" panose="02040503050406030204" pitchFamily="18" charset="0"/>
                          </a:rPr>
                          <m:t>,…,</m:t>
                        </m:r>
                        <m:sSub>
                          <m:sSubPr>
                            <m:ctrlPr>
                              <a:rPr lang="ja-JP" altLang="ja-JP" sz="2400" i="1">
                                <a:latin typeface="Cambria Math" panose="02040503050406030204" pitchFamily="18" charset="0"/>
                              </a:rPr>
                            </m:ctrlPr>
                          </m:sSubPr>
                          <m:e>
                            <m:r>
                              <m:rPr>
                                <m:sty m:val="p"/>
                              </m:rPr>
                              <a:rPr lang="en-US" altLang="ja-JP" sz="2400">
                                <a:latin typeface="Cambria Math" panose="02040503050406030204" pitchFamily="18" charset="0"/>
                              </a:rPr>
                              <m:t>λ</m:t>
                            </m:r>
                          </m:e>
                          <m:sub>
                            <m:r>
                              <m:rPr>
                                <m:sty m:val="p"/>
                              </m:rPr>
                              <a:rPr lang="en-US" altLang="ja-JP" sz="2400">
                                <a:latin typeface="Cambria Math" panose="02040503050406030204" pitchFamily="18" charset="0"/>
                              </a:rPr>
                              <m:t>d</m:t>
                            </m:r>
                          </m:sub>
                        </m:sSub>
                      </m:e>
                    </m:d>
                    <m:sSup>
                      <m:sSupPr>
                        <m:ctrlPr>
                          <a:rPr lang="ja-JP" altLang="ja-JP" sz="2400" b="1" i="1">
                            <a:latin typeface="Cambria Math" panose="02040503050406030204" pitchFamily="18" charset="0"/>
                          </a:rPr>
                        </m:ctrlPr>
                      </m:sSupPr>
                      <m:e>
                        <m:r>
                          <a:rPr lang="en-US" altLang="ja-JP" sz="2400" b="1" i="1">
                            <a:latin typeface="Cambria Math" panose="02040503050406030204" pitchFamily="18" charset="0"/>
                          </a:rPr>
                          <m:t>𝑽</m:t>
                        </m:r>
                      </m:e>
                      <m:sup>
                        <m:r>
                          <a:rPr lang="en-US" altLang="ja-JP" sz="2400" i="1">
                            <a:latin typeface="Cambria Math" panose="02040503050406030204" pitchFamily="18" charset="0"/>
                          </a:rPr>
                          <m:t>𝑇</m:t>
                        </m:r>
                      </m:sup>
                    </m:sSup>
                  </m:oMath>
                </a14:m>
                <a:r>
                  <a:rPr lang="en-US" altLang="ja-JP" sz="2400" b="1" dirty="0"/>
                  <a:t> </a:t>
                </a:r>
                <a14:m>
                  <m:oMath xmlns:m="http://schemas.openxmlformats.org/officeDocument/2006/math">
                    <m:r>
                      <a:rPr lang="en-US" altLang="ja-JP" sz="2400" b="1">
                        <a:latin typeface="Cambria Math" panose="02040503050406030204" pitchFamily="18" charset="0"/>
                      </a:rPr>
                      <m:t>𝐕</m:t>
                    </m:r>
                  </m:oMath>
                </a14:m>
                <a:r>
                  <a:rPr lang="en-US" altLang="ja-JP" sz="2400" b="1" i="1" dirty="0">
                    <a:latin typeface="Cambria Math" panose="02040503050406030204" pitchFamily="18" charset="0"/>
                  </a:rPr>
                  <a:t> </a:t>
                </a:r>
              </a:p>
              <a:p>
                <a:pPr>
                  <a:spcBef>
                    <a:spcPts val="600"/>
                  </a:spcBef>
                  <a:spcAft>
                    <a:spcPts val="600"/>
                  </a:spcAft>
                </a:pPr>
                <a14:m>
                  <m:oMath xmlns:m="http://schemas.openxmlformats.org/officeDocument/2006/math">
                    <m:r>
                      <a:rPr lang="en-US" altLang="ja-JP" sz="2400" b="1" i="1">
                        <a:latin typeface="Cambria Math" panose="02040503050406030204" pitchFamily="18" charset="0"/>
                      </a:rPr>
                      <m:t>=</m:t>
                    </m:r>
                    <m:r>
                      <m:rPr>
                        <m:sty m:val="p"/>
                      </m:rPr>
                      <a:rPr lang="en-US" altLang="ja-JP" sz="2400">
                        <a:latin typeface="Cambria Math" panose="02040503050406030204" pitchFamily="18" charset="0"/>
                      </a:rPr>
                      <m:t>diag</m:t>
                    </m:r>
                    <m:d>
                      <m:dPr>
                        <m:ctrlPr>
                          <a:rPr lang="ja-JP" altLang="ja-JP" sz="2400" i="1">
                            <a:latin typeface="Cambria Math" panose="02040503050406030204" pitchFamily="18" charset="0"/>
                          </a:rPr>
                        </m:ctrlPr>
                      </m:dPr>
                      <m:e>
                        <m:sSub>
                          <m:sSubPr>
                            <m:ctrlPr>
                              <a:rPr lang="ja-JP" altLang="ja-JP" sz="2400" i="1">
                                <a:latin typeface="Cambria Math" panose="02040503050406030204" pitchFamily="18" charset="0"/>
                              </a:rPr>
                            </m:ctrlPr>
                          </m:sSubPr>
                          <m:e>
                            <m:r>
                              <m:rPr>
                                <m:sty m:val="p"/>
                              </m:rPr>
                              <a:rPr lang="en-US" altLang="ja-JP" sz="2400">
                                <a:latin typeface="Cambria Math" panose="02040503050406030204" pitchFamily="18" charset="0"/>
                              </a:rPr>
                              <m:t>λ</m:t>
                            </m:r>
                          </m:e>
                          <m:sub>
                            <m:r>
                              <a:rPr lang="en-US" altLang="ja-JP" sz="2400">
                                <a:latin typeface="Cambria Math" panose="02040503050406030204" pitchFamily="18" charset="0"/>
                              </a:rPr>
                              <m:t>1</m:t>
                            </m:r>
                          </m:sub>
                        </m:sSub>
                        <m:r>
                          <a:rPr lang="en-US" altLang="ja-JP" sz="2400" b="1" i="1">
                            <a:latin typeface="Cambria Math" panose="02040503050406030204" pitchFamily="18" charset="0"/>
                          </a:rPr>
                          <m:t>,</m:t>
                        </m:r>
                        <m:sSub>
                          <m:sSubPr>
                            <m:ctrlPr>
                              <a:rPr lang="ja-JP" altLang="ja-JP" sz="2400" i="1">
                                <a:latin typeface="Cambria Math" panose="02040503050406030204" pitchFamily="18" charset="0"/>
                              </a:rPr>
                            </m:ctrlPr>
                          </m:sSubPr>
                          <m:e>
                            <m:r>
                              <m:rPr>
                                <m:sty m:val="p"/>
                              </m:rPr>
                              <a:rPr lang="en-US" altLang="ja-JP" sz="2400">
                                <a:latin typeface="Cambria Math" panose="02040503050406030204" pitchFamily="18" charset="0"/>
                              </a:rPr>
                              <m:t>λ</m:t>
                            </m:r>
                          </m:e>
                          <m:sub>
                            <m:r>
                              <a:rPr lang="en-US" altLang="ja-JP" sz="2400">
                                <a:latin typeface="Cambria Math" panose="02040503050406030204" pitchFamily="18" charset="0"/>
                              </a:rPr>
                              <m:t>2</m:t>
                            </m:r>
                          </m:sub>
                        </m:sSub>
                        <m:r>
                          <a:rPr lang="en-US" altLang="ja-JP" sz="2400" b="1" i="1">
                            <a:latin typeface="Cambria Math" panose="02040503050406030204" pitchFamily="18" charset="0"/>
                          </a:rPr>
                          <m:t>,…,</m:t>
                        </m:r>
                        <m:sSub>
                          <m:sSubPr>
                            <m:ctrlPr>
                              <a:rPr lang="ja-JP" altLang="ja-JP" sz="2400" i="1">
                                <a:latin typeface="Cambria Math" panose="02040503050406030204" pitchFamily="18" charset="0"/>
                              </a:rPr>
                            </m:ctrlPr>
                          </m:sSubPr>
                          <m:e>
                            <m:r>
                              <m:rPr>
                                <m:sty m:val="p"/>
                              </m:rPr>
                              <a:rPr lang="en-US" altLang="ja-JP" sz="2400">
                                <a:latin typeface="Cambria Math" panose="02040503050406030204" pitchFamily="18" charset="0"/>
                              </a:rPr>
                              <m:t>λ</m:t>
                            </m:r>
                          </m:e>
                          <m:sub>
                            <m:r>
                              <m:rPr>
                                <m:sty m:val="p"/>
                              </m:rPr>
                              <a:rPr lang="en-US" altLang="ja-JP" sz="2400">
                                <a:latin typeface="Cambria Math" panose="02040503050406030204" pitchFamily="18" charset="0"/>
                              </a:rPr>
                              <m:t>d</m:t>
                            </m:r>
                          </m:sub>
                        </m:sSub>
                      </m:e>
                    </m:d>
                  </m:oMath>
                </a14:m>
                <a:r>
                  <a:rPr lang="en-US" altLang="ja-JP" sz="2400" i="1" dirty="0">
                    <a:latin typeface="Cambria Math" panose="02040503050406030204" pitchFamily="18" charset="0"/>
                  </a:rPr>
                  <a:t> </a:t>
                </a:r>
              </a:p>
              <a:p>
                <a:pPr>
                  <a:spcBef>
                    <a:spcPts val="600"/>
                  </a:spcBef>
                  <a:spcAft>
                    <a:spcPts val="600"/>
                  </a:spcAft>
                </a:pPr>
                <a14:m>
                  <m:oMath xmlns:m="http://schemas.openxmlformats.org/officeDocument/2006/math">
                    <m:r>
                      <a:rPr lang="en-US" altLang="ja-JP" sz="2000" b="0" i="1" smtClean="0">
                        <a:latin typeface="Cambria Math" panose="02040503050406030204" pitchFamily="18" charset="0"/>
                      </a:rPr>
                      <m:t>=</m:t>
                    </m:r>
                    <m:d>
                      <m:dPr>
                        <m:ctrlPr>
                          <a:rPr lang="en-US" altLang="ja-JP" sz="2000" b="1" i="1">
                            <a:latin typeface="Cambria Math" panose="02040503050406030204" pitchFamily="18" charset="0"/>
                          </a:rPr>
                        </m:ctrlPr>
                      </m:dPr>
                      <m:e>
                        <m:m>
                          <m:mPr>
                            <m:mcs>
                              <m:mc>
                                <m:mcPr>
                                  <m:count m:val="2"/>
                                  <m:mcJc m:val="center"/>
                                </m:mcPr>
                              </m:mc>
                            </m:mcs>
                            <m:ctrlPr>
                              <a:rPr lang="en-US" altLang="ja-JP" sz="2000" i="1">
                                <a:latin typeface="Cambria Math" panose="02040503050406030204" pitchFamily="18" charset="0"/>
                              </a:rPr>
                            </m:ctrlPr>
                          </m:mPr>
                          <m:mr>
                            <m:e>
                              <m:r>
                                <m:rPr>
                                  <m:brk m:alnAt="7"/>
                                </m:rPr>
                                <a:rPr lang="en-US" altLang="ja-JP" sz="2000" i="1">
                                  <a:latin typeface="Cambria Math" panose="02040503050406030204" pitchFamily="18" charset="0"/>
                                </a:rPr>
                                <m:t>5</m:t>
                              </m:r>
                              <m:r>
                                <a:rPr lang="en-US" altLang="ja-JP" sz="2000" i="1">
                                  <a:latin typeface="Cambria Math" panose="02040503050406030204" pitchFamily="18" charset="0"/>
                                </a:rPr>
                                <m:t>52.8</m:t>
                              </m:r>
                            </m:e>
                            <m:e>
                              <m:r>
                                <a:rPr lang="en-US" altLang="ja-JP" sz="2000" i="1">
                                  <a:latin typeface="Cambria Math" panose="02040503050406030204" pitchFamily="18" charset="0"/>
                                </a:rPr>
                                <m:t>0</m:t>
                              </m:r>
                            </m:e>
                          </m:mr>
                          <m:mr>
                            <m:e>
                              <m:r>
                                <a:rPr lang="en-US" altLang="ja-JP" sz="2000" i="1">
                                  <a:latin typeface="Cambria Math" panose="02040503050406030204" pitchFamily="18" charset="0"/>
                                </a:rPr>
                                <m:t>0</m:t>
                              </m:r>
                            </m:e>
                            <m:e>
                              <m:r>
                                <a:rPr lang="en-US" altLang="ja-JP" sz="2000" i="1">
                                  <a:latin typeface="Cambria Math" panose="02040503050406030204" pitchFamily="18" charset="0"/>
                                </a:rPr>
                                <m:t>28.2</m:t>
                              </m:r>
                            </m:e>
                          </m:mr>
                        </m:m>
                      </m:e>
                    </m:d>
                  </m:oMath>
                </a14:m>
                <a:r>
                  <a:rPr lang="en-US" altLang="ja-JP" sz="2000" b="1" i="1" dirty="0">
                    <a:latin typeface="Cambria Math" panose="02040503050406030204" pitchFamily="18" charset="0"/>
                  </a:rPr>
                  <a:t> </a:t>
                </a:r>
              </a:p>
              <a:p>
                <a:pPr>
                  <a:spcBef>
                    <a:spcPts val="600"/>
                  </a:spcBef>
                  <a:spcAft>
                    <a:spcPts val="600"/>
                  </a:spcAft>
                </a:pPr>
                <a:endParaRPr lang="ja-JP" altLang="en-US" sz="2400" dirty="0"/>
              </a:p>
            </p:txBody>
          </p:sp>
        </mc:Choice>
        <mc:Fallback xmlns="">
          <p:sp>
            <p:nvSpPr>
              <p:cNvPr id="29" name="正方形/長方形 28"/>
              <p:cNvSpPr>
                <a:spLocks noRot="1" noChangeAspect="1" noMove="1" noResize="1" noEditPoints="1" noAdjustHandles="1" noChangeArrowheads="1" noChangeShapeType="1" noTextEdit="1"/>
              </p:cNvSpPr>
              <p:nvPr/>
            </p:nvSpPr>
            <p:spPr>
              <a:xfrm>
                <a:off x="6841146" y="4482861"/>
                <a:ext cx="4091376" cy="2830455"/>
              </a:xfrm>
              <a:prstGeom prst="rect">
                <a:avLst/>
              </a:prstGeom>
              <a:blipFill>
                <a:blip r:embed="rId11"/>
                <a:stretch>
                  <a:fillRect l="-11475" t="-20860"/>
                </a:stretch>
              </a:blipFill>
            </p:spPr>
            <p:txBody>
              <a:bodyPr/>
              <a:lstStyle/>
              <a:p>
                <a:r>
                  <a:rPr lang="ja-JP" altLang="en-US">
                    <a:noFill/>
                  </a:rPr>
                  <a:t> </a:t>
                </a:r>
              </a:p>
            </p:txBody>
          </p:sp>
        </mc:Fallback>
      </mc:AlternateContent>
      <p:sp>
        <p:nvSpPr>
          <p:cNvPr id="5" name="正方形/長方形 4"/>
          <p:cNvSpPr/>
          <p:nvPr/>
        </p:nvSpPr>
        <p:spPr>
          <a:xfrm>
            <a:off x="2908300" y="355600"/>
            <a:ext cx="6299200" cy="16383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2800" dirty="0">
                <a:latin typeface="メイリオ" panose="020B0604030504040204" pitchFamily="50" charset="-128"/>
                <a:ea typeface="メイリオ" panose="020B0604030504040204" pitchFamily="50" charset="-128"/>
                <a:cs typeface="メイリオ" panose="020B0604030504040204" pitchFamily="50" charset="-128"/>
              </a:rPr>
              <a:t>分散共分散行列の第</a:t>
            </a:r>
            <a:r>
              <a:rPr kumimoji="1" lang="en-US" altLang="ja-JP" sz="2800" dirty="0">
                <a:latin typeface="メイリオ" panose="020B0604030504040204" pitchFamily="50" charset="-128"/>
                <a:ea typeface="メイリオ" panose="020B0604030504040204" pitchFamily="50" charset="-128"/>
                <a:cs typeface="メイリオ" panose="020B0604030504040204" pitchFamily="50" charset="-128"/>
              </a:rPr>
              <a:t>n</a:t>
            </a:r>
            <a:r>
              <a:rPr kumimoji="1" lang="ja-JP" altLang="en-US" sz="2800" dirty="0">
                <a:latin typeface="メイリオ" panose="020B0604030504040204" pitchFamily="50" charset="-128"/>
                <a:ea typeface="メイリオ" panose="020B0604030504040204" pitchFamily="50" charset="-128"/>
                <a:cs typeface="メイリオ" panose="020B0604030504040204" pitchFamily="50" charset="-128"/>
              </a:rPr>
              <a:t>固有値は</a:t>
            </a:r>
            <a:endParaRPr kumimoji="1" lang="en-US" altLang="ja-JP" sz="2800" dirty="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2800" dirty="0">
                <a:latin typeface="メイリオ" panose="020B0604030504040204" pitchFamily="50" charset="-128"/>
                <a:ea typeface="メイリオ" panose="020B0604030504040204" pitchFamily="50" charset="-128"/>
                <a:cs typeface="メイリオ" panose="020B0604030504040204" pitchFamily="50" charset="-128"/>
              </a:rPr>
              <a:t>第</a:t>
            </a:r>
            <a:r>
              <a:rPr lang="en-US" altLang="ja-JP" sz="2800" dirty="0">
                <a:latin typeface="メイリオ" panose="020B0604030504040204" pitchFamily="50" charset="-128"/>
                <a:ea typeface="メイリオ" panose="020B0604030504040204" pitchFamily="50" charset="-128"/>
                <a:cs typeface="メイリオ" panose="020B0604030504040204" pitchFamily="50" charset="-128"/>
              </a:rPr>
              <a:t>n</a:t>
            </a:r>
            <a:r>
              <a:rPr lang="ja-JP" altLang="en-US" sz="2800" dirty="0">
                <a:latin typeface="メイリオ" panose="020B0604030504040204" pitchFamily="50" charset="-128"/>
                <a:ea typeface="メイリオ" panose="020B0604030504040204" pitchFamily="50" charset="-128"/>
                <a:cs typeface="メイリオ" panose="020B0604030504040204" pitchFamily="50" charset="-128"/>
              </a:rPr>
              <a:t>主成分ベクトル方向の分散を表す</a:t>
            </a:r>
            <a:endParaRPr kumimoji="1" lang="ja-JP" altLang="en-US" sz="28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 name="円/楕円 5"/>
          <p:cNvSpPr/>
          <p:nvPr/>
        </p:nvSpPr>
        <p:spPr>
          <a:xfrm>
            <a:off x="2374900" y="5765800"/>
            <a:ext cx="723900" cy="381000"/>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円/楕円 29"/>
          <p:cNvSpPr/>
          <p:nvPr/>
        </p:nvSpPr>
        <p:spPr>
          <a:xfrm>
            <a:off x="3208338" y="6094413"/>
            <a:ext cx="723900" cy="381000"/>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円/楕円 30"/>
          <p:cNvSpPr/>
          <p:nvPr/>
        </p:nvSpPr>
        <p:spPr>
          <a:xfrm>
            <a:off x="7306844" y="6011127"/>
            <a:ext cx="723900" cy="381000"/>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円/楕円 31"/>
          <p:cNvSpPr/>
          <p:nvPr/>
        </p:nvSpPr>
        <p:spPr>
          <a:xfrm>
            <a:off x="8140282" y="6339740"/>
            <a:ext cx="723900" cy="381000"/>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正方形/長方形 32"/>
          <p:cNvSpPr/>
          <p:nvPr/>
        </p:nvSpPr>
        <p:spPr>
          <a:xfrm>
            <a:off x="251925" y="4240319"/>
            <a:ext cx="2954655" cy="369332"/>
          </a:xfrm>
          <a:prstGeom prst="rect">
            <a:avLst/>
          </a:prstGeom>
        </p:spPr>
        <p:txBody>
          <a:bodyPr wrap="none">
            <a:spAutoFit/>
          </a:bodyPr>
          <a:lstStyle/>
          <a:p>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元データの分散共分散行列</a:t>
            </a:r>
          </a:p>
        </p:txBody>
      </p:sp>
      <p:sp>
        <p:nvSpPr>
          <p:cNvPr id="34" name="正方形/長方形 33"/>
          <p:cNvSpPr/>
          <p:nvPr/>
        </p:nvSpPr>
        <p:spPr>
          <a:xfrm>
            <a:off x="6831401" y="4240319"/>
            <a:ext cx="3647152" cy="369332"/>
          </a:xfrm>
          <a:prstGeom prst="rect">
            <a:avLst/>
          </a:prstGeom>
        </p:spPr>
        <p:txBody>
          <a:bodyPr wrap="none">
            <a:spAutoFit/>
          </a:bodyPr>
          <a:lstStyle/>
          <a:p>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回転したデータの分散共分散行列</a:t>
            </a:r>
          </a:p>
        </p:txBody>
      </p:sp>
    </p:spTree>
    <p:extLst>
      <p:ext uri="{BB962C8B-B14F-4D97-AF65-F5344CB8AC3E}">
        <p14:creationId xmlns:p14="http://schemas.microsoft.com/office/powerpoint/2010/main" val="307250676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コンテンツ プレースホルダー 2"/>
          <p:cNvSpPr txBox="1">
            <a:spLocks/>
          </p:cNvSpPr>
          <p:nvPr/>
        </p:nvSpPr>
        <p:spPr>
          <a:xfrm>
            <a:off x="252188" y="1169237"/>
            <a:ext cx="6598555" cy="50576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lnSpc>
                <a:spcPct val="100000"/>
              </a:lnSpc>
              <a:spcBef>
                <a:spcPts val="1200"/>
              </a:spcBef>
              <a:spcAft>
                <a:spcPts val="600"/>
              </a:spcAft>
            </a:pPr>
            <a:endParaRPr lang="en-US" altLang="ja-JP" dirty="0"/>
          </a:p>
        </p:txBody>
      </p:sp>
      <p:grpSp>
        <p:nvGrpSpPr>
          <p:cNvPr id="12" name="グループ化 11"/>
          <p:cNvGrpSpPr/>
          <p:nvPr/>
        </p:nvGrpSpPr>
        <p:grpSpPr>
          <a:xfrm>
            <a:off x="317617" y="1444633"/>
            <a:ext cx="5933504" cy="4656399"/>
            <a:chOff x="317616" y="3106154"/>
            <a:chExt cx="4653525" cy="3651923"/>
          </a:xfrm>
        </p:grpSpPr>
        <p:grpSp>
          <p:nvGrpSpPr>
            <p:cNvPr id="10" name="グループ化 9"/>
            <p:cNvGrpSpPr/>
            <p:nvPr/>
          </p:nvGrpSpPr>
          <p:grpSpPr>
            <a:xfrm>
              <a:off x="317616" y="3106154"/>
              <a:ext cx="4653525" cy="3651923"/>
              <a:chOff x="6890773" y="1442591"/>
              <a:chExt cx="4653525" cy="3651923"/>
            </a:xfrm>
          </p:grpSpPr>
          <p:pic>
            <p:nvPicPr>
              <p:cNvPr id="6" name="図 5"/>
              <p:cNvPicPr>
                <a:picLocks noChangeAspect="1"/>
              </p:cNvPicPr>
              <p:nvPr/>
            </p:nvPicPr>
            <p:blipFill>
              <a:blip r:embed="rId2"/>
              <a:stretch>
                <a:fillRect/>
              </a:stretch>
            </p:blipFill>
            <p:spPr>
              <a:xfrm>
                <a:off x="6890773" y="1442591"/>
                <a:ext cx="4561044" cy="3651923"/>
              </a:xfrm>
              <a:prstGeom prst="rect">
                <a:avLst/>
              </a:prstGeom>
            </p:spPr>
          </p:pic>
          <mc:AlternateContent xmlns:mc="http://schemas.openxmlformats.org/markup-compatibility/2006" xmlns:a14="http://schemas.microsoft.com/office/drawing/2010/main">
            <mc:Choice Requires="a14">
              <p:sp>
                <p:nvSpPr>
                  <p:cNvPr id="9" name="正方形/長方形 8"/>
                  <p:cNvSpPr/>
                  <p:nvPr/>
                </p:nvSpPr>
                <p:spPr>
                  <a:xfrm>
                    <a:off x="7445902" y="1778391"/>
                    <a:ext cx="867994" cy="70788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4000" b="1" i="1">
                                  <a:latin typeface="Cambria Math" panose="02040503050406030204" pitchFamily="18" charset="0"/>
                                </a:rPr>
                              </m:ctrlPr>
                            </m:sSubPr>
                            <m:e>
                              <m:r>
                                <a:rPr lang="en-US" altLang="ja-JP" sz="4000" b="1">
                                  <a:latin typeface="Cambria Math" panose="02040503050406030204" pitchFamily="18" charset="0"/>
                                </a:rPr>
                                <m:t>𝐱</m:t>
                              </m:r>
                              <m:r>
                                <a:rPr lang="en-US" altLang="ja-JP" sz="4000" b="1" i="1">
                                  <a:latin typeface="Cambria Math" panose="02040503050406030204" pitchFamily="18" charset="0"/>
                                </a:rPr>
                                <m:t>′</m:t>
                              </m:r>
                            </m:e>
                            <m:sub>
                              <m:r>
                                <a:rPr lang="en-US" altLang="ja-JP" sz="4000" i="1">
                                  <a:latin typeface="Cambria Math" panose="02040503050406030204" pitchFamily="18" charset="0"/>
                                </a:rPr>
                                <m:t>𝑖</m:t>
                              </m:r>
                            </m:sub>
                          </m:sSub>
                        </m:oMath>
                      </m:oMathPara>
                    </a14:m>
                    <a:endParaRPr lang="ja-JP" altLang="en-US" sz="4000" dirty="0"/>
                  </a:p>
                </p:txBody>
              </p:sp>
            </mc:Choice>
            <mc:Fallback xmlns="">
              <p:sp>
                <p:nvSpPr>
                  <p:cNvPr id="9" name="正方形/長方形 8"/>
                  <p:cNvSpPr>
                    <a:spLocks noRot="1" noChangeAspect="1" noMove="1" noResize="1" noEditPoints="1" noAdjustHandles="1" noChangeArrowheads="1" noChangeShapeType="1" noTextEdit="1"/>
                  </p:cNvSpPr>
                  <p:nvPr/>
                </p:nvSpPr>
                <p:spPr>
                  <a:xfrm>
                    <a:off x="7445902" y="1778391"/>
                    <a:ext cx="867994" cy="707886"/>
                  </a:xfrm>
                  <a:prstGeom prst="rect">
                    <a:avLst/>
                  </a:prstGeom>
                  <a:blipFill rotWithShape="0">
                    <a:blip r:embed="rId3"/>
                    <a:stretch>
                      <a:fillRect r="-8696" b="-38667"/>
                    </a:stretch>
                  </a:blipFill>
                </p:spPr>
                <p:txBody>
                  <a:bodyPr/>
                  <a:lstStyle/>
                  <a:p>
                    <a:r>
                      <a:rPr lang="ja-JP" altLang="en-US">
                        <a:noFill/>
                      </a:rPr>
                      <a:t> </a:t>
                    </a:r>
                  </a:p>
                </p:txBody>
              </p:sp>
            </mc:Fallback>
          </mc:AlternateContent>
          <p:sp>
            <p:nvSpPr>
              <p:cNvPr id="21" name="正方形/長方形 20"/>
              <p:cNvSpPr/>
              <p:nvPr/>
            </p:nvSpPr>
            <p:spPr>
              <a:xfrm>
                <a:off x="10897967" y="3055515"/>
                <a:ext cx="646331" cy="369332"/>
              </a:xfrm>
              <a:prstGeom prst="rect">
                <a:avLst/>
              </a:prstGeom>
            </p:spPr>
            <p:txBody>
              <a:bodyPr wrap="none">
                <a:spAutoFit/>
              </a:bodyPr>
              <a:lstStyle/>
              <a:p>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数学</a:t>
                </a:r>
                <a:endParaRPr lang="ja-JP" altLang="en-US" b="1" dirty="0"/>
              </a:p>
            </p:txBody>
          </p:sp>
          <p:sp>
            <p:nvSpPr>
              <p:cNvPr id="22" name="正方形/長方形 21"/>
              <p:cNvSpPr/>
              <p:nvPr/>
            </p:nvSpPr>
            <p:spPr>
              <a:xfrm>
                <a:off x="8934721" y="1477494"/>
                <a:ext cx="646331" cy="369333"/>
              </a:xfrm>
              <a:prstGeom prst="rect">
                <a:avLst/>
              </a:prstGeom>
            </p:spPr>
            <p:txBody>
              <a:bodyPr wrap="none">
                <a:spAutoFit/>
              </a:bodyPr>
              <a:lstStyle/>
              <a:p>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社会</a:t>
                </a:r>
                <a:endParaRPr lang="ja-JP" altLang="en-US" b="1" dirty="0"/>
              </a:p>
            </p:txBody>
          </p:sp>
        </p:grpSp>
        <p:grpSp>
          <p:nvGrpSpPr>
            <p:cNvPr id="34" name="グループ化 33"/>
            <p:cNvGrpSpPr/>
            <p:nvPr/>
          </p:nvGrpSpPr>
          <p:grpSpPr>
            <a:xfrm>
              <a:off x="937620" y="3476149"/>
              <a:ext cx="3182998" cy="3053008"/>
              <a:chOff x="7655920" y="1710986"/>
              <a:chExt cx="3182998" cy="3053008"/>
            </a:xfrm>
          </p:grpSpPr>
          <p:grpSp>
            <p:nvGrpSpPr>
              <p:cNvPr id="31" name="グループ化 30"/>
              <p:cNvGrpSpPr/>
              <p:nvPr/>
            </p:nvGrpSpPr>
            <p:grpSpPr>
              <a:xfrm>
                <a:off x="7655920" y="1710986"/>
                <a:ext cx="3182998" cy="3053008"/>
                <a:chOff x="7655920" y="1710986"/>
                <a:chExt cx="3182998" cy="3053008"/>
              </a:xfrm>
            </p:grpSpPr>
            <p:cxnSp>
              <p:nvCxnSpPr>
                <p:cNvPr id="14" name="直線コネクタ 13"/>
                <p:cNvCxnSpPr/>
                <p:nvPr/>
              </p:nvCxnSpPr>
              <p:spPr>
                <a:xfrm flipV="1">
                  <a:off x="7655920" y="1710986"/>
                  <a:ext cx="3182998" cy="3053008"/>
                </a:xfrm>
                <a:prstGeom prst="line">
                  <a:avLst/>
                </a:prstGeom>
                <a:ln w="47625">
                  <a:solidFill>
                    <a:srgbClr val="C00000"/>
                  </a:solidFill>
                  <a:prstDash val="sysDot"/>
                </a:ln>
              </p:spPr>
              <p:style>
                <a:lnRef idx="1">
                  <a:schemeClr val="accent1"/>
                </a:lnRef>
                <a:fillRef idx="0">
                  <a:schemeClr val="accent1"/>
                </a:fillRef>
                <a:effectRef idx="0">
                  <a:schemeClr val="accent1"/>
                </a:effectRef>
                <a:fontRef idx="minor">
                  <a:schemeClr val="tx1"/>
                </a:fontRef>
              </p:style>
            </p:cxnSp>
            <p:cxnSp>
              <p:nvCxnSpPr>
                <p:cNvPr id="28" name="直線コネクタ 27"/>
                <p:cNvCxnSpPr/>
                <p:nvPr/>
              </p:nvCxnSpPr>
              <p:spPr>
                <a:xfrm flipV="1">
                  <a:off x="9313072" y="2700654"/>
                  <a:ext cx="504595" cy="464147"/>
                </a:xfrm>
                <a:prstGeom prst="line">
                  <a:avLst/>
                </a:prstGeom>
                <a:ln w="82550">
                  <a:solidFill>
                    <a:srgbClr val="C00000"/>
                  </a:solidFill>
                  <a:headEnd type="oval"/>
                  <a:tailEnd type="stealth" w="lg" len="lg"/>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32" name="正方形/長方形 31"/>
                  <p:cNvSpPr/>
                  <p:nvPr/>
                </p:nvSpPr>
                <p:spPr>
                  <a:xfrm>
                    <a:off x="9358207" y="2856617"/>
                    <a:ext cx="570989" cy="64633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3600" b="1">
                              <a:latin typeface="Cambria Math" panose="02040503050406030204" pitchFamily="18" charset="0"/>
                            </a:rPr>
                            <m:t>𝐮</m:t>
                          </m:r>
                        </m:oMath>
                      </m:oMathPara>
                    </a14:m>
                    <a:endParaRPr lang="ja-JP" altLang="en-US" sz="3600" dirty="0"/>
                  </a:p>
                </p:txBody>
              </p:sp>
            </mc:Choice>
            <mc:Fallback xmlns="">
              <p:sp>
                <p:nvSpPr>
                  <p:cNvPr id="32" name="正方形/長方形 31"/>
                  <p:cNvSpPr>
                    <a:spLocks noRot="1" noChangeAspect="1" noMove="1" noResize="1" noEditPoints="1" noAdjustHandles="1" noChangeArrowheads="1" noChangeShapeType="1" noTextEdit="1"/>
                  </p:cNvSpPr>
                  <p:nvPr/>
                </p:nvSpPr>
                <p:spPr>
                  <a:xfrm>
                    <a:off x="9358207" y="2856617"/>
                    <a:ext cx="570989" cy="646331"/>
                  </a:xfrm>
                  <a:prstGeom prst="rect">
                    <a:avLst/>
                  </a:prstGeom>
                  <a:blipFill rotWithShape="0">
                    <a:blip r:embed="rId4"/>
                    <a:stretch>
                      <a:fillRect/>
                    </a:stretch>
                  </a:blipFill>
                </p:spPr>
                <p:txBody>
                  <a:bodyPr/>
                  <a:lstStyle/>
                  <a:p>
                    <a:r>
                      <a:rPr lang="ja-JP" altLang="en-US">
                        <a:noFill/>
                      </a:rPr>
                      <a:t> </a:t>
                    </a:r>
                  </a:p>
                </p:txBody>
              </p:sp>
            </mc:Fallback>
          </mc:AlternateContent>
        </p:grpSp>
      </p:grpSp>
      <p:sp>
        <p:nvSpPr>
          <p:cNvPr id="35" name="コンテンツ プレースホルダー 2"/>
          <p:cNvSpPr txBox="1">
            <a:spLocks/>
          </p:cNvSpPr>
          <p:nvPr/>
        </p:nvSpPr>
        <p:spPr>
          <a:xfrm>
            <a:off x="277589" y="3350988"/>
            <a:ext cx="4891312" cy="589461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600"/>
              </a:spcBef>
              <a:spcAft>
                <a:spcPts val="600"/>
              </a:spcAft>
              <a:buNone/>
            </a:pPr>
            <a:endParaRPr lang="en-US" altLang="ja-JP" sz="2400" dirty="0"/>
          </a:p>
        </p:txBody>
      </p:sp>
      <p:sp>
        <p:nvSpPr>
          <p:cNvPr id="29" name="コンテンツ プレースホルダー 2"/>
          <p:cNvSpPr txBox="1">
            <a:spLocks/>
          </p:cNvSpPr>
          <p:nvPr/>
        </p:nvSpPr>
        <p:spPr>
          <a:xfrm>
            <a:off x="6273415" y="1490662"/>
            <a:ext cx="5820227" cy="398961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600"/>
              </a:spcBef>
              <a:spcAft>
                <a:spcPts val="600"/>
              </a:spcAft>
              <a:buNone/>
            </a:pPr>
            <a:r>
              <a:rPr lang="ja-JP" altLang="en-US" sz="2400" i="1" dirty="0">
                <a:latin typeface="Cambria Math" panose="02040503050406030204" pitchFamily="18" charset="0"/>
              </a:rPr>
              <a:t>最もばらつきの大きい方向（</a:t>
            </a:r>
            <a:r>
              <a:rPr lang="ja-JP" altLang="en-US" sz="2400" b="1" i="1" dirty="0">
                <a:latin typeface="Cambria Math" panose="02040503050406030204" pitchFamily="18" charset="0"/>
              </a:rPr>
              <a:t>主成分</a:t>
            </a:r>
            <a:r>
              <a:rPr lang="ja-JP" altLang="en-US" sz="2400" i="1" dirty="0">
                <a:latin typeface="Cambria Math" panose="02040503050406030204" pitchFamily="18" charset="0"/>
              </a:rPr>
              <a:t>）　を発見しその方向にデータを射影して　</a:t>
            </a:r>
            <a:r>
              <a:rPr lang="ja-JP" altLang="en-US" sz="2400" b="1" i="1" dirty="0">
                <a:latin typeface="Cambria Math" panose="02040503050406030204" pitchFamily="18" charset="0"/>
              </a:rPr>
              <a:t>主成分得点</a:t>
            </a:r>
            <a:r>
              <a:rPr lang="ja-JP" altLang="en-US" sz="2400" i="1" dirty="0">
                <a:latin typeface="Cambria Math" panose="02040503050406030204" pitchFamily="18" charset="0"/>
              </a:rPr>
              <a:t>を取得した</a:t>
            </a:r>
            <a:r>
              <a:rPr lang="en-US" altLang="ja-JP" sz="2400" i="1" dirty="0">
                <a:latin typeface="Cambria Math" panose="02040503050406030204" pitchFamily="18" charset="0"/>
              </a:rPr>
              <a:t>…</a:t>
            </a:r>
          </a:p>
          <a:p>
            <a:pPr marL="0" indent="0">
              <a:lnSpc>
                <a:spcPct val="100000"/>
              </a:lnSpc>
              <a:spcBef>
                <a:spcPts val="600"/>
              </a:spcBef>
              <a:spcAft>
                <a:spcPts val="600"/>
              </a:spcAft>
              <a:buNone/>
            </a:pPr>
            <a:endParaRPr lang="en-US" altLang="ja-JP" sz="2400" b="0" i="1" dirty="0">
              <a:latin typeface="Cambria Math" panose="02040503050406030204" pitchFamily="18" charset="0"/>
            </a:endParaRPr>
          </a:p>
          <a:p>
            <a:pPr marL="0" indent="0">
              <a:lnSpc>
                <a:spcPct val="100000"/>
              </a:lnSpc>
              <a:spcBef>
                <a:spcPts val="600"/>
              </a:spcBef>
              <a:spcAft>
                <a:spcPts val="600"/>
              </a:spcAft>
              <a:buNone/>
            </a:pPr>
            <a:r>
              <a:rPr lang="ja-JP" altLang="en-US" sz="2400" b="0" i="1" dirty="0">
                <a:latin typeface="Cambria Math" panose="02040503050406030204" pitchFamily="18" charset="0"/>
              </a:rPr>
              <a:t>残ってる主な疑問</a:t>
            </a:r>
            <a:endParaRPr lang="en-US" altLang="ja-JP" sz="2400" b="0" i="1" dirty="0">
              <a:latin typeface="Cambria Math" panose="02040503050406030204" pitchFamily="18" charset="0"/>
            </a:endParaRPr>
          </a:p>
          <a:p>
            <a:pPr>
              <a:lnSpc>
                <a:spcPct val="100000"/>
              </a:lnSpc>
              <a:spcBef>
                <a:spcPts val="600"/>
              </a:spcBef>
              <a:spcAft>
                <a:spcPts val="600"/>
              </a:spcAft>
            </a:pPr>
            <a:r>
              <a:rPr lang="ja-JP" altLang="en-US" sz="2000" b="1" dirty="0">
                <a:sym typeface="Wingdings" panose="05000000000000000000" pitchFamily="2" charset="2"/>
              </a:rPr>
              <a:t> </a:t>
            </a:r>
            <a:r>
              <a:rPr lang="en-US" altLang="ja-JP" sz="2000" b="1" dirty="0">
                <a:sym typeface="Wingdings" panose="05000000000000000000" pitchFamily="2" charset="2"/>
              </a:rPr>
              <a:t>u</a:t>
            </a:r>
            <a:r>
              <a:rPr lang="ja-JP" altLang="en-US" sz="2000" b="1" dirty="0">
                <a:sym typeface="Wingdings" panose="05000000000000000000" pitchFamily="2" charset="2"/>
              </a:rPr>
              <a:t>と直交する方向にもデータはばらついているけど無視していいの？ </a:t>
            </a:r>
            <a:r>
              <a:rPr lang="en-US" altLang="ja-JP" sz="2000" b="1" dirty="0">
                <a:sym typeface="Wingdings" panose="05000000000000000000" pitchFamily="2" charset="2"/>
              </a:rPr>
              <a:t></a:t>
            </a:r>
            <a:r>
              <a:rPr lang="ja-JP" altLang="en-US" sz="2000" b="1" dirty="0">
                <a:solidFill>
                  <a:srgbClr val="C00000"/>
                </a:solidFill>
                <a:sym typeface="Wingdings" panose="05000000000000000000" pitchFamily="2" charset="2"/>
              </a:rPr>
              <a:t>場合による（</a:t>
            </a:r>
            <a:r>
              <a:rPr lang="en-US" altLang="ja-JP" sz="2000" b="1" dirty="0">
                <a:solidFill>
                  <a:srgbClr val="C00000"/>
                </a:solidFill>
                <a:sym typeface="Wingdings" panose="05000000000000000000" pitchFamily="2" charset="2"/>
              </a:rPr>
              <a:t>n</a:t>
            </a:r>
            <a:r>
              <a:rPr lang="ja-JP" altLang="en-US" sz="2000" b="1" dirty="0">
                <a:solidFill>
                  <a:srgbClr val="C00000"/>
                </a:solidFill>
                <a:sym typeface="Wingdings" panose="05000000000000000000" pitchFamily="2" charset="2"/>
              </a:rPr>
              <a:t>次元データには第</a:t>
            </a:r>
            <a:r>
              <a:rPr lang="en-US" altLang="ja-JP" sz="2000" b="1" dirty="0">
                <a:solidFill>
                  <a:srgbClr val="C00000"/>
                </a:solidFill>
                <a:sym typeface="Wingdings" panose="05000000000000000000" pitchFamily="2" charset="2"/>
              </a:rPr>
              <a:t>n</a:t>
            </a:r>
            <a:r>
              <a:rPr lang="ja-JP" altLang="en-US" sz="2000" b="1" dirty="0">
                <a:solidFill>
                  <a:srgbClr val="C00000"/>
                </a:solidFill>
                <a:sym typeface="Wingdings" panose="05000000000000000000" pitchFamily="2" charset="2"/>
              </a:rPr>
              <a:t>主成分まで存在する）</a:t>
            </a:r>
            <a:endParaRPr lang="en-US" altLang="ja-JP" sz="2000" b="1" dirty="0">
              <a:solidFill>
                <a:srgbClr val="C00000"/>
              </a:solidFill>
              <a:sym typeface="Wingdings" panose="05000000000000000000" pitchFamily="2" charset="2"/>
            </a:endParaRPr>
          </a:p>
          <a:p>
            <a:pPr>
              <a:lnSpc>
                <a:spcPct val="100000"/>
              </a:lnSpc>
              <a:spcBef>
                <a:spcPts val="600"/>
              </a:spcBef>
              <a:spcAft>
                <a:spcPts val="600"/>
              </a:spcAft>
            </a:pPr>
            <a:r>
              <a:rPr lang="ja-JP" altLang="en-US" sz="2000" b="1" dirty="0">
                <a:sym typeface="Wingdings" panose="05000000000000000000" pitchFamily="2" charset="2"/>
              </a:rPr>
              <a:t> 射影によってデータ量が失われたのでは？</a:t>
            </a:r>
            <a:endParaRPr lang="en-US" altLang="ja-JP" sz="2000" b="1" dirty="0">
              <a:sym typeface="Wingdings" panose="05000000000000000000" pitchFamily="2" charset="2"/>
            </a:endParaRPr>
          </a:p>
          <a:p>
            <a:pPr>
              <a:lnSpc>
                <a:spcPct val="100000"/>
              </a:lnSpc>
              <a:spcBef>
                <a:spcPts val="600"/>
              </a:spcBef>
              <a:spcAft>
                <a:spcPts val="600"/>
              </a:spcAft>
            </a:pPr>
            <a:r>
              <a:rPr lang="en-US" altLang="ja-JP" sz="2000" b="1" dirty="0">
                <a:sym typeface="Wingdings" panose="05000000000000000000" pitchFamily="2" charset="2"/>
              </a:rPr>
              <a:t> </a:t>
            </a:r>
            <a:r>
              <a:rPr lang="ja-JP" altLang="en-US" sz="2000" b="1" dirty="0">
                <a:sym typeface="Wingdings" panose="05000000000000000000" pitchFamily="2" charset="2"/>
              </a:rPr>
              <a:t>ばらつき方向</a:t>
            </a:r>
            <a:r>
              <a:rPr lang="en-US" altLang="ja-JP" sz="2000" b="1" dirty="0">
                <a:sym typeface="Wingdings" panose="05000000000000000000" pitchFamily="2" charset="2"/>
              </a:rPr>
              <a:t>u</a:t>
            </a:r>
            <a:r>
              <a:rPr lang="ja-JP" altLang="en-US" sz="2000" b="1" dirty="0">
                <a:sym typeface="Wingdings" panose="05000000000000000000" pitchFamily="2" charset="2"/>
              </a:rPr>
              <a:t>はどうやって計算するの？</a:t>
            </a:r>
            <a:r>
              <a:rPr lang="en-US" altLang="ja-JP" sz="2000" b="1" dirty="0">
                <a:sym typeface="Wingdings" panose="05000000000000000000" pitchFamily="2" charset="2"/>
              </a:rPr>
              <a:t>    </a:t>
            </a:r>
            <a:r>
              <a:rPr lang="ja-JP" altLang="en-US" sz="2000" b="1" dirty="0">
                <a:solidFill>
                  <a:srgbClr val="C00000"/>
                </a:solidFill>
                <a:sym typeface="Wingdings" panose="05000000000000000000" pitchFamily="2" charset="2"/>
              </a:rPr>
              <a:t>分散共分散行列の固有ベクトルを求めれば</a:t>
            </a:r>
            <a:r>
              <a:rPr lang="en-US" altLang="ja-JP" sz="2000" b="1" dirty="0">
                <a:solidFill>
                  <a:srgbClr val="C00000"/>
                </a:solidFill>
                <a:sym typeface="Wingdings" panose="05000000000000000000" pitchFamily="2" charset="2"/>
              </a:rPr>
              <a:t>ok</a:t>
            </a:r>
            <a:endParaRPr lang="en-US" altLang="ja-JP" sz="2000" b="1" dirty="0">
              <a:sym typeface="Wingdings" panose="05000000000000000000" pitchFamily="2" charset="2"/>
            </a:endParaRPr>
          </a:p>
          <a:p>
            <a:pPr>
              <a:lnSpc>
                <a:spcPct val="100000"/>
              </a:lnSpc>
              <a:spcBef>
                <a:spcPts val="600"/>
              </a:spcBef>
              <a:spcAft>
                <a:spcPts val="600"/>
              </a:spcAft>
              <a:buFont typeface="Wingdings" panose="05000000000000000000" pitchFamily="2" charset="2"/>
              <a:buChar char="à"/>
            </a:pPr>
            <a:endParaRPr lang="en-US" altLang="ja-JP" sz="2000" b="1" dirty="0">
              <a:sym typeface="Wingdings" panose="05000000000000000000" pitchFamily="2" charset="2"/>
            </a:endParaRPr>
          </a:p>
          <a:p>
            <a:pPr>
              <a:lnSpc>
                <a:spcPct val="100000"/>
              </a:lnSpc>
              <a:spcBef>
                <a:spcPts val="600"/>
              </a:spcBef>
              <a:spcAft>
                <a:spcPts val="600"/>
              </a:spcAft>
              <a:buFont typeface="Wingdings" panose="05000000000000000000" pitchFamily="2" charset="2"/>
              <a:buChar char="à"/>
            </a:pPr>
            <a:endParaRPr lang="en-US" altLang="ja-JP" sz="2400" i="1" dirty="0">
              <a:latin typeface="Cambria Math" panose="02040503050406030204" pitchFamily="18" charset="0"/>
            </a:endParaRPr>
          </a:p>
        </p:txBody>
      </p:sp>
      <p:sp>
        <p:nvSpPr>
          <p:cNvPr id="30" name="タイトル 1"/>
          <p:cNvSpPr>
            <a:spLocks noGrp="1"/>
          </p:cNvSpPr>
          <p:nvPr>
            <p:ph type="title"/>
          </p:nvPr>
        </p:nvSpPr>
        <p:spPr>
          <a:xfrm>
            <a:off x="266702" y="158298"/>
            <a:ext cx="10505333" cy="733270"/>
          </a:xfrm>
        </p:spPr>
        <p:txBody>
          <a:bodyPr>
            <a:normAutofit/>
          </a:bodyPr>
          <a:lstStyle/>
          <a:p>
            <a:r>
              <a:rPr lang="ja-JP" altLang="en-US" sz="4000" b="1" dirty="0"/>
              <a:t>主成分分析 </a:t>
            </a:r>
            <a:r>
              <a:rPr lang="en-US" altLang="ja-JP" sz="4000" b="1" dirty="0"/>
              <a:t>– </a:t>
            </a:r>
            <a:r>
              <a:rPr lang="ja-JP" altLang="en-US" sz="4000" b="1" dirty="0"/>
              <a:t>小休止</a:t>
            </a:r>
            <a:endParaRPr kumimoji="1" lang="ja-JP" altLang="en-US" sz="4000" dirty="0"/>
          </a:p>
        </p:txBody>
      </p:sp>
    </p:spTree>
    <p:extLst>
      <p:ext uri="{BB962C8B-B14F-4D97-AF65-F5344CB8AC3E}">
        <p14:creationId xmlns:p14="http://schemas.microsoft.com/office/powerpoint/2010/main" val="229104157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sz="3200" b="1" dirty="0"/>
              <a:t>主成分分析 </a:t>
            </a:r>
            <a:r>
              <a:rPr kumimoji="1" lang="en-US" altLang="ja-JP" sz="3200" b="1" dirty="0"/>
              <a:t>- </a:t>
            </a:r>
            <a:r>
              <a:rPr kumimoji="1" lang="ja-JP" altLang="en-US" sz="3200" b="1" dirty="0"/>
              <a:t>次元圧縮への応用</a:t>
            </a:r>
          </a:p>
        </p:txBody>
      </p:sp>
      <p:sp>
        <p:nvSpPr>
          <p:cNvPr id="3" name="コンテンツ プレースホルダー 2"/>
          <p:cNvSpPr>
            <a:spLocks noGrp="1"/>
          </p:cNvSpPr>
          <p:nvPr>
            <p:ph idx="1"/>
          </p:nvPr>
        </p:nvSpPr>
        <p:spPr>
          <a:xfrm>
            <a:off x="278781" y="1150085"/>
            <a:ext cx="11708780" cy="1453266"/>
          </a:xfrm>
        </p:spPr>
        <p:txBody>
          <a:bodyPr>
            <a:normAutofit/>
          </a:bodyPr>
          <a:lstStyle/>
          <a:p>
            <a:pPr marL="0" indent="0">
              <a:buNone/>
            </a:pPr>
            <a:r>
              <a:rPr kumimoji="1" lang="ja-JP" altLang="en-US" sz="2400" dirty="0"/>
              <a:t>例）</a:t>
            </a:r>
            <a:endParaRPr kumimoji="1" lang="en-US" altLang="ja-JP" sz="2400" dirty="0"/>
          </a:p>
          <a:p>
            <a:pPr marL="0" indent="0">
              <a:buNone/>
            </a:pPr>
            <a:r>
              <a:rPr kumimoji="1" lang="en-US" altLang="ja-JP" sz="2400" dirty="0"/>
              <a:t>3</a:t>
            </a:r>
            <a:r>
              <a:rPr kumimoji="1" lang="ja-JP" altLang="en-US" sz="2400" dirty="0"/>
              <a:t>次元データ点群が下図の通り分布している</a:t>
            </a:r>
            <a:endParaRPr kumimoji="1" lang="en-US" altLang="ja-JP" sz="2400" dirty="0"/>
          </a:p>
          <a:p>
            <a:pPr marL="0" indent="0">
              <a:buNone/>
            </a:pPr>
            <a:r>
              <a:rPr lang="ja-JP" altLang="en-US" sz="2400" dirty="0"/>
              <a:t>分布にはあまり偏りがないため，すべての主成分得点の数値が比較的大きな値に</a:t>
            </a:r>
            <a:endParaRPr kumimoji="1" lang="ja-JP" altLang="en-US" sz="2400" dirty="0"/>
          </a:p>
        </p:txBody>
      </p:sp>
      <p:sp>
        <p:nvSpPr>
          <p:cNvPr id="4" name="スライド番号プレースホルダー 3"/>
          <p:cNvSpPr>
            <a:spLocks noGrp="1"/>
          </p:cNvSpPr>
          <p:nvPr>
            <p:ph type="sldNum" sz="quarter" idx="12"/>
          </p:nvPr>
        </p:nvSpPr>
        <p:spPr/>
        <p:txBody>
          <a:bodyPr/>
          <a:lstStyle/>
          <a:p>
            <a:fld id="{F35DE295-420C-4265-BE54-AE59FA4027A6}" type="slidenum">
              <a:rPr kumimoji="1" lang="ja-JP" altLang="en-US" smtClean="0"/>
              <a:t>24</a:t>
            </a:fld>
            <a:endParaRPr kumimoji="1" lang="ja-JP" altLang="en-US"/>
          </a:p>
        </p:txBody>
      </p:sp>
      <p:sp>
        <p:nvSpPr>
          <p:cNvPr id="5" name="正方形/長方形 4"/>
          <p:cNvSpPr/>
          <p:nvPr/>
        </p:nvSpPr>
        <p:spPr>
          <a:xfrm>
            <a:off x="8221579" y="0"/>
            <a:ext cx="3970421" cy="3333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PCA_PLOT_3D.py</a:t>
            </a:r>
            <a:endParaRPr kumimoji="1" lang="ja-JP" altLang="en-US" dirty="0"/>
          </a:p>
        </p:txBody>
      </p:sp>
      <p:pic>
        <p:nvPicPr>
          <p:cNvPr id="6" name="図 5"/>
          <p:cNvPicPr>
            <a:picLocks noChangeAspect="1"/>
          </p:cNvPicPr>
          <p:nvPr/>
        </p:nvPicPr>
        <p:blipFill>
          <a:blip r:embed="rId2"/>
          <a:stretch>
            <a:fillRect/>
          </a:stretch>
        </p:blipFill>
        <p:spPr>
          <a:xfrm>
            <a:off x="944981" y="2655040"/>
            <a:ext cx="4264693" cy="3846195"/>
          </a:xfrm>
          <a:prstGeom prst="rect">
            <a:avLst/>
          </a:prstGeom>
        </p:spPr>
      </p:pic>
      <p:pic>
        <p:nvPicPr>
          <p:cNvPr id="8" name="図 7"/>
          <p:cNvPicPr>
            <a:picLocks noChangeAspect="1"/>
          </p:cNvPicPr>
          <p:nvPr/>
        </p:nvPicPr>
        <p:blipFill>
          <a:blip r:embed="rId3"/>
          <a:stretch>
            <a:fillRect/>
          </a:stretch>
        </p:blipFill>
        <p:spPr>
          <a:xfrm>
            <a:off x="6633813" y="2920807"/>
            <a:ext cx="1715700" cy="3486867"/>
          </a:xfrm>
          <a:prstGeom prst="rect">
            <a:avLst/>
          </a:prstGeom>
        </p:spPr>
      </p:pic>
      <p:pic>
        <p:nvPicPr>
          <p:cNvPr id="10" name="図 9"/>
          <p:cNvPicPr>
            <a:picLocks noChangeAspect="1"/>
          </p:cNvPicPr>
          <p:nvPr/>
        </p:nvPicPr>
        <p:blipFill>
          <a:blip r:embed="rId4"/>
          <a:stretch>
            <a:fillRect/>
          </a:stretch>
        </p:blipFill>
        <p:spPr>
          <a:xfrm>
            <a:off x="8963929" y="2920808"/>
            <a:ext cx="1715700" cy="3486867"/>
          </a:xfrm>
          <a:prstGeom prst="rect">
            <a:avLst/>
          </a:prstGeom>
        </p:spPr>
      </p:pic>
    </p:spTree>
    <p:extLst>
      <p:ext uri="{BB962C8B-B14F-4D97-AF65-F5344CB8AC3E}">
        <p14:creationId xmlns:p14="http://schemas.microsoft.com/office/powerpoint/2010/main" val="39935087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sz="3200" b="1" dirty="0"/>
              <a:t>主成分分析 </a:t>
            </a:r>
            <a:r>
              <a:rPr kumimoji="1" lang="en-US" altLang="ja-JP" sz="3200" b="1" dirty="0"/>
              <a:t>- </a:t>
            </a:r>
            <a:r>
              <a:rPr kumimoji="1" lang="ja-JP" altLang="en-US" sz="3200" b="1" dirty="0"/>
              <a:t>次元圧縮への応用</a:t>
            </a:r>
          </a:p>
        </p:txBody>
      </p:sp>
      <p:sp>
        <p:nvSpPr>
          <p:cNvPr id="3" name="コンテンツ プレースホルダー 2"/>
          <p:cNvSpPr>
            <a:spLocks noGrp="1"/>
          </p:cNvSpPr>
          <p:nvPr>
            <p:ph idx="1"/>
          </p:nvPr>
        </p:nvSpPr>
        <p:spPr>
          <a:xfrm>
            <a:off x="278781" y="1150085"/>
            <a:ext cx="11708780" cy="1453266"/>
          </a:xfrm>
        </p:spPr>
        <p:txBody>
          <a:bodyPr>
            <a:normAutofit/>
          </a:bodyPr>
          <a:lstStyle/>
          <a:p>
            <a:pPr marL="0" indent="0">
              <a:buNone/>
            </a:pPr>
            <a:r>
              <a:rPr kumimoji="1" lang="ja-JP" altLang="en-US" sz="2400" dirty="0"/>
              <a:t>例）</a:t>
            </a:r>
            <a:r>
              <a:rPr kumimoji="1" lang="en-US" altLang="ja-JP" sz="2400" dirty="0"/>
              <a:t>3</a:t>
            </a:r>
            <a:r>
              <a:rPr kumimoji="1" lang="ja-JP" altLang="en-US" sz="2400" dirty="0"/>
              <a:t>次元データ点群が下図の平面上に通り分布している</a:t>
            </a:r>
            <a:endParaRPr kumimoji="1" lang="en-US" altLang="ja-JP" sz="2400" dirty="0"/>
          </a:p>
          <a:p>
            <a:pPr marL="0" indent="0">
              <a:buNone/>
            </a:pPr>
            <a:r>
              <a:rPr lang="ja-JP" altLang="en-US" sz="2400" dirty="0"/>
              <a:t>データ点は平面に乗っているため，第</a:t>
            </a:r>
            <a:r>
              <a:rPr lang="en-US" altLang="ja-JP" sz="2400" dirty="0"/>
              <a:t>1</a:t>
            </a:r>
            <a:r>
              <a:rPr lang="ja-JP" altLang="en-US" sz="2400" dirty="0"/>
              <a:t>主成分の寄与が大きく</a:t>
            </a:r>
            <a:endParaRPr lang="en-US" altLang="ja-JP" sz="2400" dirty="0"/>
          </a:p>
          <a:p>
            <a:pPr marL="0" indent="0">
              <a:buNone/>
            </a:pPr>
            <a:r>
              <a:rPr lang="ja-JP" altLang="en-US" sz="2400" dirty="0"/>
              <a:t>第</a:t>
            </a:r>
            <a:r>
              <a:rPr lang="en-US" altLang="ja-JP" sz="2400" dirty="0"/>
              <a:t>3</a:t>
            </a:r>
            <a:r>
              <a:rPr lang="ja-JP" altLang="en-US" sz="2400" dirty="0"/>
              <a:t>主成分は寄与しない偏った分布</a:t>
            </a:r>
            <a:endParaRPr kumimoji="1" lang="ja-JP" altLang="en-US" sz="2400" dirty="0"/>
          </a:p>
        </p:txBody>
      </p:sp>
      <p:sp>
        <p:nvSpPr>
          <p:cNvPr id="4" name="スライド番号プレースホルダー 3"/>
          <p:cNvSpPr>
            <a:spLocks noGrp="1"/>
          </p:cNvSpPr>
          <p:nvPr>
            <p:ph type="sldNum" sz="quarter" idx="12"/>
          </p:nvPr>
        </p:nvSpPr>
        <p:spPr/>
        <p:txBody>
          <a:bodyPr/>
          <a:lstStyle/>
          <a:p>
            <a:fld id="{F35DE295-420C-4265-BE54-AE59FA4027A6}" type="slidenum">
              <a:rPr kumimoji="1" lang="ja-JP" altLang="en-US" smtClean="0"/>
              <a:t>25</a:t>
            </a:fld>
            <a:endParaRPr kumimoji="1" lang="ja-JP" altLang="en-US"/>
          </a:p>
        </p:txBody>
      </p:sp>
      <p:pic>
        <p:nvPicPr>
          <p:cNvPr id="5" name="図 4"/>
          <p:cNvPicPr>
            <a:picLocks noChangeAspect="1"/>
          </p:cNvPicPr>
          <p:nvPr/>
        </p:nvPicPr>
        <p:blipFill>
          <a:blip r:embed="rId2"/>
          <a:stretch>
            <a:fillRect/>
          </a:stretch>
        </p:blipFill>
        <p:spPr>
          <a:xfrm>
            <a:off x="620128" y="2655040"/>
            <a:ext cx="4300788" cy="3878748"/>
          </a:xfrm>
          <a:prstGeom prst="rect">
            <a:avLst/>
          </a:prstGeom>
        </p:spPr>
      </p:pic>
      <p:pic>
        <p:nvPicPr>
          <p:cNvPr id="7" name="図 6"/>
          <p:cNvPicPr>
            <a:picLocks noChangeAspect="1"/>
          </p:cNvPicPr>
          <p:nvPr/>
        </p:nvPicPr>
        <p:blipFill>
          <a:blip r:embed="rId3"/>
          <a:stretch>
            <a:fillRect/>
          </a:stretch>
        </p:blipFill>
        <p:spPr>
          <a:xfrm>
            <a:off x="7091013" y="2754480"/>
            <a:ext cx="1715700" cy="3679867"/>
          </a:xfrm>
          <a:prstGeom prst="rect">
            <a:avLst/>
          </a:prstGeom>
        </p:spPr>
      </p:pic>
      <p:pic>
        <p:nvPicPr>
          <p:cNvPr id="9" name="図 8"/>
          <p:cNvPicPr>
            <a:picLocks noChangeAspect="1"/>
          </p:cNvPicPr>
          <p:nvPr/>
        </p:nvPicPr>
        <p:blipFill>
          <a:blip r:embed="rId4"/>
          <a:stretch>
            <a:fillRect/>
          </a:stretch>
        </p:blipFill>
        <p:spPr>
          <a:xfrm>
            <a:off x="9216593" y="2754480"/>
            <a:ext cx="1715700" cy="3679867"/>
          </a:xfrm>
          <a:prstGeom prst="rect">
            <a:avLst/>
          </a:prstGeom>
        </p:spPr>
      </p:pic>
      <p:sp>
        <p:nvSpPr>
          <p:cNvPr id="10" name="正方形/長方形 9"/>
          <p:cNvSpPr/>
          <p:nvPr/>
        </p:nvSpPr>
        <p:spPr>
          <a:xfrm>
            <a:off x="8221579" y="0"/>
            <a:ext cx="3970421" cy="3333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PCA_PLOT_3D.py</a:t>
            </a:r>
            <a:endParaRPr kumimoji="1" lang="ja-JP" altLang="en-US" dirty="0"/>
          </a:p>
        </p:txBody>
      </p:sp>
    </p:spTree>
    <p:extLst>
      <p:ext uri="{BB962C8B-B14F-4D97-AF65-F5344CB8AC3E}">
        <p14:creationId xmlns:p14="http://schemas.microsoft.com/office/powerpoint/2010/main" val="156014173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15810" y="344564"/>
            <a:ext cx="11708780" cy="733270"/>
          </a:xfrm>
        </p:spPr>
        <p:txBody>
          <a:bodyPr>
            <a:normAutofit/>
          </a:bodyPr>
          <a:lstStyle/>
          <a:p>
            <a:r>
              <a:rPr lang="ja-JP" altLang="en-US" sz="3200" b="1" dirty="0"/>
              <a:t>主成分分析 </a:t>
            </a:r>
            <a:r>
              <a:rPr lang="en-US" altLang="ja-JP" sz="3200" b="1" dirty="0"/>
              <a:t>- </a:t>
            </a:r>
            <a:r>
              <a:rPr lang="ja-JP" altLang="en-US" sz="3200" b="1" dirty="0"/>
              <a:t>次元圧縮への応用</a:t>
            </a:r>
            <a:endParaRPr kumimoji="1" lang="ja-JP" altLang="en-US" sz="3200" b="1" dirty="0"/>
          </a:p>
        </p:txBody>
      </p:sp>
      <p:sp>
        <p:nvSpPr>
          <p:cNvPr id="3" name="コンテンツ プレースホルダー 2"/>
          <p:cNvSpPr>
            <a:spLocks noGrp="1"/>
          </p:cNvSpPr>
          <p:nvPr>
            <p:ph idx="1"/>
          </p:nvPr>
        </p:nvSpPr>
        <p:spPr>
          <a:xfrm>
            <a:off x="815810" y="1343722"/>
            <a:ext cx="11708780" cy="2299364"/>
          </a:xfrm>
        </p:spPr>
        <p:txBody>
          <a:bodyPr>
            <a:normAutofit/>
          </a:bodyPr>
          <a:lstStyle/>
          <a:p>
            <a:pPr marL="0" indent="0">
              <a:buNone/>
            </a:pPr>
            <a:r>
              <a:rPr lang="en-US" altLang="ja-JP" sz="3200" dirty="0"/>
              <a:t>n</a:t>
            </a:r>
            <a:r>
              <a:rPr lang="ja-JP" altLang="en-US" sz="3200" dirty="0"/>
              <a:t>次元</a:t>
            </a:r>
            <a:r>
              <a:rPr lang="ja-JP" altLang="en-US" sz="3200" dirty="0" smtClean="0"/>
              <a:t>データの次元を圧縮</a:t>
            </a:r>
            <a:r>
              <a:rPr lang="ja-JP" altLang="en-US" sz="3200" dirty="0"/>
              <a:t>することを考える</a:t>
            </a:r>
            <a:endParaRPr lang="en-US" altLang="ja-JP" sz="3200" dirty="0"/>
          </a:p>
          <a:p>
            <a:r>
              <a:rPr lang="en-US" altLang="ja-JP" sz="2400" dirty="0"/>
              <a:t> </a:t>
            </a:r>
            <a:r>
              <a:rPr lang="en-US" altLang="ja-JP" sz="2400" b="1" i="1" dirty="0">
                <a:solidFill>
                  <a:srgbClr val="FF0000"/>
                </a:solidFill>
              </a:rPr>
              <a:t>k</a:t>
            </a:r>
            <a:r>
              <a:rPr lang="ja-JP" altLang="en-US" sz="2400" dirty="0"/>
              <a:t>次元まで圧縮する</a:t>
            </a:r>
            <a:endParaRPr lang="en-US" altLang="ja-JP" sz="2400" dirty="0"/>
          </a:p>
          <a:p>
            <a:r>
              <a:rPr kumimoji="1" lang="ja-JP" altLang="en-US" sz="2400" dirty="0"/>
              <a:t>情報量の欠落を抑えられるいい感じの</a:t>
            </a:r>
            <a:r>
              <a:rPr kumimoji="1" lang="en-US" altLang="ja-JP" sz="2400" dirty="0"/>
              <a:t>『</a:t>
            </a:r>
            <a:r>
              <a:rPr kumimoji="1" lang="en-US" altLang="ja-JP" sz="2400" b="1" i="1" dirty="0">
                <a:solidFill>
                  <a:srgbClr val="FF0000"/>
                </a:solidFill>
              </a:rPr>
              <a:t>k</a:t>
            </a:r>
            <a:r>
              <a:rPr kumimoji="1" lang="en-US" altLang="ja-JP" sz="2400" dirty="0"/>
              <a:t>』</a:t>
            </a:r>
            <a:r>
              <a:rPr kumimoji="1" lang="ja-JP" altLang="en-US" sz="2400" dirty="0"/>
              <a:t>を選択したい</a:t>
            </a:r>
            <a:r>
              <a:rPr lang="ja-JP" altLang="en-US" sz="2400" dirty="0"/>
              <a:t>　　　　　　　　　　　　　</a:t>
            </a:r>
            <a:r>
              <a:rPr kumimoji="1" lang="ja-JP" altLang="en-US" sz="2400" dirty="0"/>
              <a:t> </a:t>
            </a:r>
            <a:r>
              <a:rPr kumimoji="1" lang="en-US" altLang="ja-JP" sz="2400" dirty="0"/>
              <a:t>(</a:t>
            </a:r>
            <a:r>
              <a:rPr kumimoji="1" lang="ja-JP" altLang="en-US" sz="2400" dirty="0"/>
              <a:t>平面に縮退しているような軸は削除しつつも，分散の大きな軸は利用したい</a:t>
            </a:r>
            <a:r>
              <a:rPr kumimoji="1" lang="en-US" altLang="ja-JP" sz="2400" dirty="0"/>
              <a:t>)</a:t>
            </a:r>
          </a:p>
          <a:p>
            <a:pPr marL="0" indent="0">
              <a:buNone/>
            </a:pPr>
            <a:r>
              <a:rPr kumimoji="1" lang="en-US" altLang="ja-JP" dirty="0">
                <a:sym typeface="Wingdings" panose="05000000000000000000" pitchFamily="2" charset="2"/>
              </a:rPr>
              <a:t> </a:t>
            </a:r>
            <a:r>
              <a:rPr kumimoji="1" lang="ja-JP" altLang="en-US" b="1" dirty="0">
                <a:sym typeface="Wingdings" panose="05000000000000000000" pitchFamily="2" charset="2"/>
              </a:rPr>
              <a:t>寄与率</a:t>
            </a:r>
            <a:r>
              <a:rPr kumimoji="1" lang="ja-JP" altLang="en-US" dirty="0">
                <a:sym typeface="Wingdings" panose="05000000000000000000" pitchFamily="2" charset="2"/>
              </a:rPr>
              <a:t>を利用する</a:t>
            </a:r>
            <a:endParaRPr kumimoji="1" lang="ja-JP" altLang="en-US" sz="2400" dirty="0"/>
          </a:p>
        </p:txBody>
      </p:sp>
      <p:sp>
        <p:nvSpPr>
          <p:cNvPr id="4" name="スライド番号プレースホルダー 3"/>
          <p:cNvSpPr>
            <a:spLocks noGrp="1"/>
          </p:cNvSpPr>
          <p:nvPr>
            <p:ph type="sldNum" sz="quarter" idx="12"/>
          </p:nvPr>
        </p:nvSpPr>
        <p:spPr/>
        <p:txBody>
          <a:bodyPr/>
          <a:lstStyle/>
          <a:p>
            <a:fld id="{F35DE295-420C-4265-BE54-AE59FA4027A6}" type="slidenum">
              <a:rPr kumimoji="1" lang="ja-JP" altLang="en-US" smtClean="0"/>
              <a:t>26</a:t>
            </a:fld>
            <a:endParaRPr kumimoji="1" lang="ja-JP" altLang="en-US"/>
          </a:p>
        </p:txBody>
      </p:sp>
      <mc:AlternateContent xmlns:mc="http://schemas.openxmlformats.org/markup-compatibility/2006" xmlns:a14="http://schemas.microsoft.com/office/drawing/2010/main">
        <mc:Choice Requires="a14">
          <p:sp>
            <p:nvSpPr>
              <p:cNvPr id="5" name="コンテンツ プレースホルダー 2"/>
              <p:cNvSpPr txBox="1">
                <a:spLocks/>
              </p:cNvSpPr>
              <p:nvPr/>
            </p:nvSpPr>
            <p:spPr>
              <a:xfrm>
                <a:off x="2775239" y="3840179"/>
                <a:ext cx="8821675" cy="112370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sz="3200" dirty="0" smtClean="0"/>
                  <a:t>寄与率 </a:t>
                </a:r>
                <a:r>
                  <a:rPr lang="en-US" altLang="ja-JP" sz="3200" dirty="0"/>
                  <a:t>= </a:t>
                </a:r>
                <a14:m>
                  <m:oMath xmlns:m="http://schemas.openxmlformats.org/officeDocument/2006/math">
                    <m:f>
                      <m:fPr>
                        <m:ctrlPr>
                          <a:rPr lang="en-US" altLang="ja-JP" sz="3200" b="0" i="1" dirty="0" smtClean="0">
                            <a:latin typeface="Cambria Math" panose="02040503050406030204" pitchFamily="18" charset="0"/>
                          </a:rPr>
                        </m:ctrlPr>
                      </m:fPr>
                      <m:num>
                        <m:r>
                          <a:rPr lang="en-US" altLang="ja-JP" sz="3200" b="0" i="1" dirty="0" smtClean="0">
                            <a:latin typeface="Cambria Math" panose="02040503050406030204" pitchFamily="18" charset="0"/>
                          </a:rPr>
                          <m:t>𝑘</m:t>
                        </m:r>
                        <m:r>
                          <a:rPr lang="ja-JP" altLang="en-US" sz="3200" i="1" dirty="0">
                            <a:latin typeface="Cambria Math" panose="02040503050406030204" pitchFamily="18" charset="0"/>
                          </a:rPr>
                          <m:t>番目</m:t>
                        </m:r>
                        <m:r>
                          <a:rPr lang="ja-JP" altLang="en-US" sz="3200" i="1" dirty="0" smtClean="0">
                            <a:latin typeface="Cambria Math" panose="02040503050406030204" pitchFamily="18" charset="0"/>
                          </a:rPr>
                          <m:t>の方向</m:t>
                        </m:r>
                        <m:r>
                          <a:rPr lang="ja-JP" altLang="en-US" sz="3200" i="1" dirty="0">
                            <a:latin typeface="Cambria Math" panose="02040503050406030204" pitchFamily="18" charset="0"/>
                          </a:rPr>
                          <m:t>まで</m:t>
                        </m:r>
                        <m:r>
                          <a:rPr lang="ja-JP" altLang="en-US" sz="3200" i="1" dirty="0" smtClean="0">
                            <a:latin typeface="Cambria Math" panose="02040503050406030204" pitchFamily="18" charset="0"/>
                          </a:rPr>
                          <m:t>の分散</m:t>
                        </m:r>
                      </m:num>
                      <m:den>
                        <m:r>
                          <a:rPr lang="ja-JP" altLang="en-US" sz="3200" i="1" dirty="0">
                            <a:latin typeface="Cambria Math" panose="02040503050406030204" pitchFamily="18" charset="0"/>
                          </a:rPr>
                          <m:t>全方向の分散</m:t>
                        </m:r>
                      </m:den>
                    </m:f>
                    <m:r>
                      <a:rPr lang="en-US" altLang="ja-JP" sz="3200" b="0" i="1" dirty="0" smtClean="0">
                        <a:latin typeface="Cambria Math" panose="02040503050406030204" pitchFamily="18" charset="0"/>
                      </a:rPr>
                      <m:t> = </m:t>
                    </m:r>
                    <m:f>
                      <m:fPr>
                        <m:ctrlPr>
                          <a:rPr lang="en-US" altLang="ja-JP" sz="3200" b="0" i="1" dirty="0" smtClean="0">
                            <a:latin typeface="Cambria Math" panose="02040503050406030204" pitchFamily="18" charset="0"/>
                          </a:rPr>
                        </m:ctrlPr>
                      </m:fPr>
                      <m:num>
                        <m:nary>
                          <m:naryPr>
                            <m:chr m:val="∑"/>
                            <m:ctrlPr>
                              <a:rPr lang="en-US" altLang="ja-JP" sz="3200" i="1" dirty="0">
                                <a:latin typeface="Cambria Math" panose="02040503050406030204" pitchFamily="18" charset="0"/>
                              </a:rPr>
                            </m:ctrlPr>
                          </m:naryPr>
                          <m:sub>
                            <m:r>
                              <m:rPr>
                                <m:brk m:alnAt="23"/>
                              </m:rPr>
                              <a:rPr lang="en-US" altLang="ja-JP" sz="3200" i="1" dirty="0">
                                <a:latin typeface="Cambria Math" panose="02040503050406030204" pitchFamily="18" charset="0"/>
                              </a:rPr>
                              <m:t>𝑖</m:t>
                            </m:r>
                            <m:r>
                              <a:rPr lang="en-US" altLang="ja-JP" sz="3200" i="1" dirty="0">
                                <a:latin typeface="Cambria Math" panose="02040503050406030204" pitchFamily="18" charset="0"/>
                              </a:rPr>
                              <m:t>=1</m:t>
                            </m:r>
                          </m:sub>
                          <m:sup>
                            <m:r>
                              <a:rPr lang="en-US" altLang="ja-JP" sz="3200" b="0" i="1" dirty="0" smtClean="0">
                                <a:solidFill>
                                  <a:srgbClr val="C00000"/>
                                </a:solidFill>
                                <a:latin typeface="Cambria Math" panose="02040503050406030204" pitchFamily="18" charset="0"/>
                              </a:rPr>
                              <m:t>𝑘</m:t>
                            </m:r>
                          </m:sup>
                          <m:e>
                            <m:sSub>
                              <m:sSubPr>
                                <m:ctrlPr>
                                  <a:rPr lang="en-US" altLang="ja-JP" sz="3200" i="1" dirty="0">
                                    <a:latin typeface="Cambria Math" panose="02040503050406030204" pitchFamily="18" charset="0"/>
                                  </a:rPr>
                                </m:ctrlPr>
                              </m:sSubPr>
                              <m:e>
                                <m:r>
                                  <a:rPr lang="en-US" altLang="ja-JP" sz="3200" i="1" dirty="0">
                                    <a:latin typeface="Cambria Math" panose="02040503050406030204" pitchFamily="18" charset="0"/>
                                  </a:rPr>
                                  <m:t>𝜆</m:t>
                                </m:r>
                              </m:e>
                              <m:sub>
                                <m:r>
                                  <a:rPr lang="en-US" altLang="ja-JP" sz="3200" i="1" dirty="0">
                                    <a:latin typeface="Cambria Math" panose="02040503050406030204" pitchFamily="18" charset="0"/>
                                  </a:rPr>
                                  <m:t>𝑖</m:t>
                                </m:r>
                              </m:sub>
                            </m:sSub>
                          </m:e>
                        </m:nary>
                      </m:num>
                      <m:den>
                        <m:nary>
                          <m:naryPr>
                            <m:chr m:val="∑"/>
                            <m:ctrlPr>
                              <a:rPr lang="en-US" altLang="ja-JP" sz="3200" b="0" i="1" dirty="0" smtClean="0">
                                <a:latin typeface="Cambria Math" panose="02040503050406030204" pitchFamily="18" charset="0"/>
                              </a:rPr>
                            </m:ctrlPr>
                          </m:naryPr>
                          <m:sub>
                            <m:r>
                              <m:rPr>
                                <m:brk m:alnAt="23"/>
                              </m:rPr>
                              <a:rPr lang="en-US" altLang="ja-JP" sz="3200" b="0" i="1" dirty="0" smtClean="0">
                                <a:latin typeface="Cambria Math" panose="02040503050406030204" pitchFamily="18" charset="0"/>
                              </a:rPr>
                              <m:t>𝑖</m:t>
                            </m:r>
                            <m:r>
                              <a:rPr lang="en-US" altLang="ja-JP" sz="3200" b="0" i="1" dirty="0" smtClean="0">
                                <a:latin typeface="Cambria Math" panose="02040503050406030204" pitchFamily="18" charset="0"/>
                              </a:rPr>
                              <m:t>=1</m:t>
                            </m:r>
                          </m:sub>
                          <m:sup>
                            <m:r>
                              <a:rPr lang="en-US" altLang="ja-JP" sz="3200" b="0" i="1" dirty="0" smtClean="0">
                                <a:latin typeface="Cambria Math" panose="02040503050406030204" pitchFamily="18" charset="0"/>
                              </a:rPr>
                              <m:t>𝑁</m:t>
                            </m:r>
                          </m:sup>
                          <m:e>
                            <m:sSub>
                              <m:sSubPr>
                                <m:ctrlPr>
                                  <a:rPr lang="en-US" altLang="ja-JP" sz="3200" b="0" i="1" dirty="0" smtClean="0">
                                    <a:latin typeface="Cambria Math" panose="02040503050406030204" pitchFamily="18" charset="0"/>
                                  </a:rPr>
                                </m:ctrlPr>
                              </m:sSubPr>
                              <m:e>
                                <m:r>
                                  <a:rPr lang="en-US" altLang="ja-JP" sz="3200" b="0" i="1" dirty="0" smtClean="0">
                                    <a:latin typeface="Cambria Math" panose="02040503050406030204" pitchFamily="18" charset="0"/>
                                  </a:rPr>
                                  <m:t>𝜆</m:t>
                                </m:r>
                              </m:e>
                              <m:sub>
                                <m:r>
                                  <a:rPr lang="en-US" altLang="ja-JP" sz="3200" b="0" i="1" dirty="0" smtClean="0">
                                    <a:latin typeface="Cambria Math" panose="02040503050406030204" pitchFamily="18" charset="0"/>
                                  </a:rPr>
                                  <m:t>𝑖</m:t>
                                </m:r>
                              </m:sub>
                            </m:sSub>
                          </m:e>
                        </m:nary>
                      </m:den>
                    </m:f>
                  </m:oMath>
                </a14:m>
                <a:endParaRPr lang="ja-JP" altLang="en-US" sz="3200" dirty="0"/>
              </a:p>
            </p:txBody>
          </p:sp>
        </mc:Choice>
        <mc:Fallback xmlns="">
          <p:sp>
            <p:nvSpPr>
              <p:cNvPr id="5" name="コンテンツ プレースホルダー 2"/>
              <p:cNvSpPr txBox="1">
                <a:spLocks noRot="1" noChangeAspect="1" noMove="1" noResize="1" noEditPoints="1" noAdjustHandles="1" noChangeArrowheads="1" noChangeShapeType="1" noTextEdit="1"/>
              </p:cNvSpPr>
              <p:nvPr/>
            </p:nvSpPr>
            <p:spPr>
              <a:xfrm>
                <a:off x="2775239" y="3840179"/>
                <a:ext cx="8821675" cy="1123707"/>
              </a:xfrm>
              <a:prstGeom prst="rect">
                <a:avLst/>
              </a:prstGeom>
              <a:blipFill>
                <a:blip r:embed="rId2"/>
                <a:stretch>
                  <a:fillRect l="-172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コンテンツ プレースホルダー 2"/>
              <p:cNvSpPr txBox="1">
                <a:spLocks/>
              </p:cNvSpPr>
              <p:nvPr/>
            </p:nvSpPr>
            <p:spPr>
              <a:xfrm>
                <a:off x="815810" y="5596409"/>
                <a:ext cx="11708780" cy="142351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400" dirty="0" smtClean="0"/>
                  <a:t>※</a:t>
                </a:r>
                <a:r>
                  <a:rPr lang="ja-JP" altLang="en-US" sz="2400" dirty="0" smtClean="0"/>
                  <a:t>第</a:t>
                </a:r>
                <a:r>
                  <a:rPr lang="en-US" altLang="ja-JP" sz="2400" dirty="0" smtClean="0"/>
                  <a:t>k</a:t>
                </a:r>
                <a:r>
                  <a:rPr lang="ja-JP" altLang="en-US" sz="2400" dirty="0" smtClean="0"/>
                  <a:t>主成分方向の分散は</a:t>
                </a:r>
                <a14:m>
                  <m:oMath xmlns:m="http://schemas.openxmlformats.org/officeDocument/2006/math">
                    <m:sSub>
                      <m:sSubPr>
                        <m:ctrlPr>
                          <a:rPr lang="en-US" altLang="ja-JP" sz="2400" i="1" dirty="0">
                            <a:latin typeface="Cambria Math" panose="02040503050406030204" pitchFamily="18" charset="0"/>
                          </a:rPr>
                        </m:ctrlPr>
                      </m:sSubPr>
                      <m:e>
                        <m:r>
                          <a:rPr lang="en-US" altLang="ja-JP" sz="2400" i="1" dirty="0">
                            <a:latin typeface="Cambria Math" panose="02040503050406030204" pitchFamily="18" charset="0"/>
                          </a:rPr>
                          <m:t>𝜆</m:t>
                        </m:r>
                      </m:e>
                      <m:sub>
                        <m:r>
                          <a:rPr lang="en-US" altLang="ja-JP" sz="2400" i="1" dirty="0">
                            <a:latin typeface="Cambria Math" panose="02040503050406030204" pitchFamily="18" charset="0"/>
                          </a:rPr>
                          <m:t>𝑖</m:t>
                        </m:r>
                      </m:sub>
                    </m:sSub>
                  </m:oMath>
                </a14:m>
                <a:r>
                  <a:rPr lang="ja-JP" altLang="en-US" sz="2400" dirty="0" smtClean="0"/>
                  <a:t>となる</a:t>
                </a:r>
                <a:endParaRPr lang="en-US" altLang="ja-JP" sz="2400" dirty="0"/>
              </a:p>
              <a:p>
                <a:pPr marL="0" indent="0">
                  <a:buFont typeface="Arial" panose="020B0604020202020204" pitchFamily="34" charset="0"/>
                  <a:buNone/>
                </a:pPr>
                <a:r>
                  <a:rPr lang="ja-JP" altLang="en-US" sz="2400" dirty="0" smtClean="0"/>
                  <a:t>例</a:t>
                </a:r>
                <a:r>
                  <a:rPr lang="en-US" altLang="ja-JP" sz="2400" dirty="0"/>
                  <a:t>)</a:t>
                </a:r>
                <a:r>
                  <a:rPr lang="ja-JP" altLang="en-US" sz="2400" dirty="0"/>
                  <a:t>寄与率が </a:t>
                </a:r>
                <a:r>
                  <a:rPr lang="en-US" altLang="ja-JP" sz="2400" dirty="0"/>
                  <a:t>0.8 </a:t>
                </a:r>
                <a:r>
                  <a:rPr lang="ja-JP" altLang="en-US" sz="2400" dirty="0"/>
                  <a:t>以上になる最小の</a:t>
                </a:r>
                <a:r>
                  <a:rPr lang="en-US" altLang="ja-JP" sz="2400" dirty="0"/>
                  <a:t>k</a:t>
                </a:r>
                <a:r>
                  <a:rPr lang="ja-JP" altLang="en-US" sz="2400" dirty="0"/>
                  <a:t>を選択する</a:t>
                </a:r>
              </a:p>
            </p:txBody>
          </p:sp>
        </mc:Choice>
        <mc:Fallback xmlns="">
          <p:sp>
            <p:nvSpPr>
              <p:cNvPr id="6" name="コンテンツ プレースホルダー 2"/>
              <p:cNvSpPr txBox="1">
                <a:spLocks noRot="1" noChangeAspect="1" noMove="1" noResize="1" noEditPoints="1" noAdjustHandles="1" noChangeArrowheads="1" noChangeShapeType="1" noTextEdit="1"/>
              </p:cNvSpPr>
              <p:nvPr/>
            </p:nvSpPr>
            <p:spPr>
              <a:xfrm>
                <a:off x="815810" y="5596409"/>
                <a:ext cx="11708780" cy="1423516"/>
              </a:xfrm>
              <a:prstGeom prst="rect">
                <a:avLst/>
              </a:prstGeom>
              <a:blipFill>
                <a:blip r:embed="rId3"/>
                <a:stretch>
                  <a:fillRect l="-833" t="-4701"/>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79375738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88040" y="61510"/>
            <a:ext cx="10505333" cy="733270"/>
          </a:xfrm>
        </p:spPr>
        <p:txBody>
          <a:bodyPr>
            <a:normAutofit/>
          </a:bodyPr>
          <a:lstStyle/>
          <a:p>
            <a:r>
              <a:rPr lang="ja-JP" altLang="en-US" sz="3600" b="1" dirty="0"/>
              <a:t>主成分分析 </a:t>
            </a:r>
            <a:r>
              <a:rPr lang="en-US" altLang="ja-JP" sz="3600" b="1" dirty="0"/>
              <a:t>– </a:t>
            </a:r>
            <a:r>
              <a:rPr lang="ja-JP" altLang="en-US" sz="3600" b="1" dirty="0"/>
              <a:t>まとめ</a:t>
            </a:r>
            <a:endParaRPr kumimoji="1" lang="ja-JP" altLang="en-US" sz="3600" dirty="0"/>
          </a:p>
        </p:txBody>
      </p:sp>
      <p:grpSp>
        <p:nvGrpSpPr>
          <p:cNvPr id="20" name="グループ化 19"/>
          <p:cNvGrpSpPr/>
          <p:nvPr/>
        </p:nvGrpSpPr>
        <p:grpSpPr>
          <a:xfrm>
            <a:off x="417757" y="1734858"/>
            <a:ext cx="2751503" cy="1733222"/>
            <a:chOff x="1084943" y="2784832"/>
            <a:chExt cx="6125021" cy="3858262"/>
          </a:xfrm>
        </p:grpSpPr>
        <p:pic>
          <p:nvPicPr>
            <p:cNvPr id="25" name="図 24"/>
            <p:cNvPicPr>
              <a:picLocks noChangeAspect="1"/>
            </p:cNvPicPr>
            <p:nvPr/>
          </p:nvPicPr>
          <p:blipFill>
            <a:blip r:embed="rId2"/>
            <a:stretch>
              <a:fillRect/>
            </a:stretch>
          </p:blipFill>
          <p:spPr>
            <a:xfrm>
              <a:off x="1084943" y="2792877"/>
              <a:ext cx="1411696" cy="3850217"/>
            </a:xfrm>
            <a:prstGeom prst="rect">
              <a:avLst/>
            </a:prstGeom>
          </p:spPr>
        </p:pic>
        <p:pic>
          <p:nvPicPr>
            <p:cNvPr id="26" name="図 25"/>
            <p:cNvPicPr>
              <a:picLocks noChangeAspect="1"/>
            </p:cNvPicPr>
            <p:nvPr/>
          </p:nvPicPr>
          <p:blipFill>
            <a:blip r:embed="rId3"/>
            <a:stretch>
              <a:fillRect/>
            </a:stretch>
          </p:blipFill>
          <p:spPr>
            <a:xfrm>
              <a:off x="2612571" y="2784832"/>
              <a:ext cx="4597393" cy="3833682"/>
            </a:xfrm>
            <a:prstGeom prst="rect">
              <a:avLst/>
            </a:prstGeom>
          </p:spPr>
        </p:pic>
      </p:grpSp>
      <p:pic>
        <p:nvPicPr>
          <p:cNvPr id="30" name="図 29"/>
          <p:cNvPicPr>
            <a:picLocks noChangeAspect="1"/>
          </p:cNvPicPr>
          <p:nvPr/>
        </p:nvPicPr>
        <p:blipFill>
          <a:blip r:embed="rId4"/>
          <a:stretch>
            <a:fillRect/>
          </a:stretch>
        </p:blipFill>
        <p:spPr>
          <a:xfrm>
            <a:off x="3849937" y="1695082"/>
            <a:ext cx="2395090" cy="1752064"/>
          </a:xfrm>
          <a:prstGeom prst="rect">
            <a:avLst/>
          </a:prstGeom>
        </p:spPr>
      </p:pic>
      <mc:AlternateContent xmlns:mc="http://schemas.openxmlformats.org/markup-compatibility/2006" xmlns:a14="http://schemas.microsoft.com/office/drawing/2010/main">
        <mc:Choice Requires="a14">
          <p:sp>
            <p:nvSpPr>
              <p:cNvPr id="7" name="正方形/長方形 6"/>
              <p:cNvSpPr/>
              <p:nvPr/>
            </p:nvSpPr>
            <p:spPr>
              <a:xfrm>
                <a:off x="3616097" y="3116054"/>
                <a:ext cx="2862771" cy="712631"/>
              </a:xfrm>
              <a:prstGeom prst="rect">
                <a:avLst/>
              </a:prstGeom>
            </p:spPr>
            <p:txBody>
              <a:bodyPr wrap="none">
                <a:spAutoFit/>
              </a:bodyPr>
              <a:lstStyle/>
              <a:p>
                <a:r>
                  <a:rPr lang="ja-JP" altLang="en-US" sz="2800" dirty="0"/>
                  <a:t> </a:t>
                </a:r>
                <a14:m>
                  <m:oMath xmlns:m="http://schemas.openxmlformats.org/officeDocument/2006/math">
                    <m:sSub>
                      <m:sSubPr>
                        <m:ctrlPr>
                          <a:rPr lang="en-US" altLang="ja-JP" sz="2800" b="1" i="1">
                            <a:latin typeface="Cambria Math" panose="02040503050406030204" pitchFamily="18" charset="0"/>
                          </a:rPr>
                        </m:ctrlPr>
                      </m:sSubPr>
                      <m:e>
                        <m:r>
                          <a:rPr lang="en-US" altLang="ja-JP" sz="2800" b="1">
                            <a:latin typeface="Cambria Math" panose="02040503050406030204" pitchFamily="18" charset="0"/>
                          </a:rPr>
                          <m:t>𝐱</m:t>
                        </m:r>
                        <m:r>
                          <a:rPr lang="en-US" altLang="ja-JP" sz="2800" b="1" i="1">
                            <a:latin typeface="Cambria Math" panose="02040503050406030204" pitchFamily="18" charset="0"/>
                          </a:rPr>
                          <m:t>′</m:t>
                        </m:r>
                      </m:e>
                      <m:sub>
                        <m:r>
                          <a:rPr lang="en-US" altLang="ja-JP" sz="2800" i="1">
                            <a:latin typeface="Cambria Math" panose="02040503050406030204" pitchFamily="18" charset="0"/>
                          </a:rPr>
                          <m:t>𝑖</m:t>
                        </m:r>
                      </m:sub>
                    </m:sSub>
                    <m:r>
                      <a:rPr lang="en-US" altLang="ja-JP" sz="2800" b="1" i="1">
                        <a:latin typeface="Cambria Math" panose="02040503050406030204" pitchFamily="18" charset="0"/>
                      </a:rPr>
                      <m:t>=</m:t>
                    </m:r>
                    <m:sSub>
                      <m:sSubPr>
                        <m:ctrlPr>
                          <a:rPr lang="en-US" altLang="ja-JP" sz="2800" b="1" i="1">
                            <a:latin typeface="Cambria Math" panose="02040503050406030204" pitchFamily="18" charset="0"/>
                          </a:rPr>
                        </m:ctrlPr>
                      </m:sSubPr>
                      <m:e>
                        <m:r>
                          <a:rPr lang="en-US" altLang="ja-JP" sz="2800" b="1">
                            <a:latin typeface="Cambria Math" panose="02040503050406030204" pitchFamily="18" charset="0"/>
                          </a:rPr>
                          <m:t>𝐱</m:t>
                        </m:r>
                      </m:e>
                      <m:sub>
                        <m:r>
                          <a:rPr lang="en-US" altLang="ja-JP" sz="2800" i="1">
                            <a:latin typeface="Cambria Math" panose="02040503050406030204" pitchFamily="18" charset="0"/>
                          </a:rPr>
                          <m:t>𝑖</m:t>
                        </m:r>
                      </m:sub>
                    </m:sSub>
                    <m:r>
                      <a:rPr lang="en-US" altLang="ja-JP" sz="2800" b="1" i="1">
                        <a:latin typeface="Cambria Math" panose="02040503050406030204" pitchFamily="18" charset="0"/>
                      </a:rPr>
                      <m:t>−</m:t>
                    </m:r>
                    <m:f>
                      <m:fPr>
                        <m:ctrlPr>
                          <a:rPr lang="en-US" altLang="ja-JP" sz="2800" b="1" i="1">
                            <a:latin typeface="Cambria Math" panose="02040503050406030204" pitchFamily="18" charset="0"/>
                          </a:rPr>
                        </m:ctrlPr>
                      </m:fPr>
                      <m:num>
                        <m:r>
                          <a:rPr lang="en-US" altLang="ja-JP" sz="2800" b="1" i="1">
                            <a:latin typeface="Cambria Math" panose="02040503050406030204" pitchFamily="18" charset="0"/>
                          </a:rPr>
                          <m:t>𝟏</m:t>
                        </m:r>
                      </m:num>
                      <m:den>
                        <m:r>
                          <a:rPr lang="en-US" altLang="ja-JP" sz="2800" b="1" i="1">
                            <a:latin typeface="Cambria Math" panose="02040503050406030204" pitchFamily="18" charset="0"/>
                          </a:rPr>
                          <m:t>𝑵</m:t>
                        </m:r>
                      </m:den>
                    </m:f>
                    <m:nary>
                      <m:naryPr>
                        <m:chr m:val="∑"/>
                        <m:supHide m:val="on"/>
                        <m:ctrlPr>
                          <a:rPr lang="en-US" altLang="ja-JP" sz="2800" b="1" i="1">
                            <a:latin typeface="Cambria Math" panose="02040503050406030204" pitchFamily="18" charset="0"/>
                          </a:rPr>
                        </m:ctrlPr>
                      </m:naryPr>
                      <m:sub>
                        <m:r>
                          <a:rPr lang="en-US" altLang="ja-JP" sz="2800" i="1">
                            <a:latin typeface="Cambria Math" panose="02040503050406030204" pitchFamily="18" charset="0"/>
                          </a:rPr>
                          <m:t>𝑖</m:t>
                        </m:r>
                      </m:sub>
                      <m:sup/>
                      <m:e>
                        <m:sSub>
                          <m:sSubPr>
                            <m:ctrlPr>
                              <a:rPr lang="en-US" altLang="ja-JP" sz="2800" b="1" i="1">
                                <a:latin typeface="Cambria Math" panose="02040503050406030204" pitchFamily="18" charset="0"/>
                              </a:rPr>
                            </m:ctrlPr>
                          </m:sSubPr>
                          <m:e>
                            <m:r>
                              <a:rPr lang="en-US" altLang="ja-JP" sz="2800" b="1">
                                <a:latin typeface="Cambria Math" panose="02040503050406030204" pitchFamily="18" charset="0"/>
                              </a:rPr>
                              <m:t>𝐱</m:t>
                            </m:r>
                          </m:e>
                          <m:sub>
                            <m:r>
                              <a:rPr lang="en-US" altLang="ja-JP" sz="2800" i="1">
                                <a:latin typeface="Cambria Math" panose="02040503050406030204" pitchFamily="18" charset="0"/>
                              </a:rPr>
                              <m:t>𝑖</m:t>
                            </m:r>
                          </m:sub>
                        </m:sSub>
                      </m:e>
                    </m:nary>
                  </m:oMath>
                </a14:m>
                <a:endParaRPr lang="ja-JP" altLang="en-US" sz="2800" dirty="0"/>
              </a:p>
            </p:txBody>
          </p:sp>
        </mc:Choice>
        <mc:Fallback xmlns="">
          <p:sp>
            <p:nvSpPr>
              <p:cNvPr id="7" name="正方形/長方形 6"/>
              <p:cNvSpPr>
                <a:spLocks noRot="1" noChangeAspect="1" noMove="1" noResize="1" noEditPoints="1" noAdjustHandles="1" noChangeArrowheads="1" noChangeShapeType="1" noTextEdit="1"/>
              </p:cNvSpPr>
              <p:nvPr/>
            </p:nvSpPr>
            <p:spPr>
              <a:xfrm>
                <a:off x="3616097" y="3116054"/>
                <a:ext cx="2862771" cy="712631"/>
              </a:xfrm>
              <a:prstGeom prst="rect">
                <a:avLst/>
              </a:prstGeom>
              <a:blipFill>
                <a:blip r:embed="rId5"/>
                <a:stretch>
                  <a:fillRect/>
                </a:stretch>
              </a:blipFill>
            </p:spPr>
            <p:txBody>
              <a:bodyPr/>
              <a:lstStyle/>
              <a:p>
                <a:r>
                  <a:rPr lang="ja-JP" altLang="en-US">
                    <a:noFill/>
                  </a:rPr>
                  <a:t> </a:t>
                </a:r>
              </a:p>
            </p:txBody>
          </p:sp>
        </mc:Fallback>
      </mc:AlternateContent>
      <p:sp>
        <p:nvSpPr>
          <p:cNvPr id="39" name="コンテンツ プレースホルダー 2"/>
          <p:cNvSpPr txBox="1">
            <a:spLocks/>
          </p:cNvSpPr>
          <p:nvPr/>
        </p:nvSpPr>
        <p:spPr>
          <a:xfrm>
            <a:off x="3834632" y="1013214"/>
            <a:ext cx="2425701" cy="66856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lnSpc>
                <a:spcPct val="100000"/>
              </a:lnSpc>
              <a:spcBef>
                <a:spcPts val="0"/>
              </a:spcBef>
              <a:buNone/>
            </a:pPr>
            <a:r>
              <a:rPr lang="en-US" altLang="ja-JP" sz="2400" dirty="0"/>
              <a:t>2. </a:t>
            </a:r>
            <a:r>
              <a:rPr lang="ja-JP" altLang="en-US" sz="2400" dirty="0"/>
              <a:t>平均値が原点</a:t>
            </a:r>
            <a:endParaRPr lang="en-US" altLang="ja-JP" sz="2400" dirty="0"/>
          </a:p>
          <a:p>
            <a:pPr marL="0" indent="0" algn="ctr">
              <a:lnSpc>
                <a:spcPct val="100000"/>
              </a:lnSpc>
              <a:spcBef>
                <a:spcPts val="0"/>
              </a:spcBef>
              <a:buNone/>
            </a:pPr>
            <a:r>
              <a:rPr lang="ja-JP" altLang="en-US" sz="2400" dirty="0"/>
              <a:t>になるよう移動</a:t>
            </a:r>
            <a:endParaRPr lang="en-US" altLang="ja-JP" sz="2400" dirty="0"/>
          </a:p>
        </p:txBody>
      </p:sp>
      <p:sp>
        <p:nvSpPr>
          <p:cNvPr id="40" name="コンテンツ プレースホルダー 2"/>
          <p:cNvSpPr txBox="1">
            <a:spLocks/>
          </p:cNvSpPr>
          <p:nvPr/>
        </p:nvSpPr>
        <p:spPr>
          <a:xfrm>
            <a:off x="489804" y="1027868"/>
            <a:ext cx="2607408" cy="66856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lnSpc>
                <a:spcPct val="100000"/>
              </a:lnSpc>
              <a:spcBef>
                <a:spcPts val="600"/>
              </a:spcBef>
              <a:spcAft>
                <a:spcPts val="600"/>
              </a:spcAft>
              <a:buNone/>
            </a:pPr>
            <a:r>
              <a:rPr lang="en-US" altLang="ja-JP" sz="2400" dirty="0"/>
              <a:t>1.</a:t>
            </a:r>
            <a:r>
              <a:rPr lang="ja-JP" altLang="en-US" sz="2400" dirty="0"/>
              <a:t>入力データ　点群を受け取る</a:t>
            </a:r>
            <a:endParaRPr lang="en-US" altLang="ja-JP" sz="2400" dirty="0"/>
          </a:p>
        </p:txBody>
      </p:sp>
      <mc:AlternateContent xmlns:mc="http://schemas.openxmlformats.org/markup-compatibility/2006" xmlns:a14="http://schemas.microsoft.com/office/drawing/2010/main">
        <mc:Choice Requires="a14">
          <p:sp>
            <p:nvSpPr>
              <p:cNvPr id="41" name="正方形/長方形 40"/>
              <p:cNvSpPr/>
              <p:nvPr/>
            </p:nvSpPr>
            <p:spPr>
              <a:xfrm>
                <a:off x="1081839" y="3210640"/>
                <a:ext cx="1423338"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800" b="1" i="1">
                              <a:latin typeface="Cambria Math" panose="02040503050406030204" pitchFamily="18" charset="0"/>
                            </a:rPr>
                          </m:ctrlPr>
                        </m:sSubPr>
                        <m:e>
                          <m:r>
                            <a:rPr lang="en-US" altLang="ja-JP" sz="2800" b="1">
                              <a:latin typeface="Cambria Math" panose="02040503050406030204" pitchFamily="18" charset="0"/>
                            </a:rPr>
                            <m:t>𝐱</m:t>
                          </m:r>
                        </m:e>
                        <m:sub>
                          <m:r>
                            <a:rPr lang="en-US" altLang="ja-JP" sz="2800" i="1">
                              <a:latin typeface="Cambria Math" panose="02040503050406030204" pitchFamily="18" charset="0"/>
                            </a:rPr>
                            <m:t>𝑖</m:t>
                          </m:r>
                        </m:sub>
                      </m:sSub>
                      <m:r>
                        <a:rPr lang="en-US" altLang="ja-JP" sz="2800" b="1" i="1">
                          <a:latin typeface="Cambria Math" panose="02040503050406030204" pitchFamily="18" charset="0"/>
                        </a:rPr>
                        <m:t>∈</m:t>
                      </m:r>
                      <m:sSup>
                        <m:sSupPr>
                          <m:ctrlPr>
                            <a:rPr lang="en-US" altLang="ja-JP" sz="2800" b="1" i="1">
                              <a:latin typeface="Cambria Math" panose="02040503050406030204" pitchFamily="18" charset="0"/>
                            </a:rPr>
                          </m:ctrlPr>
                        </m:sSupPr>
                        <m:e>
                          <m:r>
                            <a:rPr lang="en-US" altLang="ja-JP" sz="2800" b="1" i="1">
                              <a:latin typeface="Cambria Math" panose="02040503050406030204" pitchFamily="18" charset="0"/>
                            </a:rPr>
                            <m:t>𝑹</m:t>
                          </m:r>
                        </m:e>
                        <m:sup>
                          <m:r>
                            <a:rPr lang="en-US" altLang="ja-JP" sz="2800" i="1">
                              <a:latin typeface="Cambria Math" panose="02040503050406030204" pitchFamily="18" charset="0"/>
                            </a:rPr>
                            <m:t>2</m:t>
                          </m:r>
                        </m:sup>
                      </m:sSup>
                    </m:oMath>
                  </m:oMathPara>
                </a14:m>
                <a:endParaRPr lang="ja-JP" altLang="en-US" sz="2800" dirty="0"/>
              </a:p>
            </p:txBody>
          </p:sp>
        </mc:Choice>
        <mc:Fallback xmlns="">
          <p:sp>
            <p:nvSpPr>
              <p:cNvPr id="41" name="正方形/長方形 40"/>
              <p:cNvSpPr>
                <a:spLocks noRot="1" noChangeAspect="1" noMove="1" noResize="1" noEditPoints="1" noAdjustHandles="1" noChangeArrowheads="1" noChangeShapeType="1" noTextEdit="1"/>
              </p:cNvSpPr>
              <p:nvPr/>
            </p:nvSpPr>
            <p:spPr>
              <a:xfrm>
                <a:off x="1081839" y="3210640"/>
                <a:ext cx="1423338" cy="523220"/>
              </a:xfrm>
              <a:prstGeom prst="rect">
                <a:avLst/>
              </a:prstGeom>
              <a:blipFill>
                <a:blip r:embed="rId6"/>
                <a:stretch>
                  <a:fillRect/>
                </a:stretch>
              </a:blipFill>
            </p:spPr>
            <p:txBody>
              <a:bodyPr/>
              <a:lstStyle/>
              <a:p>
                <a:r>
                  <a:rPr lang="ja-JP" altLang="en-US">
                    <a:noFill/>
                  </a:rPr>
                  <a:t> </a:t>
                </a:r>
              </a:p>
            </p:txBody>
          </p:sp>
        </mc:Fallback>
      </mc:AlternateContent>
      <p:sp>
        <p:nvSpPr>
          <p:cNvPr id="44" name="コンテンツ プレースホルダー 2"/>
          <p:cNvSpPr txBox="1">
            <a:spLocks/>
          </p:cNvSpPr>
          <p:nvPr/>
        </p:nvSpPr>
        <p:spPr>
          <a:xfrm>
            <a:off x="330199" y="4278088"/>
            <a:ext cx="2946401" cy="66856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lnSpc>
                <a:spcPct val="100000"/>
              </a:lnSpc>
              <a:spcBef>
                <a:spcPts val="0"/>
              </a:spcBef>
              <a:buNone/>
            </a:pPr>
            <a:r>
              <a:rPr lang="en-US" altLang="ja-JP" sz="2400" dirty="0"/>
              <a:t>3. </a:t>
            </a:r>
            <a:r>
              <a:rPr lang="ja-JP" altLang="en-US" sz="2400" dirty="0"/>
              <a:t>分散共分散行列を計算し固有解析</a:t>
            </a:r>
            <a:endParaRPr lang="en-US" altLang="ja-JP" sz="2400" dirty="0"/>
          </a:p>
        </p:txBody>
      </p:sp>
      <p:grpSp>
        <p:nvGrpSpPr>
          <p:cNvPr id="4" name="グループ化 3"/>
          <p:cNvGrpSpPr/>
          <p:nvPr/>
        </p:nvGrpSpPr>
        <p:grpSpPr>
          <a:xfrm>
            <a:off x="3911717" y="4813568"/>
            <a:ext cx="2395090" cy="1752064"/>
            <a:chOff x="8001117" y="5981968"/>
            <a:chExt cx="2395090" cy="1752064"/>
          </a:xfrm>
        </p:grpSpPr>
        <p:pic>
          <p:nvPicPr>
            <p:cNvPr id="42" name="図 41"/>
            <p:cNvPicPr>
              <a:picLocks noChangeAspect="1"/>
            </p:cNvPicPr>
            <p:nvPr/>
          </p:nvPicPr>
          <p:blipFill>
            <a:blip r:embed="rId4"/>
            <a:stretch>
              <a:fillRect/>
            </a:stretch>
          </p:blipFill>
          <p:spPr>
            <a:xfrm>
              <a:off x="8001117" y="5981968"/>
              <a:ext cx="2395090" cy="1752064"/>
            </a:xfrm>
            <a:prstGeom prst="rect">
              <a:avLst/>
            </a:prstGeom>
          </p:spPr>
        </p:pic>
        <p:cxnSp>
          <p:nvCxnSpPr>
            <p:cNvPr id="45" name="直線コネクタ 44"/>
            <p:cNvCxnSpPr/>
            <p:nvPr/>
          </p:nvCxnSpPr>
          <p:spPr>
            <a:xfrm flipV="1">
              <a:off x="9221149" y="6444912"/>
              <a:ext cx="316551" cy="415152"/>
            </a:xfrm>
            <a:prstGeom prst="line">
              <a:avLst/>
            </a:prstGeom>
            <a:ln w="47625">
              <a:solidFill>
                <a:srgbClr val="C00000"/>
              </a:solidFill>
              <a:headEnd type="oval" w="sm" len="sm"/>
              <a:tailEnd type="stealth"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6" name="正方形/長方形 45"/>
                <p:cNvSpPr/>
                <p:nvPr/>
              </p:nvSpPr>
              <p:spPr>
                <a:xfrm>
                  <a:off x="9262395" y="6446281"/>
                  <a:ext cx="570989" cy="64633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3600" b="1">
                            <a:latin typeface="Cambria Math" panose="02040503050406030204" pitchFamily="18" charset="0"/>
                          </a:rPr>
                          <m:t>𝐮</m:t>
                        </m:r>
                      </m:oMath>
                    </m:oMathPara>
                  </a14:m>
                  <a:endParaRPr lang="ja-JP" altLang="en-US" sz="3600" dirty="0"/>
                </a:p>
              </p:txBody>
            </p:sp>
          </mc:Choice>
          <mc:Fallback xmlns="">
            <p:sp>
              <p:nvSpPr>
                <p:cNvPr id="46" name="正方形/長方形 45"/>
                <p:cNvSpPr>
                  <a:spLocks noRot="1" noChangeAspect="1" noMove="1" noResize="1" noEditPoints="1" noAdjustHandles="1" noChangeArrowheads="1" noChangeShapeType="1" noTextEdit="1"/>
                </p:cNvSpPr>
                <p:nvPr/>
              </p:nvSpPr>
              <p:spPr>
                <a:xfrm>
                  <a:off x="9262395" y="6446281"/>
                  <a:ext cx="570989" cy="646331"/>
                </a:xfrm>
                <a:prstGeom prst="rect">
                  <a:avLst/>
                </a:prstGeom>
                <a:blipFill rotWithShape="0">
                  <a:blip r:embed="rId7"/>
                  <a:stretch>
                    <a:fillRect/>
                  </a:stretch>
                </a:blipFill>
              </p:spPr>
              <p:txBody>
                <a:bodyPr/>
                <a:lstStyle/>
                <a:p>
                  <a:r>
                    <a:rPr lang="ja-JP" altLang="en-US">
                      <a:noFill/>
                    </a:rPr>
                    <a:t> </a:t>
                  </a:r>
                </a:p>
              </p:txBody>
            </p:sp>
          </mc:Fallback>
        </mc:AlternateContent>
      </p:grpSp>
      <p:sp>
        <p:nvSpPr>
          <p:cNvPr id="47" name="コンテンツ プレースホルダー 2"/>
          <p:cNvSpPr txBox="1">
            <a:spLocks/>
          </p:cNvSpPr>
          <p:nvPr/>
        </p:nvSpPr>
        <p:spPr>
          <a:xfrm>
            <a:off x="3401577" y="4278088"/>
            <a:ext cx="3863342" cy="66856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lnSpc>
                <a:spcPct val="100000"/>
              </a:lnSpc>
              <a:spcBef>
                <a:spcPts val="0"/>
              </a:spcBef>
              <a:buNone/>
            </a:pPr>
            <a:r>
              <a:rPr lang="en-US" altLang="ja-JP" sz="2400" dirty="0"/>
              <a:t>4. </a:t>
            </a:r>
            <a:r>
              <a:rPr lang="ja-JP" altLang="en-US" sz="2400" dirty="0"/>
              <a:t>各点を固有ベクトルに射影し主成分得点を取得</a:t>
            </a:r>
            <a:endParaRPr lang="en-US" altLang="ja-JP" sz="2400" dirty="0"/>
          </a:p>
        </p:txBody>
      </p:sp>
      <p:sp>
        <p:nvSpPr>
          <p:cNvPr id="16" name="正方形/長方形 15"/>
          <p:cNvSpPr/>
          <p:nvPr/>
        </p:nvSpPr>
        <p:spPr>
          <a:xfrm>
            <a:off x="6925437" y="95460"/>
            <a:ext cx="5266563" cy="2185214"/>
          </a:xfrm>
          <a:prstGeom prst="rect">
            <a:avLst/>
          </a:prstGeom>
        </p:spPr>
        <p:txBody>
          <a:bodyPr wrap="square">
            <a:spAutoFit/>
          </a:bodyPr>
          <a:lstStyle/>
          <a:p>
            <a:pPr marL="342900" indent="-342900">
              <a:buFont typeface="Arial" panose="020B0604020202020204" pitchFamily="34" charset="0"/>
              <a:buChar char="•"/>
            </a:pP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分散共分散行列の固有ベクトルが　</a:t>
            </a:r>
            <a:r>
              <a:rPr lang="ja-JP" altLang="en-US" sz="2400" b="1" dirty="0">
                <a:latin typeface="メイリオ" panose="020B0604030504040204" pitchFamily="50" charset="-128"/>
                <a:ea typeface="メイリオ" panose="020B0604030504040204" pitchFamily="50" charset="-128"/>
                <a:cs typeface="メイリオ" panose="020B0604030504040204" pitchFamily="50" charset="-128"/>
              </a:rPr>
              <a:t>主成分</a:t>
            </a: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ベクトルに対応</a:t>
            </a:r>
            <a:endParaRPr lang="en-US" altLang="ja-JP" sz="2400" dirty="0">
              <a:latin typeface="メイリオ" panose="020B0604030504040204" pitchFamily="50" charset="-128"/>
              <a:ea typeface="メイリオ" panose="020B0604030504040204" pitchFamily="50" charset="-128"/>
              <a:cs typeface="メイリオ" panose="020B0604030504040204" pitchFamily="50" charset="-128"/>
            </a:endParaRPr>
          </a:p>
          <a:p>
            <a:pPr marL="342900" indent="-342900">
              <a:buFont typeface="Arial" panose="020B0604020202020204" pitchFamily="34" charset="0"/>
              <a:buChar char="•"/>
            </a:pP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主成分ベクトルへ射影すると</a:t>
            </a:r>
            <a:r>
              <a:rPr lang="ja-JP" altLang="en-US" sz="2400" b="1" dirty="0">
                <a:latin typeface="メイリオ" panose="020B0604030504040204" pitchFamily="50" charset="-128"/>
                <a:ea typeface="メイリオ" panose="020B0604030504040204" pitchFamily="50" charset="-128"/>
                <a:cs typeface="メイリオ" panose="020B0604030504040204" pitchFamily="50" charset="-128"/>
              </a:rPr>
              <a:t>主成分得点</a:t>
            </a: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が得られる</a:t>
            </a:r>
            <a:endParaRPr lang="en-US" altLang="ja-JP" sz="2400" dirty="0">
              <a:latin typeface="メイリオ" panose="020B0604030504040204" pitchFamily="50" charset="-128"/>
              <a:ea typeface="メイリオ" panose="020B0604030504040204" pitchFamily="50" charset="-128"/>
              <a:cs typeface="メイリオ" panose="020B0604030504040204" pitchFamily="50" charset="-128"/>
            </a:endParaRPr>
          </a:p>
          <a:p>
            <a:pPr marL="342900" indent="-342900">
              <a:buFont typeface="Arial" panose="020B0604020202020204" pitchFamily="34" charset="0"/>
              <a:buChar char="•"/>
            </a:pP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下例では</a:t>
            </a:r>
            <a:r>
              <a:rPr lang="ja-JP" altLang="en-US" sz="2400" b="1" dirty="0">
                <a:latin typeface="メイリオ" panose="020B0604030504040204" pitchFamily="50" charset="-128"/>
                <a:ea typeface="メイリオ" panose="020B0604030504040204" pitchFamily="50" charset="-128"/>
                <a:cs typeface="メイリオ" panose="020B0604030504040204" pitchFamily="50" charset="-128"/>
              </a:rPr>
              <a:t>学力・文系指向</a:t>
            </a: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を説明</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（分析結果の意味付けはまた別の話）</a:t>
            </a:r>
            <a:endParaRPr lang="en-US" altLang="ja-JP" sz="2400" dirty="0">
              <a:latin typeface="メイリオ" panose="020B0604030504040204" pitchFamily="50" charset="-128"/>
              <a:ea typeface="メイリオ" panose="020B0604030504040204" pitchFamily="50" charset="-128"/>
              <a:cs typeface="メイリオ" panose="020B0604030504040204" pitchFamily="50" charset="-128"/>
            </a:endParaRPr>
          </a:p>
        </p:txBody>
      </p:sp>
      <mc:AlternateContent xmlns:mc="http://schemas.openxmlformats.org/markup-compatibility/2006" xmlns:a14="http://schemas.microsoft.com/office/drawing/2010/main">
        <mc:Choice Requires="a14">
          <p:sp>
            <p:nvSpPr>
              <p:cNvPr id="3" name="正方形/長方形 2"/>
              <p:cNvSpPr/>
              <p:nvPr/>
            </p:nvSpPr>
            <p:spPr>
              <a:xfrm>
                <a:off x="449759" y="5408916"/>
                <a:ext cx="2881302" cy="76456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b="1" i="1">
                          <a:latin typeface="Cambria Math" panose="02040503050406030204" pitchFamily="18" charset="0"/>
                        </a:rPr>
                        <m:t>𝐀</m:t>
                      </m:r>
                      <m:r>
                        <a:rPr lang="en-US" altLang="ja-JP" b="1">
                          <a:latin typeface="Cambria Math" panose="02040503050406030204" pitchFamily="18" charset="0"/>
                        </a:rPr>
                        <m:t>=</m:t>
                      </m:r>
                      <m:nary>
                        <m:naryPr>
                          <m:chr m:val="∑"/>
                          <m:supHide m:val="on"/>
                          <m:ctrlPr>
                            <a:rPr lang="ja-JP" altLang="ja-JP" b="1" i="1">
                              <a:latin typeface="Cambria Math" panose="02040503050406030204" pitchFamily="18" charset="0"/>
                            </a:rPr>
                          </m:ctrlPr>
                        </m:naryPr>
                        <m:sub>
                          <m:r>
                            <a:rPr lang="en-US" altLang="ja-JP" i="1">
                              <a:latin typeface="Cambria Math" panose="02040503050406030204" pitchFamily="18" charset="0"/>
                            </a:rPr>
                            <m:t>𝑖</m:t>
                          </m:r>
                        </m:sub>
                        <m:sup/>
                        <m:e>
                          <m:r>
                            <a:rPr lang="en-US" altLang="ja-JP" b="1" i="1">
                              <a:latin typeface="Cambria Math" panose="02040503050406030204" pitchFamily="18" charset="0"/>
                            </a:rPr>
                            <m:t>(</m:t>
                          </m:r>
                          <m:sSub>
                            <m:sSubPr>
                              <m:ctrlPr>
                                <a:rPr lang="ja-JP" altLang="ja-JP" b="1" i="1">
                                  <a:latin typeface="Cambria Math" panose="02040503050406030204" pitchFamily="18" charset="0"/>
                                </a:rPr>
                              </m:ctrlPr>
                            </m:sSubPr>
                            <m:e>
                              <m:r>
                                <a:rPr lang="en-US" altLang="ja-JP" b="1" i="1">
                                  <a:latin typeface="Cambria Math" panose="02040503050406030204" pitchFamily="18" charset="0"/>
                                </a:rPr>
                                <m:t>𝐱</m:t>
                              </m:r>
                            </m:e>
                            <m:sub>
                              <m:r>
                                <a:rPr lang="en-US" altLang="ja-JP" i="1">
                                  <a:latin typeface="Cambria Math" panose="02040503050406030204" pitchFamily="18" charset="0"/>
                                </a:rPr>
                                <m:t>𝑖</m:t>
                              </m:r>
                            </m:sub>
                          </m:sSub>
                          <m:r>
                            <a:rPr lang="en-US" altLang="ja-JP" b="1" i="1">
                              <a:latin typeface="Cambria Math" panose="02040503050406030204" pitchFamily="18" charset="0"/>
                            </a:rPr>
                            <m:t>−</m:t>
                          </m:r>
                          <m:r>
                            <a:rPr lang="en-US" altLang="ja-JP" b="1">
                              <a:latin typeface="Cambria Math" panose="02040503050406030204" pitchFamily="18" charset="0"/>
                            </a:rPr>
                            <m:t>𝐦</m:t>
                          </m:r>
                          <m:r>
                            <a:rPr lang="en-US" altLang="ja-JP" b="1" i="1">
                              <a:latin typeface="Cambria Math" panose="02040503050406030204" pitchFamily="18" charset="0"/>
                            </a:rPr>
                            <m:t>)</m:t>
                          </m:r>
                          <m:sSup>
                            <m:sSupPr>
                              <m:ctrlPr>
                                <a:rPr lang="ja-JP" altLang="ja-JP" b="1" i="1">
                                  <a:latin typeface="Cambria Math" panose="02040503050406030204" pitchFamily="18" charset="0"/>
                                </a:rPr>
                              </m:ctrlPr>
                            </m:sSupPr>
                            <m:e>
                              <m:r>
                                <a:rPr lang="en-US" altLang="ja-JP" b="1" i="1">
                                  <a:latin typeface="Cambria Math" panose="02040503050406030204" pitchFamily="18" charset="0"/>
                                </a:rPr>
                                <m:t>(</m:t>
                              </m:r>
                              <m:sSub>
                                <m:sSubPr>
                                  <m:ctrlPr>
                                    <a:rPr lang="ja-JP" altLang="ja-JP" b="1" i="1">
                                      <a:latin typeface="Cambria Math" panose="02040503050406030204" pitchFamily="18" charset="0"/>
                                    </a:rPr>
                                  </m:ctrlPr>
                                </m:sSubPr>
                                <m:e>
                                  <m:r>
                                    <a:rPr lang="en-US" altLang="ja-JP" b="1" i="1">
                                      <a:latin typeface="Cambria Math" panose="02040503050406030204" pitchFamily="18" charset="0"/>
                                    </a:rPr>
                                    <m:t>𝐱</m:t>
                                  </m:r>
                                </m:e>
                                <m:sub>
                                  <m:r>
                                    <a:rPr lang="en-US" altLang="ja-JP" i="1">
                                      <a:latin typeface="Cambria Math" panose="02040503050406030204" pitchFamily="18" charset="0"/>
                                    </a:rPr>
                                    <m:t>𝑖</m:t>
                                  </m:r>
                                </m:sub>
                              </m:sSub>
                              <m:r>
                                <a:rPr lang="en-US" altLang="ja-JP" b="1" i="1">
                                  <a:latin typeface="Cambria Math" panose="02040503050406030204" pitchFamily="18" charset="0"/>
                                </a:rPr>
                                <m:t>−</m:t>
                              </m:r>
                              <m:r>
                                <a:rPr lang="en-US" altLang="ja-JP" b="1">
                                  <a:latin typeface="Cambria Math" panose="02040503050406030204" pitchFamily="18" charset="0"/>
                                </a:rPr>
                                <m:t>𝐦</m:t>
                              </m:r>
                              <m:r>
                                <a:rPr lang="en-US" altLang="ja-JP" b="1" i="1">
                                  <a:latin typeface="Cambria Math" panose="02040503050406030204" pitchFamily="18" charset="0"/>
                                </a:rPr>
                                <m:t>)</m:t>
                              </m:r>
                            </m:e>
                            <m:sup>
                              <m:r>
                                <a:rPr lang="en-US" altLang="ja-JP" i="1">
                                  <a:latin typeface="Cambria Math" panose="02040503050406030204" pitchFamily="18" charset="0"/>
                                </a:rPr>
                                <m:t>𝑇</m:t>
                              </m:r>
                            </m:sup>
                          </m:sSup>
                        </m:e>
                      </m:nary>
                    </m:oMath>
                  </m:oMathPara>
                </a14:m>
                <a:endParaRPr lang="ja-JP" altLang="en-US" dirty="0"/>
              </a:p>
            </p:txBody>
          </p:sp>
        </mc:Choice>
        <mc:Fallback xmlns="">
          <p:sp>
            <p:nvSpPr>
              <p:cNvPr id="3" name="正方形/長方形 2"/>
              <p:cNvSpPr>
                <a:spLocks noRot="1" noChangeAspect="1" noMove="1" noResize="1" noEditPoints="1" noAdjustHandles="1" noChangeArrowheads="1" noChangeShapeType="1" noTextEdit="1"/>
              </p:cNvSpPr>
              <p:nvPr/>
            </p:nvSpPr>
            <p:spPr>
              <a:xfrm>
                <a:off x="449759" y="5408916"/>
                <a:ext cx="2881302" cy="764568"/>
              </a:xfrm>
              <a:prstGeom prst="rect">
                <a:avLst/>
              </a:prstGeom>
              <a:blipFill rotWithShape="0">
                <a:blip r:embed="rId8"/>
                <a:stretch>
                  <a:fillRect/>
                </a:stretch>
              </a:blipFill>
            </p:spPr>
            <p:txBody>
              <a:bodyPr/>
              <a:lstStyle/>
              <a:p>
                <a:r>
                  <a:rPr lang="ja-JP" altLang="en-US">
                    <a:noFill/>
                  </a:rPr>
                  <a:t> </a:t>
                </a:r>
              </a:p>
            </p:txBody>
          </p:sp>
        </mc:Fallback>
      </mc:AlternateContent>
      <p:grpSp>
        <p:nvGrpSpPr>
          <p:cNvPr id="5" name="グループ化 4"/>
          <p:cNvGrpSpPr/>
          <p:nvPr/>
        </p:nvGrpSpPr>
        <p:grpSpPr>
          <a:xfrm>
            <a:off x="7662432" y="2526816"/>
            <a:ext cx="3691367" cy="4269674"/>
            <a:chOff x="7090932" y="967014"/>
            <a:chExt cx="4028035" cy="4659086"/>
          </a:xfrm>
        </p:grpSpPr>
        <p:grpSp>
          <p:nvGrpSpPr>
            <p:cNvPr id="31" name="グループ化 30"/>
            <p:cNvGrpSpPr/>
            <p:nvPr/>
          </p:nvGrpSpPr>
          <p:grpSpPr>
            <a:xfrm>
              <a:off x="7090932" y="967014"/>
              <a:ext cx="4028035" cy="4659086"/>
              <a:chOff x="6475888" y="348342"/>
              <a:chExt cx="5439730" cy="6291943"/>
            </a:xfrm>
          </p:grpSpPr>
          <p:pic>
            <p:nvPicPr>
              <p:cNvPr id="32" name="図 31"/>
              <p:cNvPicPr>
                <a:picLocks noChangeAspect="1"/>
              </p:cNvPicPr>
              <p:nvPr/>
            </p:nvPicPr>
            <p:blipFill rotWithShape="1">
              <a:blip r:embed="rId9"/>
              <a:srcRect r="57283"/>
              <a:stretch/>
            </p:blipFill>
            <p:spPr>
              <a:xfrm>
                <a:off x="6475888" y="348342"/>
                <a:ext cx="1710169" cy="6291943"/>
              </a:xfrm>
              <a:prstGeom prst="rect">
                <a:avLst/>
              </a:prstGeom>
            </p:spPr>
          </p:pic>
          <p:pic>
            <p:nvPicPr>
              <p:cNvPr id="33" name="図 32"/>
              <p:cNvPicPr>
                <a:picLocks noChangeAspect="1"/>
              </p:cNvPicPr>
              <p:nvPr/>
            </p:nvPicPr>
            <p:blipFill rotWithShape="1">
              <a:blip r:embed="rId9"/>
              <a:srcRect l="42355"/>
              <a:stretch/>
            </p:blipFill>
            <p:spPr>
              <a:xfrm>
                <a:off x="9607846" y="348342"/>
                <a:ext cx="2307772" cy="6291943"/>
              </a:xfrm>
              <a:prstGeom prst="rect">
                <a:avLst/>
              </a:prstGeom>
            </p:spPr>
          </p:pic>
        </p:grpSp>
        <p:sp>
          <p:nvSpPr>
            <p:cNvPr id="34" name="右矢印 33"/>
            <p:cNvSpPr/>
            <p:nvPr/>
          </p:nvSpPr>
          <p:spPr>
            <a:xfrm>
              <a:off x="8664122" y="2621643"/>
              <a:ext cx="609600" cy="107405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320648852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E9093CFD-C754-4C9B-B906-01A58621C3DF}"/>
              </a:ext>
            </a:extLst>
          </p:cNvPr>
          <p:cNvSpPr>
            <a:spLocks noGrp="1"/>
          </p:cNvSpPr>
          <p:nvPr>
            <p:ph type="title"/>
          </p:nvPr>
        </p:nvSpPr>
        <p:spPr/>
        <p:txBody>
          <a:bodyPr/>
          <a:lstStyle/>
          <a:p>
            <a:endParaRPr kumimoji="1" lang="ja-JP" altLang="en-US"/>
          </a:p>
        </p:txBody>
      </p:sp>
      <p:sp>
        <p:nvSpPr>
          <p:cNvPr id="3" name="コンテンツ プレースホルダー 2">
            <a:extLst>
              <a:ext uri="{FF2B5EF4-FFF2-40B4-BE49-F238E27FC236}">
                <a16:creationId xmlns:a16="http://schemas.microsoft.com/office/drawing/2014/main" xmlns="" id="{5CA38430-49CE-40FC-81F8-059D5C38A4FE}"/>
              </a:ext>
            </a:extLst>
          </p:cNvPr>
          <p:cNvSpPr>
            <a:spLocks noGrp="1"/>
          </p:cNvSpPr>
          <p:nvPr>
            <p:ph idx="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xmlns="" id="{7828C811-8970-4C74-87BE-3050B0037C59}"/>
              </a:ext>
            </a:extLst>
          </p:cNvPr>
          <p:cNvSpPr>
            <a:spLocks noGrp="1"/>
          </p:cNvSpPr>
          <p:nvPr>
            <p:ph type="sldNum" sz="quarter" idx="12"/>
          </p:nvPr>
        </p:nvSpPr>
        <p:spPr/>
        <p:txBody>
          <a:bodyPr/>
          <a:lstStyle/>
          <a:p>
            <a:fld id="{F35DE295-420C-4265-BE54-AE59FA4027A6}" type="slidenum">
              <a:rPr kumimoji="1" lang="ja-JP" altLang="en-US" smtClean="0"/>
              <a:t>28</a:t>
            </a:fld>
            <a:endParaRPr kumimoji="1" lang="ja-JP" altLang="en-US"/>
          </a:p>
        </p:txBody>
      </p:sp>
    </p:spTree>
    <p:extLst>
      <p:ext uri="{BB962C8B-B14F-4D97-AF65-F5344CB8AC3E}">
        <p14:creationId xmlns:p14="http://schemas.microsoft.com/office/powerpoint/2010/main" val="54034267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92479" y="308936"/>
            <a:ext cx="10505333" cy="733270"/>
          </a:xfrm>
        </p:spPr>
        <p:txBody>
          <a:bodyPr>
            <a:normAutofit/>
          </a:bodyPr>
          <a:lstStyle/>
          <a:p>
            <a:r>
              <a:rPr lang="ja-JP" altLang="en-US" sz="3600" b="1" dirty="0"/>
              <a:t>主成分分析の画像処理応用</a:t>
            </a:r>
            <a:endParaRPr kumimoji="1" lang="ja-JP" altLang="en-US" sz="3600" dirty="0"/>
          </a:p>
        </p:txBody>
      </p:sp>
      <p:sp>
        <p:nvSpPr>
          <p:cNvPr id="24" name="コンテンツ プレースホルダー 2"/>
          <p:cNvSpPr>
            <a:spLocks noGrp="1"/>
          </p:cNvSpPr>
          <p:nvPr>
            <p:ph idx="1"/>
          </p:nvPr>
        </p:nvSpPr>
        <p:spPr>
          <a:xfrm>
            <a:off x="483220" y="1343722"/>
            <a:ext cx="10489580" cy="5296829"/>
          </a:xfrm>
        </p:spPr>
        <p:txBody>
          <a:bodyPr/>
          <a:lstStyle/>
          <a:p>
            <a:r>
              <a:rPr lang="ja-JP" altLang="en-US" dirty="0"/>
              <a:t>特徴ベクトルの次元圧縮</a:t>
            </a:r>
            <a:endParaRPr lang="en-US" altLang="ja-JP" dirty="0"/>
          </a:p>
          <a:p>
            <a:pPr lvl="1"/>
            <a:r>
              <a:rPr kumimoji="1" lang="ja-JP" altLang="en-US" dirty="0"/>
              <a:t>特徴ベクトル群から</a:t>
            </a:r>
            <a:r>
              <a:rPr lang="ja-JP" altLang="en-US" dirty="0"/>
              <a:t>寄与率の高い主成分のみ抽出し，低次元化してから計算（識別など）を行なう</a:t>
            </a:r>
            <a:r>
              <a:rPr lang="en-US" altLang="ja-JP" dirty="0"/>
              <a:t>.</a:t>
            </a:r>
          </a:p>
          <a:p>
            <a:pPr lvl="1"/>
            <a:r>
              <a:rPr kumimoji="1" lang="ja-JP" altLang="en-US" dirty="0"/>
              <a:t>情報量をあまり落とさずに，計算量・メモリ量などの削減が可能</a:t>
            </a:r>
            <a:endParaRPr kumimoji="1" lang="en-US" altLang="ja-JP" dirty="0"/>
          </a:p>
          <a:p>
            <a:r>
              <a:rPr lang="ja-JP" altLang="en-US" dirty="0"/>
              <a:t>画像の圧縮・編集・生成</a:t>
            </a:r>
            <a:endParaRPr lang="en-US" altLang="ja-JP" dirty="0"/>
          </a:p>
          <a:p>
            <a:pPr lvl="1"/>
            <a:r>
              <a:rPr kumimoji="1" lang="ja-JP" altLang="en-US" dirty="0"/>
              <a:t>同じクラスタに属する画像群（例，顔画像）を仮定する</a:t>
            </a:r>
            <a:endParaRPr kumimoji="1" lang="en-US" altLang="ja-JP" dirty="0"/>
          </a:p>
          <a:p>
            <a:pPr lvl="1"/>
            <a:r>
              <a:rPr kumimoji="1" lang="ja-JP" altLang="en-US" dirty="0"/>
              <a:t>画像群を高次元データと考え主成分を計算</a:t>
            </a:r>
            <a:endParaRPr kumimoji="1" lang="en-US" altLang="ja-JP" dirty="0"/>
          </a:p>
          <a:p>
            <a:pPr lvl="1">
              <a:buFont typeface="Wingdings" panose="05000000000000000000" pitchFamily="2" charset="2"/>
              <a:buChar char="à"/>
            </a:pPr>
            <a:r>
              <a:rPr lang="ja-JP" altLang="en-US" dirty="0"/>
              <a:t>寄与率の高い軸と主成分値のみを記憶する事で圧縮</a:t>
            </a:r>
            <a:endParaRPr lang="en-US" altLang="ja-JP" dirty="0"/>
          </a:p>
          <a:p>
            <a:pPr lvl="1">
              <a:buFont typeface="Wingdings" panose="05000000000000000000" pitchFamily="2" charset="2"/>
              <a:buChar char="à"/>
            </a:pPr>
            <a:r>
              <a:rPr lang="ja-JP" altLang="en-US" dirty="0"/>
              <a:t>主成分値を修正して画像を編集</a:t>
            </a:r>
            <a:endParaRPr lang="en-US" altLang="ja-JP" dirty="0"/>
          </a:p>
          <a:p>
            <a:endParaRPr kumimoji="1" lang="ja-JP" altLang="en-US" dirty="0"/>
          </a:p>
        </p:txBody>
      </p:sp>
    </p:spTree>
    <p:extLst>
      <p:ext uri="{BB962C8B-B14F-4D97-AF65-F5344CB8AC3E}">
        <p14:creationId xmlns:p14="http://schemas.microsoft.com/office/powerpoint/2010/main" val="385277854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742950" y="124494"/>
            <a:ext cx="9715500" cy="733270"/>
          </a:xfrm>
        </p:spPr>
        <p:txBody>
          <a:bodyPr>
            <a:normAutofit/>
          </a:bodyPr>
          <a:lstStyle/>
          <a:p>
            <a:r>
              <a:rPr lang="en-US" altLang="ja-JP" sz="3600" b="1" dirty="0"/>
              <a:t>Contents</a:t>
            </a:r>
            <a:endParaRPr kumimoji="1" lang="ja-JP" altLang="en-US" sz="3600" b="1" dirty="0"/>
          </a:p>
        </p:txBody>
      </p:sp>
      <p:sp>
        <p:nvSpPr>
          <p:cNvPr id="3" name="コンテンツ プレースホルダー 2"/>
          <p:cNvSpPr>
            <a:spLocks noGrp="1"/>
          </p:cNvSpPr>
          <p:nvPr>
            <p:ph idx="1"/>
          </p:nvPr>
        </p:nvSpPr>
        <p:spPr>
          <a:xfrm>
            <a:off x="742950" y="848026"/>
            <a:ext cx="11329076" cy="6009974"/>
          </a:xfrm>
        </p:spPr>
        <p:txBody>
          <a:bodyPr>
            <a:normAutofit/>
          </a:bodyPr>
          <a:lstStyle/>
          <a:p>
            <a:pPr marL="0" indent="0">
              <a:lnSpc>
                <a:spcPct val="100000"/>
              </a:lnSpc>
              <a:spcBef>
                <a:spcPts val="600"/>
              </a:spcBef>
              <a:spcAft>
                <a:spcPts val="600"/>
              </a:spcAft>
              <a:buNone/>
            </a:pPr>
            <a:r>
              <a:rPr lang="en-US" altLang="ja-JP" sz="1800" dirty="0"/>
              <a:t>00.   </a:t>
            </a:r>
            <a:r>
              <a:rPr lang="ja-JP" altLang="en-US" sz="1800" dirty="0"/>
              <a:t>序論</a:t>
            </a:r>
            <a:r>
              <a:rPr lang="en-US" altLang="ja-JP" sz="1800" dirty="0"/>
              <a:t>	  	: </a:t>
            </a:r>
            <a:r>
              <a:rPr lang="ja-JP" altLang="en-US" sz="1800" dirty="0"/>
              <a:t>イントロダクション</a:t>
            </a:r>
            <a:endParaRPr lang="en-US" altLang="ja-JP" sz="1800" dirty="0"/>
          </a:p>
          <a:p>
            <a:pPr marL="0" indent="0">
              <a:lnSpc>
                <a:spcPct val="100000"/>
              </a:lnSpc>
              <a:spcBef>
                <a:spcPts val="600"/>
              </a:spcBef>
              <a:spcAft>
                <a:spcPts val="600"/>
              </a:spcAft>
              <a:buNone/>
            </a:pPr>
            <a:r>
              <a:rPr lang="en-US" altLang="ja-JP" sz="1800" dirty="0"/>
              <a:t>01.</a:t>
            </a:r>
            <a:r>
              <a:rPr lang="ja-JP" altLang="en-US" sz="1800" dirty="0"/>
              <a:t>　特徴検出</a:t>
            </a:r>
            <a:r>
              <a:rPr lang="en-US" altLang="ja-JP" sz="1800" dirty="0"/>
              <a:t>1 		: </a:t>
            </a:r>
            <a:r>
              <a:rPr lang="ja-JP" altLang="en-US" sz="1800" dirty="0"/>
              <a:t>テンプレートマッチング、コーナー・エッジ検出</a:t>
            </a:r>
            <a:r>
              <a:rPr lang="en-US" altLang="ja-JP" sz="1800" dirty="0"/>
              <a:t>	</a:t>
            </a:r>
          </a:p>
          <a:p>
            <a:pPr marL="0" indent="0">
              <a:lnSpc>
                <a:spcPct val="100000"/>
              </a:lnSpc>
              <a:spcBef>
                <a:spcPts val="600"/>
              </a:spcBef>
              <a:spcAft>
                <a:spcPts val="600"/>
              </a:spcAft>
              <a:buNone/>
            </a:pPr>
            <a:r>
              <a:rPr lang="en-US" altLang="ja-JP" sz="1800" dirty="0"/>
              <a:t>02.   </a:t>
            </a:r>
            <a:r>
              <a:rPr lang="ja-JP" altLang="en-US" sz="1800" dirty="0"/>
              <a:t>特徴検出</a:t>
            </a:r>
            <a:r>
              <a:rPr lang="en-US" altLang="ja-JP" sz="1800" dirty="0"/>
              <a:t>2 		: </a:t>
            </a:r>
            <a:r>
              <a:rPr lang="en-US" altLang="ja-JP" sz="1800" dirty="0" err="1"/>
              <a:t>DoG</a:t>
            </a:r>
            <a:r>
              <a:rPr lang="ja-JP" altLang="en-US" sz="1800" dirty="0"/>
              <a:t>特徴量，</a:t>
            </a:r>
            <a:r>
              <a:rPr lang="en-US" altLang="ja-JP" sz="1800" dirty="0"/>
              <a:t>SIFT</a:t>
            </a:r>
            <a:r>
              <a:rPr lang="ja-JP" altLang="en-US" sz="1800" dirty="0"/>
              <a:t>特徴量，ハフ変換</a:t>
            </a:r>
            <a:r>
              <a:rPr lang="en-US" altLang="ja-JP" sz="1800" dirty="0"/>
              <a:t>			</a:t>
            </a:r>
          </a:p>
          <a:p>
            <a:pPr marL="0" indent="0">
              <a:lnSpc>
                <a:spcPct val="100000"/>
              </a:lnSpc>
              <a:spcBef>
                <a:spcPts val="600"/>
              </a:spcBef>
              <a:spcAft>
                <a:spcPts val="600"/>
              </a:spcAft>
              <a:buNone/>
            </a:pPr>
            <a:r>
              <a:rPr lang="en-US" altLang="ja-JP" sz="1800" dirty="0"/>
              <a:t>03.</a:t>
            </a:r>
            <a:r>
              <a:rPr lang="ja-JP" altLang="en-US" sz="1800" dirty="0"/>
              <a:t>　領域分割</a:t>
            </a:r>
            <a:r>
              <a:rPr lang="en-US" altLang="ja-JP" sz="1800" dirty="0"/>
              <a:t>		: </a:t>
            </a:r>
            <a:r>
              <a:rPr lang="ja-JP" altLang="en-US" sz="1800" dirty="0"/>
              <a:t>領域分割とは，閾値法，領域拡張法，グラフカット法</a:t>
            </a:r>
            <a:r>
              <a:rPr lang="en-US" altLang="ja-JP" sz="1800" dirty="0"/>
              <a:t>, </a:t>
            </a:r>
            <a:r>
              <a:rPr lang="en-US" altLang="ja-JP" sz="1800"/>
              <a:t>etc</a:t>
            </a:r>
            <a:r>
              <a:rPr lang="en-US" altLang="ja-JP" sz="1800" dirty="0"/>
              <a:t>	</a:t>
            </a:r>
            <a:endParaRPr kumimoji="1" lang="en-US" altLang="ja-JP" sz="1800" dirty="0"/>
          </a:p>
          <a:p>
            <a:pPr marL="0" indent="0">
              <a:lnSpc>
                <a:spcPct val="100000"/>
              </a:lnSpc>
              <a:spcBef>
                <a:spcPts val="600"/>
              </a:spcBef>
              <a:spcAft>
                <a:spcPts val="600"/>
              </a:spcAft>
              <a:buNone/>
            </a:pPr>
            <a:r>
              <a:rPr lang="en-US" altLang="ja-JP" sz="1800" dirty="0"/>
              <a:t>04.</a:t>
            </a:r>
            <a:r>
              <a:rPr kumimoji="1" lang="ja-JP" altLang="en-US" sz="1800" dirty="0"/>
              <a:t>　</a:t>
            </a:r>
            <a:r>
              <a:rPr lang="ja-JP" altLang="en-US" sz="1800" dirty="0"/>
              <a:t>パターン認識基礎</a:t>
            </a:r>
            <a:r>
              <a:rPr lang="en-US" altLang="ja-JP" sz="1800" dirty="0"/>
              <a:t>1	: </a:t>
            </a:r>
            <a:r>
              <a:rPr lang="ja-JP" altLang="en-US" sz="1800" dirty="0"/>
              <a:t>パターン認識概論，サポートベクタマシン</a:t>
            </a:r>
            <a:r>
              <a:rPr kumimoji="1" lang="en-US" altLang="ja-JP" sz="1800" dirty="0"/>
              <a:t>	</a:t>
            </a:r>
          </a:p>
          <a:p>
            <a:pPr marL="0" indent="0">
              <a:lnSpc>
                <a:spcPct val="100000"/>
              </a:lnSpc>
              <a:spcBef>
                <a:spcPts val="600"/>
              </a:spcBef>
              <a:spcAft>
                <a:spcPts val="600"/>
              </a:spcAft>
              <a:buNone/>
            </a:pPr>
            <a:r>
              <a:rPr lang="en-US" altLang="ja-JP" sz="1800" dirty="0"/>
              <a:t>05.</a:t>
            </a:r>
            <a:r>
              <a:rPr lang="ja-JP" altLang="en-US" sz="1800" dirty="0"/>
              <a:t>　パターン認識基礎</a:t>
            </a:r>
            <a:r>
              <a:rPr lang="en-US" altLang="ja-JP" sz="1800" dirty="0"/>
              <a:t>2	: </a:t>
            </a:r>
            <a:r>
              <a:rPr lang="ja-JP" altLang="en-US" sz="1800" dirty="0"/>
              <a:t>ニューラルネットワーク、深層学習</a:t>
            </a:r>
            <a:endParaRPr lang="en-US" altLang="ja-JP" sz="1800" dirty="0"/>
          </a:p>
          <a:p>
            <a:pPr marL="0" indent="0">
              <a:lnSpc>
                <a:spcPct val="100000"/>
              </a:lnSpc>
              <a:spcBef>
                <a:spcPts val="600"/>
              </a:spcBef>
              <a:spcAft>
                <a:spcPts val="600"/>
              </a:spcAft>
              <a:buNone/>
            </a:pPr>
            <a:r>
              <a:rPr lang="en-US" altLang="ja-JP" sz="1800" dirty="0"/>
              <a:t>06.</a:t>
            </a:r>
            <a:r>
              <a:rPr lang="ja-JP" altLang="en-US" sz="1800" dirty="0"/>
              <a:t>　パターン認識基礎</a:t>
            </a:r>
            <a:r>
              <a:rPr lang="en-US" altLang="ja-JP" sz="1800" dirty="0"/>
              <a:t>3	: </a:t>
            </a:r>
            <a:r>
              <a:rPr lang="ja-JP" altLang="en-US" sz="1800" dirty="0"/>
              <a:t>主成分分析</a:t>
            </a:r>
            <a:r>
              <a:rPr lang="en-US" altLang="ja-JP" sz="1800" dirty="0"/>
              <a:t>, </a:t>
            </a:r>
            <a:r>
              <a:rPr lang="ja-JP" altLang="en-US" sz="1800" dirty="0"/>
              <a:t>オートエンコーダ</a:t>
            </a:r>
            <a:r>
              <a:rPr lang="en-US" altLang="ja-JP" sz="1800" dirty="0"/>
              <a:t>			</a:t>
            </a:r>
          </a:p>
          <a:p>
            <a:pPr marL="0" indent="0">
              <a:lnSpc>
                <a:spcPct val="100000"/>
              </a:lnSpc>
              <a:spcBef>
                <a:spcPts val="600"/>
              </a:spcBef>
              <a:spcAft>
                <a:spcPts val="600"/>
              </a:spcAft>
              <a:buNone/>
            </a:pPr>
            <a:r>
              <a:rPr lang="en-US" altLang="ja-JP" sz="1800" dirty="0">
                <a:solidFill>
                  <a:srgbClr val="0070C0"/>
                </a:solidFill>
              </a:rPr>
              <a:t>07.</a:t>
            </a:r>
            <a:r>
              <a:rPr lang="ja-JP" altLang="en-US" sz="1800" dirty="0">
                <a:solidFill>
                  <a:srgbClr val="0070C0"/>
                </a:solidFill>
              </a:rPr>
              <a:t>　プログラミング演習  </a:t>
            </a:r>
            <a:r>
              <a:rPr lang="en-US" altLang="ja-JP" sz="1800" dirty="0">
                <a:solidFill>
                  <a:srgbClr val="0070C0"/>
                </a:solidFill>
              </a:rPr>
              <a:t>1</a:t>
            </a:r>
            <a:r>
              <a:rPr lang="ja-JP" altLang="en-US" sz="1800" dirty="0">
                <a:solidFill>
                  <a:srgbClr val="0070C0"/>
                </a:solidFill>
              </a:rPr>
              <a:t> </a:t>
            </a:r>
            <a:r>
              <a:rPr lang="en-US" altLang="ja-JP" sz="1800" dirty="0">
                <a:solidFill>
                  <a:srgbClr val="0070C0"/>
                </a:solidFill>
              </a:rPr>
              <a:t>: zoom</a:t>
            </a:r>
            <a:r>
              <a:rPr lang="ja-JP" altLang="en-US" sz="1800" dirty="0">
                <a:solidFill>
                  <a:srgbClr val="0070C0"/>
                </a:solidFill>
              </a:rPr>
              <a:t>実施　</a:t>
            </a:r>
            <a:r>
              <a:rPr lang="en-US" altLang="ja-JP" sz="1800" dirty="0">
                <a:solidFill>
                  <a:srgbClr val="0070C0"/>
                </a:solidFill>
              </a:rPr>
              <a:t>※</a:t>
            </a:r>
            <a:r>
              <a:rPr lang="ja-JP" altLang="en-US" sz="1800" dirty="0">
                <a:solidFill>
                  <a:srgbClr val="0070C0"/>
                </a:solidFill>
              </a:rPr>
              <a:t> 講義時間中</a:t>
            </a:r>
            <a:r>
              <a:rPr lang="en-US" altLang="ja-JP" sz="1800" dirty="0">
                <a:solidFill>
                  <a:srgbClr val="0070C0"/>
                </a:solidFill>
              </a:rPr>
              <a:t>zoom</a:t>
            </a:r>
            <a:r>
              <a:rPr lang="ja-JP" altLang="en-US" sz="1800" dirty="0">
                <a:solidFill>
                  <a:srgbClr val="0070C0"/>
                </a:solidFill>
              </a:rPr>
              <a:t>を開設，</a:t>
            </a:r>
            <a:r>
              <a:rPr lang="en-US" altLang="ja-JP" sz="1800" dirty="0">
                <a:solidFill>
                  <a:srgbClr val="0070C0"/>
                </a:solidFill>
              </a:rPr>
              <a:t>TA</a:t>
            </a:r>
            <a:r>
              <a:rPr lang="ja-JP" altLang="en-US" sz="1800" dirty="0">
                <a:solidFill>
                  <a:srgbClr val="0070C0"/>
                </a:solidFill>
              </a:rPr>
              <a:t>に自由に質問可</a:t>
            </a:r>
            <a:endParaRPr lang="en-US" altLang="ja-JP" sz="1800" dirty="0">
              <a:solidFill>
                <a:srgbClr val="0070C0"/>
              </a:solidFill>
            </a:endParaRPr>
          </a:p>
          <a:p>
            <a:pPr marL="0" indent="0">
              <a:lnSpc>
                <a:spcPct val="100000"/>
              </a:lnSpc>
              <a:spcBef>
                <a:spcPts val="600"/>
              </a:spcBef>
              <a:spcAft>
                <a:spcPts val="600"/>
              </a:spcAft>
              <a:buNone/>
            </a:pPr>
            <a:r>
              <a:rPr lang="en-US" altLang="ja-JP" sz="1800" dirty="0">
                <a:solidFill>
                  <a:srgbClr val="0070C0"/>
                </a:solidFill>
              </a:rPr>
              <a:t>08.</a:t>
            </a:r>
            <a:r>
              <a:rPr lang="ja-JP" altLang="en-US" sz="1800" dirty="0">
                <a:solidFill>
                  <a:srgbClr val="0070C0"/>
                </a:solidFill>
              </a:rPr>
              <a:t>　プログラミング演習</a:t>
            </a:r>
            <a:r>
              <a:rPr lang="en-US" altLang="ja-JP" sz="1800" dirty="0">
                <a:solidFill>
                  <a:srgbClr val="0070C0"/>
                </a:solidFill>
              </a:rPr>
              <a:t>  2 : zoom</a:t>
            </a:r>
            <a:r>
              <a:rPr lang="ja-JP" altLang="en-US" sz="1800" dirty="0">
                <a:solidFill>
                  <a:srgbClr val="0070C0"/>
                </a:solidFill>
              </a:rPr>
              <a:t>実施   </a:t>
            </a:r>
            <a:r>
              <a:rPr lang="en-US" altLang="ja-JP" sz="1800" dirty="0">
                <a:solidFill>
                  <a:srgbClr val="0070C0"/>
                </a:solidFill>
              </a:rPr>
              <a:t>※</a:t>
            </a:r>
            <a:r>
              <a:rPr lang="ja-JP" altLang="en-US" sz="1800" dirty="0">
                <a:solidFill>
                  <a:srgbClr val="0070C0"/>
                </a:solidFill>
              </a:rPr>
              <a:t> 提出済み課題について，井尻に説明する時間を設ける</a:t>
            </a:r>
            <a:endParaRPr lang="en-US" altLang="ja-JP" sz="1800" dirty="0">
              <a:solidFill>
                <a:srgbClr val="0070C0"/>
              </a:solidFill>
            </a:endParaRPr>
          </a:p>
          <a:p>
            <a:pPr marL="0" indent="0">
              <a:lnSpc>
                <a:spcPct val="100000"/>
              </a:lnSpc>
              <a:spcBef>
                <a:spcPts val="600"/>
              </a:spcBef>
              <a:spcAft>
                <a:spcPts val="600"/>
              </a:spcAft>
              <a:buNone/>
            </a:pPr>
            <a:r>
              <a:rPr lang="en-US" altLang="ja-JP" sz="1800" dirty="0">
                <a:solidFill>
                  <a:srgbClr val="0070C0"/>
                </a:solidFill>
              </a:rPr>
              <a:t>09.   </a:t>
            </a:r>
            <a:r>
              <a:rPr lang="ja-JP" altLang="en-US" sz="1800" dirty="0">
                <a:solidFill>
                  <a:srgbClr val="0070C0"/>
                </a:solidFill>
              </a:rPr>
              <a:t>プログラミング演習  </a:t>
            </a:r>
            <a:r>
              <a:rPr lang="en-US" altLang="ja-JP" sz="1800" dirty="0">
                <a:solidFill>
                  <a:srgbClr val="0070C0"/>
                </a:solidFill>
              </a:rPr>
              <a:t>3 : zoom</a:t>
            </a:r>
            <a:r>
              <a:rPr lang="ja-JP" altLang="en-US" sz="1800" dirty="0">
                <a:solidFill>
                  <a:srgbClr val="0070C0"/>
                </a:solidFill>
              </a:rPr>
              <a:t>実施 </a:t>
            </a:r>
            <a:r>
              <a:rPr lang="en-US" altLang="ja-JP" sz="1800" dirty="0">
                <a:solidFill>
                  <a:srgbClr val="0070C0"/>
                </a:solidFill>
              </a:rPr>
              <a:t>	</a:t>
            </a:r>
          </a:p>
          <a:p>
            <a:pPr marL="0" indent="0">
              <a:lnSpc>
                <a:spcPct val="100000"/>
              </a:lnSpc>
              <a:spcBef>
                <a:spcPts val="600"/>
              </a:spcBef>
              <a:spcAft>
                <a:spcPts val="600"/>
              </a:spcAft>
              <a:buNone/>
            </a:pPr>
            <a:r>
              <a:rPr lang="en-US" altLang="ja-JP" sz="1800" dirty="0">
                <a:solidFill>
                  <a:srgbClr val="0070C0"/>
                </a:solidFill>
              </a:rPr>
              <a:t>10.</a:t>
            </a:r>
            <a:r>
              <a:rPr lang="ja-JP" altLang="en-US" sz="1800" dirty="0">
                <a:solidFill>
                  <a:srgbClr val="0070C0"/>
                </a:solidFill>
              </a:rPr>
              <a:t>　プログラミング演習  </a:t>
            </a:r>
            <a:r>
              <a:rPr lang="en-US" altLang="ja-JP" sz="1800" dirty="0">
                <a:solidFill>
                  <a:srgbClr val="0070C0"/>
                </a:solidFill>
              </a:rPr>
              <a:t>4 : zoom</a:t>
            </a:r>
            <a:r>
              <a:rPr lang="ja-JP" altLang="en-US" sz="1800" dirty="0">
                <a:solidFill>
                  <a:srgbClr val="0070C0"/>
                </a:solidFill>
              </a:rPr>
              <a:t>実施</a:t>
            </a:r>
            <a:r>
              <a:rPr lang="en-US" altLang="ja-JP" sz="1800" dirty="0">
                <a:solidFill>
                  <a:srgbClr val="0070C0"/>
                </a:solidFill>
              </a:rPr>
              <a:t> 	</a:t>
            </a:r>
          </a:p>
          <a:p>
            <a:pPr marL="0" indent="0">
              <a:lnSpc>
                <a:spcPct val="100000"/>
              </a:lnSpc>
              <a:spcBef>
                <a:spcPts val="600"/>
              </a:spcBef>
              <a:spcAft>
                <a:spcPts val="600"/>
              </a:spcAft>
              <a:buNone/>
            </a:pPr>
            <a:r>
              <a:rPr lang="en-US" altLang="ja-JP" sz="1800" dirty="0">
                <a:solidFill>
                  <a:srgbClr val="0070C0"/>
                </a:solidFill>
              </a:rPr>
              <a:t>11.</a:t>
            </a:r>
            <a:r>
              <a:rPr lang="ja-JP" altLang="en-US" sz="1800" dirty="0">
                <a:solidFill>
                  <a:srgbClr val="0070C0"/>
                </a:solidFill>
              </a:rPr>
              <a:t>　プログラミング演習  </a:t>
            </a:r>
            <a:r>
              <a:rPr lang="en-US" altLang="ja-JP" sz="1800" dirty="0">
                <a:solidFill>
                  <a:srgbClr val="0070C0"/>
                </a:solidFill>
              </a:rPr>
              <a:t>5 : zoom</a:t>
            </a:r>
            <a:r>
              <a:rPr lang="ja-JP" altLang="en-US" sz="1800" dirty="0">
                <a:solidFill>
                  <a:srgbClr val="0070C0"/>
                </a:solidFill>
              </a:rPr>
              <a:t>実施 </a:t>
            </a:r>
            <a:endParaRPr lang="en-US" altLang="ja-JP" sz="1800" dirty="0">
              <a:solidFill>
                <a:srgbClr val="0070C0"/>
              </a:solidFill>
            </a:endParaRPr>
          </a:p>
          <a:p>
            <a:pPr marL="0" indent="0">
              <a:lnSpc>
                <a:spcPct val="100000"/>
              </a:lnSpc>
              <a:spcBef>
                <a:spcPts val="600"/>
              </a:spcBef>
              <a:spcAft>
                <a:spcPts val="600"/>
              </a:spcAft>
              <a:buNone/>
            </a:pPr>
            <a:r>
              <a:rPr lang="en-US" altLang="ja-JP" sz="1800" dirty="0"/>
              <a:t>12.   </a:t>
            </a:r>
            <a:r>
              <a:rPr lang="ja-JP" altLang="en-US" sz="1800" dirty="0"/>
              <a:t>筆記試験</a:t>
            </a:r>
            <a:endParaRPr lang="en-US" altLang="ja-JP" sz="1800" dirty="0"/>
          </a:p>
        </p:txBody>
      </p:sp>
    </p:spTree>
    <p:extLst>
      <p:ext uri="{BB962C8B-B14F-4D97-AF65-F5344CB8AC3E}">
        <p14:creationId xmlns:p14="http://schemas.microsoft.com/office/powerpoint/2010/main" val="27671980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en-US" altLang="ja-JP" sz="4000" b="1" dirty="0"/>
              <a:t>PCA</a:t>
            </a:r>
            <a:r>
              <a:rPr kumimoji="1" lang="ja-JP" altLang="en-US" sz="4000" b="1" dirty="0"/>
              <a:t>による画像の次元圧縮</a:t>
            </a:r>
          </a:p>
        </p:txBody>
      </p:sp>
      <p:sp>
        <p:nvSpPr>
          <p:cNvPr id="3" name="コンテンツ プレースホルダー 2"/>
          <p:cNvSpPr>
            <a:spLocks noGrp="1"/>
          </p:cNvSpPr>
          <p:nvPr>
            <p:ph idx="1"/>
          </p:nvPr>
        </p:nvSpPr>
        <p:spPr>
          <a:xfrm>
            <a:off x="278781" y="1343722"/>
            <a:ext cx="11708780" cy="5296829"/>
          </a:xfrm>
        </p:spPr>
        <p:txBody>
          <a:bodyPr/>
          <a:lstStyle/>
          <a:p>
            <a:r>
              <a:rPr kumimoji="1" lang="ja-JP" altLang="en-US" dirty="0"/>
              <a:t>例として顔データの</a:t>
            </a:r>
            <a:r>
              <a:rPr kumimoji="1" lang="en-US" altLang="ja-JP" dirty="0"/>
              <a:t>PCA</a:t>
            </a:r>
            <a:r>
              <a:rPr kumimoji="1" lang="ja-JP" altLang="en-US" dirty="0"/>
              <a:t>圧縮をしてみる</a:t>
            </a:r>
            <a:endParaRPr kumimoji="1" lang="en-US" altLang="ja-JP" dirty="0"/>
          </a:p>
          <a:p>
            <a:r>
              <a:rPr lang="en-US" altLang="ja-JP" dirty="0"/>
              <a:t>AT&amp;T</a:t>
            </a:r>
            <a:r>
              <a:rPr lang="ja-JP" altLang="en-US" dirty="0"/>
              <a:t>データセットを利用</a:t>
            </a:r>
            <a:r>
              <a:rPr lang="en-US" altLang="ja-JP" dirty="0"/>
              <a:t> </a:t>
            </a:r>
            <a:r>
              <a:rPr lang="en-US" altLang="ja-JP" sz="1600" dirty="0"/>
              <a:t>https://git-disl.github.io/GTDLBench/datasets/att_face_dataset/</a:t>
            </a:r>
          </a:p>
          <a:p>
            <a:r>
              <a:rPr lang="en-US" altLang="ja-JP" dirty="0"/>
              <a:t>40</a:t>
            </a:r>
            <a:r>
              <a:rPr lang="ja-JP" altLang="en-US" dirty="0"/>
              <a:t>人 </a:t>
            </a:r>
            <a:r>
              <a:rPr lang="en-US" altLang="ja-JP" dirty="0"/>
              <a:t>* 10</a:t>
            </a:r>
            <a:r>
              <a:rPr lang="ja-JP" altLang="en-US" dirty="0"/>
              <a:t>枚 </a:t>
            </a:r>
            <a:r>
              <a:rPr lang="en-US" altLang="ja-JP" dirty="0"/>
              <a:t>= 400</a:t>
            </a:r>
            <a:r>
              <a:rPr lang="ja-JP" altLang="en-US" dirty="0"/>
              <a:t>枚の写真群 </a:t>
            </a:r>
            <a:r>
              <a:rPr lang="ja-JP" altLang="en-US" sz="1800" dirty="0"/>
              <a:t>（</a:t>
            </a:r>
            <a:r>
              <a:rPr lang="en-US" altLang="ja-JP" sz="1800" dirty="0"/>
              <a:t>PCA</a:t>
            </a:r>
            <a:r>
              <a:rPr lang="ja-JP" altLang="en-US" sz="1800" dirty="0"/>
              <a:t>するには少し小さいが</a:t>
            </a:r>
            <a:r>
              <a:rPr lang="ja-JP" altLang="en-US" sz="1800" dirty="0" err="1"/>
              <a:t>。。。</a:t>
            </a:r>
            <a:r>
              <a:rPr lang="ja-JP" altLang="en-US" sz="1800" dirty="0"/>
              <a:t>）</a:t>
            </a:r>
            <a:endParaRPr lang="en-US" altLang="ja-JP" dirty="0"/>
          </a:p>
          <a:p>
            <a:r>
              <a:rPr lang="ja-JP" altLang="en-US" dirty="0"/>
              <a:t>サイズは </a:t>
            </a:r>
            <a:r>
              <a:rPr lang="en-US" altLang="ja-JP" dirty="0"/>
              <a:t>92 x 112</a:t>
            </a:r>
          </a:p>
          <a:p>
            <a:endParaRPr kumimoji="1" lang="ja-JP" altLang="en-US" sz="1800" dirty="0"/>
          </a:p>
        </p:txBody>
      </p:sp>
      <p:sp>
        <p:nvSpPr>
          <p:cNvPr id="4" name="スライド番号プレースホルダー 3"/>
          <p:cNvSpPr>
            <a:spLocks noGrp="1"/>
          </p:cNvSpPr>
          <p:nvPr>
            <p:ph type="sldNum" sz="quarter" idx="12"/>
          </p:nvPr>
        </p:nvSpPr>
        <p:spPr/>
        <p:txBody>
          <a:bodyPr/>
          <a:lstStyle/>
          <a:p>
            <a:fld id="{F35DE295-420C-4265-BE54-AE59FA4027A6}" type="slidenum">
              <a:rPr kumimoji="1" lang="ja-JP" altLang="en-US" smtClean="0"/>
              <a:t>30</a:t>
            </a:fld>
            <a:endParaRPr kumimoji="1" lang="ja-JP" altLang="en-US"/>
          </a:p>
        </p:txBody>
      </p:sp>
      <p:pic>
        <p:nvPicPr>
          <p:cNvPr id="5" name="図 4"/>
          <p:cNvPicPr>
            <a:picLocks noChangeAspect="1"/>
          </p:cNvPicPr>
          <p:nvPr/>
        </p:nvPicPr>
        <p:blipFill rotWithShape="1">
          <a:blip r:embed="rId2"/>
          <a:srcRect l="13370" t="30354" r="2755" b="31739"/>
          <a:stretch/>
        </p:blipFill>
        <p:spPr>
          <a:xfrm>
            <a:off x="826097" y="3733801"/>
            <a:ext cx="10927753" cy="2914650"/>
          </a:xfrm>
          <a:prstGeom prst="rect">
            <a:avLst/>
          </a:prstGeom>
        </p:spPr>
      </p:pic>
    </p:spTree>
    <p:extLst>
      <p:ext uri="{BB962C8B-B14F-4D97-AF65-F5344CB8AC3E}">
        <p14:creationId xmlns:p14="http://schemas.microsoft.com/office/powerpoint/2010/main" val="348093177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12181" y="269876"/>
            <a:ext cx="11708780" cy="733270"/>
          </a:xfrm>
        </p:spPr>
        <p:txBody>
          <a:bodyPr>
            <a:normAutofit/>
          </a:bodyPr>
          <a:lstStyle/>
          <a:p>
            <a:r>
              <a:rPr kumimoji="1" lang="en-US" altLang="ja-JP" sz="4000" b="1" dirty="0"/>
              <a:t>PCA</a:t>
            </a:r>
            <a:r>
              <a:rPr kumimoji="1" lang="ja-JP" altLang="en-US" sz="4000" b="1" dirty="0"/>
              <a:t>による画像の次元圧縮</a:t>
            </a:r>
          </a:p>
        </p:txBody>
      </p:sp>
      <p:sp>
        <p:nvSpPr>
          <p:cNvPr id="3" name="コンテンツ プレースホルダー 2"/>
          <p:cNvSpPr>
            <a:spLocks noGrp="1"/>
          </p:cNvSpPr>
          <p:nvPr>
            <p:ph idx="1"/>
          </p:nvPr>
        </p:nvSpPr>
        <p:spPr>
          <a:xfrm>
            <a:off x="812181" y="1077023"/>
            <a:ext cx="11708780" cy="751778"/>
          </a:xfrm>
        </p:spPr>
        <p:txBody>
          <a:bodyPr/>
          <a:lstStyle/>
          <a:p>
            <a:pPr>
              <a:lnSpc>
                <a:spcPct val="100000"/>
              </a:lnSpc>
              <a:spcBef>
                <a:spcPts val="600"/>
              </a:spcBef>
              <a:spcAft>
                <a:spcPts val="600"/>
              </a:spcAft>
            </a:pPr>
            <a:r>
              <a:rPr lang="en-US" altLang="ja-JP" dirty="0"/>
              <a:t>92 x 112</a:t>
            </a:r>
            <a:r>
              <a:rPr lang="ja-JP" altLang="en-US" dirty="0"/>
              <a:t> </a:t>
            </a:r>
            <a:r>
              <a:rPr lang="en-US" altLang="ja-JP" dirty="0"/>
              <a:t>pixel</a:t>
            </a:r>
            <a:r>
              <a:rPr lang="ja-JP" altLang="en-US" dirty="0"/>
              <a:t>の写真を，</a:t>
            </a:r>
            <a:r>
              <a:rPr lang="en-US" altLang="ja-JP" dirty="0"/>
              <a:t>10304</a:t>
            </a:r>
            <a:r>
              <a:rPr lang="ja-JP" altLang="en-US" dirty="0"/>
              <a:t>次元ベクトルに変換</a:t>
            </a:r>
            <a:endParaRPr lang="en-US" altLang="ja-JP" dirty="0"/>
          </a:p>
          <a:p>
            <a:pPr>
              <a:lnSpc>
                <a:spcPct val="100000"/>
              </a:lnSpc>
              <a:spcBef>
                <a:spcPts val="600"/>
              </a:spcBef>
              <a:spcAft>
                <a:spcPts val="600"/>
              </a:spcAft>
            </a:pPr>
            <a:endParaRPr lang="en-US" altLang="ja-JP" sz="1800" dirty="0"/>
          </a:p>
          <a:p>
            <a:pPr>
              <a:lnSpc>
                <a:spcPct val="100000"/>
              </a:lnSpc>
              <a:spcBef>
                <a:spcPts val="600"/>
              </a:spcBef>
              <a:spcAft>
                <a:spcPts val="600"/>
              </a:spcAft>
            </a:pPr>
            <a:endParaRPr kumimoji="1" lang="ja-JP" altLang="en-US" sz="1800" dirty="0"/>
          </a:p>
        </p:txBody>
      </p:sp>
      <p:sp>
        <p:nvSpPr>
          <p:cNvPr id="4" name="スライド番号プレースホルダー 3"/>
          <p:cNvSpPr>
            <a:spLocks noGrp="1"/>
          </p:cNvSpPr>
          <p:nvPr>
            <p:ph type="sldNum" sz="quarter" idx="12"/>
          </p:nvPr>
        </p:nvSpPr>
        <p:spPr/>
        <p:txBody>
          <a:bodyPr/>
          <a:lstStyle/>
          <a:p>
            <a:fld id="{F35DE295-420C-4265-BE54-AE59FA4027A6}" type="slidenum">
              <a:rPr kumimoji="1" lang="ja-JP" altLang="en-US" smtClean="0"/>
              <a:t>31</a:t>
            </a:fld>
            <a:endParaRPr kumimoji="1" lang="ja-JP" altLang="en-US"/>
          </a:p>
        </p:txBody>
      </p:sp>
      <p:pic>
        <p:nvPicPr>
          <p:cNvPr id="6" name="図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799" y="2990850"/>
            <a:ext cx="1940379" cy="2362200"/>
          </a:xfrm>
          <a:prstGeom prst="rect">
            <a:avLst/>
          </a:prstGeom>
        </p:spPr>
      </p:pic>
      <p:sp>
        <p:nvSpPr>
          <p:cNvPr id="5" name="正方形/長方形 4"/>
          <p:cNvSpPr/>
          <p:nvPr/>
        </p:nvSpPr>
        <p:spPr>
          <a:xfrm>
            <a:off x="1095802" y="5387459"/>
            <a:ext cx="1863011" cy="523220"/>
          </a:xfrm>
          <a:prstGeom prst="rect">
            <a:avLst/>
          </a:prstGeom>
        </p:spPr>
        <p:txBody>
          <a:bodyPr wrap="none">
            <a:spAutoFit/>
          </a:bodyPr>
          <a:lstStyle/>
          <a:p>
            <a:r>
              <a:rPr lang="en-US" altLang="ja-JP" sz="2800" dirty="0">
                <a:latin typeface="メイリオ" panose="020B0604030504040204" pitchFamily="50" charset="-128"/>
                <a:ea typeface="メイリオ" panose="020B0604030504040204" pitchFamily="50" charset="-128"/>
                <a:cs typeface="メイリオ" panose="020B0604030504040204" pitchFamily="50" charset="-128"/>
              </a:rPr>
              <a:t>92 x 112</a:t>
            </a:r>
            <a:r>
              <a:rPr lang="ja-JP" altLang="en-US" sz="2800" dirty="0">
                <a:latin typeface="メイリオ" panose="020B0604030504040204" pitchFamily="50" charset="-128"/>
                <a:ea typeface="メイリオ" panose="020B0604030504040204" pitchFamily="50" charset="-128"/>
                <a:cs typeface="メイリオ" panose="020B0604030504040204" pitchFamily="50" charset="-128"/>
              </a:rPr>
              <a:t> </a:t>
            </a:r>
          </a:p>
        </p:txBody>
      </p:sp>
      <p:grpSp>
        <p:nvGrpSpPr>
          <p:cNvPr id="14" name="グループ化 13"/>
          <p:cNvGrpSpPr/>
          <p:nvPr/>
        </p:nvGrpSpPr>
        <p:grpSpPr>
          <a:xfrm rot="5400000">
            <a:off x="1771823" y="2275634"/>
            <a:ext cx="525462" cy="1942811"/>
            <a:chOff x="1067117" y="2990850"/>
            <a:chExt cx="525462" cy="2362200"/>
          </a:xfrm>
        </p:grpSpPr>
        <p:sp>
          <p:nvSpPr>
            <p:cNvPr id="7" name="正方形/長方形 6"/>
            <p:cNvSpPr/>
            <p:nvPr/>
          </p:nvSpPr>
          <p:spPr>
            <a:xfrm>
              <a:off x="1067117" y="2990850"/>
              <a:ext cx="177800" cy="2362200"/>
            </a:xfrm>
            <a:prstGeom prst="rect">
              <a:avLst/>
            </a:prstGeom>
            <a:solidFill>
              <a:schemeClr val="accent1">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p:cNvSpPr/>
            <p:nvPr/>
          </p:nvSpPr>
          <p:spPr>
            <a:xfrm>
              <a:off x="1243329" y="2990850"/>
              <a:ext cx="177800" cy="2362200"/>
            </a:xfrm>
            <a:prstGeom prst="rect">
              <a:avLst/>
            </a:prstGeom>
            <a:solidFill>
              <a:schemeClr val="accent2">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p:cNvSpPr/>
            <p:nvPr/>
          </p:nvSpPr>
          <p:spPr>
            <a:xfrm>
              <a:off x="1414779" y="2990850"/>
              <a:ext cx="177800" cy="2362200"/>
            </a:xfrm>
            <a:prstGeom prst="rect">
              <a:avLst/>
            </a:prstGeom>
            <a:solidFill>
              <a:schemeClr val="accent6">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0" name="大かっこ 9"/>
          <p:cNvSpPr/>
          <p:nvPr/>
        </p:nvSpPr>
        <p:spPr>
          <a:xfrm>
            <a:off x="4091380" y="1958564"/>
            <a:ext cx="285750" cy="4191000"/>
          </a:xfrm>
          <a:prstGeom prst="bracketPair">
            <a:avLst/>
          </a:prstGeom>
          <a:ln w="222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1" name="正方形/長方形 10"/>
          <p:cNvSpPr/>
          <p:nvPr/>
        </p:nvSpPr>
        <p:spPr>
          <a:xfrm>
            <a:off x="3329471" y="6151900"/>
            <a:ext cx="2016899" cy="523220"/>
          </a:xfrm>
          <a:prstGeom prst="rect">
            <a:avLst/>
          </a:prstGeom>
        </p:spPr>
        <p:txBody>
          <a:bodyPr wrap="none">
            <a:spAutoFit/>
          </a:bodyPr>
          <a:lstStyle/>
          <a:p>
            <a:r>
              <a:rPr lang="en-US" altLang="ja-JP" sz="2800" dirty="0">
                <a:latin typeface="メイリオ" panose="020B0604030504040204" pitchFamily="50" charset="-128"/>
                <a:ea typeface="メイリオ" panose="020B0604030504040204" pitchFamily="50" charset="-128"/>
                <a:cs typeface="メイリオ" panose="020B0604030504040204" pitchFamily="50" charset="-128"/>
              </a:rPr>
              <a:t>10304</a:t>
            </a:r>
            <a:r>
              <a:rPr lang="ja-JP" altLang="en-US" sz="2800" dirty="0">
                <a:latin typeface="メイリオ" panose="020B0604030504040204" pitchFamily="50" charset="-128"/>
                <a:ea typeface="メイリオ" panose="020B0604030504040204" pitchFamily="50" charset="-128"/>
                <a:cs typeface="メイリオ" panose="020B0604030504040204" pitchFamily="50" charset="-128"/>
              </a:rPr>
              <a:t>次元</a:t>
            </a:r>
          </a:p>
        </p:txBody>
      </p:sp>
      <p:grpSp>
        <p:nvGrpSpPr>
          <p:cNvPr id="16" name="グループ化 15"/>
          <p:cNvGrpSpPr/>
          <p:nvPr/>
        </p:nvGrpSpPr>
        <p:grpSpPr>
          <a:xfrm>
            <a:off x="4152180" y="2000474"/>
            <a:ext cx="177800" cy="2099310"/>
            <a:chOff x="4356575" y="1882140"/>
            <a:chExt cx="177800" cy="3970020"/>
          </a:xfrm>
        </p:grpSpPr>
        <p:sp>
          <p:nvSpPr>
            <p:cNvPr id="12" name="正方形/長方形 11"/>
            <p:cNvSpPr/>
            <p:nvPr/>
          </p:nvSpPr>
          <p:spPr>
            <a:xfrm>
              <a:off x="4356575" y="1882140"/>
              <a:ext cx="177800" cy="1314450"/>
            </a:xfrm>
            <a:prstGeom prst="rect">
              <a:avLst/>
            </a:prstGeom>
            <a:solidFill>
              <a:schemeClr val="accent1">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p:cNvSpPr/>
            <p:nvPr/>
          </p:nvSpPr>
          <p:spPr>
            <a:xfrm>
              <a:off x="4356575" y="3204210"/>
              <a:ext cx="177800" cy="1314450"/>
            </a:xfrm>
            <a:prstGeom prst="rect">
              <a:avLst/>
            </a:prstGeom>
            <a:solidFill>
              <a:schemeClr val="accent2">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正方形/長方形 14"/>
            <p:cNvSpPr/>
            <p:nvPr/>
          </p:nvSpPr>
          <p:spPr>
            <a:xfrm>
              <a:off x="4356575" y="4537710"/>
              <a:ext cx="177800" cy="1314450"/>
            </a:xfrm>
            <a:prstGeom prst="rect">
              <a:avLst/>
            </a:prstGeom>
            <a:solidFill>
              <a:schemeClr val="accent6">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7" name="正方形/長方形 16"/>
          <p:cNvSpPr/>
          <p:nvPr/>
        </p:nvSpPr>
        <p:spPr>
          <a:xfrm rot="5400000">
            <a:off x="3953414" y="4054160"/>
            <a:ext cx="543739" cy="523220"/>
          </a:xfrm>
          <a:prstGeom prst="rect">
            <a:avLst/>
          </a:prstGeom>
        </p:spPr>
        <p:txBody>
          <a:bodyPr wrap="none">
            <a:spAutoFit/>
          </a:bodyPr>
          <a:lstStyle/>
          <a:p>
            <a:r>
              <a:rPr lang="en-US" altLang="ja-JP" sz="2800" dirty="0">
                <a:latin typeface="メイリオ" panose="020B0604030504040204" pitchFamily="50" charset="-128"/>
                <a:ea typeface="メイリオ" panose="020B0604030504040204" pitchFamily="50" charset="-128"/>
                <a:cs typeface="メイリオ" panose="020B0604030504040204" pitchFamily="50" charset="-128"/>
              </a:rPr>
              <a:t>…</a:t>
            </a:r>
            <a:endParaRPr lang="ja-JP" altLang="en-US" sz="28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8" name="右矢印 17"/>
          <p:cNvSpPr/>
          <p:nvPr/>
        </p:nvSpPr>
        <p:spPr>
          <a:xfrm>
            <a:off x="3313356" y="3614568"/>
            <a:ext cx="505609" cy="83909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正方形/長方形 18"/>
          <p:cNvSpPr/>
          <p:nvPr/>
        </p:nvSpPr>
        <p:spPr>
          <a:xfrm>
            <a:off x="6508908" y="5411450"/>
            <a:ext cx="5048092" cy="1446550"/>
          </a:xfrm>
          <a:prstGeom prst="rect">
            <a:avLst/>
          </a:prstGeom>
        </p:spPr>
        <p:txBody>
          <a:bodyPr wrap="square">
            <a:spAutoFit/>
          </a:bodyPr>
          <a:lstStyle/>
          <a:p>
            <a:pPr algn="ctr"/>
            <a:r>
              <a:rPr lang="en-US" altLang="ja-JP" sz="2800" dirty="0">
                <a:latin typeface="メイリオ" panose="020B0604030504040204" pitchFamily="50" charset="-128"/>
                <a:ea typeface="メイリオ" panose="020B0604030504040204" pitchFamily="50" charset="-128"/>
                <a:cs typeface="メイリオ" panose="020B0604030504040204" pitchFamily="50" charset="-128"/>
              </a:rPr>
              <a:t>10304</a:t>
            </a:r>
            <a:r>
              <a:rPr lang="ja-JP" altLang="en-US" sz="2800" dirty="0">
                <a:latin typeface="メイリオ" panose="020B0604030504040204" pitchFamily="50" charset="-128"/>
                <a:ea typeface="メイリオ" panose="020B0604030504040204" pitchFamily="50" charset="-128"/>
                <a:cs typeface="メイリオ" panose="020B0604030504040204" pitchFamily="50" charset="-128"/>
              </a:rPr>
              <a:t>次元空間</a:t>
            </a:r>
            <a:endParaRPr lang="en-US" altLang="ja-JP" sz="2800" dirty="0">
              <a:latin typeface="メイリオ" panose="020B0604030504040204" pitchFamily="50" charset="-128"/>
              <a:ea typeface="メイリオ" panose="020B0604030504040204" pitchFamily="50" charset="-128"/>
              <a:cs typeface="メイリオ" panose="020B0604030504040204" pitchFamily="50" charset="-128"/>
            </a:endParaRPr>
          </a:p>
          <a:p>
            <a:r>
              <a:rPr lang="en-US" altLang="ja-JP" sz="20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人の顔</a:t>
            </a:r>
            <a:r>
              <a:rPr lang="en-US" altLang="ja-JP" sz="20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2000" dirty="0" err="1">
                <a:latin typeface="メイリオ" panose="020B0604030504040204" pitchFamily="50" charset="-128"/>
                <a:ea typeface="メイリオ" panose="020B0604030504040204" pitchFamily="50" charset="-128"/>
                <a:cs typeface="メイリオ" panose="020B0604030504040204" pitchFamily="50" charset="-128"/>
              </a:rPr>
              <a:t>のような</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特定のクラスタに含まれる写真群は，高次元空間の部分空間に含まれる（超平面に乗る）ことが多い</a:t>
            </a:r>
          </a:p>
        </p:txBody>
      </p:sp>
      <p:cxnSp>
        <p:nvCxnSpPr>
          <p:cNvPr id="23" name="直線矢印コネクタ 22"/>
          <p:cNvCxnSpPr/>
          <p:nvPr/>
        </p:nvCxnSpPr>
        <p:spPr>
          <a:xfrm flipV="1">
            <a:off x="7604759" y="2243418"/>
            <a:ext cx="0" cy="2796989"/>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4" name="直線矢印コネクタ 23"/>
          <p:cNvCxnSpPr/>
          <p:nvPr/>
        </p:nvCxnSpPr>
        <p:spPr>
          <a:xfrm flipV="1">
            <a:off x="7018025" y="3977641"/>
            <a:ext cx="2842255" cy="1003934"/>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2" name="直線矢印コネクタ 31"/>
          <p:cNvCxnSpPr/>
          <p:nvPr/>
        </p:nvCxnSpPr>
        <p:spPr>
          <a:xfrm>
            <a:off x="6988175" y="4761671"/>
            <a:ext cx="3146425" cy="77029"/>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5" name="直線矢印コネクタ 34"/>
          <p:cNvCxnSpPr/>
          <p:nvPr/>
        </p:nvCxnSpPr>
        <p:spPr>
          <a:xfrm>
            <a:off x="7010400" y="4714875"/>
            <a:ext cx="3167063" cy="352425"/>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8" name="直線矢印コネクタ 37"/>
          <p:cNvCxnSpPr/>
          <p:nvPr/>
        </p:nvCxnSpPr>
        <p:spPr>
          <a:xfrm>
            <a:off x="7026275" y="4651375"/>
            <a:ext cx="3100705" cy="667385"/>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50" name="円/楕円 49"/>
          <p:cNvSpPr/>
          <p:nvPr/>
        </p:nvSpPr>
        <p:spPr>
          <a:xfrm>
            <a:off x="8008620" y="3802380"/>
            <a:ext cx="114300" cy="1143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円/楕円 50"/>
          <p:cNvSpPr/>
          <p:nvPr/>
        </p:nvSpPr>
        <p:spPr>
          <a:xfrm>
            <a:off x="9250680" y="2872740"/>
            <a:ext cx="114300" cy="1143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円/楕円 51"/>
          <p:cNvSpPr/>
          <p:nvPr/>
        </p:nvSpPr>
        <p:spPr>
          <a:xfrm>
            <a:off x="9128760" y="3291840"/>
            <a:ext cx="114300" cy="1143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円/楕円 52"/>
          <p:cNvSpPr/>
          <p:nvPr/>
        </p:nvSpPr>
        <p:spPr>
          <a:xfrm>
            <a:off x="8575040" y="3205480"/>
            <a:ext cx="114300" cy="1143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円/楕円 53"/>
          <p:cNvSpPr/>
          <p:nvPr/>
        </p:nvSpPr>
        <p:spPr>
          <a:xfrm>
            <a:off x="8874760" y="3695700"/>
            <a:ext cx="114300" cy="1143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円/楕円 54"/>
          <p:cNvSpPr/>
          <p:nvPr/>
        </p:nvSpPr>
        <p:spPr>
          <a:xfrm>
            <a:off x="9431020" y="3131820"/>
            <a:ext cx="114300" cy="1143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円/楕円 55"/>
          <p:cNvSpPr/>
          <p:nvPr/>
        </p:nvSpPr>
        <p:spPr>
          <a:xfrm>
            <a:off x="8173720" y="3634740"/>
            <a:ext cx="114300" cy="1143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円/楕円 56"/>
          <p:cNvSpPr/>
          <p:nvPr/>
        </p:nvSpPr>
        <p:spPr>
          <a:xfrm>
            <a:off x="8587740" y="3848100"/>
            <a:ext cx="114300" cy="1143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円/楕円 57"/>
          <p:cNvSpPr/>
          <p:nvPr/>
        </p:nvSpPr>
        <p:spPr>
          <a:xfrm>
            <a:off x="8801100" y="3406140"/>
            <a:ext cx="114300" cy="1143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円/楕円 58"/>
          <p:cNvSpPr/>
          <p:nvPr/>
        </p:nvSpPr>
        <p:spPr>
          <a:xfrm>
            <a:off x="8107680" y="3375660"/>
            <a:ext cx="114300" cy="1143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60" name="図 5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63364" y="1866900"/>
            <a:ext cx="417286" cy="508000"/>
          </a:xfrm>
          <a:prstGeom prst="rect">
            <a:avLst/>
          </a:prstGeom>
        </p:spPr>
      </p:pic>
      <p:pic>
        <p:nvPicPr>
          <p:cNvPr id="61" name="図 6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911114" y="2286000"/>
            <a:ext cx="417286" cy="508000"/>
          </a:xfrm>
          <a:prstGeom prst="rect">
            <a:avLst/>
          </a:prstGeom>
        </p:spPr>
      </p:pic>
      <p:pic>
        <p:nvPicPr>
          <p:cNvPr id="62" name="図 6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17164" y="1816100"/>
            <a:ext cx="417286" cy="508000"/>
          </a:xfrm>
          <a:prstGeom prst="rect">
            <a:avLst/>
          </a:prstGeom>
        </p:spPr>
      </p:pic>
      <p:pic>
        <p:nvPicPr>
          <p:cNvPr id="63" name="図 6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701564" y="3314700"/>
            <a:ext cx="417286" cy="508000"/>
          </a:xfrm>
          <a:prstGeom prst="rect">
            <a:avLst/>
          </a:prstGeom>
        </p:spPr>
      </p:pic>
      <p:cxnSp>
        <p:nvCxnSpPr>
          <p:cNvPr id="65" name="直線コネクタ 64"/>
          <p:cNvCxnSpPr>
            <a:stCxn id="59" idx="0"/>
            <a:endCxn id="62" idx="2"/>
          </p:cNvCxnSpPr>
          <p:nvPr/>
        </p:nvCxnSpPr>
        <p:spPr>
          <a:xfrm flipV="1">
            <a:off x="8164830" y="2324100"/>
            <a:ext cx="560977" cy="1051560"/>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直線コネクタ 65"/>
          <p:cNvCxnSpPr>
            <a:stCxn id="53" idx="0"/>
            <a:endCxn id="60" idx="2"/>
          </p:cNvCxnSpPr>
          <p:nvPr/>
        </p:nvCxnSpPr>
        <p:spPr>
          <a:xfrm flipV="1">
            <a:off x="8632190" y="2374900"/>
            <a:ext cx="1439817" cy="830580"/>
          </a:xfrm>
          <a:prstGeom prst="line">
            <a:avLst/>
          </a:prstGeom>
        </p:spPr>
        <p:style>
          <a:lnRef idx="1">
            <a:schemeClr val="accent1"/>
          </a:lnRef>
          <a:fillRef idx="0">
            <a:schemeClr val="accent1"/>
          </a:fillRef>
          <a:effectRef idx="0">
            <a:schemeClr val="accent1"/>
          </a:effectRef>
          <a:fontRef idx="minor">
            <a:schemeClr val="tx1"/>
          </a:fontRef>
        </p:style>
      </p:cxnSp>
      <p:cxnSp>
        <p:nvCxnSpPr>
          <p:cNvPr id="69" name="直線コネクタ 68"/>
          <p:cNvCxnSpPr>
            <a:stCxn id="51" idx="7"/>
            <a:endCxn id="61" idx="1"/>
          </p:cNvCxnSpPr>
          <p:nvPr/>
        </p:nvCxnSpPr>
        <p:spPr>
          <a:xfrm flipV="1">
            <a:off x="9348241" y="2540000"/>
            <a:ext cx="1562873" cy="349479"/>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直線コネクタ 71"/>
          <p:cNvCxnSpPr>
            <a:stCxn id="55" idx="6"/>
            <a:endCxn id="63" idx="1"/>
          </p:cNvCxnSpPr>
          <p:nvPr/>
        </p:nvCxnSpPr>
        <p:spPr>
          <a:xfrm>
            <a:off x="9545320" y="3188970"/>
            <a:ext cx="1156244" cy="37973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3850866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8" name="直線矢印コネクタ 57"/>
          <p:cNvCxnSpPr/>
          <p:nvPr/>
        </p:nvCxnSpPr>
        <p:spPr>
          <a:xfrm flipV="1">
            <a:off x="3759200" y="3835400"/>
            <a:ext cx="2692400" cy="1244600"/>
          </a:xfrm>
          <a:prstGeom prst="straightConnector1">
            <a:avLst/>
          </a:prstGeom>
          <a:ln w="53975">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59" name="直線矢印コネクタ 58"/>
          <p:cNvCxnSpPr/>
          <p:nvPr/>
        </p:nvCxnSpPr>
        <p:spPr>
          <a:xfrm flipH="1" flipV="1">
            <a:off x="4710988" y="3492500"/>
            <a:ext cx="829298" cy="1739900"/>
          </a:xfrm>
          <a:prstGeom prst="straightConnector1">
            <a:avLst/>
          </a:prstGeom>
          <a:ln w="53975">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64" name="直線矢印コネクタ 63"/>
          <p:cNvCxnSpPr>
            <a:endCxn id="13" idx="3"/>
          </p:cNvCxnSpPr>
          <p:nvPr/>
        </p:nvCxnSpPr>
        <p:spPr>
          <a:xfrm flipV="1">
            <a:off x="4330700" y="3718726"/>
            <a:ext cx="1517343" cy="1528190"/>
          </a:xfrm>
          <a:prstGeom prst="straightConnector1">
            <a:avLst/>
          </a:prstGeom>
          <a:ln w="53975">
            <a:solidFill>
              <a:srgbClr val="FFC000"/>
            </a:solidFill>
            <a:tailEnd type="arrow"/>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p:nvPr>
        </p:nvSpPr>
        <p:spPr>
          <a:xfrm>
            <a:off x="812181" y="76200"/>
            <a:ext cx="10414619" cy="733270"/>
          </a:xfrm>
        </p:spPr>
        <p:txBody>
          <a:bodyPr>
            <a:normAutofit/>
          </a:bodyPr>
          <a:lstStyle/>
          <a:p>
            <a:r>
              <a:rPr kumimoji="1" lang="en-US" altLang="ja-JP" sz="4000" b="1" dirty="0"/>
              <a:t>PCA</a:t>
            </a:r>
            <a:r>
              <a:rPr kumimoji="1" lang="ja-JP" altLang="en-US" sz="4000" b="1" dirty="0"/>
              <a:t>による画像の次元圧縮</a:t>
            </a:r>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812181" y="723900"/>
                <a:ext cx="10414619" cy="2146299"/>
              </a:xfrm>
            </p:spPr>
            <p:txBody>
              <a:bodyPr>
                <a:normAutofit/>
              </a:bodyPr>
              <a:lstStyle/>
              <a:p>
                <a:pPr>
                  <a:lnSpc>
                    <a:spcPct val="100000"/>
                  </a:lnSpc>
                  <a:spcBef>
                    <a:spcPts val="600"/>
                  </a:spcBef>
                  <a:spcAft>
                    <a:spcPts val="600"/>
                  </a:spcAft>
                </a:pPr>
                <a:r>
                  <a:rPr lang="ja-JP" altLang="en-US" sz="2400" dirty="0"/>
                  <a:t>分散共分散行列は</a:t>
                </a:r>
                <a:r>
                  <a:rPr lang="en-US" altLang="ja-JP" sz="2400" dirty="0"/>
                  <a:t>10304</a:t>
                </a:r>
                <a:r>
                  <a:rPr lang="ja-JP" altLang="en-US" sz="2400" dirty="0"/>
                  <a:t> </a:t>
                </a:r>
                <a:r>
                  <a:rPr lang="en-US" altLang="ja-JP" sz="2400" dirty="0"/>
                  <a:t>x 10304</a:t>
                </a:r>
                <a:r>
                  <a:rPr lang="ja-JP" altLang="en-US" sz="2400" dirty="0"/>
                  <a:t>に</a:t>
                </a:r>
                <a:endParaRPr lang="en-US" altLang="ja-JP" sz="2400" dirty="0"/>
              </a:p>
              <a:p>
                <a:pPr>
                  <a:lnSpc>
                    <a:spcPct val="100000"/>
                  </a:lnSpc>
                  <a:spcBef>
                    <a:spcPts val="600"/>
                  </a:spcBef>
                  <a:spcAft>
                    <a:spcPts val="600"/>
                  </a:spcAft>
                </a:pPr>
                <a:r>
                  <a:rPr lang="en-US" altLang="ja-JP" sz="2400" dirty="0"/>
                  <a:t>400</a:t>
                </a:r>
                <a:r>
                  <a:rPr lang="ja-JP" altLang="en-US" sz="2400" dirty="0"/>
                  <a:t>個の固有値・固有ベクトルが取得できる</a:t>
                </a:r>
                <a:endParaRPr lang="en-US" altLang="ja-JP" sz="2400" dirty="0"/>
              </a:p>
              <a:p>
                <a:pPr marL="0" indent="0">
                  <a:lnSpc>
                    <a:spcPct val="100000"/>
                  </a:lnSpc>
                  <a:spcBef>
                    <a:spcPts val="600"/>
                  </a:spcBef>
                  <a:spcAft>
                    <a:spcPts val="600"/>
                  </a:spcAft>
                  <a:buNone/>
                </a:pPr>
                <a:r>
                  <a:rPr lang="en-US" altLang="ja-JP" sz="2000" b="1" dirty="0"/>
                  <a:t>※</a:t>
                </a:r>
                <a14:m>
                  <m:oMath xmlns:m="http://schemas.openxmlformats.org/officeDocument/2006/math">
                    <m:nary>
                      <m:naryPr>
                        <m:chr m:val="∑"/>
                        <m:supHide m:val="on"/>
                        <m:ctrlPr>
                          <a:rPr lang="ja-JP" altLang="ja-JP" sz="2000" b="1" i="1">
                            <a:latin typeface="Cambria Math" panose="02040503050406030204" pitchFamily="18" charset="0"/>
                          </a:rPr>
                        </m:ctrlPr>
                      </m:naryPr>
                      <m:sub>
                        <m:r>
                          <a:rPr lang="en-US" altLang="ja-JP" sz="2000" i="1">
                            <a:latin typeface="Cambria Math" panose="02040503050406030204" pitchFamily="18" charset="0"/>
                          </a:rPr>
                          <m:t>𝑖</m:t>
                        </m:r>
                      </m:sub>
                      <m:sup/>
                      <m:e>
                        <m:r>
                          <a:rPr lang="en-US" altLang="ja-JP" sz="2000" b="1" i="1">
                            <a:latin typeface="Cambria Math" panose="02040503050406030204" pitchFamily="18" charset="0"/>
                          </a:rPr>
                          <m:t>(</m:t>
                        </m:r>
                        <m:sSub>
                          <m:sSubPr>
                            <m:ctrlPr>
                              <a:rPr lang="en-US" altLang="ja-JP" sz="2000" b="1" i="1">
                                <a:latin typeface="Cambria Math" panose="02040503050406030204" pitchFamily="18" charset="0"/>
                              </a:rPr>
                            </m:ctrlPr>
                          </m:sSubPr>
                          <m:e>
                            <m:r>
                              <a:rPr lang="en-US" altLang="ja-JP" sz="2000" b="1">
                                <a:latin typeface="Cambria Math" panose="02040503050406030204" pitchFamily="18" charset="0"/>
                              </a:rPr>
                              <m:t>𝐱</m:t>
                            </m:r>
                          </m:e>
                          <m:sub>
                            <m:r>
                              <a:rPr lang="en-US" altLang="ja-JP" sz="2000" i="1">
                                <a:latin typeface="Cambria Math" panose="02040503050406030204" pitchFamily="18" charset="0"/>
                              </a:rPr>
                              <m:t>𝑖</m:t>
                            </m:r>
                          </m:sub>
                        </m:sSub>
                        <m:r>
                          <a:rPr lang="en-US" altLang="ja-JP" sz="2000" b="1" i="1">
                            <a:latin typeface="Cambria Math" panose="02040503050406030204" pitchFamily="18" charset="0"/>
                          </a:rPr>
                          <m:t>−</m:t>
                        </m:r>
                        <m:r>
                          <a:rPr lang="en-US" altLang="ja-JP" sz="2000" b="1">
                            <a:latin typeface="Cambria Math" panose="02040503050406030204" pitchFamily="18" charset="0"/>
                          </a:rPr>
                          <m:t>𝐦</m:t>
                        </m:r>
                        <m:r>
                          <a:rPr lang="en-US" altLang="ja-JP" sz="2000" b="1" i="1">
                            <a:latin typeface="Cambria Math" panose="02040503050406030204" pitchFamily="18" charset="0"/>
                          </a:rPr>
                          <m:t>)</m:t>
                        </m:r>
                        <m:sSup>
                          <m:sSupPr>
                            <m:ctrlPr>
                              <a:rPr lang="ja-JP" altLang="ja-JP" sz="2000" b="1" i="1">
                                <a:latin typeface="Cambria Math" panose="02040503050406030204" pitchFamily="18" charset="0"/>
                              </a:rPr>
                            </m:ctrlPr>
                          </m:sSupPr>
                          <m:e>
                            <m:r>
                              <a:rPr lang="en-US" altLang="ja-JP" sz="2000" b="1" i="1">
                                <a:latin typeface="Cambria Math" panose="02040503050406030204" pitchFamily="18" charset="0"/>
                              </a:rPr>
                              <m:t>(</m:t>
                            </m:r>
                            <m:sSub>
                              <m:sSubPr>
                                <m:ctrlPr>
                                  <a:rPr lang="en-US" altLang="ja-JP" sz="2000" b="1" i="1">
                                    <a:latin typeface="Cambria Math" panose="02040503050406030204" pitchFamily="18" charset="0"/>
                                  </a:rPr>
                                </m:ctrlPr>
                              </m:sSubPr>
                              <m:e>
                                <m:r>
                                  <a:rPr lang="en-US" altLang="ja-JP" sz="2000" b="1">
                                    <a:latin typeface="Cambria Math" panose="02040503050406030204" pitchFamily="18" charset="0"/>
                                  </a:rPr>
                                  <m:t>𝐱</m:t>
                                </m:r>
                              </m:e>
                              <m:sub>
                                <m:r>
                                  <a:rPr lang="en-US" altLang="ja-JP" sz="2000" i="1">
                                    <a:latin typeface="Cambria Math" panose="02040503050406030204" pitchFamily="18" charset="0"/>
                                  </a:rPr>
                                  <m:t>𝑖</m:t>
                                </m:r>
                              </m:sub>
                            </m:sSub>
                            <m:r>
                              <a:rPr lang="en-US" altLang="ja-JP" sz="2000" b="1" i="1">
                                <a:latin typeface="Cambria Math" panose="02040503050406030204" pitchFamily="18" charset="0"/>
                              </a:rPr>
                              <m:t>−</m:t>
                            </m:r>
                            <m:r>
                              <a:rPr lang="en-US" altLang="ja-JP" sz="2000" b="1">
                                <a:latin typeface="Cambria Math" panose="02040503050406030204" pitchFamily="18" charset="0"/>
                              </a:rPr>
                              <m:t>𝐦</m:t>
                            </m:r>
                            <m:r>
                              <a:rPr lang="en-US" altLang="ja-JP" sz="2000" b="1" i="1">
                                <a:latin typeface="Cambria Math" panose="02040503050406030204" pitchFamily="18" charset="0"/>
                              </a:rPr>
                              <m:t>)</m:t>
                            </m:r>
                          </m:e>
                          <m:sup>
                            <m:r>
                              <a:rPr lang="en-US" altLang="ja-JP" sz="2000" i="1">
                                <a:latin typeface="Cambria Math" panose="02040503050406030204" pitchFamily="18" charset="0"/>
                              </a:rPr>
                              <m:t>𝑇</m:t>
                            </m:r>
                          </m:sup>
                        </m:sSup>
                      </m:e>
                    </m:nary>
                  </m:oMath>
                </a14:m>
                <a:r>
                  <a:rPr lang="ja-JP" altLang="en-US" sz="2000" dirty="0"/>
                  <a:t>の</a:t>
                </a:r>
                <a:r>
                  <a:rPr lang="en-US" altLang="ja-JP" sz="2000" dirty="0"/>
                  <a:t>rank</a:t>
                </a:r>
                <a:r>
                  <a:rPr lang="ja-JP" altLang="en-US" sz="2000" dirty="0"/>
                  <a:t>は最大で</a:t>
                </a:r>
                <a:r>
                  <a:rPr lang="en-US" altLang="ja-JP" sz="2000" i="1" dirty="0"/>
                  <a:t>N</a:t>
                </a:r>
                <a:r>
                  <a:rPr lang="en-US" altLang="ja-JP" sz="2000" dirty="0"/>
                  <a:t>=400</a:t>
                </a:r>
                <a:r>
                  <a:rPr lang="ja-JP" altLang="en-US" sz="2000" dirty="0" err="1"/>
                  <a:t>なので</a:t>
                </a:r>
                <a:r>
                  <a:rPr lang="ja-JP" altLang="en-US" sz="2000" dirty="0"/>
                  <a:t>次元数分の軸は得られない</a:t>
                </a:r>
                <a:endParaRPr lang="en-US" altLang="ja-JP" sz="2000" dirty="0"/>
              </a:p>
              <a:p>
                <a:pPr>
                  <a:lnSpc>
                    <a:spcPct val="100000"/>
                  </a:lnSpc>
                  <a:spcBef>
                    <a:spcPts val="600"/>
                  </a:spcBef>
                  <a:spcAft>
                    <a:spcPts val="600"/>
                  </a:spcAft>
                </a:pPr>
                <a:r>
                  <a:rPr lang="ja-JP" altLang="en-US" sz="2400" dirty="0"/>
                  <a:t>各軸は</a:t>
                </a:r>
                <a:endParaRPr lang="en-US" altLang="ja-JP" sz="2000" dirty="0"/>
              </a:p>
              <a:p>
                <a:pPr>
                  <a:lnSpc>
                    <a:spcPct val="100000"/>
                  </a:lnSpc>
                  <a:spcBef>
                    <a:spcPts val="600"/>
                  </a:spcBef>
                  <a:spcAft>
                    <a:spcPts val="600"/>
                  </a:spcAft>
                </a:pPr>
                <a:endParaRPr kumimoji="1" lang="en-US" altLang="ja-JP" sz="1600" dirty="0"/>
              </a:p>
              <a:p>
                <a:pPr>
                  <a:lnSpc>
                    <a:spcPct val="100000"/>
                  </a:lnSpc>
                  <a:spcBef>
                    <a:spcPts val="600"/>
                  </a:spcBef>
                  <a:spcAft>
                    <a:spcPts val="600"/>
                  </a:spcAft>
                </a:pPr>
                <a:endParaRPr lang="en-US" altLang="ja-JP" sz="1600" dirty="0"/>
              </a:p>
              <a:p>
                <a:pPr>
                  <a:lnSpc>
                    <a:spcPct val="100000"/>
                  </a:lnSpc>
                  <a:spcBef>
                    <a:spcPts val="600"/>
                  </a:spcBef>
                  <a:spcAft>
                    <a:spcPts val="600"/>
                  </a:spcAft>
                </a:pPr>
                <a:endParaRPr kumimoji="1" lang="ja-JP" altLang="en-US" sz="1600"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812181" y="723900"/>
                <a:ext cx="10414619" cy="2146299"/>
              </a:xfrm>
              <a:blipFill rotWithShape="0">
                <a:blip r:embed="rId2"/>
                <a:stretch>
                  <a:fillRect l="-1112" t="-2841" b="-852"/>
                </a:stretch>
              </a:blipFill>
            </p:spPr>
            <p:txBody>
              <a:bodyPr/>
              <a:lstStyle/>
              <a:p>
                <a:r>
                  <a:rPr lang="ja-JP" altLang="en-US">
                    <a:noFill/>
                  </a:rPr>
                  <a:t> </a:t>
                </a:r>
              </a:p>
            </p:txBody>
          </p:sp>
        </mc:Fallback>
      </mc:AlternateContent>
      <p:sp>
        <p:nvSpPr>
          <p:cNvPr id="4" name="スライド番号プレースホルダー 3"/>
          <p:cNvSpPr>
            <a:spLocks noGrp="1"/>
          </p:cNvSpPr>
          <p:nvPr>
            <p:ph type="sldNum" sz="quarter" idx="12"/>
          </p:nvPr>
        </p:nvSpPr>
        <p:spPr/>
        <p:txBody>
          <a:bodyPr/>
          <a:lstStyle/>
          <a:p>
            <a:fld id="{F35DE295-420C-4265-BE54-AE59FA4027A6}" type="slidenum">
              <a:rPr kumimoji="1" lang="ja-JP" altLang="en-US" smtClean="0"/>
              <a:t>32</a:t>
            </a:fld>
            <a:endParaRPr kumimoji="1" lang="ja-JP" altLang="en-US"/>
          </a:p>
        </p:txBody>
      </p:sp>
      <p:grpSp>
        <p:nvGrpSpPr>
          <p:cNvPr id="30" name="グループ化 29"/>
          <p:cNvGrpSpPr/>
          <p:nvPr/>
        </p:nvGrpSpPr>
        <p:grpSpPr>
          <a:xfrm>
            <a:off x="2936874" y="2790313"/>
            <a:ext cx="4073525" cy="3927987"/>
            <a:chOff x="3330575" y="3094318"/>
            <a:chExt cx="3189288" cy="3075342"/>
          </a:xfrm>
        </p:grpSpPr>
        <p:cxnSp>
          <p:nvCxnSpPr>
            <p:cNvPr id="7" name="直線矢印コネクタ 6"/>
            <p:cNvCxnSpPr/>
            <p:nvPr/>
          </p:nvCxnSpPr>
          <p:spPr>
            <a:xfrm flipV="1">
              <a:off x="3947159" y="3094318"/>
              <a:ext cx="0" cy="2796989"/>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8" name="直線矢印コネクタ 7"/>
            <p:cNvCxnSpPr/>
            <p:nvPr/>
          </p:nvCxnSpPr>
          <p:spPr>
            <a:xfrm flipV="1">
              <a:off x="3360425" y="4828541"/>
              <a:ext cx="2842255" cy="1003934"/>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9" name="直線矢印コネクタ 8"/>
            <p:cNvCxnSpPr/>
            <p:nvPr/>
          </p:nvCxnSpPr>
          <p:spPr>
            <a:xfrm>
              <a:off x="3330575" y="5612571"/>
              <a:ext cx="3146425" cy="77029"/>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0" name="直線矢印コネクタ 9"/>
            <p:cNvCxnSpPr/>
            <p:nvPr/>
          </p:nvCxnSpPr>
          <p:spPr>
            <a:xfrm>
              <a:off x="3352800" y="5565775"/>
              <a:ext cx="3167063" cy="352425"/>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1" name="直線矢印コネクタ 10"/>
            <p:cNvCxnSpPr/>
            <p:nvPr/>
          </p:nvCxnSpPr>
          <p:spPr>
            <a:xfrm>
              <a:off x="3368675" y="5502275"/>
              <a:ext cx="3100705" cy="667385"/>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12" name="円/楕円 11"/>
            <p:cNvSpPr/>
            <p:nvPr/>
          </p:nvSpPr>
          <p:spPr>
            <a:xfrm>
              <a:off x="4351020" y="4653280"/>
              <a:ext cx="114300" cy="1143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円/楕円 12"/>
            <p:cNvSpPr/>
            <p:nvPr/>
          </p:nvSpPr>
          <p:spPr>
            <a:xfrm>
              <a:off x="5593080" y="3723640"/>
              <a:ext cx="114300" cy="1143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円/楕円 13"/>
            <p:cNvSpPr/>
            <p:nvPr/>
          </p:nvSpPr>
          <p:spPr>
            <a:xfrm>
              <a:off x="5471160" y="4142740"/>
              <a:ext cx="114300" cy="1143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円/楕円 14"/>
            <p:cNvSpPr/>
            <p:nvPr/>
          </p:nvSpPr>
          <p:spPr>
            <a:xfrm>
              <a:off x="4917440" y="4056380"/>
              <a:ext cx="114300" cy="1143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楕円 15"/>
            <p:cNvSpPr/>
            <p:nvPr/>
          </p:nvSpPr>
          <p:spPr>
            <a:xfrm>
              <a:off x="5217160" y="4546600"/>
              <a:ext cx="114300" cy="1143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円/楕円 16"/>
            <p:cNvSpPr/>
            <p:nvPr/>
          </p:nvSpPr>
          <p:spPr>
            <a:xfrm>
              <a:off x="5773420" y="3982720"/>
              <a:ext cx="114300" cy="1143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円/楕円 17"/>
            <p:cNvSpPr/>
            <p:nvPr/>
          </p:nvSpPr>
          <p:spPr>
            <a:xfrm>
              <a:off x="4516120" y="4485640"/>
              <a:ext cx="114300" cy="1143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円/楕円 18"/>
            <p:cNvSpPr/>
            <p:nvPr/>
          </p:nvSpPr>
          <p:spPr>
            <a:xfrm>
              <a:off x="4930140" y="4699000"/>
              <a:ext cx="114300" cy="1143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円/楕円 19"/>
            <p:cNvSpPr/>
            <p:nvPr/>
          </p:nvSpPr>
          <p:spPr>
            <a:xfrm>
              <a:off x="5143500" y="4257040"/>
              <a:ext cx="114300" cy="1143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円/楕円 20"/>
            <p:cNvSpPr/>
            <p:nvPr/>
          </p:nvSpPr>
          <p:spPr>
            <a:xfrm>
              <a:off x="4450080" y="4226560"/>
              <a:ext cx="114300" cy="1143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54" name="円/楕円 53"/>
          <p:cNvSpPr/>
          <p:nvPr/>
        </p:nvSpPr>
        <p:spPr>
          <a:xfrm>
            <a:off x="4973036" y="4262702"/>
            <a:ext cx="335564" cy="335564"/>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5" name="図 5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2150" y="3073400"/>
            <a:ext cx="1627414" cy="1981200"/>
          </a:xfrm>
          <a:prstGeom prst="rect">
            <a:avLst/>
          </a:prstGeom>
        </p:spPr>
      </p:pic>
      <p:sp>
        <p:nvSpPr>
          <p:cNvPr id="56" name="正方形/長方形 55"/>
          <p:cNvSpPr/>
          <p:nvPr/>
        </p:nvSpPr>
        <p:spPr>
          <a:xfrm>
            <a:off x="933549" y="5085834"/>
            <a:ext cx="1107996" cy="461665"/>
          </a:xfrm>
          <a:prstGeom prst="rect">
            <a:avLst/>
          </a:prstGeom>
        </p:spPr>
        <p:txBody>
          <a:bodyPr wrap="none">
            <a:spAutoFit/>
          </a:bodyPr>
          <a:lstStyle/>
          <a:p>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平均値</a:t>
            </a:r>
          </a:p>
        </p:txBody>
      </p:sp>
      <p:cxnSp>
        <p:nvCxnSpPr>
          <p:cNvPr id="72" name="直線コネクタ 71"/>
          <p:cNvCxnSpPr>
            <a:stCxn id="54" idx="2"/>
            <a:endCxn id="55" idx="3"/>
          </p:cNvCxnSpPr>
          <p:nvPr/>
        </p:nvCxnSpPr>
        <p:spPr>
          <a:xfrm flipH="1" flipV="1">
            <a:off x="2319564" y="4064000"/>
            <a:ext cx="2653472" cy="366484"/>
          </a:xfrm>
          <a:prstGeom prst="line">
            <a:avLst/>
          </a:prstGeom>
        </p:spPr>
        <p:style>
          <a:lnRef idx="1">
            <a:schemeClr val="accent1"/>
          </a:lnRef>
          <a:fillRef idx="0">
            <a:schemeClr val="accent1"/>
          </a:fillRef>
          <a:effectRef idx="0">
            <a:schemeClr val="accent1"/>
          </a:effectRef>
          <a:fontRef idx="minor">
            <a:schemeClr val="tx1"/>
          </a:fontRef>
        </p:style>
      </p:cxnSp>
      <p:grpSp>
        <p:nvGrpSpPr>
          <p:cNvPr id="80" name="グループ化 79"/>
          <p:cNvGrpSpPr/>
          <p:nvPr/>
        </p:nvGrpSpPr>
        <p:grpSpPr>
          <a:xfrm>
            <a:off x="7423149" y="2730500"/>
            <a:ext cx="4118429" cy="1524000"/>
            <a:chOff x="7766050" y="3429000"/>
            <a:chExt cx="2882900" cy="1066800"/>
          </a:xfrm>
        </p:grpSpPr>
        <p:pic>
          <p:nvPicPr>
            <p:cNvPr id="77" name="図 7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72650" y="3429000"/>
              <a:ext cx="876300" cy="1066800"/>
            </a:xfrm>
            <a:prstGeom prst="rect">
              <a:avLst/>
            </a:prstGeom>
          </p:spPr>
        </p:pic>
        <p:pic>
          <p:nvPicPr>
            <p:cNvPr id="78" name="図 7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66050" y="3429000"/>
              <a:ext cx="876300" cy="1066800"/>
            </a:xfrm>
            <a:prstGeom prst="rect">
              <a:avLst/>
            </a:prstGeom>
          </p:spPr>
        </p:pic>
        <p:pic>
          <p:nvPicPr>
            <p:cNvPr id="79" name="図 7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769350" y="3429000"/>
              <a:ext cx="876300" cy="1066800"/>
            </a:xfrm>
            <a:prstGeom prst="rect">
              <a:avLst/>
            </a:prstGeom>
          </p:spPr>
        </p:pic>
      </p:grpSp>
      <p:sp>
        <p:nvSpPr>
          <p:cNvPr id="81" name="正方形/長方形 80"/>
          <p:cNvSpPr/>
          <p:nvPr/>
        </p:nvSpPr>
        <p:spPr>
          <a:xfrm>
            <a:off x="7562949" y="4234934"/>
            <a:ext cx="856325" cy="400110"/>
          </a:xfrm>
          <a:prstGeom prst="rect">
            <a:avLst/>
          </a:prstGeom>
        </p:spPr>
        <p:txBody>
          <a:bodyPr wrap="none">
            <a:spAutoFit/>
          </a:bodyPr>
          <a:lstStyle/>
          <a:p>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主軸</a:t>
            </a:r>
            <a:r>
              <a:rPr lang="en-US" altLang="ja-JP" sz="2000" dirty="0">
                <a:latin typeface="メイリオ" panose="020B0604030504040204" pitchFamily="50" charset="-128"/>
                <a:ea typeface="メイリオ" panose="020B0604030504040204" pitchFamily="50" charset="-128"/>
                <a:cs typeface="メイリオ" panose="020B0604030504040204" pitchFamily="50" charset="-128"/>
              </a:rPr>
              <a:t>1</a:t>
            </a:r>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82" name="正方形/長方形 81"/>
          <p:cNvSpPr/>
          <p:nvPr/>
        </p:nvSpPr>
        <p:spPr>
          <a:xfrm>
            <a:off x="9023449" y="4234934"/>
            <a:ext cx="856325" cy="400110"/>
          </a:xfrm>
          <a:prstGeom prst="rect">
            <a:avLst/>
          </a:prstGeom>
        </p:spPr>
        <p:txBody>
          <a:bodyPr wrap="none">
            <a:spAutoFit/>
          </a:bodyPr>
          <a:lstStyle/>
          <a:p>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主軸</a:t>
            </a:r>
            <a:r>
              <a:rPr lang="en-US" altLang="ja-JP" sz="2000" dirty="0">
                <a:latin typeface="メイリオ" panose="020B0604030504040204" pitchFamily="50" charset="-128"/>
                <a:ea typeface="メイリオ" panose="020B0604030504040204" pitchFamily="50" charset="-128"/>
                <a:cs typeface="メイリオ" panose="020B0604030504040204" pitchFamily="50" charset="-128"/>
              </a:rPr>
              <a:t>2</a:t>
            </a:r>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83" name="正方形/長方形 82"/>
          <p:cNvSpPr/>
          <p:nvPr/>
        </p:nvSpPr>
        <p:spPr>
          <a:xfrm>
            <a:off x="10356949" y="4234934"/>
            <a:ext cx="856325" cy="400110"/>
          </a:xfrm>
          <a:prstGeom prst="rect">
            <a:avLst/>
          </a:prstGeom>
        </p:spPr>
        <p:txBody>
          <a:bodyPr wrap="none">
            <a:spAutoFit/>
          </a:bodyPr>
          <a:lstStyle/>
          <a:p>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主軸</a:t>
            </a:r>
            <a:r>
              <a:rPr lang="en-US" altLang="ja-JP" sz="2000" dirty="0">
                <a:latin typeface="メイリオ" panose="020B0604030504040204" pitchFamily="50" charset="-128"/>
                <a:ea typeface="メイリオ" panose="020B0604030504040204" pitchFamily="50" charset="-128"/>
                <a:cs typeface="メイリオ" panose="020B0604030504040204" pitchFamily="50" charset="-128"/>
              </a:rPr>
              <a:t>3</a:t>
            </a:r>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84" name="図 8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435850" y="4775199"/>
            <a:ext cx="1238250" cy="1507435"/>
          </a:xfrm>
          <a:prstGeom prst="rect">
            <a:avLst/>
          </a:prstGeom>
        </p:spPr>
      </p:pic>
      <p:pic>
        <p:nvPicPr>
          <p:cNvPr id="85" name="図 84"/>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858250" y="4762500"/>
            <a:ext cx="1250950" cy="1522896"/>
          </a:xfrm>
          <a:prstGeom prst="rect">
            <a:avLst/>
          </a:prstGeom>
        </p:spPr>
      </p:pic>
      <p:pic>
        <p:nvPicPr>
          <p:cNvPr id="86" name="図 85"/>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0293350" y="4762500"/>
            <a:ext cx="1250950" cy="1522896"/>
          </a:xfrm>
          <a:prstGeom prst="rect">
            <a:avLst/>
          </a:prstGeom>
        </p:spPr>
      </p:pic>
      <p:sp>
        <p:nvSpPr>
          <p:cNvPr id="87" name="正方形/長方形 86"/>
          <p:cNvSpPr/>
          <p:nvPr/>
        </p:nvSpPr>
        <p:spPr>
          <a:xfrm>
            <a:off x="7588349" y="6266934"/>
            <a:ext cx="1015021" cy="400110"/>
          </a:xfrm>
          <a:prstGeom prst="rect">
            <a:avLst/>
          </a:prstGeom>
        </p:spPr>
        <p:txBody>
          <a:bodyPr wrap="none">
            <a:spAutoFit/>
          </a:bodyPr>
          <a:lstStyle/>
          <a:p>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主軸</a:t>
            </a:r>
            <a:r>
              <a:rPr lang="en-US" altLang="ja-JP" sz="2000" dirty="0">
                <a:latin typeface="メイリオ" panose="020B0604030504040204" pitchFamily="50" charset="-128"/>
                <a:ea typeface="メイリオ" panose="020B0604030504040204" pitchFamily="50" charset="-128"/>
                <a:cs typeface="メイリオ" panose="020B0604030504040204" pitchFamily="50" charset="-128"/>
              </a:rPr>
              <a:t>10</a:t>
            </a:r>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88" name="正方形/長方形 87"/>
          <p:cNvSpPr/>
          <p:nvPr/>
        </p:nvSpPr>
        <p:spPr>
          <a:xfrm>
            <a:off x="9048849" y="6266934"/>
            <a:ext cx="1015021" cy="400110"/>
          </a:xfrm>
          <a:prstGeom prst="rect">
            <a:avLst/>
          </a:prstGeom>
        </p:spPr>
        <p:txBody>
          <a:bodyPr wrap="none">
            <a:spAutoFit/>
          </a:bodyPr>
          <a:lstStyle/>
          <a:p>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主軸</a:t>
            </a:r>
            <a:r>
              <a:rPr lang="en-US" altLang="ja-JP" sz="2000" dirty="0">
                <a:latin typeface="メイリオ" panose="020B0604030504040204" pitchFamily="50" charset="-128"/>
                <a:ea typeface="メイリオ" panose="020B0604030504040204" pitchFamily="50" charset="-128"/>
                <a:cs typeface="メイリオ" panose="020B0604030504040204" pitchFamily="50" charset="-128"/>
              </a:rPr>
              <a:t>20</a:t>
            </a:r>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89" name="正方形/長方形 88"/>
          <p:cNvSpPr/>
          <p:nvPr/>
        </p:nvSpPr>
        <p:spPr>
          <a:xfrm>
            <a:off x="10382349" y="6266934"/>
            <a:ext cx="1015021" cy="400110"/>
          </a:xfrm>
          <a:prstGeom prst="rect">
            <a:avLst/>
          </a:prstGeom>
        </p:spPr>
        <p:txBody>
          <a:bodyPr wrap="none">
            <a:spAutoFit/>
          </a:bodyPr>
          <a:lstStyle/>
          <a:p>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主軸</a:t>
            </a:r>
            <a:r>
              <a:rPr lang="en-US" altLang="ja-JP" sz="2000" dirty="0">
                <a:latin typeface="メイリオ" panose="020B0604030504040204" pitchFamily="50" charset="-128"/>
                <a:ea typeface="メイリオ" panose="020B0604030504040204" pitchFamily="50" charset="-128"/>
                <a:cs typeface="メイリオ" panose="020B0604030504040204" pitchFamily="50" charset="-128"/>
              </a:rPr>
              <a:t>30</a:t>
            </a:r>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90" name="正方形/長方形 89"/>
          <p:cNvSpPr/>
          <p:nvPr/>
        </p:nvSpPr>
        <p:spPr>
          <a:xfrm>
            <a:off x="11483161" y="3266760"/>
            <a:ext cx="543739" cy="523220"/>
          </a:xfrm>
          <a:prstGeom prst="rect">
            <a:avLst/>
          </a:prstGeom>
        </p:spPr>
        <p:txBody>
          <a:bodyPr wrap="none">
            <a:spAutoFit/>
          </a:bodyPr>
          <a:lstStyle/>
          <a:p>
            <a:r>
              <a:rPr lang="en-US" altLang="ja-JP" sz="2800" b="1" dirty="0">
                <a:latin typeface="メイリオ" panose="020B0604030504040204" pitchFamily="50" charset="-128"/>
                <a:ea typeface="メイリオ" panose="020B0604030504040204" pitchFamily="50" charset="-128"/>
                <a:cs typeface="メイリオ" panose="020B0604030504040204" pitchFamily="50" charset="-128"/>
              </a:rPr>
              <a:t>…</a:t>
            </a:r>
            <a:endParaRPr lang="ja-JP" altLang="en-US" sz="2800"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91" name="正方形/長方形 90"/>
          <p:cNvSpPr/>
          <p:nvPr/>
        </p:nvSpPr>
        <p:spPr>
          <a:xfrm>
            <a:off x="11483161" y="5286060"/>
            <a:ext cx="543739" cy="523220"/>
          </a:xfrm>
          <a:prstGeom prst="rect">
            <a:avLst/>
          </a:prstGeom>
        </p:spPr>
        <p:txBody>
          <a:bodyPr wrap="none">
            <a:spAutoFit/>
          </a:bodyPr>
          <a:lstStyle/>
          <a:p>
            <a:r>
              <a:rPr lang="en-US" altLang="ja-JP" sz="2800" b="1" dirty="0">
                <a:latin typeface="メイリオ" panose="020B0604030504040204" pitchFamily="50" charset="-128"/>
                <a:ea typeface="メイリオ" panose="020B0604030504040204" pitchFamily="50" charset="-128"/>
                <a:cs typeface="メイリオ" panose="020B0604030504040204" pitchFamily="50" charset="-128"/>
              </a:rPr>
              <a:t>…</a:t>
            </a:r>
            <a:endParaRPr lang="ja-JP" altLang="en-US" sz="2800" b="1"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319432554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12181" y="165100"/>
            <a:ext cx="10414619" cy="733270"/>
          </a:xfrm>
        </p:spPr>
        <p:txBody>
          <a:bodyPr>
            <a:normAutofit/>
          </a:bodyPr>
          <a:lstStyle/>
          <a:p>
            <a:r>
              <a:rPr kumimoji="1" lang="en-US" altLang="ja-JP" sz="4000" b="1" dirty="0"/>
              <a:t>PCA</a:t>
            </a:r>
            <a:r>
              <a:rPr kumimoji="1" lang="ja-JP" altLang="en-US" sz="4000" b="1" dirty="0"/>
              <a:t>による画像の次元圧縮</a:t>
            </a:r>
          </a:p>
        </p:txBody>
      </p:sp>
      <p:sp>
        <p:nvSpPr>
          <p:cNvPr id="3" name="コンテンツ プレースホルダー 2"/>
          <p:cNvSpPr>
            <a:spLocks noGrp="1"/>
          </p:cNvSpPr>
          <p:nvPr>
            <p:ph idx="1"/>
          </p:nvPr>
        </p:nvSpPr>
        <p:spPr>
          <a:xfrm>
            <a:off x="812181" y="990600"/>
            <a:ext cx="12421219" cy="2146299"/>
          </a:xfrm>
        </p:spPr>
        <p:txBody>
          <a:bodyPr>
            <a:normAutofit/>
          </a:bodyPr>
          <a:lstStyle/>
          <a:p>
            <a:pPr>
              <a:lnSpc>
                <a:spcPct val="100000"/>
              </a:lnSpc>
              <a:spcBef>
                <a:spcPts val="600"/>
              </a:spcBef>
              <a:spcAft>
                <a:spcPts val="600"/>
              </a:spcAft>
            </a:pPr>
            <a:r>
              <a:rPr lang="ja-JP" altLang="en-US" sz="2400" dirty="0" smtClean="0"/>
              <a:t>元画像は，平均値 </a:t>
            </a:r>
            <a:r>
              <a:rPr lang="en-US" altLang="ja-JP" sz="2400" dirty="0" smtClean="0"/>
              <a:t>+ Σ</a:t>
            </a:r>
            <a:r>
              <a:rPr lang="ja-JP" altLang="en-US" sz="2400" dirty="0" smtClean="0"/>
              <a:t> 主成分</a:t>
            </a:r>
            <a:r>
              <a:rPr lang="en-US" altLang="ja-JP" sz="2400" dirty="0" smtClean="0"/>
              <a:t>x</a:t>
            </a:r>
            <a:r>
              <a:rPr lang="ja-JP" altLang="en-US" sz="2400" dirty="0" smtClean="0"/>
              <a:t>主成分係数</a:t>
            </a:r>
            <a:r>
              <a:rPr lang="ja-JP" altLang="en-US" sz="2400" dirty="0"/>
              <a:t> </a:t>
            </a:r>
            <a:r>
              <a:rPr lang="ja-JP" altLang="en-US" sz="2400" dirty="0" smtClean="0"/>
              <a:t> の形で表現できる</a:t>
            </a:r>
            <a:endParaRPr lang="en-US" altLang="ja-JP" sz="2400" dirty="0"/>
          </a:p>
          <a:p>
            <a:pPr>
              <a:lnSpc>
                <a:spcPct val="100000"/>
              </a:lnSpc>
              <a:spcBef>
                <a:spcPts val="600"/>
              </a:spcBef>
              <a:spcAft>
                <a:spcPts val="600"/>
              </a:spcAft>
            </a:pPr>
            <a:r>
              <a:rPr kumimoji="1" lang="ja-JP" altLang="en-US" sz="2400" dirty="0" smtClean="0"/>
              <a:t>後半</a:t>
            </a:r>
            <a:r>
              <a:rPr kumimoji="1" lang="ja-JP" altLang="en-US" sz="2400" dirty="0"/>
              <a:t>の主成分は寄与が少ない</a:t>
            </a:r>
            <a:r>
              <a:rPr kumimoji="1" lang="en-US" altLang="ja-JP" sz="2400" dirty="0"/>
              <a:t>(</a:t>
            </a:r>
            <a:r>
              <a:rPr kumimoji="1" lang="ja-JP" altLang="en-US" sz="2400" dirty="0"/>
              <a:t>はず</a:t>
            </a:r>
            <a:r>
              <a:rPr kumimoji="1" lang="en-US" altLang="ja-JP" sz="2400" dirty="0"/>
              <a:t>)</a:t>
            </a:r>
            <a:r>
              <a:rPr kumimoji="1" lang="ja-JP" altLang="en-US" sz="2400" dirty="0"/>
              <a:t>ので，切り捨てても影響が少ない（のでは？）</a:t>
            </a:r>
            <a:endParaRPr kumimoji="1" lang="en-US" altLang="ja-JP" sz="2400" dirty="0"/>
          </a:p>
          <a:p>
            <a:pPr>
              <a:lnSpc>
                <a:spcPct val="100000"/>
              </a:lnSpc>
              <a:spcBef>
                <a:spcPts val="600"/>
              </a:spcBef>
              <a:spcAft>
                <a:spcPts val="600"/>
              </a:spcAft>
            </a:pPr>
            <a:endParaRPr lang="en-US" altLang="ja-JP" sz="1600" dirty="0"/>
          </a:p>
          <a:p>
            <a:pPr>
              <a:lnSpc>
                <a:spcPct val="100000"/>
              </a:lnSpc>
              <a:spcBef>
                <a:spcPts val="600"/>
              </a:spcBef>
              <a:spcAft>
                <a:spcPts val="600"/>
              </a:spcAft>
            </a:pPr>
            <a:endParaRPr kumimoji="1" lang="ja-JP" altLang="en-US" sz="1600" dirty="0"/>
          </a:p>
        </p:txBody>
      </p:sp>
      <p:pic>
        <p:nvPicPr>
          <p:cNvPr id="44" name="図 4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91271" y="2622550"/>
            <a:ext cx="1251857" cy="1524000"/>
          </a:xfrm>
          <a:prstGeom prst="rect">
            <a:avLst/>
          </a:prstGeom>
        </p:spPr>
      </p:pic>
      <p:pic>
        <p:nvPicPr>
          <p:cNvPr id="45" name="図 4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79949" y="2622550"/>
            <a:ext cx="1251857" cy="1524000"/>
          </a:xfrm>
          <a:prstGeom prst="rect">
            <a:avLst/>
          </a:prstGeom>
        </p:spPr>
      </p:pic>
      <p:pic>
        <p:nvPicPr>
          <p:cNvPr id="46" name="図 4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32435" y="2622550"/>
            <a:ext cx="1251857" cy="1524000"/>
          </a:xfrm>
          <a:prstGeom prst="rect">
            <a:avLst/>
          </a:prstGeom>
        </p:spPr>
      </p:pic>
      <p:sp>
        <p:nvSpPr>
          <p:cNvPr id="47" name="正方形/長方形 46"/>
          <p:cNvSpPr/>
          <p:nvPr/>
        </p:nvSpPr>
        <p:spPr>
          <a:xfrm>
            <a:off x="4819749" y="4120634"/>
            <a:ext cx="856325" cy="400110"/>
          </a:xfrm>
          <a:prstGeom prst="rect">
            <a:avLst/>
          </a:prstGeom>
        </p:spPr>
        <p:txBody>
          <a:bodyPr wrap="none">
            <a:spAutoFit/>
          </a:bodyPr>
          <a:lstStyle/>
          <a:p>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主軸</a:t>
            </a:r>
            <a:r>
              <a:rPr lang="en-US" altLang="ja-JP" sz="2000" dirty="0">
                <a:latin typeface="メイリオ" panose="020B0604030504040204" pitchFamily="50" charset="-128"/>
                <a:ea typeface="メイリオ" panose="020B0604030504040204" pitchFamily="50" charset="-128"/>
                <a:cs typeface="メイリオ" panose="020B0604030504040204" pitchFamily="50" charset="-128"/>
              </a:rPr>
              <a:t>1</a:t>
            </a:r>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8" name="正方形/長方形 47"/>
          <p:cNvSpPr/>
          <p:nvPr/>
        </p:nvSpPr>
        <p:spPr>
          <a:xfrm>
            <a:off x="7499449" y="4120634"/>
            <a:ext cx="856325" cy="400110"/>
          </a:xfrm>
          <a:prstGeom prst="rect">
            <a:avLst/>
          </a:prstGeom>
        </p:spPr>
        <p:txBody>
          <a:bodyPr wrap="none">
            <a:spAutoFit/>
          </a:bodyPr>
          <a:lstStyle/>
          <a:p>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主軸</a:t>
            </a:r>
            <a:r>
              <a:rPr lang="en-US" altLang="ja-JP" sz="2000" dirty="0">
                <a:latin typeface="メイリオ" panose="020B0604030504040204" pitchFamily="50" charset="-128"/>
                <a:ea typeface="メイリオ" panose="020B0604030504040204" pitchFamily="50" charset="-128"/>
                <a:cs typeface="メイリオ" panose="020B0604030504040204" pitchFamily="50" charset="-128"/>
              </a:rPr>
              <a:t>2</a:t>
            </a:r>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9" name="正方形/長方形 48"/>
          <p:cNvSpPr/>
          <p:nvPr/>
        </p:nvSpPr>
        <p:spPr>
          <a:xfrm>
            <a:off x="10058499" y="4120634"/>
            <a:ext cx="856325" cy="400110"/>
          </a:xfrm>
          <a:prstGeom prst="rect">
            <a:avLst/>
          </a:prstGeom>
        </p:spPr>
        <p:txBody>
          <a:bodyPr wrap="none">
            <a:spAutoFit/>
          </a:bodyPr>
          <a:lstStyle/>
          <a:p>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主軸</a:t>
            </a:r>
            <a:r>
              <a:rPr lang="en-US" altLang="ja-JP" sz="2000" dirty="0">
                <a:latin typeface="メイリオ" panose="020B0604030504040204" pitchFamily="50" charset="-128"/>
                <a:ea typeface="メイリオ" panose="020B0604030504040204" pitchFamily="50" charset="-128"/>
                <a:cs typeface="メイリオ" panose="020B0604030504040204" pitchFamily="50" charset="-128"/>
              </a:rPr>
              <a:t>3</a:t>
            </a:r>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50" name="図 4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051050" y="2628900"/>
            <a:ext cx="1241425" cy="1511300"/>
          </a:xfrm>
          <a:prstGeom prst="rect">
            <a:avLst/>
          </a:prstGeom>
        </p:spPr>
      </p:pic>
      <p:sp>
        <p:nvSpPr>
          <p:cNvPr id="51" name="正方形/長方形 50"/>
          <p:cNvSpPr/>
          <p:nvPr/>
        </p:nvSpPr>
        <p:spPr>
          <a:xfrm>
            <a:off x="2127349" y="4146034"/>
            <a:ext cx="954107" cy="400110"/>
          </a:xfrm>
          <a:prstGeom prst="rect">
            <a:avLst/>
          </a:prstGeom>
        </p:spPr>
        <p:txBody>
          <a:bodyPr wrap="none">
            <a:spAutoFit/>
          </a:bodyPr>
          <a:lstStyle/>
          <a:p>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平均値</a:t>
            </a:r>
          </a:p>
        </p:txBody>
      </p:sp>
      <p:pic>
        <p:nvPicPr>
          <p:cNvPr id="5" name="図 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03893" y="2622550"/>
            <a:ext cx="1251857" cy="1524000"/>
          </a:xfrm>
          <a:prstGeom prst="rect">
            <a:avLst/>
          </a:prstGeom>
        </p:spPr>
      </p:pic>
      <p:sp>
        <p:nvSpPr>
          <p:cNvPr id="53" name="正方形/長方形 52"/>
          <p:cNvSpPr/>
          <p:nvPr/>
        </p:nvSpPr>
        <p:spPr>
          <a:xfrm>
            <a:off x="1466949" y="3101430"/>
            <a:ext cx="638316" cy="769441"/>
          </a:xfrm>
          <a:prstGeom prst="rect">
            <a:avLst/>
          </a:prstGeom>
        </p:spPr>
        <p:txBody>
          <a:bodyPr wrap="none">
            <a:spAutoFit/>
          </a:bodyPr>
          <a:lstStyle/>
          <a:p>
            <a:r>
              <a:rPr lang="en-US" altLang="ja-JP" sz="4400" dirty="0">
                <a:latin typeface="メイリオ" panose="020B0604030504040204" pitchFamily="50" charset="-128"/>
                <a:ea typeface="メイリオ" panose="020B0604030504040204" pitchFamily="50" charset="-128"/>
                <a:cs typeface="メイリオ" panose="020B0604030504040204" pitchFamily="50" charset="-128"/>
              </a:rPr>
              <a:t>=</a:t>
            </a:r>
            <a:endParaRPr lang="ja-JP" altLang="en-US" sz="4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7" name="正方形/長方形 56"/>
          <p:cNvSpPr/>
          <p:nvPr/>
        </p:nvSpPr>
        <p:spPr>
          <a:xfrm>
            <a:off x="3194149" y="3177630"/>
            <a:ext cx="554960" cy="646331"/>
          </a:xfrm>
          <a:prstGeom prst="rect">
            <a:avLst/>
          </a:prstGeom>
        </p:spPr>
        <p:txBody>
          <a:bodyPr wrap="none">
            <a:spAutoFit/>
          </a:bodyPr>
          <a:lstStyle/>
          <a:p>
            <a:r>
              <a:rPr lang="en-US" altLang="ja-JP" sz="3600" dirty="0">
                <a:latin typeface="メイリオ" panose="020B0604030504040204" pitchFamily="50" charset="-128"/>
                <a:ea typeface="メイリオ" panose="020B0604030504040204" pitchFamily="50" charset="-128"/>
                <a:cs typeface="メイリオ" panose="020B0604030504040204" pitchFamily="50" charset="-128"/>
              </a:rPr>
              <a:t>+</a:t>
            </a:r>
            <a:endParaRPr lang="ja-JP" altLang="en-US" sz="3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0" name="正方形/長方形 59"/>
          <p:cNvSpPr/>
          <p:nvPr/>
        </p:nvSpPr>
        <p:spPr>
          <a:xfrm>
            <a:off x="3587849" y="3002231"/>
            <a:ext cx="877163" cy="923330"/>
          </a:xfrm>
          <a:prstGeom prst="rect">
            <a:avLst/>
          </a:prstGeom>
          <a:solidFill>
            <a:schemeClr val="accent4">
              <a:lumMod val="20000"/>
              <a:lumOff val="80000"/>
            </a:schemeClr>
          </a:solidFill>
        </p:spPr>
        <p:txBody>
          <a:bodyPr wrap="none">
            <a:spAutoFit/>
          </a:bodyPr>
          <a:lstStyle/>
          <a:p>
            <a:pPr algn="ct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第</a:t>
            </a:r>
            <a:r>
              <a:rPr lang="en-US" altLang="ja-JP" b="1" dirty="0">
                <a:latin typeface="メイリオ" panose="020B0604030504040204" pitchFamily="50" charset="-128"/>
                <a:ea typeface="メイリオ" panose="020B0604030504040204" pitchFamily="50" charset="-128"/>
                <a:cs typeface="メイリオ" panose="020B0604030504040204" pitchFamily="50" charset="-128"/>
              </a:rPr>
              <a:t>1</a:t>
            </a:r>
          </a:p>
          <a:p>
            <a:pPr algn="ctr"/>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主成分</a:t>
            </a:r>
            <a:endParaRPr lang="en-US" altLang="ja-JP" b="1" dirty="0" smtClean="0">
              <a:latin typeface="メイリオ" panose="020B0604030504040204" pitchFamily="50" charset="-128"/>
              <a:ea typeface="メイリオ" panose="020B0604030504040204" pitchFamily="50" charset="-128"/>
              <a:cs typeface="メイリオ" panose="020B0604030504040204" pitchFamily="50" charset="-128"/>
            </a:endParaRPr>
          </a:p>
          <a:p>
            <a:pPr algn="ctr"/>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得点</a:t>
            </a:r>
            <a:endParaRPr lang="en-US" altLang="ja-JP" b="1"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7" name="正方形/長方形 66"/>
          <p:cNvSpPr/>
          <p:nvPr/>
        </p:nvSpPr>
        <p:spPr>
          <a:xfrm>
            <a:off x="4311749" y="3279230"/>
            <a:ext cx="471604" cy="646331"/>
          </a:xfrm>
          <a:prstGeom prst="rect">
            <a:avLst/>
          </a:prstGeom>
        </p:spPr>
        <p:txBody>
          <a:bodyPr wrap="none">
            <a:spAutoFit/>
          </a:bodyPr>
          <a:lstStyle/>
          <a:p>
            <a:r>
              <a:rPr lang="en-US" altLang="ja-JP" sz="3600" dirty="0">
                <a:latin typeface="メイリオ" panose="020B0604030504040204" pitchFamily="50" charset="-128"/>
                <a:ea typeface="メイリオ" panose="020B0604030504040204" pitchFamily="50" charset="-128"/>
                <a:cs typeface="メイリオ" panose="020B0604030504040204" pitchFamily="50" charset="-128"/>
              </a:rPr>
              <a:t>*</a:t>
            </a:r>
            <a:endParaRPr lang="ja-JP" altLang="en-US" sz="3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8" name="正方形/長方形 67"/>
          <p:cNvSpPr/>
          <p:nvPr/>
        </p:nvSpPr>
        <p:spPr>
          <a:xfrm>
            <a:off x="5835749" y="3177630"/>
            <a:ext cx="554960" cy="646331"/>
          </a:xfrm>
          <a:prstGeom prst="rect">
            <a:avLst/>
          </a:prstGeom>
        </p:spPr>
        <p:txBody>
          <a:bodyPr wrap="none">
            <a:spAutoFit/>
          </a:bodyPr>
          <a:lstStyle/>
          <a:p>
            <a:r>
              <a:rPr lang="en-US" altLang="ja-JP" sz="3600" dirty="0">
                <a:latin typeface="メイリオ" panose="020B0604030504040204" pitchFamily="50" charset="-128"/>
                <a:ea typeface="メイリオ" panose="020B0604030504040204" pitchFamily="50" charset="-128"/>
                <a:cs typeface="メイリオ" panose="020B0604030504040204" pitchFamily="50" charset="-128"/>
              </a:rPr>
              <a:t>+</a:t>
            </a:r>
            <a:endParaRPr lang="ja-JP" altLang="en-US" sz="3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0" name="正方形/長方形 69"/>
          <p:cNvSpPr/>
          <p:nvPr/>
        </p:nvSpPr>
        <p:spPr>
          <a:xfrm>
            <a:off x="6953349" y="3279230"/>
            <a:ext cx="471604" cy="646331"/>
          </a:xfrm>
          <a:prstGeom prst="rect">
            <a:avLst/>
          </a:prstGeom>
        </p:spPr>
        <p:txBody>
          <a:bodyPr wrap="none">
            <a:spAutoFit/>
          </a:bodyPr>
          <a:lstStyle/>
          <a:p>
            <a:r>
              <a:rPr lang="en-US" altLang="ja-JP" sz="3600" dirty="0">
                <a:latin typeface="メイリオ" panose="020B0604030504040204" pitchFamily="50" charset="-128"/>
                <a:ea typeface="メイリオ" panose="020B0604030504040204" pitchFamily="50" charset="-128"/>
                <a:cs typeface="メイリオ" panose="020B0604030504040204" pitchFamily="50" charset="-128"/>
              </a:rPr>
              <a:t>*</a:t>
            </a:r>
            <a:endParaRPr lang="ja-JP" altLang="en-US" sz="3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1" name="正方形/長方形 70"/>
          <p:cNvSpPr/>
          <p:nvPr/>
        </p:nvSpPr>
        <p:spPr>
          <a:xfrm>
            <a:off x="8490049" y="3177630"/>
            <a:ext cx="554960" cy="646331"/>
          </a:xfrm>
          <a:prstGeom prst="rect">
            <a:avLst/>
          </a:prstGeom>
        </p:spPr>
        <p:txBody>
          <a:bodyPr wrap="none">
            <a:spAutoFit/>
          </a:bodyPr>
          <a:lstStyle/>
          <a:p>
            <a:r>
              <a:rPr lang="en-US" altLang="ja-JP" sz="3600" dirty="0">
                <a:latin typeface="メイリオ" panose="020B0604030504040204" pitchFamily="50" charset="-128"/>
                <a:ea typeface="メイリオ" panose="020B0604030504040204" pitchFamily="50" charset="-128"/>
                <a:cs typeface="メイリオ" panose="020B0604030504040204" pitchFamily="50" charset="-128"/>
              </a:rPr>
              <a:t>+</a:t>
            </a:r>
            <a:endParaRPr lang="ja-JP" altLang="en-US" sz="3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4" name="正方形/長方形 73"/>
          <p:cNvSpPr/>
          <p:nvPr/>
        </p:nvSpPr>
        <p:spPr>
          <a:xfrm>
            <a:off x="9607649" y="3279230"/>
            <a:ext cx="471604" cy="646331"/>
          </a:xfrm>
          <a:prstGeom prst="rect">
            <a:avLst/>
          </a:prstGeom>
        </p:spPr>
        <p:txBody>
          <a:bodyPr wrap="none">
            <a:spAutoFit/>
          </a:bodyPr>
          <a:lstStyle/>
          <a:p>
            <a:r>
              <a:rPr lang="en-US" altLang="ja-JP" sz="3600" dirty="0">
                <a:latin typeface="メイリオ" panose="020B0604030504040204" pitchFamily="50" charset="-128"/>
                <a:ea typeface="メイリオ" panose="020B0604030504040204" pitchFamily="50" charset="-128"/>
                <a:cs typeface="メイリオ" panose="020B0604030504040204" pitchFamily="50" charset="-128"/>
              </a:rPr>
              <a:t>*</a:t>
            </a:r>
            <a:endParaRPr lang="ja-JP" altLang="en-US" sz="3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5" name="正方形/長方形 74"/>
          <p:cNvSpPr/>
          <p:nvPr/>
        </p:nvSpPr>
        <p:spPr>
          <a:xfrm>
            <a:off x="11220549" y="3177630"/>
            <a:ext cx="1016625" cy="646331"/>
          </a:xfrm>
          <a:prstGeom prst="rect">
            <a:avLst/>
          </a:prstGeom>
        </p:spPr>
        <p:txBody>
          <a:bodyPr wrap="none">
            <a:spAutoFit/>
          </a:bodyPr>
          <a:lstStyle/>
          <a:p>
            <a:r>
              <a:rPr lang="en-US" altLang="ja-JP" sz="3600" dirty="0">
                <a:latin typeface="メイリオ" panose="020B0604030504040204" pitchFamily="50" charset="-128"/>
                <a:ea typeface="メイリオ" panose="020B0604030504040204" pitchFamily="50" charset="-128"/>
                <a:cs typeface="メイリオ" panose="020B0604030504040204" pitchFamily="50" charset="-128"/>
              </a:rPr>
              <a:t>+…</a:t>
            </a:r>
            <a:endParaRPr lang="ja-JP" altLang="en-US" sz="3600" dirty="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76" name="図 7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91271" y="4641850"/>
            <a:ext cx="1251857" cy="1524000"/>
          </a:xfrm>
          <a:prstGeom prst="rect">
            <a:avLst/>
          </a:prstGeom>
        </p:spPr>
      </p:pic>
      <p:pic>
        <p:nvPicPr>
          <p:cNvPr id="92" name="図 9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79949" y="4641850"/>
            <a:ext cx="1251857" cy="1524000"/>
          </a:xfrm>
          <a:prstGeom prst="rect">
            <a:avLst/>
          </a:prstGeom>
        </p:spPr>
      </p:pic>
      <p:pic>
        <p:nvPicPr>
          <p:cNvPr id="93" name="図 9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32435" y="4641850"/>
            <a:ext cx="1251857" cy="1524000"/>
          </a:xfrm>
          <a:prstGeom prst="rect">
            <a:avLst/>
          </a:prstGeom>
        </p:spPr>
      </p:pic>
      <p:sp>
        <p:nvSpPr>
          <p:cNvPr id="94" name="正方形/長方形 93"/>
          <p:cNvSpPr/>
          <p:nvPr/>
        </p:nvSpPr>
        <p:spPr>
          <a:xfrm>
            <a:off x="4819749" y="6139934"/>
            <a:ext cx="856325" cy="400110"/>
          </a:xfrm>
          <a:prstGeom prst="rect">
            <a:avLst/>
          </a:prstGeom>
        </p:spPr>
        <p:txBody>
          <a:bodyPr wrap="none">
            <a:spAutoFit/>
          </a:bodyPr>
          <a:lstStyle/>
          <a:p>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主軸</a:t>
            </a:r>
            <a:r>
              <a:rPr lang="en-US" altLang="ja-JP" sz="2000" dirty="0">
                <a:latin typeface="メイリオ" panose="020B0604030504040204" pitchFamily="50" charset="-128"/>
                <a:ea typeface="メイリオ" panose="020B0604030504040204" pitchFamily="50" charset="-128"/>
                <a:cs typeface="メイリオ" panose="020B0604030504040204" pitchFamily="50" charset="-128"/>
              </a:rPr>
              <a:t>1</a:t>
            </a:r>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95" name="正方形/長方形 94"/>
          <p:cNvSpPr/>
          <p:nvPr/>
        </p:nvSpPr>
        <p:spPr>
          <a:xfrm>
            <a:off x="7499449" y="6139934"/>
            <a:ext cx="856325" cy="400110"/>
          </a:xfrm>
          <a:prstGeom prst="rect">
            <a:avLst/>
          </a:prstGeom>
        </p:spPr>
        <p:txBody>
          <a:bodyPr wrap="none">
            <a:spAutoFit/>
          </a:bodyPr>
          <a:lstStyle/>
          <a:p>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主軸</a:t>
            </a:r>
            <a:r>
              <a:rPr lang="en-US" altLang="ja-JP" sz="2000" dirty="0">
                <a:latin typeface="メイリオ" panose="020B0604030504040204" pitchFamily="50" charset="-128"/>
                <a:ea typeface="メイリオ" panose="020B0604030504040204" pitchFamily="50" charset="-128"/>
                <a:cs typeface="メイリオ" panose="020B0604030504040204" pitchFamily="50" charset="-128"/>
              </a:rPr>
              <a:t>2</a:t>
            </a:r>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96" name="正方形/長方形 95"/>
          <p:cNvSpPr/>
          <p:nvPr/>
        </p:nvSpPr>
        <p:spPr>
          <a:xfrm>
            <a:off x="10058499" y="6139934"/>
            <a:ext cx="856325" cy="400110"/>
          </a:xfrm>
          <a:prstGeom prst="rect">
            <a:avLst/>
          </a:prstGeom>
        </p:spPr>
        <p:txBody>
          <a:bodyPr wrap="none">
            <a:spAutoFit/>
          </a:bodyPr>
          <a:lstStyle/>
          <a:p>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主軸</a:t>
            </a:r>
            <a:r>
              <a:rPr lang="en-US" altLang="ja-JP" sz="2000" dirty="0">
                <a:latin typeface="メイリオ" panose="020B0604030504040204" pitchFamily="50" charset="-128"/>
                <a:ea typeface="メイリオ" panose="020B0604030504040204" pitchFamily="50" charset="-128"/>
                <a:cs typeface="メイリオ" panose="020B0604030504040204" pitchFamily="50" charset="-128"/>
              </a:rPr>
              <a:t>3</a:t>
            </a:r>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97" name="図 9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051050" y="4648200"/>
            <a:ext cx="1241425" cy="1511300"/>
          </a:xfrm>
          <a:prstGeom prst="rect">
            <a:avLst/>
          </a:prstGeom>
        </p:spPr>
      </p:pic>
      <p:sp>
        <p:nvSpPr>
          <p:cNvPr id="98" name="正方形/長方形 97"/>
          <p:cNvSpPr/>
          <p:nvPr/>
        </p:nvSpPr>
        <p:spPr>
          <a:xfrm>
            <a:off x="2127349" y="6165334"/>
            <a:ext cx="954107" cy="400110"/>
          </a:xfrm>
          <a:prstGeom prst="rect">
            <a:avLst/>
          </a:prstGeom>
        </p:spPr>
        <p:txBody>
          <a:bodyPr wrap="none">
            <a:spAutoFit/>
          </a:bodyPr>
          <a:lstStyle/>
          <a:p>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平均値</a:t>
            </a:r>
          </a:p>
        </p:txBody>
      </p:sp>
      <p:sp>
        <p:nvSpPr>
          <p:cNvPr id="99" name="正方形/長方形 98"/>
          <p:cNvSpPr/>
          <p:nvPr/>
        </p:nvSpPr>
        <p:spPr>
          <a:xfrm>
            <a:off x="1466949" y="5120730"/>
            <a:ext cx="638316" cy="769441"/>
          </a:xfrm>
          <a:prstGeom prst="rect">
            <a:avLst/>
          </a:prstGeom>
        </p:spPr>
        <p:txBody>
          <a:bodyPr wrap="none">
            <a:spAutoFit/>
          </a:bodyPr>
          <a:lstStyle/>
          <a:p>
            <a:r>
              <a:rPr lang="en-US" altLang="ja-JP" sz="4400" dirty="0">
                <a:latin typeface="メイリオ" panose="020B0604030504040204" pitchFamily="50" charset="-128"/>
                <a:ea typeface="メイリオ" panose="020B0604030504040204" pitchFamily="50" charset="-128"/>
                <a:cs typeface="メイリオ" panose="020B0604030504040204" pitchFamily="50" charset="-128"/>
              </a:rPr>
              <a:t>=</a:t>
            </a:r>
            <a:endParaRPr lang="ja-JP" altLang="en-US" sz="4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00" name="正方形/長方形 99"/>
          <p:cNvSpPr/>
          <p:nvPr/>
        </p:nvSpPr>
        <p:spPr>
          <a:xfrm>
            <a:off x="3194149" y="5196930"/>
            <a:ext cx="554960" cy="646331"/>
          </a:xfrm>
          <a:prstGeom prst="rect">
            <a:avLst/>
          </a:prstGeom>
        </p:spPr>
        <p:txBody>
          <a:bodyPr wrap="none">
            <a:spAutoFit/>
          </a:bodyPr>
          <a:lstStyle/>
          <a:p>
            <a:r>
              <a:rPr lang="en-US" altLang="ja-JP" sz="3600" dirty="0">
                <a:latin typeface="メイリオ" panose="020B0604030504040204" pitchFamily="50" charset="-128"/>
                <a:ea typeface="メイリオ" panose="020B0604030504040204" pitchFamily="50" charset="-128"/>
                <a:cs typeface="メイリオ" panose="020B0604030504040204" pitchFamily="50" charset="-128"/>
              </a:rPr>
              <a:t>+</a:t>
            </a:r>
            <a:endParaRPr lang="ja-JP" altLang="en-US" sz="3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02" name="正方形/長方形 101"/>
          <p:cNvSpPr/>
          <p:nvPr/>
        </p:nvSpPr>
        <p:spPr>
          <a:xfrm>
            <a:off x="4311749" y="5298530"/>
            <a:ext cx="471604" cy="646331"/>
          </a:xfrm>
          <a:prstGeom prst="rect">
            <a:avLst/>
          </a:prstGeom>
        </p:spPr>
        <p:txBody>
          <a:bodyPr wrap="none">
            <a:spAutoFit/>
          </a:bodyPr>
          <a:lstStyle/>
          <a:p>
            <a:r>
              <a:rPr lang="en-US" altLang="ja-JP" sz="3600" dirty="0">
                <a:latin typeface="メイリオ" panose="020B0604030504040204" pitchFamily="50" charset="-128"/>
                <a:ea typeface="メイリオ" panose="020B0604030504040204" pitchFamily="50" charset="-128"/>
                <a:cs typeface="メイリオ" panose="020B0604030504040204" pitchFamily="50" charset="-128"/>
              </a:rPr>
              <a:t>*</a:t>
            </a:r>
            <a:endParaRPr lang="ja-JP" altLang="en-US" sz="3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03" name="正方形/長方形 102"/>
          <p:cNvSpPr/>
          <p:nvPr/>
        </p:nvSpPr>
        <p:spPr>
          <a:xfrm>
            <a:off x="5835749" y="5196930"/>
            <a:ext cx="554960" cy="646331"/>
          </a:xfrm>
          <a:prstGeom prst="rect">
            <a:avLst/>
          </a:prstGeom>
        </p:spPr>
        <p:txBody>
          <a:bodyPr wrap="none">
            <a:spAutoFit/>
          </a:bodyPr>
          <a:lstStyle/>
          <a:p>
            <a:r>
              <a:rPr lang="en-US" altLang="ja-JP" sz="3600" dirty="0">
                <a:latin typeface="メイリオ" panose="020B0604030504040204" pitchFamily="50" charset="-128"/>
                <a:ea typeface="メイリオ" panose="020B0604030504040204" pitchFamily="50" charset="-128"/>
                <a:cs typeface="メイリオ" panose="020B0604030504040204" pitchFamily="50" charset="-128"/>
              </a:rPr>
              <a:t>+</a:t>
            </a:r>
            <a:endParaRPr lang="ja-JP" altLang="en-US" sz="3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05" name="正方形/長方形 104"/>
          <p:cNvSpPr/>
          <p:nvPr/>
        </p:nvSpPr>
        <p:spPr>
          <a:xfrm>
            <a:off x="6953349" y="5298530"/>
            <a:ext cx="471604" cy="646331"/>
          </a:xfrm>
          <a:prstGeom prst="rect">
            <a:avLst/>
          </a:prstGeom>
        </p:spPr>
        <p:txBody>
          <a:bodyPr wrap="none">
            <a:spAutoFit/>
          </a:bodyPr>
          <a:lstStyle/>
          <a:p>
            <a:r>
              <a:rPr lang="en-US" altLang="ja-JP" sz="3600" dirty="0">
                <a:latin typeface="メイリオ" panose="020B0604030504040204" pitchFamily="50" charset="-128"/>
                <a:ea typeface="メイリオ" panose="020B0604030504040204" pitchFamily="50" charset="-128"/>
                <a:cs typeface="メイリオ" panose="020B0604030504040204" pitchFamily="50" charset="-128"/>
              </a:rPr>
              <a:t>*</a:t>
            </a:r>
            <a:endParaRPr lang="ja-JP" altLang="en-US" sz="3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06" name="正方形/長方形 105"/>
          <p:cNvSpPr/>
          <p:nvPr/>
        </p:nvSpPr>
        <p:spPr>
          <a:xfrm>
            <a:off x="8490049" y="5196930"/>
            <a:ext cx="554960" cy="646331"/>
          </a:xfrm>
          <a:prstGeom prst="rect">
            <a:avLst/>
          </a:prstGeom>
        </p:spPr>
        <p:txBody>
          <a:bodyPr wrap="none">
            <a:spAutoFit/>
          </a:bodyPr>
          <a:lstStyle/>
          <a:p>
            <a:r>
              <a:rPr lang="en-US" altLang="ja-JP" sz="3600" dirty="0">
                <a:latin typeface="メイリオ" panose="020B0604030504040204" pitchFamily="50" charset="-128"/>
                <a:ea typeface="メイリオ" panose="020B0604030504040204" pitchFamily="50" charset="-128"/>
                <a:cs typeface="メイリオ" panose="020B0604030504040204" pitchFamily="50" charset="-128"/>
              </a:rPr>
              <a:t>+</a:t>
            </a:r>
            <a:endParaRPr lang="ja-JP" altLang="en-US" sz="3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08" name="正方形/長方形 107"/>
          <p:cNvSpPr/>
          <p:nvPr/>
        </p:nvSpPr>
        <p:spPr>
          <a:xfrm>
            <a:off x="9607649" y="5298530"/>
            <a:ext cx="471604" cy="646331"/>
          </a:xfrm>
          <a:prstGeom prst="rect">
            <a:avLst/>
          </a:prstGeom>
        </p:spPr>
        <p:txBody>
          <a:bodyPr wrap="none">
            <a:spAutoFit/>
          </a:bodyPr>
          <a:lstStyle/>
          <a:p>
            <a:r>
              <a:rPr lang="en-US" altLang="ja-JP" sz="3600" dirty="0">
                <a:latin typeface="メイリオ" panose="020B0604030504040204" pitchFamily="50" charset="-128"/>
                <a:ea typeface="メイリオ" panose="020B0604030504040204" pitchFamily="50" charset="-128"/>
                <a:cs typeface="メイリオ" panose="020B0604030504040204" pitchFamily="50" charset="-128"/>
              </a:rPr>
              <a:t>*</a:t>
            </a:r>
            <a:endParaRPr lang="ja-JP" altLang="en-US" sz="3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09" name="正方形/長方形 108"/>
          <p:cNvSpPr/>
          <p:nvPr/>
        </p:nvSpPr>
        <p:spPr>
          <a:xfrm>
            <a:off x="11220549" y="5196930"/>
            <a:ext cx="1016625" cy="646331"/>
          </a:xfrm>
          <a:prstGeom prst="rect">
            <a:avLst/>
          </a:prstGeom>
        </p:spPr>
        <p:txBody>
          <a:bodyPr wrap="none">
            <a:spAutoFit/>
          </a:bodyPr>
          <a:lstStyle/>
          <a:p>
            <a:r>
              <a:rPr lang="en-US" altLang="ja-JP" sz="3600" dirty="0">
                <a:latin typeface="メイリオ" panose="020B0604030504040204" pitchFamily="50" charset="-128"/>
                <a:ea typeface="メイリオ" panose="020B0604030504040204" pitchFamily="50" charset="-128"/>
                <a:cs typeface="メイリオ" panose="020B0604030504040204" pitchFamily="50" charset="-128"/>
              </a:rPr>
              <a:t>+…</a:t>
            </a:r>
            <a:endParaRPr lang="ja-JP" altLang="en-US" sz="3600" dirty="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6" name="図 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30200" y="4660900"/>
            <a:ext cx="1225550" cy="1491974"/>
          </a:xfrm>
          <a:prstGeom prst="rect">
            <a:avLst/>
          </a:prstGeom>
        </p:spPr>
      </p:pic>
      <p:sp>
        <p:nvSpPr>
          <p:cNvPr id="52" name="正方形/長方形 51"/>
          <p:cNvSpPr/>
          <p:nvPr/>
        </p:nvSpPr>
        <p:spPr>
          <a:xfrm>
            <a:off x="3587849" y="4996677"/>
            <a:ext cx="877163" cy="923330"/>
          </a:xfrm>
          <a:prstGeom prst="rect">
            <a:avLst/>
          </a:prstGeom>
          <a:solidFill>
            <a:schemeClr val="accent4">
              <a:lumMod val="20000"/>
              <a:lumOff val="80000"/>
            </a:schemeClr>
          </a:solidFill>
        </p:spPr>
        <p:txBody>
          <a:bodyPr wrap="none">
            <a:spAutoFit/>
          </a:bodyPr>
          <a:lstStyle/>
          <a:p>
            <a:pPr algn="ct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第</a:t>
            </a:r>
            <a:r>
              <a:rPr lang="en-US" altLang="ja-JP" b="1" dirty="0">
                <a:latin typeface="メイリオ" panose="020B0604030504040204" pitchFamily="50" charset="-128"/>
                <a:ea typeface="メイリオ" panose="020B0604030504040204" pitchFamily="50" charset="-128"/>
                <a:cs typeface="メイリオ" panose="020B0604030504040204" pitchFamily="50" charset="-128"/>
              </a:rPr>
              <a:t>1</a:t>
            </a:r>
          </a:p>
          <a:p>
            <a:pPr algn="ctr"/>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主成分</a:t>
            </a:r>
            <a:endParaRPr lang="en-US" altLang="ja-JP" b="1" dirty="0" smtClean="0">
              <a:latin typeface="メイリオ" panose="020B0604030504040204" pitchFamily="50" charset="-128"/>
              <a:ea typeface="メイリオ" panose="020B0604030504040204" pitchFamily="50" charset="-128"/>
              <a:cs typeface="メイリオ" panose="020B0604030504040204" pitchFamily="50" charset="-128"/>
            </a:endParaRPr>
          </a:p>
          <a:p>
            <a:pPr algn="ctr"/>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得点</a:t>
            </a:r>
            <a:endParaRPr lang="en-US" altLang="ja-JP" b="1"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4" name="正方形/長方形 53"/>
          <p:cNvSpPr/>
          <p:nvPr/>
        </p:nvSpPr>
        <p:spPr>
          <a:xfrm>
            <a:off x="6217035" y="3002231"/>
            <a:ext cx="877163" cy="923330"/>
          </a:xfrm>
          <a:prstGeom prst="rect">
            <a:avLst/>
          </a:prstGeom>
          <a:solidFill>
            <a:schemeClr val="accent4">
              <a:lumMod val="20000"/>
              <a:lumOff val="80000"/>
            </a:schemeClr>
          </a:solidFill>
        </p:spPr>
        <p:txBody>
          <a:bodyPr wrap="none">
            <a:spAutoFit/>
          </a:bodyPr>
          <a:lstStyle/>
          <a:p>
            <a:pPr algn="ctr"/>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第</a:t>
            </a:r>
            <a:r>
              <a:rPr lang="en-US" altLang="ja-JP" b="1" dirty="0" smtClean="0">
                <a:latin typeface="メイリオ" panose="020B0604030504040204" pitchFamily="50" charset="-128"/>
                <a:ea typeface="メイリオ" panose="020B0604030504040204" pitchFamily="50" charset="-128"/>
                <a:cs typeface="メイリオ" panose="020B0604030504040204" pitchFamily="50" charset="-128"/>
              </a:rPr>
              <a:t>2</a:t>
            </a:r>
            <a:endParaRPr lang="en-US" altLang="ja-JP" b="1" dirty="0">
              <a:latin typeface="メイリオ" panose="020B0604030504040204" pitchFamily="50" charset="-128"/>
              <a:ea typeface="メイリオ" panose="020B0604030504040204" pitchFamily="50" charset="-128"/>
              <a:cs typeface="メイリオ" panose="020B0604030504040204" pitchFamily="50" charset="-128"/>
            </a:endParaRPr>
          </a:p>
          <a:p>
            <a:pPr algn="ctr"/>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主成分</a:t>
            </a:r>
            <a:endParaRPr lang="en-US" altLang="ja-JP" b="1" dirty="0" smtClean="0">
              <a:latin typeface="メイリオ" panose="020B0604030504040204" pitchFamily="50" charset="-128"/>
              <a:ea typeface="メイリオ" panose="020B0604030504040204" pitchFamily="50" charset="-128"/>
              <a:cs typeface="メイリオ" panose="020B0604030504040204" pitchFamily="50" charset="-128"/>
            </a:endParaRPr>
          </a:p>
          <a:p>
            <a:pPr algn="ctr"/>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得点</a:t>
            </a:r>
            <a:endParaRPr lang="en-US" altLang="ja-JP" b="1"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5" name="正方形/長方形 54"/>
          <p:cNvSpPr/>
          <p:nvPr/>
        </p:nvSpPr>
        <p:spPr>
          <a:xfrm>
            <a:off x="6217035" y="5005598"/>
            <a:ext cx="877163" cy="923330"/>
          </a:xfrm>
          <a:prstGeom prst="rect">
            <a:avLst/>
          </a:prstGeom>
          <a:solidFill>
            <a:schemeClr val="accent4">
              <a:lumMod val="20000"/>
              <a:lumOff val="80000"/>
            </a:schemeClr>
          </a:solidFill>
        </p:spPr>
        <p:txBody>
          <a:bodyPr wrap="none">
            <a:spAutoFit/>
          </a:bodyPr>
          <a:lstStyle/>
          <a:p>
            <a:pPr algn="ctr"/>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第</a:t>
            </a:r>
            <a:r>
              <a:rPr lang="en-US" altLang="ja-JP" b="1" dirty="0" smtClean="0">
                <a:latin typeface="メイリオ" panose="020B0604030504040204" pitchFamily="50" charset="-128"/>
                <a:ea typeface="メイリオ" panose="020B0604030504040204" pitchFamily="50" charset="-128"/>
                <a:cs typeface="メイリオ" panose="020B0604030504040204" pitchFamily="50" charset="-128"/>
              </a:rPr>
              <a:t>2</a:t>
            </a:r>
            <a:endParaRPr lang="en-US" altLang="ja-JP" b="1" dirty="0">
              <a:latin typeface="メイリオ" panose="020B0604030504040204" pitchFamily="50" charset="-128"/>
              <a:ea typeface="メイリオ" panose="020B0604030504040204" pitchFamily="50" charset="-128"/>
              <a:cs typeface="メイリオ" panose="020B0604030504040204" pitchFamily="50" charset="-128"/>
            </a:endParaRPr>
          </a:p>
          <a:p>
            <a:pPr algn="ctr"/>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主成分</a:t>
            </a:r>
            <a:endParaRPr lang="en-US" altLang="ja-JP" b="1" dirty="0" smtClean="0">
              <a:latin typeface="メイリオ" panose="020B0604030504040204" pitchFamily="50" charset="-128"/>
              <a:ea typeface="メイリオ" panose="020B0604030504040204" pitchFamily="50" charset="-128"/>
              <a:cs typeface="メイリオ" panose="020B0604030504040204" pitchFamily="50" charset="-128"/>
            </a:endParaRPr>
          </a:p>
          <a:p>
            <a:pPr algn="ctr"/>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得点</a:t>
            </a:r>
            <a:endParaRPr lang="en-US" altLang="ja-JP" b="1"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6" name="正方形/長方形 55"/>
          <p:cNvSpPr/>
          <p:nvPr/>
        </p:nvSpPr>
        <p:spPr>
          <a:xfrm>
            <a:off x="8882814" y="3002231"/>
            <a:ext cx="877163" cy="923330"/>
          </a:xfrm>
          <a:prstGeom prst="rect">
            <a:avLst/>
          </a:prstGeom>
          <a:solidFill>
            <a:schemeClr val="accent4">
              <a:lumMod val="20000"/>
              <a:lumOff val="80000"/>
            </a:schemeClr>
          </a:solidFill>
        </p:spPr>
        <p:txBody>
          <a:bodyPr wrap="none">
            <a:spAutoFit/>
          </a:bodyPr>
          <a:lstStyle/>
          <a:p>
            <a:pPr algn="ctr"/>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第</a:t>
            </a:r>
            <a:r>
              <a:rPr lang="en-US" altLang="ja-JP" b="1" dirty="0">
                <a:latin typeface="メイリオ" panose="020B0604030504040204" pitchFamily="50" charset="-128"/>
                <a:ea typeface="メイリオ" panose="020B0604030504040204" pitchFamily="50" charset="-128"/>
                <a:cs typeface="メイリオ" panose="020B0604030504040204" pitchFamily="50" charset="-128"/>
              </a:rPr>
              <a:t>3</a:t>
            </a:r>
          </a:p>
          <a:p>
            <a:pPr algn="ctr"/>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主成分</a:t>
            </a:r>
            <a:endParaRPr lang="en-US" altLang="ja-JP" b="1" dirty="0" smtClean="0">
              <a:latin typeface="メイリオ" panose="020B0604030504040204" pitchFamily="50" charset="-128"/>
              <a:ea typeface="メイリオ" panose="020B0604030504040204" pitchFamily="50" charset="-128"/>
              <a:cs typeface="メイリオ" panose="020B0604030504040204" pitchFamily="50" charset="-128"/>
            </a:endParaRPr>
          </a:p>
          <a:p>
            <a:pPr algn="ctr"/>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得点</a:t>
            </a:r>
            <a:endParaRPr lang="en-US" altLang="ja-JP" b="1"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8" name="正方形/長方形 57"/>
          <p:cNvSpPr/>
          <p:nvPr/>
        </p:nvSpPr>
        <p:spPr>
          <a:xfrm>
            <a:off x="8882814" y="5005598"/>
            <a:ext cx="877163" cy="923330"/>
          </a:xfrm>
          <a:prstGeom prst="rect">
            <a:avLst/>
          </a:prstGeom>
          <a:solidFill>
            <a:schemeClr val="accent4">
              <a:lumMod val="20000"/>
              <a:lumOff val="80000"/>
            </a:schemeClr>
          </a:solidFill>
        </p:spPr>
        <p:txBody>
          <a:bodyPr wrap="none">
            <a:spAutoFit/>
          </a:bodyPr>
          <a:lstStyle/>
          <a:p>
            <a:pPr algn="ctr"/>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第</a:t>
            </a:r>
            <a:r>
              <a:rPr lang="en-US" altLang="ja-JP" b="1" dirty="0" smtClean="0">
                <a:latin typeface="メイリオ" panose="020B0604030504040204" pitchFamily="50" charset="-128"/>
                <a:ea typeface="メイリオ" panose="020B0604030504040204" pitchFamily="50" charset="-128"/>
                <a:cs typeface="メイリオ" panose="020B0604030504040204" pitchFamily="50" charset="-128"/>
              </a:rPr>
              <a:t>3</a:t>
            </a:r>
            <a:endParaRPr lang="en-US" altLang="ja-JP" b="1" dirty="0">
              <a:latin typeface="メイリオ" panose="020B0604030504040204" pitchFamily="50" charset="-128"/>
              <a:ea typeface="メイリオ" panose="020B0604030504040204" pitchFamily="50" charset="-128"/>
              <a:cs typeface="メイリオ" panose="020B0604030504040204" pitchFamily="50" charset="-128"/>
            </a:endParaRPr>
          </a:p>
          <a:p>
            <a:pPr algn="ctr"/>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主成分</a:t>
            </a:r>
            <a:endParaRPr lang="en-US" altLang="ja-JP" b="1" dirty="0" smtClean="0">
              <a:latin typeface="メイリオ" panose="020B0604030504040204" pitchFamily="50" charset="-128"/>
              <a:ea typeface="メイリオ" panose="020B0604030504040204" pitchFamily="50" charset="-128"/>
              <a:cs typeface="メイリオ" panose="020B0604030504040204" pitchFamily="50" charset="-128"/>
            </a:endParaRPr>
          </a:p>
          <a:p>
            <a:pPr algn="ctr"/>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得点</a:t>
            </a:r>
            <a:endParaRPr lang="en-US" altLang="ja-JP" b="1"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155155613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12181" y="165100"/>
            <a:ext cx="10414619" cy="733270"/>
          </a:xfrm>
        </p:spPr>
        <p:txBody>
          <a:bodyPr>
            <a:normAutofit/>
          </a:bodyPr>
          <a:lstStyle/>
          <a:p>
            <a:r>
              <a:rPr kumimoji="1" lang="en-US" altLang="ja-JP" sz="4000" b="1" dirty="0"/>
              <a:t>PCA</a:t>
            </a:r>
            <a:r>
              <a:rPr kumimoji="1" lang="ja-JP" altLang="en-US" sz="4000" b="1" dirty="0"/>
              <a:t>による画像の次元圧縮</a:t>
            </a:r>
          </a:p>
        </p:txBody>
      </p:sp>
      <p:sp>
        <p:nvSpPr>
          <p:cNvPr id="3" name="コンテンツ プレースホルダー 2"/>
          <p:cNvSpPr>
            <a:spLocks noGrp="1"/>
          </p:cNvSpPr>
          <p:nvPr>
            <p:ph idx="1"/>
          </p:nvPr>
        </p:nvSpPr>
        <p:spPr>
          <a:xfrm>
            <a:off x="812181" y="990600"/>
            <a:ext cx="12421219" cy="2146299"/>
          </a:xfrm>
        </p:spPr>
        <p:txBody>
          <a:bodyPr>
            <a:normAutofit/>
          </a:bodyPr>
          <a:lstStyle/>
          <a:p>
            <a:pPr>
              <a:lnSpc>
                <a:spcPct val="100000"/>
              </a:lnSpc>
              <a:spcBef>
                <a:spcPts val="600"/>
              </a:spcBef>
              <a:spcAft>
                <a:spcPts val="600"/>
              </a:spcAft>
            </a:pPr>
            <a:r>
              <a:rPr kumimoji="1" lang="ja-JP" altLang="en-US" sz="2400" dirty="0"/>
              <a:t>実際に</a:t>
            </a:r>
            <a:r>
              <a:rPr lang="en-US" altLang="ja-JP" sz="2400" dirty="0"/>
              <a:t>50</a:t>
            </a:r>
            <a:r>
              <a:rPr lang="ja-JP" altLang="en-US" sz="2400" dirty="0"/>
              <a:t>個，</a:t>
            </a:r>
            <a:r>
              <a:rPr lang="en-US" altLang="ja-JP" sz="2400" dirty="0"/>
              <a:t>100</a:t>
            </a:r>
            <a:r>
              <a:rPr lang="ja-JP" altLang="en-US" sz="2400" dirty="0"/>
              <a:t>個，</a:t>
            </a:r>
            <a:r>
              <a:rPr lang="en-US" altLang="ja-JP" sz="2400" dirty="0"/>
              <a:t>…</a:t>
            </a:r>
            <a:r>
              <a:rPr lang="ja-JP" altLang="en-US" sz="2400" dirty="0" err="1"/>
              <a:t>，</a:t>
            </a:r>
            <a:r>
              <a:rPr lang="en-US" altLang="ja-JP" sz="2400" dirty="0"/>
              <a:t>300</a:t>
            </a:r>
            <a:r>
              <a:rPr lang="ja-JP" altLang="en-US" sz="2400" dirty="0"/>
              <a:t>個の主成分を利用して再構築してみた</a:t>
            </a:r>
            <a:endParaRPr kumimoji="1" lang="ja-JP" altLang="en-US" sz="1600" dirty="0"/>
          </a:p>
        </p:txBody>
      </p:sp>
      <p:sp>
        <p:nvSpPr>
          <p:cNvPr id="51" name="正方形/長方形 50"/>
          <p:cNvSpPr/>
          <p:nvPr/>
        </p:nvSpPr>
        <p:spPr>
          <a:xfrm>
            <a:off x="734993" y="3574534"/>
            <a:ext cx="954107" cy="400110"/>
          </a:xfrm>
          <a:prstGeom prst="rect">
            <a:avLst/>
          </a:prstGeom>
        </p:spPr>
        <p:txBody>
          <a:bodyPr wrap="none">
            <a:spAutoFit/>
          </a:bodyPr>
          <a:lstStyle/>
          <a:p>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元画像</a:t>
            </a:r>
          </a:p>
        </p:txBody>
      </p:sp>
      <p:sp>
        <p:nvSpPr>
          <p:cNvPr id="52" name="正方形/長方形 51"/>
          <p:cNvSpPr/>
          <p:nvPr/>
        </p:nvSpPr>
        <p:spPr>
          <a:xfrm>
            <a:off x="2639993" y="3574534"/>
            <a:ext cx="502061" cy="400110"/>
          </a:xfrm>
          <a:prstGeom prst="rect">
            <a:avLst/>
          </a:prstGeom>
        </p:spPr>
        <p:txBody>
          <a:bodyPr wrap="none">
            <a:spAutoFit/>
          </a:bodyPr>
          <a:lstStyle/>
          <a:p>
            <a:r>
              <a:rPr lang="en-US" altLang="ja-JP" sz="2000" dirty="0">
                <a:latin typeface="メイリオ" panose="020B0604030504040204" pitchFamily="50" charset="-128"/>
                <a:ea typeface="メイリオ" panose="020B0604030504040204" pitchFamily="50" charset="-128"/>
                <a:cs typeface="メイリオ" panose="020B0604030504040204" pitchFamily="50" charset="-128"/>
              </a:rPr>
              <a:t>50</a:t>
            </a:r>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4" name="正方形/長方形 53"/>
          <p:cNvSpPr/>
          <p:nvPr/>
        </p:nvSpPr>
        <p:spPr>
          <a:xfrm>
            <a:off x="4176693" y="3574534"/>
            <a:ext cx="660758" cy="400110"/>
          </a:xfrm>
          <a:prstGeom prst="rect">
            <a:avLst/>
          </a:prstGeom>
        </p:spPr>
        <p:txBody>
          <a:bodyPr wrap="none">
            <a:spAutoFit/>
          </a:bodyPr>
          <a:lstStyle/>
          <a:p>
            <a:r>
              <a:rPr lang="en-US" altLang="ja-JP" sz="2000" dirty="0">
                <a:latin typeface="メイリオ" panose="020B0604030504040204" pitchFamily="50" charset="-128"/>
                <a:ea typeface="メイリオ" panose="020B0604030504040204" pitchFamily="50" charset="-128"/>
                <a:cs typeface="メイリオ" panose="020B0604030504040204" pitchFamily="50" charset="-128"/>
              </a:rPr>
              <a:t>100</a:t>
            </a:r>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5" name="正方形/長方形 54"/>
          <p:cNvSpPr/>
          <p:nvPr/>
        </p:nvSpPr>
        <p:spPr>
          <a:xfrm>
            <a:off x="5903893" y="3587234"/>
            <a:ext cx="660758" cy="400110"/>
          </a:xfrm>
          <a:prstGeom prst="rect">
            <a:avLst/>
          </a:prstGeom>
        </p:spPr>
        <p:txBody>
          <a:bodyPr wrap="none">
            <a:spAutoFit/>
          </a:bodyPr>
          <a:lstStyle/>
          <a:p>
            <a:r>
              <a:rPr lang="en-US" altLang="ja-JP" sz="2000" dirty="0">
                <a:latin typeface="メイリオ" panose="020B0604030504040204" pitchFamily="50" charset="-128"/>
                <a:ea typeface="メイリオ" panose="020B0604030504040204" pitchFamily="50" charset="-128"/>
                <a:cs typeface="メイリオ" panose="020B0604030504040204" pitchFamily="50" charset="-128"/>
              </a:rPr>
              <a:t>150</a:t>
            </a:r>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6" name="正方形/長方形 55"/>
          <p:cNvSpPr/>
          <p:nvPr/>
        </p:nvSpPr>
        <p:spPr>
          <a:xfrm>
            <a:off x="7529493" y="3587234"/>
            <a:ext cx="660758" cy="400110"/>
          </a:xfrm>
          <a:prstGeom prst="rect">
            <a:avLst/>
          </a:prstGeom>
        </p:spPr>
        <p:txBody>
          <a:bodyPr wrap="none">
            <a:spAutoFit/>
          </a:bodyPr>
          <a:lstStyle/>
          <a:p>
            <a:r>
              <a:rPr lang="en-US" altLang="ja-JP" sz="2000" dirty="0">
                <a:latin typeface="メイリオ" panose="020B0604030504040204" pitchFamily="50" charset="-128"/>
                <a:ea typeface="メイリオ" panose="020B0604030504040204" pitchFamily="50" charset="-128"/>
                <a:cs typeface="メイリオ" panose="020B0604030504040204" pitchFamily="50" charset="-128"/>
              </a:rPr>
              <a:t>200</a:t>
            </a:r>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8" name="正方形/長方形 57"/>
          <p:cNvSpPr/>
          <p:nvPr/>
        </p:nvSpPr>
        <p:spPr>
          <a:xfrm>
            <a:off x="9104293" y="3587234"/>
            <a:ext cx="660758" cy="400110"/>
          </a:xfrm>
          <a:prstGeom prst="rect">
            <a:avLst/>
          </a:prstGeom>
        </p:spPr>
        <p:txBody>
          <a:bodyPr wrap="none">
            <a:spAutoFit/>
          </a:bodyPr>
          <a:lstStyle/>
          <a:p>
            <a:r>
              <a:rPr lang="en-US" altLang="ja-JP" sz="2000" dirty="0">
                <a:latin typeface="メイリオ" panose="020B0604030504040204" pitchFamily="50" charset="-128"/>
                <a:ea typeface="メイリオ" panose="020B0604030504040204" pitchFamily="50" charset="-128"/>
                <a:cs typeface="メイリオ" panose="020B0604030504040204" pitchFamily="50" charset="-128"/>
              </a:rPr>
              <a:t>250</a:t>
            </a:r>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12" name="グループ化 11"/>
          <p:cNvGrpSpPr/>
          <p:nvPr/>
        </p:nvGrpSpPr>
        <p:grpSpPr>
          <a:xfrm>
            <a:off x="570573" y="1797050"/>
            <a:ext cx="11164369" cy="1746250"/>
            <a:chOff x="888073" y="3105150"/>
            <a:chExt cx="9436569" cy="1476000"/>
          </a:xfrm>
        </p:grpSpPr>
        <p:pic>
          <p:nvPicPr>
            <p:cNvPr id="5" name="図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8073" y="3105150"/>
              <a:ext cx="1212411" cy="1476000"/>
            </a:xfrm>
            <a:prstGeom prst="rect">
              <a:avLst/>
            </a:prstGeom>
          </p:spPr>
        </p:pic>
        <p:pic>
          <p:nvPicPr>
            <p:cNvPr id="4" name="図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58766" y="3105150"/>
              <a:ext cx="1212411" cy="1476000"/>
            </a:xfrm>
            <a:prstGeom prst="rect">
              <a:avLst/>
            </a:prstGeom>
          </p:spPr>
        </p:pic>
        <p:pic>
          <p:nvPicPr>
            <p:cNvPr id="7" name="図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629459" y="3105150"/>
              <a:ext cx="1212411" cy="1476000"/>
            </a:xfrm>
            <a:prstGeom prst="rect">
              <a:avLst/>
            </a:prstGeom>
          </p:spPr>
        </p:pic>
        <p:pic>
          <p:nvPicPr>
            <p:cNvPr id="8" name="図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000152" y="3105150"/>
              <a:ext cx="1212411" cy="1476000"/>
            </a:xfrm>
            <a:prstGeom prst="rect">
              <a:avLst/>
            </a:prstGeom>
          </p:spPr>
        </p:pic>
        <p:pic>
          <p:nvPicPr>
            <p:cNvPr id="9" name="図 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370845" y="3105150"/>
              <a:ext cx="1212411" cy="1476000"/>
            </a:xfrm>
            <a:prstGeom prst="rect">
              <a:avLst/>
            </a:prstGeom>
          </p:spPr>
        </p:pic>
        <p:pic>
          <p:nvPicPr>
            <p:cNvPr id="10" name="図 9"/>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741538" y="3105150"/>
              <a:ext cx="1212411" cy="1476000"/>
            </a:xfrm>
            <a:prstGeom prst="rect">
              <a:avLst/>
            </a:prstGeom>
          </p:spPr>
        </p:pic>
        <p:pic>
          <p:nvPicPr>
            <p:cNvPr id="11" name="図 10"/>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9112231" y="3105150"/>
              <a:ext cx="1212411" cy="1476000"/>
            </a:xfrm>
            <a:prstGeom prst="rect">
              <a:avLst/>
            </a:prstGeom>
          </p:spPr>
        </p:pic>
      </p:grpSp>
      <p:sp>
        <p:nvSpPr>
          <p:cNvPr id="59" name="正方形/長方形 58"/>
          <p:cNvSpPr/>
          <p:nvPr/>
        </p:nvSpPr>
        <p:spPr>
          <a:xfrm>
            <a:off x="10691793" y="3587234"/>
            <a:ext cx="660758" cy="400110"/>
          </a:xfrm>
          <a:prstGeom prst="rect">
            <a:avLst/>
          </a:prstGeom>
        </p:spPr>
        <p:txBody>
          <a:bodyPr wrap="none">
            <a:spAutoFit/>
          </a:bodyPr>
          <a:lstStyle/>
          <a:p>
            <a:r>
              <a:rPr lang="en-US" altLang="ja-JP" sz="2000" dirty="0">
                <a:latin typeface="メイリオ" panose="020B0604030504040204" pitchFamily="50" charset="-128"/>
                <a:ea typeface="メイリオ" panose="020B0604030504040204" pitchFamily="50" charset="-128"/>
                <a:cs typeface="メイリオ" panose="020B0604030504040204" pitchFamily="50" charset="-128"/>
              </a:rPr>
              <a:t>300</a:t>
            </a:r>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1" name="正方形/長方形 60"/>
          <p:cNvSpPr/>
          <p:nvPr/>
        </p:nvSpPr>
        <p:spPr>
          <a:xfrm>
            <a:off x="5945951" y="6550223"/>
            <a:ext cx="5929828" cy="307777"/>
          </a:xfrm>
          <a:prstGeom prst="rect">
            <a:avLst/>
          </a:prstGeom>
        </p:spPr>
        <p:txBody>
          <a:bodyPr wrap="none">
            <a:spAutoFit/>
          </a:bodyPr>
          <a:lstStyle/>
          <a:p>
            <a:r>
              <a:rPr lang="ja-JP" altLang="en-US" sz="1400" dirty="0">
                <a:latin typeface="メイリオ" panose="020B0604030504040204" pitchFamily="50" charset="-128"/>
                <a:ea typeface="メイリオ" panose="020B0604030504040204" pitchFamily="50" charset="-128"/>
                <a:cs typeface="メイリオ" panose="020B0604030504040204" pitchFamily="50" charset="-128"/>
              </a:rPr>
              <a:t>顔の向きもそろっているデータを利用するともっと速く収束すると思う</a:t>
            </a:r>
          </a:p>
        </p:txBody>
      </p:sp>
      <p:pic>
        <p:nvPicPr>
          <p:cNvPr id="13" name="図 12"/>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90541" y="4057650"/>
            <a:ext cx="1434208" cy="1746000"/>
          </a:xfrm>
          <a:prstGeom prst="rect">
            <a:avLst/>
          </a:prstGeom>
        </p:spPr>
      </p:pic>
      <p:pic>
        <p:nvPicPr>
          <p:cNvPr id="14" name="図 13"/>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206616" y="4057650"/>
            <a:ext cx="1434208" cy="1746000"/>
          </a:xfrm>
          <a:prstGeom prst="rect">
            <a:avLst/>
          </a:prstGeom>
        </p:spPr>
      </p:pic>
      <p:pic>
        <p:nvPicPr>
          <p:cNvPr id="17" name="図 16"/>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822691" y="4057650"/>
            <a:ext cx="1434208" cy="1746000"/>
          </a:xfrm>
          <a:prstGeom prst="rect">
            <a:avLst/>
          </a:prstGeom>
        </p:spPr>
      </p:pic>
      <p:pic>
        <p:nvPicPr>
          <p:cNvPr id="18" name="図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5438766" y="4057650"/>
            <a:ext cx="1434208" cy="1746000"/>
          </a:xfrm>
          <a:prstGeom prst="rect">
            <a:avLst/>
          </a:prstGeom>
        </p:spPr>
      </p:pic>
      <p:pic>
        <p:nvPicPr>
          <p:cNvPr id="19" name="図 18"/>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7054841" y="4057650"/>
            <a:ext cx="1434208" cy="1746000"/>
          </a:xfrm>
          <a:prstGeom prst="rect">
            <a:avLst/>
          </a:prstGeom>
        </p:spPr>
      </p:pic>
      <p:pic>
        <p:nvPicPr>
          <p:cNvPr id="20" name="図 19"/>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8670916" y="4057650"/>
            <a:ext cx="1434208" cy="1746000"/>
          </a:xfrm>
          <a:prstGeom prst="rect">
            <a:avLst/>
          </a:prstGeom>
        </p:spPr>
      </p:pic>
      <p:pic>
        <p:nvPicPr>
          <p:cNvPr id="21" name="図 20"/>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10286991" y="4057650"/>
            <a:ext cx="1434208" cy="1746000"/>
          </a:xfrm>
          <a:prstGeom prst="rect">
            <a:avLst/>
          </a:prstGeom>
        </p:spPr>
      </p:pic>
      <p:sp>
        <p:nvSpPr>
          <p:cNvPr id="72" name="正方形/長方形 71"/>
          <p:cNvSpPr/>
          <p:nvPr/>
        </p:nvSpPr>
        <p:spPr>
          <a:xfrm>
            <a:off x="734993" y="5784334"/>
            <a:ext cx="954107" cy="400110"/>
          </a:xfrm>
          <a:prstGeom prst="rect">
            <a:avLst/>
          </a:prstGeom>
        </p:spPr>
        <p:txBody>
          <a:bodyPr wrap="none">
            <a:spAutoFit/>
          </a:bodyPr>
          <a:lstStyle/>
          <a:p>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元画像</a:t>
            </a:r>
          </a:p>
        </p:txBody>
      </p:sp>
      <p:sp>
        <p:nvSpPr>
          <p:cNvPr id="77" name="正方形/長方形 76"/>
          <p:cNvSpPr/>
          <p:nvPr/>
        </p:nvSpPr>
        <p:spPr>
          <a:xfrm>
            <a:off x="2639993" y="5784334"/>
            <a:ext cx="502061" cy="400110"/>
          </a:xfrm>
          <a:prstGeom prst="rect">
            <a:avLst/>
          </a:prstGeom>
        </p:spPr>
        <p:txBody>
          <a:bodyPr wrap="none">
            <a:spAutoFit/>
          </a:bodyPr>
          <a:lstStyle/>
          <a:p>
            <a:r>
              <a:rPr lang="en-US" altLang="ja-JP" sz="2000" dirty="0">
                <a:latin typeface="メイリオ" panose="020B0604030504040204" pitchFamily="50" charset="-128"/>
                <a:ea typeface="メイリオ" panose="020B0604030504040204" pitchFamily="50" charset="-128"/>
                <a:cs typeface="メイリオ" panose="020B0604030504040204" pitchFamily="50" charset="-128"/>
              </a:rPr>
              <a:t>50</a:t>
            </a:r>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8" name="正方形/長方形 77"/>
          <p:cNvSpPr/>
          <p:nvPr/>
        </p:nvSpPr>
        <p:spPr>
          <a:xfrm>
            <a:off x="4176693" y="5784334"/>
            <a:ext cx="660758" cy="400110"/>
          </a:xfrm>
          <a:prstGeom prst="rect">
            <a:avLst/>
          </a:prstGeom>
        </p:spPr>
        <p:txBody>
          <a:bodyPr wrap="none">
            <a:spAutoFit/>
          </a:bodyPr>
          <a:lstStyle/>
          <a:p>
            <a:r>
              <a:rPr lang="en-US" altLang="ja-JP" sz="2000" dirty="0">
                <a:latin typeface="メイリオ" panose="020B0604030504040204" pitchFamily="50" charset="-128"/>
                <a:ea typeface="メイリオ" panose="020B0604030504040204" pitchFamily="50" charset="-128"/>
                <a:cs typeface="メイリオ" panose="020B0604030504040204" pitchFamily="50" charset="-128"/>
              </a:rPr>
              <a:t>100</a:t>
            </a:r>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9" name="正方形/長方形 78"/>
          <p:cNvSpPr/>
          <p:nvPr/>
        </p:nvSpPr>
        <p:spPr>
          <a:xfrm>
            <a:off x="5903893" y="5797034"/>
            <a:ext cx="660758" cy="400110"/>
          </a:xfrm>
          <a:prstGeom prst="rect">
            <a:avLst/>
          </a:prstGeom>
        </p:spPr>
        <p:txBody>
          <a:bodyPr wrap="none">
            <a:spAutoFit/>
          </a:bodyPr>
          <a:lstStyle/>
          <a:p>
            <a:r>
              <a:rPr lang="en-US" altLang="ja-JP" sz="2000" dirty="0">
                <a:latin typeface="メイリオ" panose="020B0604030504040204" pitchFamily="50" charset="-128"/>
                <a:ea typeface="メイリオ" panose="020B0604030504040204" pitchFamily="50" charset="-128"/>
                <a:cs typeface="メイリオ" panose="020B0604030504040204" pitchFamily="50" charset="-128"/>
              </a:rPr>
              <a:t>150</a:t>
            </a:r>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80" name="正方形/長方形 79"/>
          <p:cNvSpPr/>
          <p:nvPr/>
        </p:nvSpPr>
        <p:spPr>
          <a:xfrm>
            <a:off x="7529493" y="5797034"/>
            <a:ext cx="660758" cy="400110"/>
          </a:xfrm>
          <a:prstGeom prst="rect">
            <a:avLst/>
          </a:prstGeom>
        </p:spPr>
        <p:txBody>
          <a:bodyPr wrap="none">
            <a:spAutoFit/>
          </a:bodyPr>
          <a:lstStyle/>
          <a:p>
            <a:r>
              <a:rPr lang="en-US" altLang="ja-JP" sz="2000" dirty="0">
                <a:latin typeface="メイリオ" panose="020B0604030504040204" pitchFamily="50" charset="-128"/>
                <a:ea typeface="メイリオ" panose="020B0604030504040204" pitchFamily="50" charset="-128"/>
                <a:cs typeface="メイリオ" panose="020B0604030504040204" pitchFamily="50" charset="-128"/>
              </a:rPr>
              <a:t>200</a:t>
            </a:r>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81" name="正方形/長方形 80"/>
          <p:cNvSpPr/>
          <p:nvPr/>
        </p:nvSpPr>
        <p:spPr>
          <a:xfrm>
            <a:off x="9104293" y="5797034"/>
            <a:ext cx="660758" cy="400110"/>
          </a:xfrm>
          <a:prstGeom prst="rect">
            <a:avLst/>
          </a:prstGeom>
        </p:spPr>
        <p:txBody>
          <a:bodyPr wrap="none">
            <a:spAutoFit/>
          </a:bodyPr>
          <a:lstStyle/>
          <a:p>
            <a:r>
              <a:rPr lang="en-US" altLang="ja-JP" sz="2000" dirty="0">
                <a:latin typeface="メイリオ" panose="020B0604030504040204" pitchFamily="50" charset="-128"/>
                <a:ea typeface="メイリオ" panose="020B0604030504040204" pitchFamily="50" charset="-128"/>
                <a:cs typeface="メイリオ" panose="020B0604030504040204" pitchFamily="50" charset="-128"/>
              </a:rPr>
              <a:t>250</a:t>
            </a:r>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82" name="正方形/長方形 81"/>
          <p:cNvSpPr/>
          <p:nvPr/>
        </p:nvSpPr>
        <p:spPr>
          <a:xfrm>
            <a:off x="10691793" y="5797034"/>
            <a:ext cx="660758" cy="400110"/>
          </a:xfrm>
          <a:prstGeom prst="rect">
            <a:avLst/>
          </a:prstGeom>
        </p:spPr>
        <p:txBody>
          <a:bodyPr wrap="none">
            <a:spAutoFit/>
          </a:bodyPr>
          <a:lstStyle/>
          <a:p>
            <a:r>
              <a:rPr lang="en-US" altLang="ja-JP" sz="2000" dirty="0">
                <a:latin typeface="メイリオ" panose="020B0604030504040204" pitchFamily="50" charset="-128"/>
                <a:ea typeface="メイリオ" panose="020B0604030504040204" pitchFamily="50" charset="-128"/>
                <a:cs typeface="メイリオ" panose="020B0604030504040204" pitchFamily="50" charset="-128"/>
              </a:rPr>
              <a:t>300</a:t>
            </a:r>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23412379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78781" y="1002799"/>
            <a:ext cx="11708780" cy="1764464"/>
          </a:xfrm>
        </p:spPr>
        <p:txBody>
          <a:bodyPr>
            <a:normAutofit/>
          </a:bodyPr>
          <a:lstStyle/>
          <a:p>
            <a:pPr algn="r"/>
            <a:r>
              <a:rPr lang="ja-JP" altLang="en-US" dirty="0"/>
              <a:t>オートエンコーダ</a:t>
            </a:r>
            <a:r>
              <a:rPr lang="en-US" altLang="ja-JP" dirty="0"/>
              <a:t/>
            </a:r>
            <a:br>
              <a:rPr lang="en-US" altLang="ja-JP" dirty="0"/>
            </a:br>
            <a:r>
              <a:rPr lang="ja-JP" altLang="en-US" dirty="0"/>
              <a:t>自己符号化器</a:t>
            </a:r>
            <a:endParaRPr kumimoji="1" lang="ja-JP" altLang="en-US" dirty="0"/>
          </a:p>
        </p:txBody>
      </p:sp>
      <p:sp>
        <p:nvSpPr>
          <p:cNvPr id="4" name="スライド番号プレースホルダー 3"/>
          <p:cNvSpPr>
            <a:spLocks noGrp="1"/>
          </p:cNvSpPr>
          <p:nvPr>
            <p:ph type="sldNum" sz="quarter" idx="12"/>
          </p:nvPr>
        </p:nvSpPr>
        <p:spPr/>
        <p:txBody>
          <a:bodyPr/>
          <a:lstStyle/>
          <a:p>
            <a:fld id="{F35DE295-420C-4265-BE54-AE59FA4027A6}" type="slidenum">
              <a:rPr kumimoji="1" lang="ja-JP" altLang="en-US" smtClean="0"/>
              <a:t>35</a:t>
            </a:fld>
            <a:endParaRPr kumimoji="1" lang="ja-JP" altLang="en-US"/>
          </a:p>
        </p:txBody>
      </p:sp>
    </p:spTree>
    <p:extLst>
      <p:ext uri="{BB962C8B-B14F-4D97-AF65-F5344CB8AC3E}">
        <p14:creationId xmlns:p14="http://schemas.microsoft.com/office/powerpoint/2010/main" val="145746814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参考資料</a:t>
            </a:r>
          </a:p>
        </p:txBody>
      </p:sp>
      <p:sp>
        <p:nvSpPr>
          <p:cNvPr id="3" name="コンテンツ プレースホルダー 2"/>
          <p:cNvSpPr>
            <a:spLocks noGrp="1"/>
          </p:cNvSpPr>
          <p:nvPr>
            <p:ph idx="1"/>
          </p:nvPr>
        </p:nvSpPr>
        <p:spPr>
          <a:xfrm>
            <a:off x="3868615" y="2461846"/>
            <a:ext cx="8118946" cy="4178705"/>
          </a:xfrm>
        </p:spPr>
        <p:txBody>
          <a:bodyPr/>
          <a:lstStyle/>
          <a:p>
            <a:r>
              <a:rPr lang="ja-JP" altLang="en-US" b="1" dirty="0"/>
              <a:t>深層学習 </a:t>
            </a:r>
            <a:endParaRPr lang="en-US" altLang="ja-JP" b="1" dirty="0"/>
          </a:p>
          <a:p>
            <a:r>
              <a:rPr lang="en-US" altLang="ja-JP" b="1" dirty="0"/>
              <a:t>(</a:t>
            </a:r>
            <a:r>
              <a:rPr lang="ja-JP" altLang="en-US" b="1" dirty="0"/>
              <a:t>機械学習プロフェッショナルシリーズ</a:t>
            </a:r>
            <a:r>
              <a:rPr lang="en-US" altLang="ja-JP" b="1" dirty="0"/>
              <a:t>) </a:t>
            </a:r>
            <a:r>
              <a:rPr lang="ja-JP" altLang="en-US" dirty="0"/>
              <a:t>単行本</a:t>
            </a:r>
            <a:endParaRPr lang="ja-JP" altLang="en-US" b="1" dirty="0"/>
          </a:p>
          <a:p>
            <a:r>
              <a:rPr lang="ja-JP" altLang="en-US" dirty="0">
                <a:hlinkClick r:id="rId2"/>
              </a:rPr>
              <a:t>岡谷 貴之</a:t>
            </a:r>
            <a:endParaRPr lang="ja-JP" altLang="en-US" dirty="0"/>
          </a:p>
          <a:p>
            <a:endParaRPr kumimoji="1" lang="ja-JP" altLang="en-US" dirty="0"/>
          </a:p>
        </p:txBody>
      </p:sp>
      <p:sp>
        <p:nvSpPr>
          <p:cNvPr id="4" name="スライド番号プレースホルダー 3"/>
          <p:cNvSpPr>
            <a:spLocks noGrp="1"/>
          </p:cNvSpPr>
          <p:nvPr>
            <p:ph type="sldNum" sz="quarter" idx="12"/>
          </p:nvPr>
        </p:nvSpPr>
        <p:spPr/>
        <p:txBody>
          <a:bodyPr/>
          <a:lstStyle/>
          <a:p>
            <a:fld id="{F35DE295-420C-4265-BE54-AE59FA4027A6}" type="slidenum">
              <a:rPr kumimoji="1" lang="ja-JP" altLang="en-US" smtClean="0"/>
              <a:t>36</a:t>
            </a:fld>
            <a:endParaRPr kumimoji="1" lang="ja-JP" altLang="en-US"/>
          </a:p>
        </p:txBody>
      </p:sp>
      <p:pic>
        <p:nvPicPr>
          <p:cNvPr id="5" name="Picture 2" descr="https://images-na.ssl-images-amazon.com/images/I/41j86wF23xL._SX347_BO1,204,203,200_.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8781" y="1739899"/>
            <a:ext cx="3324225" cy="47529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769284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78781" y="412018"/>
            <a:ext cx="11708780" cy="733270"/>
          </a:xfrm>
        </p:spPr>
        <p:txBody>
          <a:bodyPr/>
          <a:lstStyle/>
          <a:p>
            <a:r>
              <a:rPr kumimoji="1" lang="ja-JP" altLang="en-US" dirty="0"/>
              <a:t>オートエンコーダー（自己符号化器）とは</a:t>
            </a:r>
          </a:p>
        </p:txBody>
      </p:sp>
      <p:sp>
        <p:nvSpPr>
          <p:cNvPr id="3" name="コンテンツ プレースホルダー 2"/>
          <p:cNvSpPr>
            <a:spLocks noGrp="1"/>
          </p:cNvSpPr>
          <p:nvPr>
            <p:ph idx="1"/>
          </p:nvPr>
        </p:nvSpPr>
        <p:spPr>
          <a:xfrm>
            <a:off x="278781" y="1671968"/>
            <a:ext cx="11708780" cy="1915293"/>
          </a:xfrm>
        </p:spPr>
        <p:txBody>
          <a:bodyPr/>
          <a:lstStyle/>
          <a:p>
            <a:r>
              <a:rPr lang="ja-JP" altLang="en-US" dirty="0"/>
              <a:t>ニューラルネットの一種</a:t>
            </a:r>
            <a:endParaRPr kumimoji="1" lang="en-US" altLang="ja-JP" dirty="0"/>
          </a:p>
          <a:p>
            <a:r>
              <a:rPr kumimoji="1" lang="ja-JP" altLang="en-US" dirty="0"/>
              <a:t>目的出力を伴わない入力だけの訓練データを利用した</a:t>
            </a:r>
            <a:r>
              <a:rPr kumimoji="1" lang="ja-JP" altLang="en-US" b="1" dirty="0"/>
              <a:t>教師なし学習</a:t>
            </a:r>
            <a:endParaRPr kumimoji="1" lang="en-US" altLang="ja-JP" b="1" dirty="0"/>
          </a:p>
          <a:p>
            <a:r>
              <a:rPr kumimoji="1" lang="ja-JP" altLang="en-US" dirty="0"/>
              <a:t>データをよく表す特徴の獲得を目指す</a:t>
            </a:r>
            <a:endParaRPr kumimoji="1" lang="en-US" altLang="ja-JP" dirty="0"/>
          </a:p>
        </p:txBody>
      </p:sp>
      <p:sp>
        <p:nvSpPr>
          <p:cNvPr id="4" name="スライド番号プレースホルダー 3"/>
          <p:cNvSpPr>
            <a:spLocks noGrp="1"/>
          </p:cNvSpPr>
          <p:nvPr>
            <p:ph type="sldNum" sz="quarter" idx="12"/>
          </p:nvPr>
        </p:nvSpPr>
        <p:spPr/>
        <p:txBody>
          <a:bodyPr/>
          <a:lstStyle/>
          <a:p>
            <a:fld id="{F35DE295-420C-4265-BE54-AE59FA4027A6}" type="slidenum">
              <a:rPr kumimoji="1" lang="ja-JP" altLang="en-US" smtClean="0"/>
              <a:t>37</a:t>
            </a:fld>
            <a:endParaRPr kumimoji="1" lang="ja-JP" altLang="en-US"/>
          </a:p>
        </p:txBody>
      </p:sp>
    </p:spTree>
    <p:extLst>
      <p:ext uri="{BB962C8B-B14F-4D97-AF65-F5344CB8AC3E}">
        <p14:creationId xmlns:p14="http://schemas.microsoft.com/office/powerpoint/2010/main" val="36039356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071261" y="20656"/>
            <a:ext cx="10460339" cy="733270"/>
          </a:xfrm>
        </p:spPr>
        <p:txBody>
          <a:bodyPr>
            <a:normAutofit/>
          </a:bodyPr>
          <a:lstStyle/>
          <a:p>
            <a:pPr algn="ctr"/>
            <a:r>
              <a:rPr lang="ja-JP" altLang="en-US" sz="3600" dirty="0"/>
              <a:t>概要 </a:t>
            </a:r>
            <a:r>
              <a:rPr lang="en-US" altLang="ja-JP" sz="3600" dirty="0"/>
              <a:t>: </a:t>
            </a:r>
            <a:r>
              <a:rPr lang="ja-JP" altLang="en-US" sz="3600" dirty="0"/>
              <a:t>下図のようなネットワークを考える</a:t>
            </a:r>
            <a:endParaRPr kumimoji="1" lang="ja-JP" altLang="en-US" sz="3600" dirty="0"/>
          </a:p>
        </p:txBody>
      </p:sp>
      <p:sp>
        <p:nvSpPr>
          <p:cNvPr id="4" name="スライド番号プレースホルダー 3"/>
          <p:cNvSpPr>
            <a:spLocks noGrp="1"/>
          </p:cNvSpPr>
          <p:nvPr>
            <p:ph type="sldNum" sz="quarter" idx="12"/>
          </p:nvPr>
        </p:nvSpPr>
        <p:spPr>
          <a:xfrm>
            <a:off x="209062" y="6381115"/>
            <a:ext cx="2743200" cy="365125"/>
          </a:xfrm>
        </p:spPr>
        <p:txBody>
          <a:bodyPr/>
          <a:lstStyle/>
          <a:p>
            <a:fld id="{F35DE295-420C-4265-BE54-AE59FA4027A6}" type="slidenum">
              <a:rPr kumimoji="1" lang="ja-JP" altLang="en-US" smtClean="0"/>
              <a:t>38</a:t>
            </a:fld>
            <a:endParaRPr kumimoji="1" lang="ja-JP" altLang="en-US"/>
          </a:p>
        </p:txBody>
      </p:sp>
      <p:grpSp>
        <p:nvGrpSpPr>
          <p:cNvPr id="19" name="グループ化 18"/>
          <p:cNvGrpSpPr/>
          <p:nvPr/>
        </p:nvGrpSpPr>
        <p:grpSpPr>
          <a:xfrm>
            <a:off x="5300785" y="1399668"/>
            <a:ext cx="656881" cy="2648277"/>
            <a:chOff x="4040750" y="922148"/>
            <a:chExt cx="656881" cy="2648277"/>
          </a:xfrm>
        </p:grpSpPr>
        <p:sp>
          <p:nvSpPr>
            <p:cNvPr id="8" name="楕円 7"/>
            <p:cNvSpPr/>
            <p:nvPr/>
          </p:nvSpPr>
          <p:spPr>
            <a:xfrm>
              <a:off x="4040750" y="922148"/>
              <a:ext cx="656881" cy="65688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ja-JP" sz="2400" i="1" dirty="0">
                  <a:latin typeface="Times New Roman" panose="02020603050405020304" pitchFamily="18" charset="0"/>
                  <a:ea typeface="メイリオ" panose="020B0604030504040204" pitchFamily="50" charset="-128"/>
                  <a:cs typeface="Times New Roman" panose="02020603050405020304" pitchFamily="18" charset="0"/>
                </a:rPr>
                <a:t>y</a:t>
              </a:r>
              <a:r>
                <a:rPr kumimoji="1" lang="en-US" altLang="ja-JP" sz="2400" i="1" baseline="-25000" dirty="0">
                  <a:latin typeface="Times New Roman" panose="02020603050405020304" pitchFamily="18" charset="0"/>
                  <a:ea typeface="メイリオ" panose="020B0604030504040204" pitchFamily="50" charset="-128"/>
                  <a:cs typeface="Times New Roman" panose="02020603050405020304" pitchFamily="18" charset="0"/>
                </a:rPr>
                <a:t>1</a:t>
              </a:r>
              <a:endParaRPr kumimoji="1" lang="ja-JP" altLang="en-US" sz="2400" i="1" baseline="-25000" dirty="0">
                <a:latin typeface="Times New Roman" panose="02020603050405020304" pitchFamily="18" charset="0"/>
                <a:ea typeface="メイリオ" panose="020B0604030504040204" pitchFamily="50" charset="-128"/>
                <a:cs typeface="Times New Roman" panose="02020603050405020304" pitchFamily="18" charset="0"/>
              </a:endParaRPr>
            </a:p>
          </p:txBody>
        </p:sp>
        <p:sp>
          <p:nvSpPr>
            <p:cNvPr id="9" name="楕円 8"/>
            <p:cNvSpPr/>
            <p:nvPr/>
          </p:nvSpPr>
          <p:spPr>
            <a:xfrm>
              <a:off x="4040750" y="1732516"/>
              <a:ext cx="656881" cy="65688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ja-JP" sz="2400" i="1" dirty="0">
                  <a:latin typeface="Times New Roman" panose="02020603050405020304" pitchFamily="18" charset="0"/>
                  <a:ea typeface="メイリオ" panose="020B0604030504040204" pitchFamily="50" charset="-128"/>
                  <a:cs typeface="Times New Roman" panose="02020603050405020304" pitchFamily="18" charset="0"/>
                </a:rPr>
                <a:t>y</a:t>
              </a:r>
              <a:r>
                <a:rPr kumimoji="1" lang="en-US" altLang="ja-JP" sz="2400" i="1" baseline="-25000" dirty="0">
                  <a:latin typeface="Times New Roman" panose="02020603050405020304" pitchFamily="18" charset="0"/>
                  <a:ea typeface="メイリオ" panose="020B0604030504040204" pitchFamily="50" charset="-128"/>
                  <a:cs typeface="Times New Roman" panose="02020603050405020304" pitchFamily="18" charset="0"/>
                </a:rPr>
                <a:t>2</a:t>
              </a:r>
              <a:endParaRPr kumimoji="1" lang="ja-JP" altLang="en-US" sz="2400" i="1" baseline="-25000" dirty="0">
                <a:latin typeface="Times New Roman" panose="02020603050405020304" pitchFamily="18" charset="0"/>
                <a:ea typeface="メイリオ" panose="020B0604030504040204" pitchFamily="50" charset="-128"/>
                <a:cs typeface="Times New Roman" panose="02020603050405020304" pitchFamily="18" charset="0"/>
              </a:endParaRPr>
            </a:p>
          </p:txBody>
        </p:sp>
        <p:sp>
          <p:nvSpPr>
            <p:cNvPr id="10" name="楕円 9"/>
            <p:cNvSpPr/>
            <p:nvPr/>
          </p:nvSpPr>
          <p:spPr>
            <a:xfrm>
              <a:off x="4040750" y="2913544"/>
              <a:ext cx="656881" cy="65688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ja-JP" sz="2400" i="1" dirty="0" err="1">
                  <a:latin typeface="Times New Roman" panose="02020603050405020304" pitchFamily="18" charset="0"/>
                  <a:ea typeface="メイリオ" panose="020B0604030504040204" pitchFamily="50" charset="-128"/>
                  <a:cs typeface="Times New Roman" panose="02020603050405020304" pitchFamily="18" charset="0"/>
                </a:rPr>
                <a:t>y</a:t>
              </a:r>
              <a:r>
                <a:rPr kumimoji="1" lang="en-US" altLang="ja-JP" sz="2400" i="1" baseline="-25000" dirty="0" err="1">
                  <a:latin typeface="Times New Roman" panose="02020603050405020304" pitchFamily="18" charset="0"/>
                  <a:ea typeface="メイリオ" panose="020B0604030504040204" pitchFamily="50" charset="-128"/>
                  <a:cs typeface="Times New Roman" panose="02020603050405020304" pitchFamily="18" charset="0"/>
                </a:rPr>
                <a:t>k</a:t>
              </a:r>
              <a:endParaRPr kumimoji="1" lang="ja-JP" altLang="en-US" sz="2400" i="1" baseline="-25000" dirty="0">
                <a:latin typeface="Times New Roman" panose="02020603050405020304" pitchFamily="18" charset="0"/>
                <a:ea typeface="メイリオ" panose="020B0604030504040204" pitchFamily="50" charset="-128"/>
                <a:cs typeface="Times New Roman" panose="02020603050405020304" pitchFamily="18" charset="0"/>
              </a:endParaRPr>
            </a:p>
          </p:txBody>
        </p:sp>
      </p:grpSp>
      <p:grpSp>
        <p:nvGrpSpPr>
          <p:cNvPr id="18" name="グループ化 17"/>
          <p:cNvGrpSpPr/>
          <p:nvPr/>
        </p:nvGrpSpPr>
        <p:grpSpPr>
          <a:xfrm>
            <a:off x="1670932" y="842646"/>
            <a:ext cx="656881" cy="3627067"/>
            <a:chOff x="2510302" y="365126"/>
            <a:chExt cx="656881" cy="3627067"/>
          </a:xfrm>
        </p:grpSpPr>
        <p:sp>
          <p:nvSpPr>
            <p:cNvPr id="5" name="楕円 4"/>
            <p:cNvSpPr/>
            <p:nvPr/>
          </p:nvSpPr>
          <p:spPr>
            <a:xfrm>
              <a:off x="2510302" y="365126"/>
              <a:ext cx="656881" cy="65688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ja-JP" sz="2400" i="1" dirty="0">
                  <a:latin typeface="Times New Roman" panose="02020603050405020304" pitchFamily="18" charset="0"/>
                  <a:ea typeface="メイリオ" panose="020B0604030504040204" pitchFamily="50" charset="-128"/>
                  <a:cs typeface="Times New Roman" panose="02020603050405020304" pitchFamily="18" charset="0"/>
                </a:rPr>
                <a:t>x</a:t>
              </a:r>
              <a:r>
                <a:rPr kumimoji="1" lang="en-US" altLang="ja-JP" sz="2400" i="1" baseline="-25000" dirty="0">
                  <a:latin typeface="Times New Roman" panose="02020603050405020304" pitchFamily="18" charset="0"/>
                  <a:ea typeface="メイリオ" panose="020B0604030504040204" pitchFamily="50" charset="-128"/>
                  <a:cs typeface="Times New Roman" panose="02020603050405020304" pitchFamily="18" charset="0"/>
                </a:rPr>
                <a:t>1</a:t>
              </a:r>
              <a:endParaRPr kumimoji="1" lang="ja-JP" altLang="en-US" sz="2400" i="1" baseline="-25000" dirty="0">
                <a:latin typeface="Times New Roman" panose="02020603050405020304" pitchFamily="18" charset="0"/>
                <a:ea typeface="メイリオ" panose="020B0604030504040204" pitchFamily="50" charset="-128"/>
                <a:cs typeface="Times New Roman" panose="02020603050405020304" pitchFamily="18" charset="0"/>
              </a:endParaRPr>
            </a:p>
          </p:txBody>
        </p:sp>
        <p:sp>
          <p:nvSpPr>
            <p:cNvPr id="6" name="楕円 5"/>
            <p:cNvSpPr/>
            <p:nvPr/>
          </p:nvSpPr>
          <p:spPr>
            <a:xfrm>
              <a:off x="2510302" y="1183184"/>
              <a:ext cx="656881" cy="65688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ja-JP" sz="2400" i="1" dirty="0">
                  <a:latin typeface="Times New Roman" panose="02020603050405020304" pitchFamily="18" charset="0"/>
                  <a:ea typeface="メイリオ" panose="020B0604030504040204" pitchFamily="50" charset="-128"/>
                  <a:cs typeface="Times New Roman" panose="02020603050405020304" pitchFamily="18" charset="0"/>
                </a:rPr>
                <a:t>x</a:t>
              </a:r>
              <a:r>
                <a:rPr kumimoji="1" lang="en-US" altLang="ja-JP" sz="2400" i="1" baseline="-25000" dirty="0">
                  <a:latin typeface="Times New Roman" panose="02020603050405020304" pitchFamily="18" charset="0"/>
                  <a:ea typeface="メイリオ" panose="020B0604030504040204" pitchFamily="50" charset="-128"/>
                  <a:cs typeface="Times New Roman" panose="02020603050405020304" pitchFamily="18" charset="0"/>
                </a:rPr>
                <a:t>2</a:t>
              </a:r>
              <a:endParaRPr kumimoji="1" lang="ja-JP" altLang="en-US" sz="2400" i="1" baseline="-25000" dirty="0">
                <a:latin typeface="Times New Roman" panose="02020603050405020304" pitchFamily="18" charset="0"/>
                <a:ea typeface="メイリオ" panose="020B0604030504040204" pitchFamily="50" charset="-128"/>
                <a:cs typeface="Times New Roman" panose="02020603050405020304" pitchFamily="18" charset="0"/>
              </a:endParaRPr>
            </a:p>
          </p:txBody>
        </p:sp>
        <p:sp>
          <p:nvSpPr>
            <p:cNvPr id="7" name="楕円 6"/>
            <p:cNvSpPr/>
            <p:nvPr/>
          </p:nvSpPr>
          <p:spPr>
            <a:xfrm>
              <a:off x="2510302" y="3335312"/>
              <a:ext cx="656881" cy="65688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ja-JP" sz="2400" i="1" dirty="0" err="1">
                  <a:latin typeface="Times New Roman" panose="02020603050405020304" pitchFamily="18" charset="0"/>
                  <a:ea typeface="メイリオ" panose="020B0604030504040204" pitchFamily="50" charset="-128"/>
                  <a:cs typeface="Times New Roman" panose="02020603050405020304" pitchFamily="18" charset="0"/>
                </a:rPr>
                <a:t>x</a:t>
              </a:r>
              <a:r>
                <a:rPr kumimoji="1" lang="en-US" altLang="ja-JP" sz="2400" i="1" baseline="-25000" dirty="0" err="1">
                  <a:latin typeface="Times New Roman" panose="02020603050405020304" pitchFamily="18" charset="0"/>
                  <a:ea typeface="メイリオ" panose="020B0604030504040204" pitchFamily="50" charset="-128"/>
                  <a:cs typeface="Times New Roman" panose="02020603050405020304" pitchFamily="18" charset="0"/>
                </a:rPr>
                <a:t>d</a:t>
              </a:r>
              <a:endParaRPr kumimoji="1" lang="ja-JP" altLang="en-US" sz="2400" i="1" baseline="-25000" dirty="0">
                <a:latin typeface="Times New Roman" panose="02020603050405020304" pitchFamily="18" charset="0"/>
                <a:ea typeface="メイリオ" panose="020B0604030504040204" pitchFamily="50" charset="-128"/>
                <a:cs typeface="Times New Roman" panose="02020603050405020304" pitchFamily="18" charset="0"/>
              </a:endParaRPr>
            </a:p>
          </p:txBody>
        </p:sp>
        <p:sp>
          <p:nvSpPr>
            <p:cNvPr id="11" name="楕円 10"/>
            <p:cNvSpPr/>
            <p:nvPr/>
          </p:nvSpPr>
          <p:spPr>
            <a:xfrm>
              <a:off x="2510302" y="2001242"/>
              <a:ext cx="656881" cy="65688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ja-JP" sz="2400" i="1" dirty="0">
                  <a:latin typeface="Times New Roman" panose="02020603050405020304" pitchFamily="18" charset="0"/>
                  <a:ea typeface="メイリオ" panose="020B0604030504040204" pitchFamily="50" charset="-128"/>
                  <a:cs typeface="Times New Roman" panose="02020603050405020304" pitchFamily="18" charset="0"/>
                </a:rPr>
                <a:t>x</a:t>
              </a:r>
              <a:r>
                <a:rPr kumimoji="1" lang="en-US" altLang="ja-JP" sz="2400" i="1" baseline="-25000" dirty="0">
                  <a:latin typeface="Times New Roman" panose="02020603050405020304" pitchFamily="18" charset="0"/>
                  <a:ea typeface="メイリオ" panose="020B0604030504040204" pitchFamily="50" charset="-128"/>
                  <a:cs typeface="Times New Roman" panose="02020603050405020304" pitchFamily="18" charset="0"/>
                </a:rPr>
                <a:t>3</a:t>
              </a:r>
              <a:endParaRPr kumimoji="1" lang="ja-JP" altLang="en-US" sz="2400" i="1" baseline="-25000" dirty="0">
                <a:latin typeface="Times New Roman" panose="02020603050405020304" pitchFamily="18" charset="0"/>
                <a:ea typeface="メイリオ" panose="020B0604030504040204" pitchFamily="50" charset="-128"/>
                <a:cs typeface="Times New Roman" panose="02020603050405020304" pitchFamily="18" charset="0"/>
              </a:endParaRPr>
            </a:p>
          </p:txBody>
        </p:sp>
      </p:grpSp>
      <p:grpSp>
        <p:nvGrpSpPr>
          <p:cNvPr id="17" name="グループ化 16"/>
          <p:cNvGrpSpPr/>
          <p:nvPr/>
        </p:nvGrpSpPr>
        <p:grpSpPr>
          <a:xfrm>
            <a:off x="8930638" y="842646"/>
            <a:ext cx="656881" cy="3627067"/>
            <a:chOff x="5571198" y="365126"/>
            <a:chExt cx="656881" cy="3627067"/>
          </a:xfrm>
        </p:grpSpPr>
        <p:sp>
          <p:nvSpPr>
            <p:cNvPr id="12" name="楕円 11"/>
            <p:cNvSpPr/>
            <p:nvPr/>
          </p:nvSpPr>
          <p:spPr>
            <a:xfrm>
              <a:off x="5571198" y="365126"/>
              <a:ext cx="656881" cy="65688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ja-JP" sz="2400" i="1" dirty="0">
                  <a:latin typeface="Times New Roman" panose="02020603050405020304" pitchFamily="18" charset="0"/>
                  <a:ea typeface="メイリオ" panose="020B0604030504040204" pitchFamily="50" charset="-128"/>
                  <a:cs typeface="Times New Roman" panose="02020603050405020304" pitchFamily="18" charset="0"/>
                </a:rPr>
                <a:t>z</a:t>
              </a:r>
              <a:r>
                <a:rPr kumimoji="1" lang="en-US" altLang="ja-JP" sz="2400" i="1" baseline="-25000" dirty="0">
                  <a:latin typeface="Times New Roman" panose="02020603050405020304" pitchFamily="18" charset="0"/>
                  <a:ea typeface="メイリオ" panose="020B0604030504040204" pitchFamily="50" charset="-128"/>
                  <a:cs typeface="Times New Roman" panose="02020603050405020304" pitchFamily="18" charset="0"/>
                </a:rPr>
                <a:t>1</a:t>
              </a:r>
              <a:endParaRPr kumimoji="1" lang="ja-JP" altLang="en-US" sz="2400" i="1" baseline="-25000" dirty="0">
                <a:latin typeface="Times New Roman" panose="02020603050405020304" pitchFamily="18" charset="0"/>
                <a:ea typeface="メイリオ" panose="020B0604030504040204" pitchFamily="50" charset="-128"/>
                <a:cs typeface="Times New Roman" panose="02020603050405020304" pitchFamily="18" charset="0"/>
              </a:endParaRPr>
            </a:p>
          </p:txBody>
        </p:sp>
        <p:sp>
          <p:nvSpPr>
            <p:cNvPr id="13" name="楕円 12"/>
            <p:cNvSpPr/>
            <p:nvPr/>
          </p:nvSpPr>
          <p:spPr>
            <a:xfrm>
              <a:off x="5571198" y="1183184"/>
              <a:ext cx="656881" cy="65688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ja-JP" sz="2400" i="1" dirty="0">
                  <a:latin typeface="Times New Roman" panose="02020603050405020304" pitchFamily="18" charset="0"/>
                  <a:ea typeface="メイリオ" panose="020B0604030504040204" pitchFamily="50" charset="-128"/>
                  <a:cs typeface="Times New Roman" panose="02020603050405020304" pitchFamily="18" charset="0"/>
                </a:rPr>
                <a:t>z</a:t>
              </a:r>
              <a:r>
                <a:rPr kumimoji="1" lang="en-US" altLang="ja-JP" sz="2400" i="1" baseline="-25000" dirty="0">
                  <a:latin typeface="Times New Roman" panose="02020603050405020304" pitchFamily="18" charset="0"/>
                  <a:ea typeface="メイリオ" panose="020B0604030504040204" pitchFamily="50" charset="-128"/>
                  <a:cs typeface="Times New Roman" panose="02020603050405020304" pitchFamily="18" charset="0"/>
                </a:rPr>
                <a:t>2</a:t>
              </a:r>
              <a:endParaRPr kumimoji="1" lang="ja-JP" altLang="en-US" sz="2400" i="1" baseline="-25000" dirty="0">
                <a:latin typeface="Times New Roman" panose="02020603050405020304" pitchFamily="18" charset="0"/>
                <a:ea typeface="メイリオ" panose="020B0604030504040204" pitchFamily="50" charset="-128"/>
                <a:cs typeface="Times New Roman" panose="02020603050405020304" pitchFamily="18" charset="0"/>
              </a:endParaRPr>
            </a:p>
          </p:txBody>
        </p:sp>
        <p:sp>
          <p:nvSpPr>
            <p:cNvPr id="14" name="楕円 13"/>
            <p:cNvSpPr/>
            <p:nvPr/>
          </p:nvSpPr>
          <p:spPr>
            <a:xfrm>
              <a:off x="5571198" y="3335312"/>
              <a:ext cx="656881" cy="65688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ja-JP" sz="2400" i="1" dirty="0" err="1">
                  <a:latin typeface="Times New Roman" panose="02020603050405020304" pitchFamily="18" charset="0"/>
                  <a:ea typeface="メイリオ" panose="020B0604030504040204" pitchFamily="50" charset="-128"/>
                  <a:cs typeface="Times New Roman" panose="02020603050405020304" pitchFamily="18" charset="0"/>
                </a:rPr>
                <a:t>z</a:t>
              </a:r>
              <a:r>
                <a:rPr kumimoji="1" lang="en-US" altLang="ja-JP" sz="2400" i="1" baseline="-25000" dirty="0" err="1">
                  <a:latin typeface="Times New Roman" panose="02020603050405020304" pitchFamily="18" charset="0"/>
                  <a:ea typeface="メイリオ" panose="020B0604030504040204" pitchFamily="50" charset="-128"/>
                  <a:cs typeface="Times New Roman" panose="02020603050405020304" pitchFamily="18" charset="0"/>
                </a:rPr>
                <a:t>d</a:t>
              </a:r>
              <a:endParaRPr kumimoji="1" lang="ja-JP" altLang="en-US" sz="2400" i="1" baseline="-25000" dirty="0">
                <a:latin typeface="Times New Roman" panose="02020603050405020304" pitchFamily="18" charset="0"/>
                <a:ea typeface="メイリオ" panose="020B0604030504040204" pitchFamily="50" charset="-128"/>
                <a:cs typeface="Times New Roman" panose="02020603050405020304" pitchFamily="18" charset="0"/>
              </a:endParaRPr>
            </a:p>
          </p:txBody>
        </p:sp>
        <p:sp>
          <p:nvSpPr>
            <p:cNvPr id="15" name="楕円 14"/>
            <p:cNvSpPr/>
            <p:nvPr/>
          </p:nvSpPr>
          <p:spPr>
            <a:xfrm>
              <a:off x="5571198" y="2001242"/>
              <a:ext cx="656881" cy="65688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ja-JP" sz="2400" i="1" dirty="0">
                  <a:latin typeface="Times New Roman" panose="02020603050405020304" pitchFamily="18" charset="0"/>
                  <a:ea typeface="メイリオ" panose="020B0604030504040204" pitchFamily="50" charset="-128"/>
                  <a:cs typeface="Times New Roman" panose="02020603050405020304" pitchFamily="18" charset="0"/>
                </a:rPr>
                <a:t>z</a:t>
              </a:r>
              <a:r>
                <a:rPr kumimoji="1" lang="en-US" altLang="ja-JP" sz="2400" i="1" baseline="-25000" dirty="0">
                  <a:latin typeface="Times New Roman" panose="02020603050405020304" pitchFamily="18" charset="0"/>
                  <a:ea typeface="メイリオ" panose="020B0604030504040204" pitchFamily="50" charset="-128"/>
                  <a:cs typeface="Times New Roman" panose="02020603050405020304" pitchFamily="18" charset="0"/>
                </a:rPr>
                <a:t>3</a:t>
              </a:r>
              <a:endParaRPr kumimoji="1" lang="ja-JP" altLang="en-US" sz="2400" i="1" baseline="-25000" dirty="0">
                <a:latin typeface="Times New Roman" panose="02020603050405020304" pitchFamily="18" charset="0"/>
                <a:ea typeface="メイリオ" panose="020B0604030504040204" pitchFamily="50" charset="-128"/>
                <a:cs typeface="Times New Roman" panose="02020603050405020304" pitchFamily="18" charset="0"/>
              </a:endParaRPr>
            </a:p>
          </p:txBody>
        </p:sp>
      </p:grpSp>
      <mc:AlternateContent xmlns:mc="http://schemas.openxmlformats.org/markup-compatibility/2006" xmlns:a14="http://schemas.microsoft.com/office/drawing/2010/main">
        <mc:Choice Requires="a14">
          <p:sp>
            <p:nvSpPr>
              <p:cNvPr id="21" name="コンテンツ プレースホルダー 2"/>
              <p:cNvSpPr txBox="1">
                <a:spLocks/>
              </p:cNvSpPr>
              <p:nvPr/>
            </p:nvSpPr>
            <p:spPr>
              <a:xfrm>
                <a:off x="1413804" y="4540807"/>
                <a:ext cx="1828018" cy="56034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sz="2400" dirty="0"/>
                  <a:t>入力</a:t>
                </a:r>
                <a:endParaRPr lang="en-US" altLang="ja-JP" sz="2400" dirty="0"/>
              </a:p>
              <a:p>
                <a:pPr marL="0" indent="0">
                  <a:buFont typeface="Arial" panose="020B0604020202020204" pitchFamily="34" charset="0"/>
                  <a:buNone/>
                </a:pPr>
                <a14:m>
                  <m:oMath xmlns:m="http://schemas.openxmlformats.org/officeDocument/2006/math">
                    <m:r>
                      <a:rPr lang="en-US" altLang="ja-JP" sz="2400" b="1" i="0" smtClean="0">
                        <a:latin typeface="Cambria Math" panose="02040503050406030204" pitchFamily="18" charset="0"/>
                      </a:rPr>
                      <m:t>𝐱</m:t>
                    </m:r>
                    <m:r>
                      <a:rPr lang="en-US" altLang="ja-JP" sz="2400" b="0" i="1" smtClean="0">
                        <a:latin typeface="Cambria Math" panose="02040503050406030204" pitchFamily="18" charset="0"/>
                      </a:rPr>
                      <m:t>∈</m:t>
                    </m:r>
                    <m:sSup>
                      <m:sSupPr>
                        <m:ctrlPr>
                          <a:rPr lang="en-US" altLang="ja-JP" sz="2400" i="1" smtClean="0">
                            <a:latin typeface="Cambria Math" panose="02040503050406030204" pitchFamily="18" charset="0"/>
                          </a:rPr>
                        </m:ctrlPr>
                      </m:sSupPr>
                      <m:e>
                        <m:r>
                          <a:rPr lang="en-US" altLang="ja-JP" sz="2400" b="0" i="1" smtClean="0">
                            <a:latin typeface="Cambria Math" panose="02040503050406030204" pitchFamily="18" charset="0"/>
                          </a:rPr>
                          <m:t>𝑅</m:t>
                        </m:r>
                      </m:e>
                      <m:sup>
                        <m:r>
                          <a:rPr lang="en-US" altLang="ja-JP" sz="2400" b="0" i="1" smtClean="0">
                            <a:latin typeface="Cambria Math" panose="02040503050406030204" pitchFamily="18" charset="0"/>
                          </a:rPr>
                          <m:t>𝑑</m:t>
                        </m:r>
                      </m:sup>
                    </m:sSup>
                  </m:oMath>
                </a14:m>
                <a:r>
                  <a:rPr lang="ja-JP" altLang="en-US" sz="2400" dirty="0"/>
                  <a:t> </a:t>
                </a:r>
              </a:p>
            </p:txBody>
          </p:sp>
        </mc:Choice>
        <mc:Fallback xmlns="">
          <p:sp>
            <p:nvSpPr>
              <p:cNvPr id="21" name="コンテンツ プレースホルダー 2"/>
              <p:cNvSpPr txBox="1">
                <a:spLocks noRot="1" noChangeAspect="1" noMove="1" noResize="1" noEditPoints="1" noAdjustHandles="1" noChangeArrowheads="1" noChangeShapeType="1" noTextEdit="1"/>
              </p:cNvSpPr>
              <p:nvPr/>
            </p:nvSpPr>
            <p:spPr>
              <a:xfrm>
                <a:off x="1413804" y="4540807"/>
                <a:ext cx="1828018" cy="560340"/>
              </a:xfrm>
              <a:prstGeom prst="rect">
                <a:avLst/>
              </a:prstGeom>
              <a:blipFill>
                <a:blip r:embed="rId2"/>
                <a:stretch>
                  <a:fillRect l="-5333" t="-13043" b="-5217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2" name="コンテンツ プレースホルダー 2"/>
              <p:cNvSpPr txBox="1">
                <a:spLocks/>
              </p:cNvSpPr>
              <p:nvPr/>
            </p:nvSpPr>
            <p:spPr>
              <a:xfrm>
                <a:off x="4424484" y="4540807"/>
                <a:ext cx="3019668" cy="56034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sz="2400" dirty="0"/>
                  <a:t>中間層</a:t>
                </a:r>
                <a14:m>
                  <m:oMath xmlns:m="http://schemas.openxmlformats.org/officeDocument/2006/math">
                    <m:r>
                      <a:rPr lang="en-US" altLang="ja-JP" sz="2400" b="0" i="0" smtClean="0">
                        <a:latin typeface="Cambria Math" panose="02040503050406030204" pitchFamily="18" charset="0"/>
                      </a:rPr>
                      <m:t> </m:t>
                    </m:r>
                    <m:r>
                      <a:rPr lang="en-US" altLang="ja-JP" sz="2400" b="1">
                        <a:latin typeface="Cambria Math" panose="02040503050406030204" pitchFamily="18" charset="0"/>
                      </a:rPr>
                      <m:t>𝐲</m:t>
                    </m:r>
                  </m:oMath>
                </a14:m>
                <a:endParaRPr lang="en-US" altLang="ja-JP" sz="2400" dirty="0"/>
              </a:p>
              <a:p>
                <a:pPr marL="0" indent="0">
                  <a:buNone/>
                </a:pPr>
                <a14:m>
                  <m:oMath xmlns:m="http://schemas.openxmlformats.org/officeDocument/2006/math">
                    <m:r>
                      <a:rPr lang="en-US" altLang="ja-JP" sz="2400" b="1" i="0" smtClean="0">
                        <a:latin typeface="Cambria Math" panose="02040503050406030204" pitchFamily="18" charset="0"/>
                      </a:rPr>
                      <m:t>𝐲</m:t>
                    </m:r>
                    <m:r>
                      <a:rPr lang="en-US" altLang="ja-JP" sz="2400" b="1" i="0" smtClean="0">
                        <a:latin typeface="Cambria Math" panose="02040503050406030204" pitchFamily="18" charset="0"/>
                      </a:rPr>
                      <m:t>=</m:t>
                    </m:r>
                    <m:r>
                      <a:rPr lang="en-US" altLang="ja-JP" sz="2400" b="1" i="0" smtClean="0">
                        <a:latin typeface="Cambria Math" panose="02040503050406030204" pitchFamily="18" charset="0"/>
                      </a:rPr>
                      <m:t>𝐟</m:t>
                    </m:r>
                    <m:d>
                      <m:dPr>
                        <m:ctrlPr>
                          <a:rPr lang="en-US" altLang="ja-JP" sz="2400" b="1" i="1" smtClean="0">
                            <a:latin typeface="Cambria Math" panose="02040503050406030204" pitchFamily="18" charset="0"/>
                          </a:rPr>
                        </m:ctrlPr>
                      </m:dPr>
                      <m:e>
                        <m:r>
                          <a:rPr lang="en-US" altLang="ja-JP" sz="2400" b="1">
                            <a:latin typeface="Cambria Math" panose="02040503050406030204" pitchFamily="18" charset="0"/>
                          </a:rPr>
                          <m:t>𝐖𝐱</m:t>
                        </m:r>
                        <m:r>
                          <a:rPr lang="en-US" altLang="ja-JP" sz="2400" b="1">
                            <a:latin typeface="Cambria Math" panose="02040503050406030204" pitchFamily="18" charset="0"/>
                          </a:rPr>
                          <m:t>+</m:t>
                        </m:r>
                        <m:r>
                          <a:rPr lang="en-US" altLang="ja-JP" sz="2400" b="1">
                            <a:latin typeface="Cambria Math" panose="02040503050406030204" pitchFamily="18" charset="0"/>
                          </a:rPr>
                          <m:t>𝐛</m:t>
                        </m:r>
                      </m:e>
                    </m:d>
                  </m:oMath>
                </a14:m>
                <a:r>
                  <a:rPr lang="ja-JP" altLang="en-US" sz="2400" dirty="0"/>
                  <a:t>　</a:t>
                </a:r>
                <a:endParaRPr lang="en-US" altLang="ja-JP" sz="2400" dirty="0"/>
              </a:p>
              <a:p>
                <a:pPr marL="0" indent="0">
                  <a:buNone/>
                </a:pPr>
                <a14:m>
                  <m:oMath xmlns:m="http://schemas.openxmlformats.org/officeDocument/2006/math">
                    <m:r>
                      <a:rPr lang="en-US" altLang="ja-JP" sz="2400" b="1" smtClean="0">
                        <a:latin typeface="Cambria Math" panose="02040503050406030204" pitchFamily="18" charset="0"/>
                      </a:rPr>
                      <m:t>𝐖</m:t>
                    </m:r>
                  </m:oMath>
                </a14:m>
                <a:r>
                  <a:rPr lang="ja-JP" altLang="en-US" sz="2400" dirty="0"/>
                  <a:t> </a:t>
                </a:r>
                <a:r>
                  <a:rPr lang="en-US" altLang="ja-JP" sz="2400" dirty="0"/>
                  <a:t>: </a:t>
                </a:r>
                <a:r>
                  <a:rPr lang="ja-JP" altLang="en-US" sz="2400" dirty="0"/>
                  <a:t>重み係数</a:t>
                </a:r>
                <a:endParaRPr lang="en-US" altLang="ja-JP" sz="2400" dirty="0"/>
              </a:p>
              <a:p>
                <a:pPr marL="0" indent="0">
                  <a:buNone/>
                </a:pPr>
                <a14:m>
                  <m:oMath xmlns:m="http://schemas.openxmlformats.org/officeDocument/2006/math">
                    <m:r>
                      <a:rPr lang="en-US" altLang="ja-JP" sz="2400" b="1" i="0" smtClean="0">
                        <a:latin typeface="Cambria Math" panose="02040503050406030204" pitchFamily="18" charset="0"/>
                      </a:rPr>
                      <m:t>𝐛</m:t>
                    </m:r>
                  </m:oMath>
                </a14:m>
                <a:r>
                  <a:rPr lang="ja-JP" altLang="en-US" sz="2400" dirty="0"/>
                  <a:t> </a:t>
                </a:r>
                <a:r>
                  <a:rPr lang="en-US" altLang="ja-JP" sz="2400" dirty="0"/>
                  <a:t>: </a:t>
                </a:r>
                <a:r>
                  <a:rPr lang="ja-JP" altLang="en-US" sz="2400" dirty="0"/>
                  <a:t>バイアス項</a:t>
                </a:r>
                <a:endParaRPr lang="en-US" altLang="ja-JP" sz="2400" dirty="0"/>
              </a:p>
              <a:p>
                <a:pPr marL="0" indent="0">
                  <a:buNone/>
                </a:pPr>
                <a14:m>
                  <m:oMath xmlns:m="http://schemas.openxmlformats.org/officeDocument/2006/math">
                    <m:r>
                      <a:rPr lang="en-US" altLang="ja-JP" sz="2400" b="1" i="0" smtClean="0">
                        <a:latin typeface="Cambria Math" panose="02040503050406030204" pitchFamily="18" charset="0"/>
                      </a:rPr>
                      <m:t>𝐟</m:t>
                    </m:r>
                    <m:d>
                      <m:dPr>
                        <m:ctrlPr>
                          <a:rPr lang="en-US" altLang="ja-JP" sz="2400" b="1" i="1" smtClean="0">
                            <a:latin typeface="Cambria Math" panose="02040503050406030204" pitchFamily="18" charset="0"/>
                          </a:rPr>
                        </m:ctrlPr>
                      </m:dPr>
                      <m:e/>
                    </m:d>
                  </m:oMath>
                </a14:m>
                <a:r>
                  <a:rPr lang="en-US" altLang="ja-JP" sz="2400" dirty="0"/>
                  <a:t>: </a:t>
                </a:r>
                <a:r>
                  <a:rPr lang="ja-JP" altLang="en-US" sz="2400" dirty="0"/>
                  <a:t>活性化関数</a:t>
                </a:r>
              </a:p>
            </p:txBody>
          </p:sp>
        </mc:Choice>
        <mc:Fallback xmlns="">
          <p:sp>
            <p:nvSpPr>
              <p:cNvPr id="22" name="コンテンツ プレースホルダー 2"/>
              <p:cNvSpPr txBox="1">
                <a:spLocks noRot="1" noChangeAspect="1" noMove="1" noResize="1" noEditPoints="1" noAdjustHandles="1" noChangeArrowheads="1" noChangeShapeType="1" noTextEdit="1"/>
              </p:cNvSpPr>
              <p:nvPr/>
            </p:nvSpPr>
            <p:spPr>
              <a:xfrm>
                <a:off x="4424484" y="4540807"/>
                <a:ext cx="3019668" cy="560340"/>
              </a:xfrm>
              <a:prstGeom prst="rect">
                <a:avLst/>
              </a:prstGeom>
              <a:blipFill>
                <a:blip r:embed="rId3"/>
                <a:stretch>
                  <a:fillRect l="-3232" t="-11957" b="-32934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5" name="コンテンツ プレースホルダー 2"/>
              <p:cNvSpPr txBox="1">
                <a:spLocks/>
              </p:cNvSpPr>
              <p:nvPr/>
            </p:nvSpPr>
            <p:spPr>
              <a:xfrm>
                <a:off x="8417364" y="4540807"/>
                <a:ext cx="3019668" cy="56034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600"/>
                  </a:spcBef>
                  <a:buNone/>
                </a:pPr>
                <a:r>
                  <a:rPr lang="ja-JP" altLang="en-US" sz="2400" dirty="0"/>
                  <a:t>出力層 </a:t>
                </a:r>
                <a14:m>
                  <m:oMath xmlns:m="http://schemas.openxmlformats.org/officeDocument/2006/math">
                    <m:r>
                      <a:rPr lang="en-US" altLang="ja-JP" sz="2400" b="1" i="0" smtClean="0">
                        <a:latin typeface="Cambria Math" panose="02040503050406030204" pitchFamily="18" charset="0"/>
                      </a:rPr>
                      <m:t>𝐳</m:t>
                    </m:r>
                  </m:oMath>
                </a14:m>
                <a:endParaRPr lang="en-US" altLang="ja-JP" sz="2400" dirty="0"/>
              </a:p>
              <a:p>
                <a:pPr marL="0" indent="0">
                  <a:lnSpc>
                    <a:spcPct val="100000"/>
                  </a:lnSpc>
                  <a:spcBef>
                    <a:spcPts val="600"/>
                  </a:spcBef>
                  <a:buNone/>
                </a:pPr>
                <a14:m>
                  <m:oMath xmlns:m="http://schemas.openxmlformats.org/officeDocument/2006/math">
                    <m:r>
                      <a:rPr lang="en-US" altLang="ja-JP" sz="2400" b="1" i="0" smtClean="0">
                        <a:latin typeface="Cambria Math" panose="02040503050406030204" pitchFamily="18" charset="0"/>
                      </a:rPr>
                      <m:t>𝐳</m:t>
                    </m:r>
                    <m:r>
                      <a:rPr lang="en-US" altLang="ja-JP" sz="2400" b="1" i="0" smtClean="0">
                        <a:latin typeface="Cambria Math" panose="02040503050406030204" pitchFamily="18" charset="0"/>
                      </a:rPr>
                      <m:t>=</m:t>
                    </m:r>
                    <m:r>
                      <a:rPr lang="en-US" altLang="ja-JP" sz="2400" b="1" i="0" smtClean="0">
                        <a:latin typeface="Cambria Math" panose="02040503050406030204" pitchFamily="18" charset="0"/>
                      </a:rPr>
                      <m:t>𝐟</m:t>
                    </m:r>
                    <m:d>
                      <m:dPr>
                        <m:ctrlPr>
                          <a:rPr lang="en-US" altLang="ja-JP" sz="2400" b="1" i="1" smtClean="0">
                            <a:latin typeface="Cambria Math" panose="02040503050406030204" pitchFamily="18" charset="0"/>
                          </a:rPr>
                        </m:ctrlPr>
                      </m:dPr>
                      <m:e>
                        <m:acc>
                          <m:accPr>
                            <m:chr m:val="̅"/>
                            <m:ctrlPr>
                              <a:rPr lang="en-US" altLang="ja-JP" sz="2400" b="1" i="1" smtClean="0">
                                <a:latin typeface="Cambria Math" panose="02040503050406030204" pitchFamily="18" charset="0"/>
                              </a:rPr>
                            </m:ctrlPr>
                          </m:accPr>
                          <m:e>
                            <m:r>
                              <a:rPr lang="en-US" altLang="ja-JP" sz="2400" b="1">
                                <a:latin typeface="Cambria Math" panose="02040503050406030204" pitchFamily="18" charset="0"/>
                              </a:rPr>
                              <m:t>𝐖</m:t>
                            </m:r>
                          </m:e>
                        </m:acc>
                        <m:r>
                          <a:rPr lang="en-US" altLang="ja-JP" sz="2400" b="1" i="0" smtClean="0">
                            <a:latin typeface="Cambria Math" panose="02040503050406030204" pitchFamily="18" charset="0"/>
                          </a:rPr>
                          <m:t>𝐲</m:t>
                        </m:r>
                        <m:r>
                          <a:rPr lang="en-US" altLang="ja-JP" sz="2400" b="1">
                            <a:latin typeface="Cambria Math" panose="02040503050406030204" pitchFamily="18" charset="0"/>
                          </a:rPr>
                          <m:t>+</m:t>
                        </m:r>
                        <m:acc>
                          <m:accPr>
                            <m:chr m:val="̅"/>
                            <m:ctrlPr>
                              <a:rPr lang="en-US" altLang="ja-JP" sz="2400" b="1" i="1" smtClean="0">
                                <a:latin typeface="Cambria Math" panose="02040503050406030204" pitchFamily="18" charset="0"/>
                              </a:rPr>
                            </m:ctrlPr>
                          </m:accPr>
                          <m:e>
                            <m:r>
                              <a:rPr lang="en-US" altLang="ja-JP" sz="2400" b="1">
                                <a:latin typeface="Cambria Math" panose="02040503050406030204" pitchFamily="18" charset="0"/>
                              </a:rPr>
                              <m:t>𝐛</m:t>
                            </m:r>
                          </m:e>
                        </m:acc>
                      </m:e>
                    </m:d>
                  </m:oMath>
                </a14:m>
                <a:r>
                  <a:rPr lang="ja-JP" altLang="en-US" sz="2400" dirty="0"/>
                  <a:t>　</a:t>
                </a:r>
                <a:endParaRPr lang="en-US" altLang="ja-JP" sz="2400" dirty="0"/>
              </a:p>
              <a:p>
                <a:pPr marL="0" indent="0">
                  <a:lnSpc>
                    <a:spcPct val="100000"/>
                  </a:lnSpc>
                  <a:spcBef>
                    <a:spcPts val="600"/>
                  </a:spcBef>
                  <a:buNone/>
                </a:pPr>
                <a14:m>
                  <m:oMath xmlns:m="http://schemas.openxmlformats.org/officeDocument/2006/math">
                    <m:acc>
                      <m:accPr>
                        <m:chr m:val="̅"/>
                        <m:ctrlPr>
                          <a:rPr lang="en-US" altLang="ja-JP" sz="2400" b="1" i="1">
                            <a:latin typeface="Cambria Math" panose="02040503050406030204" pitchFamily="18" charset="0"/>
                          </a:rPr>
                        </m:ctrlPr>
                      </m:accPr>
                      <m:e>
                        <m:r>
                          <a:rPr lang="en-US" altLang="ja-JP" sz="2400" b="1">
                            <a:latin typeface="Cambria Math" panose="02040503050406030204" pitchFamily="18" charset="0"/>
                          </a:rPr>
                          <m:t>𝐖</m:t>
                        </m:r>
                      </m:e>
                    </m:acc>
                  </m:oMath>
                </a14:m>
                <a:r>
                  <a:rPr lang="en-US" altLang="ja-JP" sz="2400" dirty="0"/>
                  <a:t>: </a:t>
                </a:r>
                <a:r>
                  <a:rPr lang="ja-JP" altLang="en-US" sz="2400" dirty="0"/>
                  <a:t>重み係数</a:t>
                </a:r>
                <a:endParaRPr lang="en-US" altLang="ja-JP" sz="2400" dirty="0"/>
              </a:p>
              <a:p>
                <a:pPr marL="0" indent="0">
                  <a:lnSpc>
                    <a:spcPct val="100000"/>
                  </a:lnSpc>
                  <a:spcBef>
                    <a:spcPts val="600"/>
                  </a:spcBef>
                  <a:buNone/>
                </a:pPr>
                <a14:m>
                  <m:oMath xmlns:m="http://schemas.openxmlformats.org/officeDocument/2006/math">
                    <m:acc>
                      <m:accPr>
                        <m:chr m:val="̅"/>
                        <m:ctrlPr>
                          <a:rPr lang="en-US" altLang="ja-JP" sz="2400" b="1" i="1">
                            <a:latin typeface="Cambria Math" panose="02040503050406030204" pitchFamily="18" charset="0"/>
                          </a:rPr>
                        </m:ctrlPr>
                      </m:accPr>
                      <m:e>
                        <m:r>
                          <a:rPr lang="en-US" altLang="ja-JP" sz="2400" b="1">
                            <a:latin typeface="Cambria Math" panose="02040503050406030204" pitchFamily="18" charset="0"/>
                          </a:rPr>
                          <m:t>𝐛</m:t>
                        </m:r>
                      </m:e>
                    </m:acc>
                  </m:oMath>
                </a14:m>
                <a:r>
                  <a:rPr lang="en-US" altLang="ja-JP" sz="2400" dirty="0"/>
                  <a:t>: </a:t>
                </a:r>
                <a:r>
                  <a:rPr lang="ja-JP" altLang="en-US" sz="2400" dirty="0"/>
                  <a:t>バイアス項</a:t>
                </a:r>
                <a:endParaRPr lang="en-US" altLang="ja-JP" sz="2400" dirty="0"/>
              </a:p>
              <a:p>
                <a:pPr marL="0" indent="0">
                  <a:lnSpc>
                    <a:spcPct val="100000"/>
                  </a:lnSpc>
                  <a:spcBef>
                    <a:spcPts val="600"/>
                  </a:spcBef>
                  <a:buNone/>
                </a:pPr>
                <a14:m>
                  <m:oMath xmlns:m="http://schemas.openxmlformats.org/officeDocument/2006/math">
                    <m:r>
                      <a:rPr lang="en-US" altLang="ja-JP" sz="2400" b="1" i="0" smtClean="0">
                        <a:latin typeface="Cambria Math" panose="02040503050406030204" pitchFamily="18" charset="0"/>
                      </a:rPr>
                      <m:t>𝐟</m:t>
                    </m:r>
                    <m:d>
                      <m:dPr>
                        <m:ctrlPr>
                          <a:rPr lang="en-US" altLang="ja-JP" sz="2400" b="1" i="1" smtClean="0">
                            <a:latin typeface="Cambria Math" panose="02040503050406030204" pitchFamily="18" charset="0"/>
                          </a:rPr>
                        </m:ctrlPr>
                      </m:dPr>
                      <m:e/>
                    </m:d>
                  </m:oMath>
                </a14:m>
                <a:r>
                  <a:rPr lang="en-US" altLang="ja-JP" sz="2400" dirty="0"/>
                  <a:t>: </a:t>
                </a:r>
                <a:r>
                  <a:rPr lang="ja-JP" altLang="en-US" sz="2400" dirty="0"/>
                  <a:t>活性化関数</a:t>
                </a:r>
              </a:p>
            </p:txBody>
          </p:sp>
        </mc:Choice>
        <mc:Fallback xmlns="">
          <p:sp>
            <p:nvSpPr>
              <p:cNvPr id="25" name="コンテンツ プレースホルダー 2"/>
              <p:cNvSpPr txBox="1">
                <a:spLocks noRot="1" noChangeAspect="1" noMove="1" noResize="1" noEditPoints="1" noAdjustHandles="1" noChangeArrowheads="1" noChangeShapeType="1" noTextEdit="1"/>
              </p:cNvSpPr>
              <p:nvPr/>
            </p:nvSpPr>
            <p:spPr>
              <a:xfrm>
                <a:off x="8417364" y="4540807"/>
                <a:ext cx="3019668" cy="560340"/>
              </a:xfrm>
              <a:prstGeom prst="rect">
                <a:avLst/>
              </a:prstGeom>
              <a:blipFill>
                <a:blip r:embed="rId4"/>
                <a:stretch>
                  <a:fillRect l="-3232" t="-6522" b="-333696"/>
                </a:stretch>
              </a:blipFill>
            </p:spPr>
            <p:txBody>
              <a:bodyPr/>
              <a:lstStyle/>
              <a:p>
                <a:r>
                  <a:rPr lang="ja-JP" altLang="en-US">
                    <a:noFill/>
                  </a:rPr>
                  <a:t> </a:t>
                </a:r>
              </a:p>
            </p:txBody>
          </p:sp>
        </mc:Fallback>
      </mc:AlternateContent>
      <p:cxnSp>
        <p:nvCxnSpPr>
          <p:cNvPr id="16" name="直線矢印コネクタ 15"/>
          <p:cNvCxnSpPr>
            <a:stCxn id="5" idx="6"/>
            <a:endCxn id="8" idx="2"/>
          </p:cNvCxnSpPr>
          <p:nvPr/>
        </p:nvCxnSpPr>
        <p:spPr>
          <a:xfrm>
            <a:off x="2327813" y="1171087"/>
            <a:ext cx="2972972" cy="557022"/>
          </a:xfrm>
          <a:prstGeom prst="straightConnector1">
            <a:avLst/>
          </a:prstGeom>
          <a:ln w="95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3" name="直線矢印コネクタ 22"/>
          <p:cNvCxnSpPr>
            <a:stCxn id="5" idx="6"/>
            <a:endCxn id="9" idx="2"/>
          </p:cNvCxnSpPr>
          <p:nvPr/>
        </p:nvCxnSpPr>
        <p:spPr>
          <a:xfrm>
            <a:off x="2327813" y="1171087"/>
            <a:ext cx="2972972" cy="1367390"/>
          </a:xfrm>
          <a:prstGeom prst="straightConnector1">
            <a:avLst/>
          </a:prstGeom>
          <a:ln w="95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4" name="直線矢印コネクタ 23"/>
          <p:cNvCxnSpPr>
            <a:stCxn id="5" idx="6"/>
            <a:endCxn id="10" idx="2"/>
          </p:cNvCxnSpPr>
          <p:nvPr/>
        </p:nvCxnSpPr>
        <p:spPr>
          <a:xfrm>
            <a:off x="2327813" y="1171087"/>
            <a:ext cx="2972972" cy="2548418"/>
          </a:xfrm>
          <a:prstGeom prst="straightConnector1">
            <a:avLst/>
          </a:prstGeom>
          <a:ln w="95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6" name="直線矢印コネクタ 25"/>
          <p:cNvCxnSpPr>
            <a:stCxn id="6" idx="6"/>
            <a:endCxn id="8" idx="2"/>
          </p:cNvCxnSpPr>
          <p:nvPr/>
        </p:nvCxnSpPr>
        <p:spPr>
          <a:xfrm flipV="1">
            <a:off x="2327813" y="1728109"/>
            <a:ext cx="2972972" cy="261036"/>
          </a:xfrm>
          <a:prstGeom prst="straightConnector1">
            <a:avLst/>
          </a:prstGeom>
          <a:ln w="95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7" name="直線矢印コネクタ 26"/>
          <p:cNvCxnSpPr>
            <a:stCxn id="6" idx="6"/>
            <a:endCxn id="9" idx="2"/>
          </p:cNvCxnSpPr>
          <p:nvPr/>
        </p:nvCxnSpPr>
        <p:spPr>
          <a:xfrm>
            <a:off x="2327813" y="1989145"/>
            <a:ext cx="2972972" cy="549332"/>
          </a:xfrm>
          <a:prstGeom prst="straightConnector1">
            <a:avLst/>
          </a:prstGeom>
          <a:ln w="95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5" name="直線矢印コネクタ 34"/>
          <p:cNvCxnSpPr>
            <a:stCxn id="6" idx="6"/>
            <a:endCxn id="10" idx="2"/>
          </p:cNvCxnSpPr>
          <p:nvPr/>
        </p:nvCxnSpPr>
        <p:spPr>
          <a:xfrm>
            <a:off x="2327813" y="1989145"/>
            <a:ext cx="2972972" cy="1730360"/>
          </a:xfrm>
          <a:prstGeom prst="straightConnector1">
            <a:avLst/>
          </a:prstGeom>
          <a:ln w="95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8" name="直線矢印コネクタ 37"/>
          <p:cNvCxnSpPr>
            <a:stCxn id="11" idx="6"/>
            <a:endCxn id="8" idx="2"/>
          </p:cNvCxnSpPr>
          <p:nvPr/>
        </p:nvCxnSpPr>
        <p:spPr>
          <a:xfrm flipV="1">
            <a:off x="2327813" y="1728109"/>
            <a:ext cx="2972972" cy="1079094"/>
          </a:xfrm>
          <a:prstGeom prst="straightConnector1">
            <a:avLst/>
          </a:prstGeom>
          <a:ln w="95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9" name="直線矢印コネクタ 38"/>
          <p:cNvCxnSpPr>
            <a:stCxn id="11" idx="6"/>
            <a:endCxn id="10" idx="2"/>
          </p:cNvCxnSpPr>
          <p:nvPr/>
        </p:nvCxnSpPr>
        <p:spPr>
          <a:xfrm>
            <a:off x="2327813" y="2807203"/>
            <a:ext cx="2972972" cy="912302"/>
          </a:xfrm>
          <a:prstGeom prst="straightConnector1">
            <a:avLst/>
          </a:prstGeom>
          <a:ln w="95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40" name="直線矢印コネクタ 39"/>
          <p:cNvCxnSpPr>
            <a:stCxn id="11" idx="6"/>
            <a:endCxn id="9" idx="2"/>
          </p:cNvCxnSpPr>
          <p:nvPr/>
        </p:nvCxnSpPr>
        <p:spPr>
          <a:xfrm flipV="1">
            <a:off x="2327813" y="2538477"/>
            <a:ext cx="2972972" cy="268726"/>
          </a:xfrm>
          <a:prstGeom prst="straightConnector1">
            <a:avLst/>
          </a:prstGeom>
          <a:ln w="95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47" name="直線矢印コネクタ 46"/>
          <p:cNvCxnSpPr>
            <a:stCxn id="7" idx="6"/>
            <a:endCxn id="8" idx="2"/>
          </p:cNvCxnSpPr>
          <p:nvPr/>
        </p:nvCxnSpPr>
        <p:spPr>
          <a:xfrm flipV="1">
            <a:off x="2327813" y="1728109"/>
            <a:ext cx="2972972" cy="2413164"/>
          </a:xfrm>
          <a:prstGeom prst="straightConnector1">
            <a:avLst/>
          </a:prstGeom>
          <a:ln w="95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48" name="直線矢印コネクタ 47"/>
          <p:cNvCxnSpPr>
            <a:stCxn id="7" idx="6"/>
            <a:endCxn id="9" idx="2"/>
          </p:cNvCxnSpPr>
          <p:nvPr/>
        </p:nvCxnSpPr>
        <p:spPr>
          <a:xfrm flipV="1">
            <a:off x="2327813" y="2538477"/>
            <a:ext cx="2972972" cy="1602796"/>
          </a:xfrm>
          <a:prstGeom prst="straightConnector1">
            <a:avLst/>
          </a:prstGeom>
          <a:ln w="95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53" name="直線矢印コネクタ 52"/>
          <p:cNvCxnSpPr>
            <a:stCxn id="7" idx="6"/>
            <a:endCxn id="10" idx="2"/>
          </p:cNvCxnSpPr>
          <p:nvPr/>
        </p:nvCxnSpPr>
        <p:spPr>
          <a:xfrm flipV="1">
            <a:off x="2327813" y="3719505"/>
            <a:ext cx="2972972" cy="421768"/>
          </a:xfrm>
          <a:prstGeom prst="straightConnector1">
            <a:avLst/>
          </a:prstGeom>
          <a:ln w="95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56" name="直線矢印コネクタ 55"/>
          <p:cNvCxnSpPr>
            <a:stCxn id="8" idx="6"/>
            <a:endCxn id="12" idx="2"/>
          </p:cNvCxnSpPr>
          <p:nvPr/>
        </p:nvCxnSpPr>
        <p:spPr>
          <a:xfrm flipV="1">
            <a:off x="5957666" y="1171087"/>
            <a:ext cx="2972972" cy="557022"/>
          </a:xfrm>
          <a:prstGeom prst="straightConnector1">
            <a:avLst/>
          </a:prstGeom>
          <a:ln w="95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57" name="直線矢印コネクタ 56"/>
          <p:cNvCxnSpPr>
            <a:stCxn id="8" idx="6"/>
            <a:endCxn id="13" idx="2"/>
          </p:cNvCxnSpPr>
          <p:nvPr/>
        </p:nvCxnSpPr>
        <p:spPr>
          <a:xfrm>
            <a:off x="5957666" y="1728109"/>
            <a:ext cx="2972972" cy="261036"/>
          </a:xfrm>
          <a:prstGeom prst="straightConnector1">
            <a:avLst/>
          </a:prstGeom>
          <a:ln w="95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58" name="直線矢印コネクタ 57"/>
          <p:cNvCxnSpPr>
            <a:stCxn id="8" idx="6"/>
            <a:endCxn id="15" idx="2"/>
          </p:cNvCxnSpPr>
          <p:nvPr/>
        </p:nvCxnSpPr>
        <p:spPr>
          <a:xfrm>
            <a:off x="5957666" y="1728109"/>
            <a:ext cx="2972972" cy="1079094"/>
          </a:xfrm>
          <a:prstGeom prst="straightConnector1">
            <a:avLst/>
          </a:prstGeom>
          <a:ln w="95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5" name="直線矢印コネクタ 64"/>
          <p:cNvCxnSpPr>
            <a:stCxn id="9" idx="6"/>
            <a:endCxn id="12" idx="2"/>
          </p:cNvCxnSpPr>
          <p:nvPr/>
        </p:nvCxnSpPr>
        <p:spPr>
          <a:xfrm flipV="1">
            <a:off x="5957666" y="1171087"/>
            <a:ext cx="2972972" cy="1367390"/>
          </a:xfrm>
          <a:prstGeom prst="straightConnector1">
            <a:avLst/>
          </a:prstGeom>
          <a:ln w="95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6" name="直線矢印コネクタ 65"/>
          <p:cNvCxnSpPr>
            <a:stCxn id="9" idx="6"/>
            <a:endCxn id="13" idx="2"/>
          </p:cNvCxnSpPr>
          <p:nvPr/>
        </p:nvCxnSpPr>
        <p:spPr>
          <a:xfrm flipV="1">
            <a:off x="5957666" y="1989145"/>
            <a:ext cx="2972972" cy="549332"/>
          </a:xfrm>
          <a:prstGeom prst="straightConnector1">
            <a:avLst/>
          </a:prstGeom>
          <a:ln w="95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7" name="直線矢印コネクタ 66"/>
          <p:cNvCxnSpPr>
            <a:stCxn id="9" idx="6"/>
            <a:endCxn id="15" idx="2"/>
          </p:cNvCxnSpPr>
          <p:nvPr/>
        </p:nvCxnSpPr>
        <p:spPr>
          <a:xfrm>
            <a:off x="5957666" y="2538477"/>
            <a:ext cx="2972972" cy="268726"/>
          </a:xfrm>
          <a:prstGeom prst="straightConnector1">
            <a:avLst/>
          </a:prstGeom>
          <a:ln w="95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5" name="直線矢印コネクタ 74"/>
          <p:cNvCxnSpPr>
            <a:stCxn id="10" idx="6"/>
            <a:endCxn id="12" idx="2"/>
          </p:cNvCxnSpPr>
          <p:nvPr/>
        </p:nvCxnSpPr>
        <p:spPr>
          <a:xfrm flipV="1">
            <a:off x="5957666" y="1171087"/>
            <a:ext cx="2972972" cy="2548418"/>
          </a:xfrm>
          <a:prstGeom prst="straightConnector1">
            <a:avLst/>
          </a:prstGeom>
          <a:ln w="95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6" name="直線矢印コネクタ 75"/>
          <p:cNvCxnSpPr>
            <a:stCxn id="10" idx="6"/>
            <a:endCxn id="13" idx="2"/>
          </p:cNvCxnSpPr>
          <p:nvPr/>
        </p:nvCxnSpPr>
        <p:spPr>
          <a:xfrm flipV="1">
            <a:off x="5957666" y="1989145"/>
            <a:ext cx="2972972" cy="1730360"/>
          </a:xfrm>
          <a:prstGeom prst="straightConnector1">
            <a:avLst/>
          </a:prstGeom>
          <a:ln w="95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7" name="直線矢印コネクタ 76"/>
          <p:cNvCxnSpPr>
            <a:stCxn id="10" idx="6"/>
            <a:endCxn id="15" idx="2"/>
          </p:cNvCxnSpPr>
          <p:nvPr/>
        </p:nvCxnSpPr>
        <p:spPr>
          <a:xfrm flipV="1">
            <a:off x="5957666" y="2807203"/>
            <a:ext cx="2972972" cy="912302"/>
          </a:xfrm>
          <a:prstGeom prst="straightConnector1">
            <a:avLst/>
          </a:prstGeom>
          <a:ln w="95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84" name="直線矢印コネクタ 83"/>
          <p:cNvCxnSpPr>
            <a:stCxn id="8" idx="6"/>
            <a:endCxn id="14" idx="2"/>
          </p:cNvCxnSpPr>
          <p:nvPr/>
        </p:nvCxnSpPr>
        <p:spPr>
          <a:xfrm>
            <a:off x="5957666" y="1728109"/>
            <a:ext cx="2972972" cy="2413164"/>
          </a:xfrm>
          <a:prstGeom prst="straightConnector1">
            <a:avLst/>
          </a:prstGeom>
          <a:ln w="95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87" name="直線矢印コネクタ 86"/>
          <p:cNvCxnSpPr>
            <a:stCxn id="9" idx="6"/>
            <a:endCxn id="14" idx="2"/>
          </p:cNvCxnSpPr>
          <p:nvPr/>
        </p:nvCxnSpPr>
        <p:spPr>
          <a:xfrm>
            <a:off x="5957666" y="2538477"/>
            <a:ext cx="2972972" cy="1602796"/>
          </a:xfrm>
          <a:prstGeom prst="straightConnector1">
            <a:avLst/>
          </a:prstGeom>
          <a:ln w="95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90" name="直線矢印コネクタ 89"/>
          <p:cNvCxnSpPr>
            <a:stCxn id="10" idx="6"/>
            <a:endCxn id="14" idx="2"/>
          </p:cNvCxnSpPr>
          <p:nvPr/>
        </p:nvCxnSpPr>
        <p:spPr>
          <a:xfrm>
            <a:off x="5957666" y="3719505"/>
            <a:ext cx="2972972" cy="421768"/>
          </a:xfrm>
          <a:prstGeom prst="straightConnector1">
            <a:avLst/>
          </a:prstGeom>
          <a:ln w="95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93" name="コンテンツ プレースホルダー 2"/>
          <p:cNvSpPr txBox="1">
            <a:spLocks/>
          </p:cNvSpPr>
          <p:nvPr/>
        </p:nvSpPr>
        <p:spPr>
          <a:xfrm rot="5400000">
            <a:off x="1557023" y="3284884"/>
            <a:ext cx="800586" cy="56034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en-US" altLang="ja-JP" sz="3600" dirty="0"/>
              <a:t>…</a:t>
            </a:r>
            <a:endParaRPr lang="ja-JP" altLang="en-US" sz="3600" dirty="0"/>
          </a:p>
        </p:txBody>
      </p:sp>
      <p:sp>
        <p:nvSpPr>
          <p:cNvPr id="94" name="コンテンツ プレースホルダー 2"/>
          <p:cNvSpPr txBox="1">
            <a:spLocks/>
          </p:cNvSpPr>
          <p:nvPr/>
        </p:nvSpPr>
        <p:spPr>
          <a:xfrm rot="5400000">
            <a:off x="5192589" y="2954378"/>
            <a:ext cx="800586" cy="56034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en-US" altLang="ja-JP" sz="3600" dirty="0"/>
              <a:t>…</a:t>
            </a:r>
            <a:endParaRPr lang="ja-JP" altLang="en-US" sz="3600" dirty="0"/>
          </a:p>
        </p:txBody>
      </p:sp>
      <p:sp>
        <p:nvSpPr>
          <p:cNvPr id="95" name="コンテンツ プレースホルダー 2"/>
          <p:cNvSpPr txBox="1">
            <a:spLocks/>
          </p:cNvSpPr>
          <p:nvPr/>
        </p:nvSpPr>
        <p:spPr>
          <a:xfrm rot="5400000">
            <a:off x="8817139" y="3317934"/>
            <a:ext cx="800586" cy="56034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en-US" altLang="ja-JP" sz="3600" dirty="0"/>
              <a:t>…</a:t>
            </a:r>
            <a:endParaRPr lang="ja-JP" altLang="en-US" sz="3600" dirty="0"/>
          </a:p>
        </p:txBody>
      </p:sp>
    </p:spTree>
    <p:extLst>
      <p:ext uri="{BB962C8B-B14F-4D97-AF65-F5344CB8AC3E}">
        <p14:creationId xmlns:p14="http://schemas.microsoft.com/office/powerpoint/2010/main" val="187386563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53508" y="272681"/>
            <a:ext cx="10460339" cy="733270"/>
          </a:xfrm>
        </p:spPr>
        <p:txBody>
          <a:bodyPr>
            <a:normAutofit/>
          </a:bodyPr>
          <a:lstStyle/>
          <a:p>
            <a:r>
              <a:rPr lang="ja-JP" altLang="en-US" sz="3600" dirty="0"/>
              <a:t>オートエンコーダの概要</a:t>
            </a:r>
            <a:endParaRPr kumimoji="1" lang="ja-JP" altLang="en-US" sz="3600" dirty="0"/>
          </a:p>
        </p:txBody>
      </p:sp>
      <p:sp>
        <p:nvSpPr>
          <p:cNvPr id="4" name="スライド番号プレースホルダー 3"/>
          <p:cNvSpPr>
            <a:spLocks noGrp="1"/>
          </p:cNvSpPr>
          <p:nvPr>
            <p:ph type="sldNum" sz="quarter" idx="12"/>
          </p:nvPr>
        </p:nvSpPr>
        <p:spPr>
          <a:xfrm>
            <a:off x="209062" y="6381115"/>
            <a:ext cx="2743200" cy="365125"/>
          </a:xfrm>
        </p:spPr>
        <p:txBody>
          <a:bodyPr/>
          <a:lstStyle/>
          <a:p>
            <a:fld id="{F35DE295-420C-4265-BE54-AE59FA4027A6}" type="slidenum">
              <a:rPr kumimoji="1" lang="ja-JP" altLang="en-US" smtClean="0"/>
              <a:t>39</a:t>
            </a:fld>
            <a:endParaRPr kumimoji="1" lang="ja-JP" altLang="en-US"/>
          </a:p>
        </p:txBody>
      </p:sp>
      <mc:AlternateContent xmlns:mc="http://schemas.openxmlformats.org/markup-compatibility/2006" xmlns:a14="http://schemas.microsoft.com/office/drawing/2010/main">
        <mc:Choice Requires="a14">
          <p:sp>
            <p:nvSpPr>
              <p:cNvPr id="21" name="コンテンツ プレースホルダー 2"/>
              <p:cNvSpPr txBox="1">
                <a:spLocks/>
              </p:cNvSpPr>
              <p:nvPr/>
            </p:nvSpPr>
            <p:spPr>
              <a:xfrm>
                <a:off x="653508" y="1320242"/>
                <a:ext cx="6793772" cy="506087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lnSpc>
                    <a:spcPct val="100000"/>
                  </a:lnSpc>
                  <a:spcBef>
                    <a:spcPts val="600"/>
                  </a:spcBef>
                  <a:spcAft>
                    <a:spcPts val="600"/>
                  </a:spcAft>
                </a:pPr>
                <a:r>
                  <a:rPr lang="en-US" altLang="ja-JP" sz="2400" i="1" dirty="0"/>
                  <a:t>N</a:t>
                </a:r>
                <a:r>
                  <a:rPr lang="ja-JP" altLang="en-US" sz="2400" dirty="0"/>
                  <a:t>個の入力データ </a:t>
                </a:r>
                <a14:m>
                  <m:oMath xmlns:m="http://schemas.openxmlformats.org/officeDocument/2006/math">
                    <m:sSub>
                      <m:sSubPr>
                        <m:ctrlPr>
                          <a:rPr lang="en-US" altLang="ja-JP" sz="2400" b="1" i="1" smtClean="0">
                            <a:latin typeface="Cambria Math" panose="02040503050406030204" pitchFamily="18" charset="0"/>
                          </a:rPr>
                        </m:ctrlPr>
                      </m:sSubPr>
                      <m:e>
                        <m:r>
                          <a:rPr lang="en-US" altLang="ja-JP" sz="2400" b="1" i="0" smtClean="0">
                            <a:latin typeface="Cambria Math" panose="02040503050406030204" pitchFamily="18" charset="0"/>
                          </a:rPr>
                          <m:t>𝐱</m:t>
                        </m:r>
                      </m:e>
                      <m:sub>
                        <m:r>
                          <a:rPr lang="en-US" altLang="ja-JP" sz="2400" b="1" i="1" smtClean="0">
                            <a:latin typeface="Cambria Math" panose="02040503050406030204" pitchFamily="18" charset="0"/>
                          </a:rPr>
                          <m:t>𝒊</m:t>
                        </m:r>
                      </m:sub>
                    </m:sSub>
                    <m:r>
                      <a:rPr lang="en-US" altLang="ja-JP" sz="2400" b="0" i="1" smtClean="0">
                        <a:latin typeface="Cambria Math" panose="02040503050406030204" pitchFamily="18" charset="0"/>
                      </a:rPr>
                      <m:t>∈</m:t>
                    </m:r>
                    <m:sSup>
                      <m:sSupPr>
                        <m:ctrlPr>
                          <a:rPr lang="en-US" altLang="ja-JP" sz="2400" i="1" smtClean="0">
                            <a:latin typeface="Cambria Math" panose="02040503050406030204" pitchFamily="18" charset="0"/>
                          </a:rPr>
                        </m:ctrlPr>
                      </m:sSupPr>
                      <m:e>
                        <m:r>
                          <a:rPr lang="en-US" altLang="ja-JP" sz="2400" b="0" i="1" smtClean="0">
                            <a:latin typeface="Cambria Math" panose="02040503050406030204" pitchFamily="18" charset="0"/>
                          </a:rPr>
                          <m:t>𝑅</m:t>
                        </m:r>
                      </m:e>
                      <m:sup>
                        <m:r>
                          <a:rPr lang="en-US" altLang="ja-JP" sz="2400" b="0" i="1" smtClean="0">
                            <a:latin typeface="Cambria Math" panose="02040503050406030204" pitchFamily="18" charset="0"/>
                          </a:rPr>
                          <m:t>𝑑</m:t>
                        </m:r>
                      </m:sup>
                    </m:sSup>
                  </m:oMath>
                </a14:m>
                <a:r>
                  <a:rPr lang="ja-JP" altLang="en-US" sz="2400" dirty="0"/>
                  <a:t> </a:t>
                </a:r>
                <a:endParaRPr lang="en-US" altLang="ja-JP" sz="2400" dirty="0"/>
              </a:p>
              <a:p>
                <a:pPr>
                  <a:lnSpc>
                    <a:spcPct val="100000"/>
                  </a:lnSpc>
                  <a:spcBef>
                    <a:spcPts val="600"/>
                  </a:spcBef>
                  <a:spcAft>
                    <a:spcPts val="600"/>
                  </a:spcAft>
                </a:pPr>
                <a:r>
                  <a:rPr lang="ja-JP" altLang="en-US" sz="2400" dirty="0"/>
                  <a:t>全入力</a:t>
                </a:r>
                <a14:m>
                  <m:oMath xmlns:m="http://schemas.openxmlformats.org/officeDocument/2006/math">
                    <m:sSub>
                      <m:sSubPr>
                        <m:ctrlPr>
                          <a:rPr lang="en-US" altLang="ja-JP" sz="2400" b="1" i="1">
                            <a:latin typeface="Cambria Math" panose="02040503050406030204" pitchFamily="18" charset="0"/>
                          </a:rPr>
                        </m:ctrlPr>
                      </m:sSubPr>
                      <m:e>
                        <m:r>
                          <a:rPr lang="en-US" altLang="ja-JP" sz="2400" b="1">
                            <a:latin typeface="Cambria Math" panose="02040503050406030204" pitchFamily="18" charset="0"/>
                          </a:rPr>
                          <m:t>𝐱</m:t>
                        </m:r>
                      </m:e>
                      <m:sub>
                        <m:r>
                          <a:rPr lang="en-US" altLang="ja-JP" sz="2400" b="1" i="1">
                            <a:latin typeface="Cambria Math" panose="02040503050406030204" pitchFamily="18" charset="0"/>
                          </a:rPr>
                          <m:t>𝒊</m:t>
                        </m:r>
                      </m:sub>
                    </m:sSub>
                  </m:oMath>
                </a14:m>
                <a:r>
                  <a:rPr lang="ja-JP" altLang="en-US" sz="2400" dirty="0"/>
                  <a:t>に対し，その出力</a:t>
                </a:r>
                <a14:m>
                  <m:oMath xmlns:m="http://schemas.openxmlformats.org/officeDocument/2006/math">
                    <m:sSub>
                      <m:sSubPr>
                        <m:ctrlPr>
                          <a:rPr lang="en-US" altLang="ja-JP" sz="2400" b="1" i="1">
                            <a:latin typeface="Cambria Math" panose="02040503050406030204" pitchFamily="18" charset="0"/>
                          </a:rPr>
                        </m:ctrlPr>
                      </m:sSubPr>
                      <m:e>
                        <m:r>
                          <a:rPr lang="en-US" altLang="ja-JP" sz="2400" b="1" i="1" smtClean="0">
                            <a:latin typeface="Cambria Math" panose="02040503050406030204" pitchFamily="18" charset="0"/>
                          </a:rPr>
                          <m:t>𝒛</m:t>
                        </m:r>
                      </m:e>
                      <m:sub>
                        <m:r>
                          <a:rPr lang="en-US" altLang="ja-JP" sz="2400" b="1" i="1">
                            <a:latin typeface="Cambria Math" panose="02040503050406030204" pitchFamily="18" charset="0"/>
                          </a:rPr>
                          <m:t>𝒊</m:t>
                        </m:r>
                      </m:sub>
                    </m:sSub>
                  </m:oMath>
                </a14:m>
                <a:r>
                  <a:rPr lang="ja-JP" altLang="en-US" sz="2400" dirty="0"/>
                  <a:t>がなるべく等しくなるよう重み・バイアス項を学習する</a:t>
                </a:r>
                <a:endParaRPr lang="en-US" altLang="ja-JP" sz="2400" dirty="0"/>
              </a:p>
              <a:p>
                <a:pPr>
                  <a:lnSpc>
                    <a:spcPct val="100000"/>
                  </a:lnSpc>
                  <a:spcBef>
                    <a:spcPts val="600"/>
                  </a:spcBef>
                  <a:spcAft>
                    <a:spcPts val="600"/>
                  </a:spcAft>
                </a:pPr>
                <a:r>
                  <a:rPr lang="ja-JP" altLang="en-US" sz="2400" dirty="0"/>
                  <a:t>つまりデータ</a:t>
                </a:r>
                <a14:m>
                  <m:oMath xmlns:m="http://schemas.openxmlformats.org/officeDocument/2006/math">
                    <m:sSub>
                      <m:sSubPr>
                        <m:ctrlPr>
                          <a:rPr lang="en-US" altLang="ja-JP" sz="2400" b="1" i="1">
                            <a:latin typeface="Cambria Math" panose="02040503050406030204" pitchFamily="18" charset="0"/>
                          </a:rPr>
                        </m:ctrlPr>
                      </m:sSubPr>
                      <m:e>
                        <m:r>
                          <a:rPr lang="en-US" altLang="ja-JP" sz="2400" b="1">
                            <a:latin typeface="Cambria Math" panose="02040503050406030204" pitchFamily="18" charset="0"/>
                          </a:rPr>
                          <m:t>𝐱</m:t>
                        </m:r>
                      </m:e>
                      <m:sub>
                        <m:r>
                          <a:rPr lang="en-US" altLang="ja-JP" sz="2400" b="1" i="1">
                            <a:latin typeface="Cambria Math" panose="02040503050406030204" pitchFamily="18" charset="0"/>
                          </a:rPr>
                          <m:t>𝒊</m:t>
                        </m:r>
                      </m:sub>
                    </m:sSub>
                  </m:oMath>
                </a14:m>
                <a:r>
                  <a:rPr lang="ja-JP" altLang="en-US" sz="2400" dirty="0"/>
                  <a:t>から，</a:t>
                </a:r>
                <a14:m>
                  <m:oMath xmlns:m="http://schemas.openxmlformats.org/officeDocument/2006/math">
                    <m:r>
                      <a:rPr lang="en-US" altLang="ja-JP" sz="2400" b="1">
                        <a:latin typeface="Cambria Math" panose="02040503050406030204" pitchFamily="18" charset="0"/>
                      </a:rPr>
                      <m:t>𝐖</m:t>
                    </m:r>
                    <m:r>
                      <a:rPr lang="en-US" altLang="ja-JP" sz="2400" b="1" i="0" smtClean="0">
                        <a:latin typeface="Cambria Math" panose="02040503050406030204" pitchFamily="18" charset="0"/>
                      </a:rPr>
                      <m:t>, </m:t>
                    </m:r>
                    <m:r>
                      <a:rPr lang="en-US" altLang="ja-JP" sz="2400" b="1">
                        <a:latin typeface="Cambria Math" panose="02040503050406030204" pitchFamily="18" charset="0"/>
                      </a:rPr>
                      <m:t>𝐛</m:t>
                    </m:r>
                    <m:r>
                      <a:rPr lang="en-US" altLang="ja-JP" sz="2400" b="1" i="0" smtClean="0">
                        <a:latin typeface="Cambria Math" panose="02040503050406030204" pitchFamily="18" charset="0"/>
                      </a:rPr>
                      <m:t>,</m:t>
                    </m:r>
                    <m:acc>
                      <m:accPr>
                        <m:chr m:val="̅"/>
                        <m:ctrlPr>
                          <a:rPr lang="en-US" altLang="ja-JP" sz="2400" b="1" i="1">
                            <a:latin typeface="Cambria Math" panose="02040503050406030204" pitchFamily="18" charset="0"/>
                          </a:rPr>
                        </m:ctrlPr>
                      </m:accPr>
                      <m:e>
                        <m:r>
                          <a:rPr lang="en-US" altLang="ja-JP" sz="2400" b="1">
                            <a:latin typeface="Cambria Math" panose="02040503050406030204" pitchFamily="18" charset="0"/>
                          </a:rPr>
                          <m:t>𝐖</m:t>
                        </m:r>
                      </m:e>
                    </m:acc>
                    <m:r>
                      <a:rPr lang="en-US" altLang="ja-JP" sz="2400" b="1">
                        <a:latin typeface="Cambria Math" panose="02040503050406030204" pitchFamily="18" charset="0"/>
                      </a:rPr>
                      <m:t>,</m:t>
                    </m:r>
                    <m:acc>
                      <m:accPr>
                        <m:chr m:val="̅"/>
                        <m:ctrlPr>
                          <a:rPr lang="en-US" altLang="ja-JP" sz="2400" b="1" i="1">
                            <a:latin typeface="Cambria Math" panose="02040503050406030204" pitchFamily="18" charset="0"/>
                          </a:rPr>
                        </m:ctrlPr>
                      </m:accPr>
                      <m:e>
                        <m:r>
                          <a:rPr lang="en-US" altLang="ja-JP" sz="2400" b="1">
                            <a:latin typeface="Cambria Math" panose="02040503050406030204" pitchFamily="18" charset="0"/>
                          </a:rPr>
                          <m:t>𝐛</m:t>
                        </m:r>
                      </m:e>
                    </m:acc>
                    <m:r>
                      <a:rPr lang="ja-JP" altLang="en-US" sz="2400" b="1" i="1">
                        <a:latin typeface="Cambria Math" panose="02040503050406030204" pitchFamily="18" charset="0"/>
                      </a:rPr>
                      <m:t>を</m:t>
                    </m:r>
                  </m:oMath>
                </a14:m>
                <a:r>
                  <a:rPr lang="ja-JP" altLang="en-US" sz="2400" dirty="0"/>
                  <a:t>学習</a:t>
                </a:r>
                <a:endParaRPr lang="en-US" altLang="ja-JP" sz="2400" dirty="0"/>
              </a:p>
              <a:p>
                <a:pPr marL="0" indent="0">
                  <a:lnSpc>
                    <a:spcPct val="100000"/>
                  </a:lnSpc>
                  <a:spcBef>
                    <a:spcPts val="600"/>
                  </a:spcBef>
                  <a:spcAft>
                    <a:spcPts val="600"/>
                  </a:spcAft>
                  <a:buNone/>
                </a:pPr>
                <a:r>
                  <a:rPr lang="en-US" altLang="ja-JP" sz="2000" dirty="0"/>
                  <a:t>※</a:t>
                </a:r>
                <a:r>
                  <a:rPr lang="ja-JP" altLang="en-US" sz="2000" dirty="0"/>
                  <a:t>中間層の次元が</a:t>
                </a:r>
                <a:r>
                  <a:rPr lang="en-US" altLang="ja-JP" sz="2000" i="1" dirty="0"/>
                  <a:t>d</a:t>
                </a:r>
                <a:r>
                  <a:rPr lang="ja-JP" altLang="en-US" sz="2000" dirty="0"/>
                  <a:t>より小さい場合，</a:t>
                </a:r>
                <a14:m>
                  <m:oMath xmlns:m="http://schemas.openxmlformats.org/officeDocument/2006/math">
                    <m:sSub>
                      <m:sSubPr>
                        <m:ctrlPr>
                          <a:rPr lang="en-US" altLang="ja-JP" sz="2000" b="1" i="1">
                            <a:latin typeface="Cambria Math" panose="02040503050406030204" pitchFamily="18" charset="0"/>
                          </a:rPr>
                        </m:ctrlPr>
                      </m:sSubPr>
                      <m:e>
                        <m:r>
                          <a:rPr lang="en-US" altLang="ja-JP" sz="2000" b="1" i="0" smtClean="0">
                            <a:latin typeface="Cambria Math" panose="02040503050406030204" pitchFamily="18" charset="0"/>
                          </a:rPr>
                          <m:t>𝐱</m:t>
                        </m:r>
                      </m:e>
                      <m:sub>
                        <m:r>
                          <a:rPr lang="en-US" altLang="ja-JP" sz="2000" b="1" i="1">
                            <a:latin typeface="Cambria Math" panose="02040503050406030204" pitchFamily="18" charset="0"/>
                          </a:rPr>
                          <m:t>𝒊</m:t>
                        </m:r>
                      </m:sub>
                    </m:sSub>
                    <m:r>
                      <a:rPr lang="ja-JP" altLang="en-US" sz="2000" b="1" i="1">
                        <a:latin typeface="Cambria Math" panose="02040503050406030204" pitchFamily="18" charset="0"/>
                      </a:rPr>
                      <m:t>＝</m:t>
                    </m:r>
                    <m:sSub>
                      <m:sSubPr>
                        <m:ctrlPr>
                          <a:rPr lang="en-US" altLang="ja-JP" sz="2000" b="1" i="1">
                            <a:latin typeface="Cambria Math" panose="02040503050406030204" pitchFamily="18" charset="0"/>
                          </a:rPr>
                        </m:ctrlPr>
                      </m:sSubPr>
                      <m:e>
                        <m:r>
                          <a:rPr lang="en-US" altLang="ja-JP" sz="2000" b="1" i="1">
                            <a:latin typeface="Cambria Math" panose="02040503050406030204" pitchFamily="18" charset="0"/>
                          </a:rPr>
                          <m:t>𝒛</m:t>
                        </m:r>
                      </m:e>
                      <m:sub>
                        <m:r>
                          <a:rPr lang="en-US" altLang="ja-JP" sz="2000" b="1" i="1">
                            <a:latin typeface="Cambria Math" panose="02040503050406030204" pitchFamily="18" charset="0"/>
                          </a:rPr>
                          <m:t>𝒊</m:t>
                        </m:r>
                      </m:sub>
                    </m:sSub>
                  </m:oMath>
                </a14:m>
                <a:r>
                  <a:rPr lang="ja-JP" altLang="en-US" sz="2000" i="1" dirty="0">
                    <a:latin typeface="Cambria Math" panose="02040503050406030204" pitchFamily="18" charset="0"/>
                  </a:rPr>
                  <a:t>を必ず満たすことは不可能</a:t>
                </a:r>
                <a:endParaRPr lang="en-US" altLang="ja-JP" sz="2000" i="1" dirty="0">
                  <a:latin typeface="Cambria Math" panose="02040503050406030204" pitchFamily="18" charset="0"/>
                </a:endParaRPr>
              </a:p>
              <a:p>
                <a:pPr>
                  <a:lnSpc>
                    <a:spcPct val="100000"/>
                  </a:lnSpc>
                  <a:spcBef>
                    <a:spcPts val="600"/>
                  </a:spcBef>
                  <a:spcAft>
                    <a:spcPts val="600"/>
                  </a:spcAft>
                </a:pPr>
                <a:endParaRPr lang="en-US" altLang="ja-JP" sz="2400" dirty="0"/>
              </a:p>
              <a:p>
                <a:pPr>
                  <a:lnSpc>
                    <a:spcPct val="100000"/>
                  </a:lnSpc>
                  <a:spcBef>
                    <a:spcPts val="600"/>
                  </a:spcBef>
                  <a:spcAft>
                    <a:spcPts val="600"/>
                  </a:spcAft>
                </a:pPr>
                <a:r>
                  <a:rPr lang="ja-JP" altLang="en-US" sz="2400" dirty="0"/>
                  <a:t>全データに対して，入力と近い出力が得られるような学習が行えたら</a:t>
                </a:r>
                <a:r>
                  <a:rPr lang="en-US" altLang="ja-JP" sz="2400" dirty="0"/>
                  <a:t>…</a:t>
                </a:r>
              </a:p>
              <a:p>
                <a:pPr marL="0" indent="0">
                  <a:lnSpc>
                    <a:spcPct val="100000"/>
                  </a:lnSpc>
                  <a:spcBef>
                    <a:spcPts val="600"/>
                  </a:spcBef>
                  <a:spcAft>
                    <a:spcPts val="600"/>
                  </a:spcAft>
                  <a:buNone/>
                </a:pPr>
                <a:r>
                  <a:rPr lang="en-US" altLang="ja-JP" sz="2400" dirty="0">
                    <a:sym typeface="Wingdings" panose="05000000000000000000" pitchFamily="2" charset="2"/>
                  </a:rPr>
                  <a:t> </a:t>
                </a:r>
                <a:r>
                  <a:rPr lang="ja-JP" altLang="en-US" sz="2400" dirty="0">
                    <a:sym typeface="Wingdings" panose="05000000000000000000" pitchFamily="2" charset="2"/>
                  </a:rPr>
                  <a:t>元データ</a:t>
                </a:r>
                <a14:m>
                  <m:oMath xmlns:m="http://schemas.openxmlformats.org/officeDocument/2006/math">
                    <m:sSub>
                      <m:sSubPr>
                        <m:ctrlPr>
                          <a:rPr lang="en-US" altLang="ja-JP" sz="2400" b="1" i="1">
                            <a:latin typeface="Cambria Math" panose="02040503050406030204" pitchFamily="18" charset="0"/>
                          </a:rPr>
                        </m:ctrlPr>
                      </m:sSubPr>
                      <m:e>
                        <m:r>
                          <a:rPr lang="en-US" altLang="ja-JP" sz="2400" b="1">
                            <a:latin typeface="Cambria Math" panose="02040503050406030204" pitchFamily="18" charset="0"/>
                          </a:rPr>
                          <m:t>𝐱</m:t>
                        </m:r>
                      </m:e>
                      <m:sub>
                        <m:r>
                          <a:rPr lang="en-US" altLang="ja-JP" sz="2400" b="1" i="1">
                            <a:latin typeface="Cambria Math" panose="02040503050406030204" pitchFamily="18" charset="0"/>
                          </a:rPr>
                          <m:t>𝒊</m:t>
                        </m:r>
                      </m:sub>
                    </m:sSub>
                  </m:oMath>
                </a14:m>
                <a:r>
                  <a:rPr lang="ja-JP" altLang="en-US" sz="2400" dirty="0">
                    <a:sym typeface="Wingdings" panose="05000000000000000000" pitchFamily="2" charset="2"/>
                  </a:rPr>
                  <a:t>の情報をあまり落とさずに次元削減ができたことになる</a:t>
                </a:r>
                <a:endParaRPr lang="en-US" altLang="ja-JP" sz="2400" dirty="0"/>
              </a:p>
            </p:txBody>
          </p:sp>
        </mc:Choice>
        <mc:Fallback xmlns="">
          <p:sp>
            <p:nvSpPr>
              <p:cNvPr id="21" name="コンテンツ プレースホルダー 2"/>
              <p:cNvSpPr txBox="1">
                <a:spLocks noRot="1" noChangeAspect="1" noMove="1" noResize="1" noEditPoints="1" noAdjustHandles="1" noChangeArrowheads="1" noChangeShapeType="1" noTextEdit="1"/>
              </p:cNvSpPr>
              <p:nvPr/>
            </p:nvSpPr>
            <p:spPr>
              <a:xfrm>
                <a:off x="653508" y="1320242"/>
                <a:ext cx="6793772" cy="5060873"/>
              </a:xfrm>
              <a:prstGeom prst="rect">
                <a:avLst/>
              </a:prstGeom>
              <a:blipFill rotWithShape="0">
                <a:blip r:embed="rId2"/>
                <a:stretch>
                  <a:fillRect l="-1345" t="-843" r="-359" b="-120"/>
                </a:stretch>
              </a:blipFill>
            </p:spPr>
            <p:txBody>
              <a:bodyPr/>
              <a:lstStyle/>
              <a:p>
                <a:r>
                  <a:rPr lang="ja-JP" altLang="en-US">
                    <a:noFill/>
                  </a:rPr>
                  <a:t> </a:t>
                </a:r>
              </a:p>
            </p:txBody>
          </p:sp>
        </mc:Fallback>
      </mc:AlternateContent>
      <p:grpSp>
        <p:nvGrpSpPr>
          <p:cNvPr id="62" name="グループ化 61"/>
          <p:cNvGrpSpPr/>
          <p:nvPr/>
        </p:nvGrpSpPr>
        <p:grpSpPr>
          <a:xfrm>
            <a:off x="14597185" y="-1705482"/>
            <a:ext cx="656881" cy="2648277"/>
            <a:chOff x="4040750" y="922148"/>
            <a:chExt cx="656881" cy="2648277"/>
          </a:xfrm>
        </p:grpSpPr>
        <p:sp>
          <p:nvSpPr>
            <p:cNvPr id="63" name="楕円 7"/>
            <p:cNvSpPr/>
            <p:nvPr/>
          </p:nvSpPr>
          <p:spPr>
            <a:xfrm>
              <a:off x="4040750" y="922148"/>
              <a:ext cx="656881" cy="65688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ja-JP" sz="2400" i="1" dirty="0">
                  <a:latin typeface="Times New Roman" panose="02020603050405020304" pitchFamily="18" charset="0"/>
                  <a:ea typeface="メイリオ" panose="020B0604030504040204" pitchFamily="50" charset="-128"/>
                  <a:cs typeface="Times New Roman" panose="02020603050405020304" pitchFamily="18" charset="0"/>
                </a:rPr>
                <a:t>y</a:t>
              </a:r>
              <a:r>
                <a:rPr kumimoji="1" lang="en-US" altLang="ja-JP" sz="2400" i="1" baseline="-25000" dirty="0">
                  <a:latin typeface="Times New Roman" panose="02020603050405020304" pitchFamily="18" charset="0"/>
                  <a:ea typeface="メイリオ" panose="020B0604030504040204" pitchFamily="50" charset="-128"/>
                  <a:cs typeface="Times New Roman" panose="02020603050405020304" pitchFamily="18" charset="0"/>
                </a:rPr>
                <a:t>1</a:t>
              </a:r>
              <a:endParaRPr kumimoji="1" lang="ja-JP" altLang="en-US" sz="2400" i="1" baseline="-25000" dirty="0">
                <a:latin typeface="Times New Roman" panose="02020603050405020304" pitchFamily="18" charset="0"/>
                <a:ea typeface="メイリオ" panose="020B0604030504040204" pitchFamily="50" charset="-128"/>
                <a:cs typeface="Times New Roman" panose="02020603050405020304" pitchFamily="18" charset="0"/>
              </a:endParaRPr>
            </a:p>
          </p:txBody>
        </p:sp>
        <p:sp>
          <p:nvSpPr>
            <p:cNvPr id="64" name="楕円 8"/>
            <p:cNvSpPr/>
            <p:nvPr/>
          </p:nvSpPr>
          <p:spPr>
            <a:xfrm>
              <a:off x="4040750" y="1732516"/>
              <a:ext cx="656881" cy="65688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ja-JP" sz="2400" i="1" dirty="0">
                  <a:latin typeface="Times New Roman" panose="02020603050405020304" pitchFamily="18" charset="0"/>
                  <a:ea typeface="メイリオ" panose="020B0604030504040204" pitchFamily="50" charset="-128"/>
                  <a:cs typeface="Times New Roman" panose="02020603050405020304" pitchFamily="18" charset="0"/>
                </a:rPr>
                <a:t>y</a:t>
              </a:r>
              <a:r>
                <a:rPr kumimoji="1" lang="en-US" altLang="ja-JP" sz="2400" i="1" baseline="-25000" dirty="0">
                  <a:latin typeface="Times New Roman" panose="02020603050405020304" pitchFamily="18" charset="0"/>
                  <a:ea typeface="メイリオ" panose="020B0604030504040204" pitchFamily="50" charset="-128"/>
                  <a:cs typeface="Times New Roman" panose="02020603050405020304" pitchFamily="18" charset="0"/>
                </a:rPr>
                <a:t>2</a:t>
              </a:r>
              <a:endParaRPr kumimoji="1" lang="ja-JP" altLang="en-US" sz="2400" i="1" baseline="-25000" dirty="0">
                <a:latin typeface="Times New Roman" panose="02020603050405020304" pitchFamily="18" charset="0"/>
                <a:ea typeface="メイリオ" panose="020B0604030504040204" pitchFamily="50" charset="-128"/>
                <a:cs typeface="Times New Roman" panose="02020603050405020304" pitchFamily="18" charset="0"/>
              </a:endParaRPr>
            </a:p>
          </p:txBody>
        </p:sp>
        <p:sp>
          <p:nvSpPr>
            <p:cNvPr id="65" name="楕円 9"/>
            <p:cNvSpPr/>
            <p:nvPr/>
          </p:nvSpPr>
          <p:spPr>
            <a:xfrm>
              <a:off x="4040750" y="2913544"/>
              <a:ext cx="656881" cy="65688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ja-JP" sz="2400" i="1" dirty="0" err="1">
                  <a:latin typeface="Times New Roman" panose="02020603050405020304" pitchFamily="18" charset="0"/>
                  <a:ea typeface="メイリオ" panose="020B0604030504040204" pitchFamily="50" charset="-128"/>
                  <a:cs typeface="Times New Roman" panose="02020603050405020304" pitchFamily="18" charset="0"/>
                </a:rPr>
                <a:t>y</a:t>
              </a:r>
              <a:r>
                <a:rPr kumimoji="1" lang="en-US" altLang="ja-JP" sz="2400" i="1" baseline="-25000" dirty="0" err="1">
                  <a:latin typeface="Times New Roman" panose="02020603050405020304" pitchFamily="18" charset="0"/>
                  <a:ea typeface="メイリオ" panose="020B0604030504040204" pitchFamily="50" charset="-128"/>
                  <a:cs typeface="Times New Roman" panose="02020603050405020304" pitchFamily="18" charset="0"/>
                </a:rPr>
                <a:t>k</a:t>
              </a:r>
              <a:endParaRPr kumimoji="1" lang="ja-JP" altLang="en-US" sz="2400" i="1" baseline="-25000" dirty="0">
                <a:latin typeface="Times New Roman" panose="02020603050405020304" pitchFamily="18" charset="0"/>
                <a:ea typeface="メイリオ" panose="020B0604030504040204" pitchFamily="50" charset="-128"/>
                <a:cs typeface="Times New Roman" panose="02020603050405020304" pitchFamily="18" charset="0"/>
              </a:endParaRPr>
            </a:p>
          </p:txBody>
        </p:sp>
      </p:grpSp>
      <p:grpSp>
        <p:nvGrpSpPr>
          <p:cNvPr id="66" name="グループ化 65"/>
          <p:cNvGrpSpPr/>
          <p:nvPr/>
        </p:nvGrpSpPr>
        <p:grpSpPr>
          <a:xfrm>
            <a:off x="12815182" y="-2262504"/>
            <a:ext cx="656881" cy="3627067"/>
            <a:chOff x="2510302" y="365126"/>
            <a:chExt cx="656881" cy="3627067"/>
          </a:xfrm>
        </p:grpSpPr>
        <p:sp>
          <p:nvSpPr>
            <p:cNvPr id="67" name="楕円 4"/>
            <p:cNvSpPr/>
            <p:nvPr/>
          </p:nvSpPr>
          <p:spPr>
            <a:xfrm>
              <a:off x="2510302" y="365126"/>
              <a:ext cx="656881" cy="65688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ja-JP" sz="2400" i="1" dirty="0">
                  <a:latin typeface="Times New Roman" panose="02020603050405020304" pitchFamily="18" charset="0"/>
                  <a:ea typeface="メイリオ" panose="020B0604030504040204" pitchFamily="50" charset="-128"/>
                  <a:cs typeface="Times New Roman" panose="02020603050405020304" pitchFamily="18" charset="0"/>
                </a:rPr>
                <a:t>x</a:t>
              </a:r>
              <a:r>
                <a:rPr kumimoji="1" lang="en-US" altLang="ja-JP" sz="2400" i="1" baseline="-25000" dirty="0">
                  <a:latin typeface="Times New Roman" panose="02020603050405020304" pitchFamily="18" charset="0"/>
                  <a:ea typeface="メイリオ" panose="020B0604030504040204" pitchFamily="50" charset="-128"/>
                  <a:cs typeface="Times New Roman" panose="02020603050405020304" pitchFamily="18" charset="0"/>
                </a:rPr>
                <a:t>1</a:t>
              </a:r>
              <a:endParaRPr kumimoji="1" lang="ja-JP" altLang="en-US" sz="2400" i="1" baseline="-25000" dirty="0">
                <a:latin typeface="Times New Roman" panose="02020603050405020304" pitchFamily="18" charset="0"/>
                <a:ea typeface="メイリオ" panose="020B0604030504040204" pitchFamily="50" charset="-128"/>
                <a:cs typeface="Times New Roman" panose="02020603050405020304" pitchFamily="18" charset="0"/>
              </a:endParaRPr>
            </a:p>
          </p:txBody>
        </p:sp>
        <p:sp>
          <p:nvSpPr>
            <p:cNvPr id="68" name="楕円 5"/>
            <p:cNvSpPr/>
            <p:nvPr/>
          </p:nvSpPr>
          <p:spPr>
            <a:xfrm>
              <a:off x="2510302" y="1183184"/>
              <a:ext cx="656881" cy="65688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ja-JP" sz="2400" i="1" dirty="0">
                  <a:latin typeface="Times New Roman" panose="02020603050405020304" pitchFamily="18" charset="0"/>
                  <a:ea typeface="メイリオ" panose="020B0604030504040204" pitchFamily="50" charset="-128"/>
                  <a:cs typeface="Times New Roman" panose="02020603050405020304" pitchFamily="18" charset="0"/>
                </a:rPr>
                <a:t>x</a:t>
              </a:r>
              <a:r>
                <a:rPr kumimoji="1" lang="en-US" altLang="ja-JP" sz="2400" i="1" baseline="-25000" dirty="0">
                  <a:latin typeface="Times New Roman" panose="02020603050405020304" pitchFamily="18" charset="0"/>
                  <a:ea typeface="メイリオ" panose="020B0604030504040204" pitchFamily="50" charset="-128"/>
                  <a:cs typeface="Times New Roman" panose="02020603050405020304" pitchFamily="18" charset="0"/>
                </a:rPr>
                <a:t>2</a:t>
              </a:r>
              <a:endParaRPr kumimoji="1" lang="ja-JP" altLang="en-US" sz="2400" i="1" baseline="-25000" dirty="0">
                <a:latin typeface="Times New Roman" panose="02020603050405020304" pitchFamily="18" charset="0"/>
                <a:ea typeface="メイリオ" panose="020B0604030504040204" pitchFamily="50" charset="-128"/>
                <a:cs typeface="Times New Roman" panose="02020603050405020304" pitchFamily="18" charset="0"/>
              </a:endParaRPr>
            </a:p>
          </p:txBody>
        </p:sp>
        <p:sp>
          <p:nvSpPr>
            <p:cNvPr id="69" name="楕円 6"/>
            <p:cNvSpPr/>
            <p:nvPr/>
          </p:nvSpPr>
          <p:spPr>
            <a:xfrm>
              <a:off x="2510302" y="3335312"/>
              <a:ext cx="656881" cy="65688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ja-JP" sz="2400" i="1" dirty="0" err="1">
                  <a:latin typeface="Times New Roman" panose="02020603050405020304" pitchFamily="18" charset="0"/>
                  <a:ea typeface="メイリオ" panose="020B0604030504040204" pitchFamily="50" charset="-128"/>
                  <a:cs typeface="Times New Roman" panose="02020603050405020304" pitchFamily="18" charset="0"/>
                </a:rPr>
                <a:t>x</a:t>
              </a:r>
              <a:r>
                <a:rPr kumimoji="1" lang="en-US" altLang="ja-JP" sz="2400" i="1" baseline="-25000" dirty="0" err="1">
                  <a:latin typeface="Times New Roman" panose="02020603050405020304" pitchFamily="18" charset="0"/>
                  <a:ea typeface="メイリオ" panose="020B0604030504040204" pitchFamily="50" charset="-128"/>
                  <a:cs typeface="Times New Roman" panose="02020603050405020304" pitchFamily="18" charset="0"/>
                </a:rPr>
                <a:t>d</a:t>
              </a:r>
              <a:endParaRPr kumimoji="1" lang="ja-JP" altLang="en-US" sz="2400" i="1" baseline="-25000" dirty="0">
                <a:latin typeface="Times New Roman" panose="02020603050405020304" pitchFamily="18" charset="0"/>
                <a:ea typeface="メイリオ" panose="020B0604030504040204" pitchFamily="50" charset="-128"/>
                <a:cs typeface="Times New Roman" panose="02020603050405020304" pitchFamily="18" charset="0"/>
              </a:endParaRPr>
            </a:p>
          </p:txBody>
        </p:sp>
        <p:sp>
          <p:nvSpPr>
            <p:cNvPr id="70" name="楕円 10"/>
            <p:cNvSpPr/>
            <p:nvPr/>
          </p:nvSpPr>
          <p:spPr>
            <a:xfrm>
              <a:off x="2510302" y="2001242"/>
              <a:ext cx="656881" cy="65688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ja-JP" sz="2400" i="1" dirty="0">
                  <a:latin typeface="Times New Roman" panose="02020603050405020304" pitchFamily="18" charset="0"/>
                  <a:ea typeface="メイリオ" panose="020B0604030504040204" pitchFamily="50" charset="-128"/>
                  <a:cs typeface="Times New Roman" panose="02020603050405020304" pitchFamily="18" charset="0"/>
                </a:rPr>
                <a:t>x</a:t>
              </a:r>
              <a:r>
                <a:rPr kumimoji="1" lang="en-US" altLang="ja-JP" sz="2400" i="1" baseline="-25000" dirty="0">
                  <a:latin typeface="Times New Roman" panose="02020603050405020304" pitchFamily="18" charset="0"/>
                  <a:ea typeface="メイリオ" panose="020B0604030504040204" pitchFamily="50" charset="-128"/>
                  <a:cs typeface="Times New Roman" panose="02020603050405020304" pitchFamily="18" charset="0"/>
                </a:rPr>
                <a:t>3</a:t>
              </a:r>
              <a:endParaRPr kumimoji="1" lang="ja-JP" altLang="en-US" sz="2400" i="1" baseline="-25000" dirty="0">
                <a:latin typeface="Times New Roman" panose="02020603050405020304" pitchFamily="18" charset="0"/>
                <a:ea typeface="メイリオ" panose="020B0604030504040204" pitchFamily="50" charset="-128"/>
                <a:cs typeface="Times New Roman" panose="02020603050405020304" pitchFamily="18" charset="0"/>
              </a:endParaRPr>
            </a:p>
          </p:txBody>
        </p:sp>
      </p:grpSp>
      <p:grpSp>
        <p:nvGrpSpPr>
          <p:cNvPr id="71" name="グループ化 70"/>
          <p:cNvGrpSpPr/>
          <p:nvPr/>
        </p:nvGrpSpPr>
        <p:grpSpPr>
          <a:xfrm>
            <a:off x="16512538" y="-2262504"/>
            <a:ext cx="656881" cy="3627067"/>
            <a:chOff x="5571198" y="365126"/>
            <a:chExt cx="656881" cy="3627067"/>
          </a:xfrm>
        </p:grpSpPr>
        <p:sp>
          <p:nvSpPr>
            <p:cNvPr id="72" name="楕円 11"/>
            <p:cNvSpPr/>
            <p:nvPr/>
          </p:nvSpPr>
          <p:spPr>
            <a:xfrm>
              <a:off x="5571198" y="365126"/>
              <a:ext cx="656881" cy="65688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ja-JP" sz="2400" i="1" dirty="0">
                  <a:latin typeface="Times New Roman" panose="02020603050405020304" pitchFamily="18" charset="0"/>
                  <a:ea typeface="メイリオ" panose="020B0604030504040204" pitchFamily="50" charset="-128"/>
                  <a:cs typeface="Times New Roman" panose="02020603050405020304" pitchFamily="18" charset="0"/>
                </a:rPr>
                <a:t>z</a:t>
              </a:r>
              <a:r>
                <a:rPr kumimoji="1" lang="en-US" altLang="ja-JP" sz="2400" i="1" baseline="-25000" dirty="0">
                  <a:latin typeface="Times New Roman" panose="02020603050405020304" pitchFamily="18" charset="0"/>
                  <a:ea typeface="メイリオ" panose="020B0604030504040204" pitchFamily="50" charset="-128"/>
                  <a:cs typeface="Times New Roman" panose="02020603050405020304" pitchFamily="18" charset="0"/>
                </a:rPr>
                <a:t>1</a:t>
              </a:r>
              <a:endParaRPr kumimoji="1" lang="ja-JP" altLang="en-US" sz="2400" i="1" baseline="-25000" dirty="0">
                <a:latin typeface="Times New Roman" panose="02020603050405020304" pitchFamily="18" charset="0"/>
                <a:ea typeface="メイリオ" panose="020B0604030504040204" pitchFamily="50" charset="-128"/>
                <a:cs typeface="Times New Roman" panose="02020603050405020304" pitchFamily="18" charset="0"/>
              </a:endParaRPr>
            </a:p>
          </p:txBody>
        </p:sp>
        <p:sp>
          <p:nvSpPr>
            <p:cNvPr id="73" name="楕円 12"/>
            <p:cNvSpPr/>
            <p:nvPr/>
          </p:nvSpPr>
          <p:spPr>
            <a:xfrm>
              <a:off x="5571198" y="1183184"/>
              <a:ext cx="656881" cy="65688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ja-JP" sz="2400" i="1" dirty="0">
                  <a:latin typeface="Times New Roman" panose="02020603050405020304" pitchFamily="18" charset="0"/>
                  <a:ea typeface="メイリオ" panose="020B0604030504040204" pitchFamily="50" charset="-128"/>
                  <a:cs typeface="Times New Roman" panose="02020603050405020304" pitchFamily="18" charset="0"/>
                </a:rPr>
                <a:t>z</a:t>
              </a:r>
              <a:r>
                <a:rPr kumimoji="1" lang="en-US" altLang="ja-JP" sz="2400" i="1" baseline="-25000" dirty="0">
                  <a:latin typeface="Times New Roman" panose="02020603050405020304" pitchFamily="18" charset="0"/>
                  <a:ea typeface="メイリオ" panose="020B0604030504040204" pitchFamily="50" charset="-128"/>
                  <a:cs typeface="Times New Roman" panose="02020603050405020304" pitchFamily="18" charset="0"/>
                </a:rPr>
                <a:t>2</a:t>
              </a:r>
              <a:endParaRPr kumimoji="1" lang="ja-JP" altLang="en-US" sz="2400" i="1" baseline="-25000" dirty="0">
                <a:latin typeface="Times New Roman" panose="02020603050405020304" pitchFamily="18" charset="0"/>
                <a:ea typeface="メイリオ" panose="020B0604030504040204" pitchFamily="50" charset="-128"/>
                <a:cs typeface="Times New Roman" panose="02020603050405020304" pitchFamily="18" charset="0"/>
              </a:endParaRPr>
            </a:p>
          </p:txBody>
        </p:sp>
        <p:sp>
          <p:nvSpPr>
            <p:cNvPr id="74" name="楕円 13"/>
            <p:cNvSpPr/>
            <p:nvPr/>
          </p:nvSpPr>
          <p:spPr>
            <a:xfrm>
              <a:off x="5571198" y="3335312"/>
              <a:ext cx="656881" cy="65688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ja-JP" sz="2400" i="1" dirty="0" err="1">
                  <a:latin typeface="Times New Roman" panose="02020603050405020304" pitchFamily="18" charset="0"/>
                  <a:ea typeface="メイリオ" panose="020B0604030504040204" pitchFamily="50" charset="-128"/>
                  <a:cs typeface="Times New Roman" panose="02020603050405020304" pitchFamily="18" charset="0"/>
                </a:rPr>
                <a:t>z</a:t>
              </a:r>
              <a:r>
                <a:rPr kumimoji="1" lang="en-US" altLang="ja-JP" sz="2400" i="1" baseline="-25000" dirty="0" err="1">
                  <a:latin typeface="Times New Roman" panose="02020603050405020304" pitchFamily="18" charset="0"/>
                  <a:ea typeface="メイリオ" panose="020B0604030504040204" pitchFamily="50" charset="-128"/>
                  <a:cs typeface="Times New Roman" panose="02020603050405020304" pitchFamily="18" charset="0"/>
                </a:rPr>
                <a:t>d</a:t>
              </a:r>
              <a:endParaRPr kumimoji="1" lang="ja-JP" altLang="en-US" sz="2400" i="1" baseline="-25000" dirty="0">
                <a:latin typeface="Times New Roman" panose="02020603050405020304" pitchFamily="18" charset="0"/>
                <a:ea typeface="メイリオ" panose="020B0604030504040204" pitchFamily="50" charset="-128"/>
                <a:cs typeface="Times New Roman" panose="02020603050405020304" pitchFamily="18" charset="0"/>
              </a:endParaRPr>
            </a:p>
          </p:txBody>
        </p:sp>
        <p:sp>
          <p:nvSpPr>
            <p:cNvPr id="75" name="楕円 14"/>
            <p:cNvSpPr/>
            <p:nvPr/>
          </p:nvSpPr>
          <p:spPr>
            <a:xfrm>
              <a:off x="5571198" y="2001242"/>
              <a:ext cx="656881" cy="65688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ja-JP" sz="2400" i="1" dirty="0">
                  <a:latin typeface="Times New Roman" panose="02020603050405020304" pitchFamily="18" charset="0"/>
                  <a:ea typeface="メイリオ" panose="020B0604030504040204" pitchFamily="50" charset="-128"/>
                  <a:cs typeface="Times New Roman" panose="02020603050405020304" pitchFamily="18" charset="0"/>
                </a:rPr>
                <a:t>z</a:t>
              </a:r>
              <a:r>
                <a:rPr kumimoji="1" lang="en-US" altLang="ja-JP" sz="2400" i="1" baseline="-25000" dirty="0">
                  <a:latin typeface="Times New Roman" panose="02020603050405020304" pitchFamily="18" charset="0"/>
                  <a:ea typeface="メイリオ" panose="020B0604030504040204" pitchFamily="50" charset="-128"/>
                  <a:cs typeface="Times New Roman" panose="02020603050405020304" pitchFamily="18" charset="0"/>
                </a:rPr>
                <a:t>3</a:t>
              </a:r>
              <a:endParaRPr kumimoji="1" lang="ja-JP" altLang="en-US" sz="2400" i="1" baseline="-25000" dirty="0">
                <a:latin typeface="Times New Roman" panose="02020603050405020304" pitchFamily="18" charset="0"/>
                <a:ea typeface="メイリオ" panose="020B0604030504040204" pitchFamily="50" charset="-128"/>
                <a:cs typeface="Times New Roman" panose="02020603050405020304" pitchFamily="18" charset="0"/>
              </a:endParaRPr>
            </a:p>
          </p:txBody>
        </p:sp>
      </p:grpSp>
      <p:cxnSp>
        <p:nvCxnSpPr>
          <p:cNvPr id="76" name="直線矢印コネクタ 75"/>
          <p:cNvCxnSpPr>
            <a:stCxn id="67" idx="6"/>
            <a:endCxn id="63" idx="2"/>
          </p:cNvCxnSpPr>
          <p:nvPr/>
        </p:nvCxnSpPr>
        <p:spPr>
          <a:xfrm>
            <a:off x="13472063" y="-1934063"/>
            <a:ext cx="1125122" cy="557022"/>
          </a:xfrm>
          <a:prstGeom prst="straightConnector1">
            <a:avLst/>
          </a:prstGeom>
          <a:ln w="95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7" name="直線矢印コネクタ 76"/>
          <p:cNvCxnSpPr>
            <a:stCxn id="67" idx="6"/>
            <a:endCxn id="64" idx="2"/>
          </p:cNvCxnSpPr>
          <p:nvPr/>
        </p:nvCxnSpPr>
        <p:spPr>
          <a:xfrm>
            <a:off x="13472063" y="-1934063"/>
            <a:ext cx="1125122" cy="1367390"/>
          </a:xfrm>
          <a:prstGeom prst="straightConnector1">
            <a:avLst/>
          </a:prstGeom>
          <a:ln w="95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8" name="直線矢印コネクタ 77"/>
          <p:cNvCxnSpPr>
            <a:stCxn id="67" idx="6"/>
            <a:endCxn id="65" idx="2"/>
          </p:cNvCxnSpPr>
          <p:nvPr/>
        </p:nvCxnSpPr>
        <p:spPr>
          <a:xfrm>
            <a:off x="13472063" y="-1934063"/>
            <a:ext cx="1125122" cy="2548418"/>
          </a:xfrm>
          <a:prstGeom prst="straightConnector1">
            <a:avLst/>
          </a:prstGeom>
          <a:ln w="95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9" name="直線矢印コネクタ 78"/>
          <p:cNvCxnSpPr>
            <a:stCxn id="68" idx="6"/>
            <a:endCxn id="63" idx="2"/>
          </p:cNvCxnSpPr>
          <p:nvPr/>
        </p:nvCxnSpPr>
        <p:spPr>
          <a:xfrm flipV="1">
            <a:off x="13472063" y="-1377041"/>
            <a:ext cx="1125122" cy="261036"/>
          </a:xfrm>
          <a:prstGeom prst="straightConnector1">
            <a:avLst/>
          </a:prstGeom>
          <a:ln w="95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80" name="直線矢印コネクタ 79"/>
          <p:cNvCxnSpPr>
            <a:stCxn id="68" idx="6"/>
            <a:endCxn id="64" idx="2"/>
          </p:cNvCxnSpPr>
          <p:nvPr/>
        </p:nvCxnSpPr>
        <p:spPr>
          <a:xfrm>
            <a:off x="13472063" y="-1116005"/>
            <a:ext cx="1125122" cy="549332"/>
          </a:xfrm>
          <a:prstGeom prst="straightConnector1">
            <a:avLst/>
          </a:prstGeom>
          <a:ln w="95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81" name="直線矢印コネクタ 80"/>
          <p:cNvCxnSpPr>
            <a:stCxn id="68" idx="6"/>
            <a:endCxn id="65" idx="2"/>
          </p:cNvCxnSpPr>
          <p:nvPr/>
        </p:nvCxnSpPr>
        <p:spPr>
          <a:xfrm>
            <a:off x="13472063" y="-1116005"/>
            <a:ext cx="1125122" cy="1730360"/>
          </a:xfrm>
          <a:prstGeom prst="straightConnector1">
            <a:avLst/>
          </a:prstGeom>
          <a:ln w="95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82" name="直線矢印コネクタ 81"/>
          <p:cNvCxnSpPr>
            <a:stCxn id="70" idx="6"/>
            <a:endCxn id="63" idx="2"/>
          </p:cNvCxnSpPr>
          <p:nvPr/>
        </p:nvCxnSpPr>
        <p:spPr>
          <a:xfrm flipV="1">
            <a:off x="13472063" y="-1377041"/>
            <a:ext cx="1125122" cy="1079094"/>
          </a:xfrm>
          <a:prstGeom prst="straightConnector1">
            <a:avLst/>
          </a:prstGeom>
          <a:ln w="95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83" name="直線矢印コネクタ 82"/>
          <p:cNvCxnSpPr>
            <a:stCxn id="70" idx="6"/>
            <a:endCxn id="65" idx="2"/>
          </p:cNvCxnSpPr>
          <p:nvPr/>
        </p:nvCxnSpPr>
        <p:spPr>
          <a:xfrm>
            <a:off x="13472063" y="-297947"/>
            <a:ext cx="1125122" cy="912302"/>
          </a:xfrm>
          <a:prstGeom prst="straightConnector1">
            <a:avLst/>
          </a:prstGeom>
          <a:ln w="95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84" name="直線矢印コネクタ 83"/>
          <p:cNvCxnSpPr>
            <a:stCxn id="70" idx="6"/>
            <a:endCxn id="64" idx="2"/>
          </p:cNvCxnSpPr>
          <p:nvPr/>
        </p:nvCxnSpPr>
        <p:spPr>
          <a:xfrm flipV="1">
            <a:off x="13472063" y="-566673"/>
            <a:ext cx="1125122" cy="268726"/>
          </a:xfrm>
          <a:prstGeom prst="straightConnector1">
            <a:avLst/>
          </a:prstGeom>
          <a:ln w="95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85" name="直線矢印コネクタ 84"/>
          <p:cNvCxnSpPr>
            <a:stCxn id="69" idx="6"/>
            <a:endCxn id="63" idx="2"/>
          </p:cNvCxnSpPr>
          <p:nvPr/>
        </p:nvCxnSpPr>
        <p:spPr>
          <a:xfrm flipV="1">
            <a:off x="13472063" y="-1377041"/>
            <a:ext cx="1125122" cy="2413164"/>
          </a:xfrm>
          <a:prstGeom prst="straightConnector1">
            <a:avLst/>
          </a:prstGeom>
          <a:ln w="95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86" name="直線矢印コネクタ 85"/>
          <p:cNvCxnSpPr>
            <a:stCxn id="69" idx="6"/>
            <a:endCxn id="64" idx="2"/>
          </p:cNvCxnSpPr>
          <p:nvPr/>
        </p:nvCxnSpPr>
        <p:spPr>
          <a:xfrm flipV="1">
            <a:off x="13472063" y="-566673"/>
            <a:ext cx="1125122" cy="1602796"/>
          </a:xfrm>
          <a:prstGeom prst="straightConnector1">
            <a:avLst/>
          </a:prstGeom>
          <a:ln w="95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87" name="直線矢印コネクタ 86"/>
          <p:cNvCxnSpPr>
            <a:stCxn id="69" idx="6"/>
            <a:endCxn id="65" idx="2"/>
          </p:cNvCxnSpPr>
          <p:nvPr/>
        </p:nvCxnSpPr>
        <p:spPr>
          <a:xfrm flipV="1">
            <a:off x="13472063" y="614355"/>
            <a:ext cx="1125122" cy="421768"/>
          </a:xfrm>
          <a:prstGeom prst="straightConnector1">
            <a:avLst/>
          </a:prstGeom>
          <a:ln w="95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88" name="直線矢印コネクタ 87"/>
          <p:cNvCxnSpPr>
            <a:stCxn id="63" idx="6"/>
            <a:endCxn id="72" idx="2"/>
          </p:cNvCxnSpPr>
          <p:nvPr/>
        </p:nvCxnSpPr>
        <p:spPr>
          <a:xfrm flipV="1">
            <a:off x="15254066" y="-1934063"/>
            <a:ext cx="1258472" cy="557022"/>
          </a:xfrm>
          <a:prstGeom prst="straightConnector1">
            <a:avLst/>
          </a:prstGeom>
          <a:ln w="95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89" name="直線矢印コネクタ 88"/>
          <p:cNvCxnSpPr>
            <a:stCxn id="63" idx="6"/>
            <a:endCxn id="73" idx="2"/>
          </p:cNvCxnSpPr>
          <p:nvPr/>
        </p:nvCxnSpPr>
        <p:spPr>
          <a:xfrm>
            <a:off x="15254066" y="-1377041"/>
            <a:ext cx="1258472" cy="261036"/>
          </a:xfrm>
          <a:prstGeom prst="straightConnector1">
            <a:avLst/>
          </a:prstGeom>
          <a:ln w="95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90" name="直線矢印コネクタ 89"/>
          <p:cNvCxnSpPr>
            <a:stCxn id="63" idx="6"/>
            <a:endCxn id="75" idx="2"/>
          </p:cNvCxnSpPr>
          <p:nvPr/>
        </p:nvCxnSpPr>
        <p:spPr>
          <a:xfrm>
            <a:off x="15254066" y="-1377041"/>
            <a:ext cx="1258472" cy="1079094"/>
          </a:xfrm>
          <a:prstGeom prst="straightConnector1">
            <a:avLst/>
          </a:prstGeom>
          <a:ln w="95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91" name="直線矢印コネクタ 90"/>
          <p:cNvCxnSpPr>
            <a:stCxn id="64" idx="6"/>
            <a:endCxn id="72" idx="2"/>
          </p:cNvCxnSpPr>
          <p:nvPr/>
        </p:nvCxnSpPr>
        <p:spPr>
          <a:xfrm flipV="1">
            <a:off x="15254066" y="-1934063"/>
            <a:ext cx="1258472" cy="1367390"/>
          </a:xfrm>
          <a:prstGeom prst="straightConnector1">
            <a:avLst/>
          </a:prstGeom>
          <a:ln w="95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92" name="直線矢印コネクタ 91"/>
          <p:cNvCxnSpPr>
            <a:stCxn id="64" idx="6"/>
            <a:endCxn id="73" idx="2"/>
          </p:cNvCxnSpPr>
          <p:nvPr/>
        </p:nvCxnSpPr>
        <p:spPr>
          <a:xfrm flipV="1">
            <a:off x="15254066" y="-1116005"/>
            <a:ext cx="1258472" cy="549332"/>
          </a:xfrm>
          <a:prstGeom prst="straightConnector1">
            <a:avLst/>
          </a:prstGeom>
          <a:ln w="95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93" name="直線矢印コネクタ 92"/>
          <p:cNvCxnSpPr>
            <a:stCxn id="64" idx="6"/>
            <a:endCxn id="75" idx="2"/>
          </p:cNvCxnSpPr>
          <p:nvPr/>
        </p:nvCxnSpPr>
        <p:spPr>
          <a:xfrm>
            <a:off x="15254066" y="-566673"/>
            <a:ext cx="1258472" cy="268726"/>
          </a:xfrm>
          <a:prstGeom prst="straightConnector1">
            <a:avLst/>
          </a:prstGeom>
          <a:ln w="95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94" name="直線矢印コネクタ 93"/>
          <p:cNvCxnSpPr>
            <a:stCxn id="65" idx="6"/>
            <a:endCxn id="72" idx="2"/>
          </p:cNvCxnSpPr>
          <p:nvPr/>
        </p:nvCxnSpPr>
        <p:spPr>
          <a:xfrm flipV="1">
            <a:off x="15254066" y="-1934063"/>
            <a:ext cx="1258472" cy="2548418"/>
          </a:xfrm>
          <a:prstGeom prst="straightConnector1">
            <a:avLst/>
          </a:prstGeom>
          <a:ln w="95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95" name="直線矢印コネクタ 94"/>
          <p:cNvCxnSpPr>
            <a:stCxn id="65" idx="6"/>
            <a:endCxn id="73" idx="2"/>
          </p:cNvCxnSpPr>
          <p:nvPr/>
        </p:nvCxnSpPr>
        <p:spPr>
          <a:xfrm flipV="1">
            <a:off x="15254066" y="-1116005"/>
            <a:ext cx="1258472" cy="1730360"/>
          </a:xfrm>
          <a:prstGeom prst="straightConnector1">
            <a:avLst/>
          </a:prstGeom>
          <a:ln w="95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96" name="直線矢印コネクタ 95"/>
          <p:cNvCxnSpPr>
            <a:stCxn id="65" idx="6"/>
            <a:endCxn id="75" idx="2"/>
          </p:cNvCxnSpPr>
          <p:nvPr/>
        </p:nvCxnSpPr>
        <p:spPr>
          <a:xfrm flipV="1">
            <a:off x="15254066" y="-297947"/>
            <a:ext cx="1258472" cy="912302"/>
          </a:xfrm>
          <a:prstGeom prst="straightConnector1">
            <a:avLst/>
          </a:prstGeom>
          <a:ln w="95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97" name="直線矢印コネクタ 96"/>
          <p:cNvCxnSpPr>
            <a:stCxn id="63" idx="6"/>
            <a:endCxn id="74" idx="2"/>
          </p:cNvCxnSpPr>
          <p:nvPr/>
        </p:nvCxnSpPr>
        <p:spPr>
          <a:xfrm>
            <a:off x="15254066" y="-1377041"/>
            <a:ext cx="1258472" cy="2413164"/>
          </a:xfrm>
          <a:prstGeom prst="straightConnector1">
            <a:avLst/>
          </a:prstGeom>
          <a:ln w="95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98" name="直線矢印コネクタ 97"/>
          <p:cNvCxnSpPr>
            <a:stCxn id="64" idx="6"/>
            <a:endCxn id="74" idx="2"/>
          </p:cNvCxnSpPr>
          <p:nvPr/>
        </p:nvCxnSpPr>
        <p:spPr>
          <a:xfrm>
            <a:off x="15254066" y="-566673"/>
            <a:ext cx="1258472" cy="1602796"/>
          </a:xfrm>
          <a:prstGeom prst="straightConnector1">
            <a:avLst/>
          </a:prstGeom>
          <a:ln w="95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99" name="直線矢印コネクタ 98"/>
          <p:cNvCxnSpPr>
            <a:stCxn id="65" idx="6"/>
            <a:endCxn id="74" idx="2"/>
          </p:cNvCxnSpPr>
          <p:nvPr/>
        </p:nvCxnSpPr>
        <p:spPr>
          <a:xfrm>
            <a:off x="15254066" y="614355"/>
            <a:ext cx="1258472" cy="421768"/>
          </a:xfrm>
          <a:prstGeom prst="straightConnector1">
            <a:avLst/>
          </a:prstGeom>
          <a:ln w="95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100" name="コンテンツ プレースホルダー 2"/>
          <p:cNvSpPr txBox="1">
            <a:spLocks/>
          </p:cNvSpPr>
          <p:nvPr/>
        </p:nvSpPr>
        <p:spPr>
          <a:xfrm rot="5400000">
            <a:off x="12701273" y="179734"/>
            <a:ext cx="800586" cy="56034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en-US" altLang="ja-JP" sz="3600" dirty="0"/>
              <a:t>…</a:t>
            </a:r>
            <a:endParaRPr lang="ja-JP" altLang="en-US" sz="3600" dirty="0"/>
          </a:p>
        </p:txBody>
      </p:sp>
      <p:sp>
        <p:nvSpPr>
          <p:cNvPr id="101" name="コンテンツ プレースホルダー 2"/>
          <p:cNvSpPr txBox="1">
            <a:spLocks/>
          </p:cNvSpPr>
          <p:nvPr/>
        </p:nvSpPr>
        <p:spPr>
          <a:xfrm rot="5400000">
            <a:off x="14488989" y="-150772"/>
            <a:ext cx="800586" cy="56034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en-US" altLang="ja-JP" sz="3600" dirty="0"/>
              <a:t>…</a:t>
            </a:r>
            <a:endParaRPr lang="ja-JP" altLang="en-US" sz="3600" dirty="0"/>
          </a:p>
        </p:txBody>
      </p:sp>
      <p:sp>
        <p:nvSpPr>
          <p:cNvPr id="102" name="コンテンツ プレースホルダー 2"/>
          <p:cNvSpPr txBox="1">
            <a:spLocks/>
          </p:cNvSpPr>
          <p:nvPr/>
        </p:nvSpPr>
        <p:spPr>
          <a:xfrm rot="5400000">
            <a:off x="16399039" y="212784"/>
            <a:ext cx="800586" cy="56034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en-US" altLang="ja-JP" sz="3600" dirty="0"/>
              <a:t>…</a:t>
            </a:r>
            <a:endParaRPr lang="ja-JP" altLang="en-US" sz="3600" dirty="0"/>
          </a:p>
        </p:txBody>
      </p:sp>
      <p:pic>
        <p:nvPicPr>
          <p:cNvPr id="146" name="図 145"/>
          <p:cNvPicPr>
            <a:picLocks noChangeAspect="1"/>
          </p:cNvPicPr>
          <p:nvPr/>
        </p:nvPicPr>
        <p:blipFill>
          <a:blip r:embed="rId3"/>
          <a:stretch>
            <a:fillRect/>
          </a:stretch>
        </p:blipFill>
        <p:spPr>
          <a:xfrm>
            <a:off x="7459777" y="336644"/>
            <a:ext cx="4510647" cy="3549555"/>
          </a:xfrm>
          <a:prstGeom prst="rect">
            <a:avLst/>
          </a:prstGeom>
        </p:spPr>
      </p:pic>
      <mc:AlternateContent xmlns:mc="http://schemas.openxmlformats.org/markup-compatibility/2006" xmlns:a14="http://schemas.microsoft.com/office/drawing/2010/main">
        <mc:Choice Requires="a14">
          <p:sp>
            <p:nvSpPr>
              <p:cNvPr id="144" name="正方形/長方形 143"/>
              <p:cNvSpPr/>
              <p:nvPr/>
            </p:nvSpPr>
            <p:spPr>
              <a:xfrm>
                <a:off x="7868319" y="0"/>
                <a:ext cx="1881925"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2000" b="1">
                          <a:latin typeface="Cambria Math" panose="02040503050406030204" pitchFamily="18" charset="0"/>
                        </a:rPr>
                        <m:t>𝐲</m:t>
                      </m:r>
                      <m:r>
                        <a:rPr lang="en-US" altLang="ja-JP" sz="2000" b="1">
                          <a:latin typeface="Cambria Math" panose="02040503050406030204" pitchFamily="18" charset="0"/>
                        </a:rPr>
                        <m:t>=</m:t>
                      </m:r>
                      <m:r>
                        <a:rPr lang="en-US" altLang="ja-JP" sz="2000" b="1">
                          <a:latin typeface="Cambria Math" panose="02040503050406030204" pitchFamily="18" charset="0"/>
                        </a:rPr>
                        <m:t>𝐟</m:t>
                      </m:r>
                      <m:d>
                        <m:dPr>
                          <m:ctrlPr>
                            <a:rPr lang="en-US" altLang="ja-JP" sz="2000" b="1" i="1">
                              <a:latin typeface="Cambria Math" panose="02040503050406030204" pitchFamily="18" charset="0"/>
                            </a:rPr>
                          </m:ctrlPr>
                        </m:dPr>
                        <m:e>
                          <m:r>
                            <a:rPr lang="en-US" altLang="ja-JP" sz="2000" b="1">
                              <a:latin typeface="Cambria Math" panose="02040503050406030204" pitchFamily="18" charset="0"/>
                            </a:rPr>
                            <m:t>𝐖𝐱</m:t>
                          </m:r>
                          <m:r>
                            <a:rPr lang="en-US" altLang="ja-JP" sz="2000" b="1">
                              <a:latin typeface="Cambria Math" panose="02040503050406030204" pitchFamily="18" charset="0"/>
                            </a:rPr>
                            <m:t>+</m:t>
                          </m:r>
                          <m:r>
                            <a:rPr lang="en-US" altLang="ja-JP" sz="2000" b="1">
                              <a:latin typeface="Cambria Math" panose="02040503050406030204" pitchFamily="18" charset="0"/>
                            </a:rPr>
                            <m:t>𝐛</m:t>
                          </m:r>
                        </m:e>
                      </m:d>
                    </m:oMath>
                  </m:oMathPara>
                </a14:m>
                <a:endParaRPr lang="ja-JP" altLang="en-US" sz="2000" dirty="0"/>
              </a:p>
            </p:txBody>
          </p:sp>
        </mc:Choice>
        <mc:Fallback xmlns="">
          <p:sp>
            <p:nvSpPr>
              <p:cNvPr id="144" name="正方形/長方形 143"/>
              <p:cNvSpPr>
                <a:spLocks noRot="1" noChangeAspect="1" noMove="1" noResize="1" noEditPoints="1" noAdjustHandles="1" noChangeArrowheads="1" noChangeShapeType="1" noTextEdit="1"/>
              </p:cNvSpPr>
              <p:nvPr/>
            </p:nvSpPr>
            <p:spPr>
              <a:xfrm>
                <a:off x="7868319" y="0"/>
                <a:ext cx="1881925" cy="400110"/>
              </a:xfrm>
              <a:prstGeom prst="rect">
                <a:avLst/>
              </a:prstGeom>
              <a:blipFill rotWithShape="0">
                <a:blip r:embed="rId4"/>
                <a:stretch>
                  <a:fillRect b="-757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5" name="正方形/長方形 144"/>
              <p:cNvSpPr/>
              <p:nvPr/>
            </p:nvSpPr>
            <p:spPr>
              <a:xfrm>
                <a:off x="9807540" y="0"/>
                <a:ext cx="1891480" cy="43973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2000" b="1">
                          <a:latin typeface="Cambria Math" panose="02040503050406030204" pitchFamily="18" charset="0"/>
                        </a:rPr>
                        <m:t>𝐳</m:t>
                      </m:r>
                      <m:r>
                        <a:rPr lang="en-US" altLang="ja-JP" sz="2000" b="1">
                          <a:latin typeface="Cambria Math" panose="02040503050406030204" pitchFamily="18" charset="0"/>
                        </a:rPr>
                        <m:t>=</m:t>
                      </m:r>
                      <m:r>
                        <a:rPr lang="en-US" altLang="ja-JP" sz="2000" b="1">
                          <a:latin typeface="Cambria Math" panose="02040503050406030204" pitchFamily="18" charset="0"/>
                        </a:rPr>
                        <m:t>𝐟</m:t>
                      </m:r>
                      <m:d>
                        <m:dPr>
                          <m:ctrlPr>
                            <a:rPr lang="en-US" altLang="ja-JP" sz="2000" b="1" i="1">
                              <a:latin typeface="Cambria Math" panose="02040503050406030204" pitchFamily="18" charset="0"/>
                            </a:rPr>
                          </m:ctrlPr>
                        </m:dPr>
                        <m:e>
                          <m:acc>
                            <m:accPr>
                              <m:chr m:val="̅"/>
                              <m:ctrlPr>
                                <a:rPr lang="en-US" altLang="ja-JP" sz="2000" b="1" i="1">
                                  <a:latin typeface="Cambria Math" panose="02040503050406030204" pitchFamily="18" charset="0"/>
                                </a:rPr>
                              </m:ctrlPr>
                            </m:accPr>
                            <m:e>
                              <m:r>
                                <a:rPr lang="en-US" altLang="ja-JP" sz="2000" b="1">
                                  <a:latin typeface="Cambria Math" panose="02040503050406030204" pitchFamily="18" charset="0"/>
                                </a:rPr>
                                <m:t>𝐖</m:t>
                              </m:r>
                            </m:e>
                          </m:acc>
                          <m:r>
                            <a:rPr lang="en-US" altLang="ja-JP" sz="2000" b="1">
                              <a:latin typeface="Cambria Math" panose="02040503050406030204" pitchFamily="18" charset="0"/>
                            </a:rPr>
                            <m:t>𝐲</m:t>
                          </m:r>
                          <m:r>
                            <a:rPr lang="en-US" altLang="ja-JP" sz="2000" b="1">
                              <a:latin typeface="Cambria Math" panose="02040503050406030204" pitchFamily="18" charset="0"/>
                            </a:rPr>
                            <m:t>+</m:t>
                          </m:r>
                          <m:acc>
                            <m:accPr>
                              <m:chr m:val="̅"/>
                              <m:ctrlPr>
                                <a:rPr lang="en-US" altLang="ja-JP" sz="2000" b="1" i="1">
                                  <a:latin typeface="Cambria Math" panose="02040503050406030204" pitchFamily="18" charset="0"/>
                                </a:rPr>
                              </m:ctrlPr>
                            </m:accPr>
                            <m:e>
                              <m:r>
                                <a:rPr lang="en-US" altLang="ja-JP" sz="2000" b="1">
                                  <a:latin typeface="Cambria Math" panose="02040503050406030204" pitchFamily="18" charset="0"/>
                                </a:rPr>
                                <m:t>𝐛</m:t>
                              </m:r>
                            </m:e>
                          </m:acc>
                        </m:e>
                      </m:d>
                    </m:oMath>
                  </m:oMathPara>
                </a14:m>
                <a:endParaRPr lang="ja-JP" altLang="en-US" sz="2000" dirty="0"/>
              </a:p>
            </p:txBody>
          </p:sp>
        </mc:Choice>
        <mc:Fallback xmlns="">
          <p:sp>
            <p:nvSpPr>
              <p:cNvPr id="145" name="正方形/長方形 144"/>
              <p:cNvSpPr>
                <a:spLocks noRot="1" noChangeAspect="1" noMove="1" noResize="1" noEditPoints="1" noAdjustHandles="1" noChangeArrowheads="1" noChangeShapeType="1" noTextEdit="1"/>
              </p:cNvSpPr>
              <p:nvPr/>
            </p:nvSpPr>
            <p:spPr>
              <a:xfrm>
                <a:off x="9807540" y="0"/>
                <a:ext cx="1891480" cy="439736"/>
              </a:xfrm>
              <a:prstGeom prst="rect">
                <a:avLst/>
              </a:prstGeom>
              <a:blipFill rotWithShape="0">
                <a:blip r:embed="rId5"/>
                <a:stretch>
                  <a:fillRect r="-4194" b="-4167"/>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27312417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97881" y="365126"/>
            <a:ext cx="11049619" cy="733270"/>
          </a:xfrm>
        </p:spPr>
        <p:txBody>
          <a:bodyPr>
            <a:normAutofit/>
          </a:bodyPr>
          <a:lstStyle/>
          <a:p>
            <a:r>
              <a:rPr kumimoji="1" lang="ja-JP" altLang="en-US" sz="3600" dirty="0"/>
              <a:t>主成分分析</a:t>
            </a:r>
            <a:r>
              <a:rPr kumimoji="1" lang="en-US" altLang="ja-JP" sz="3600" dirty="0"/>
              <a:t>(Principal Component Analysis)</a:t>
            </a:r>
            <a:r>
              <a:rPr lang="ja-JP" altLang="en-US" sz="3600" dirty="0"/>
              <a:t> </a:t>
            </a:r>
            <a:endParaRPr kumimoji="1" lang="ja-JP" altLang="en-US" sz="3600" dirty="0"/>
          </a:p>
        </p:txBody>
      </p:sp>
      <p:sp>
        <p:nvSpPr>
          <p:cNvPr id="3" name="コンテンツ プレースホルダー 2"/>
          <p:cNvSpPr>
            <a:spLocks noGrp="1"/>
          </p:cNvSpPr>
          <p:nvPr>
            <p:ph idx="1"/>
          </p:nvPr>
        </p:nvSpPr>
        <p:spPr>
          <a:xfrm>
            <a:off x="697881" y="1343722"/>
            <a:ext cx="11392519" cy="5296829"/>
          </a:xfrm>
        </p:spPr>
        <p:txBody>
          <a:bodyPr>
            <a:normAutofit/>
          </a:bodyPr>
          <a:lstStyle/>
          <a:p>
            <a:pPr marL="0" indent="0">
              <a:buNone/>
            </a:pPr>
            <a:r>
              <a:rPr lang="ja-JP" altLang="en-US" dirty="0"/>
              <a:t>これなら分かる応用数学教室（</a:t>
            </a:r>
            <a:r>
              <a:rPr lang="en-US" altLang="ja-JP" dirty="0"/>
              <a:t>p. 205</a:t>
            </a:r>
            <a:r>
              <a:rPr lang="ja-JP" altLang="en-US" dirty="0"/>
              <a:t>）</a:t>
            </a:r>
            <a:endParaRPr lang="en-US" altLang="ja-JP" dirty="0"/>
          </a:p>
          <a:p>
            <a:pPr marL="0" indent="0">
              <a:buNone/>
            </a:pPr>
            <a:r>
              <a:rPr lang="en-US" altLang="ja-JP" sz="2400" dirty="0"/>
              <a:t>『</a:t>
            </a:r>
            <a:r>
              <a:rPr lang="ja-JP" altLang="en-US" sz="2400" dirty="0"/>
              <a:t>統計データから互いに無関係の因子を取り出して，観測値をそれらの因子の線形結合で説明することを主成分分析と呼び，取り出された因子を主成分と呼ぶ</a:t>
            </a:r>
            <a:r>
              <a:rPr lang="en-US" altLang="ja-JP" sz="2400" dirty="0"/>
              <a:t>』</a:t>
            </a:r>
          </a:p>
          <a:p>
            <a:pPr marL="0" indent="0">
              <a:buNone/>
            </a:pPr>
            <a:endParaRPr lang="en-US" altLang="ja-JP" sz="1600" dirty="0"/>
          </a:p>
          <a:p>
            <a:pPr marL="0" indent="0">
              <a:buNone/>
            </a:pPr>
            <a:r>
              <a:rPr lang="ja-JP" altLang="en-US" dirty="0"/>
              <a:t>ディジタル画像処理（ </a:t>
            </a:r>
            <a:r>
              <a:rPr lang="en-US" altLang="ja-JP" dirty="0"/>
              <a:t>p. 273</a:t>
            </a:r>
            <a:r>
              <a:rPr lang="ja-JP" altLang="en-US" dirty="0"/>
              <a:t>）</a:t>
            </a:r>
            <a:endParaRPr lang="en-US" altLang="ja-JP" dirty="0"/>
          </a:p>
          <a:p>
            <a:pPr marL="0" indent="0">
              <a:buNone/>
            </a:pPr>
            <a:r>
              <a:rPr lang="en-US" altLang="ja-JP" sz="2400" dirty="0"/>
              <a:t>『</a:t>
            </a:r>
            <a:r>
              <a:rPr lang="ja-JP" altLang="en-US" sz="2400" dirty="0"/>
              <a:t>高次元特徴空間に分散する多数の学習用入力画像から，分布をよく表現できる低次元の特徴空間を求める手法</a:t>
            </a:r>
            <a:r>
              <a:rPr lang="en-US" altLang="ja-JP" sz="2400" dirty="0"/>
              <a:t>』</a:t>
            </a:r>
          </a:p>
          <a:p>
            <a:pPr marL="0" indent="0">
              <a:buNone/>
            </a:pPr>
            <a:endParaRPr lang="en-US" altLang="ja-JP" sz="1800" dirty="0"/>
          </a:p>
          <a:p>
            <a:pPr marL="0" indent="0">
              <a:buNone/>
            </a:pPr>
            <a:r>
              <a:rPr lang="en-US" altLang="ja-JP" dirty="0"/>
              <a:t>Wikipedia (2018/05/23)</a:t>
            </a:r>
          </a:p>
          <a:p>
            <a:pPr marL="0" indent="0">
              <a:buNone/>
            </a:pPr>
            <a:r>
              <a:rPr lang="en-US" altLang="ja-JP" sz="2400" dirty="0"/>
              <a:t>『</a:t>
            </a:r>
            <a:r>
              <a:rPr lang="ja-JP" altLang="en-US" sz="2400" dirty="0"/>
              <a:t>相関のある多数の変数から相関のない少数で全体のばらつきを最もよく表す主成分と呼ばれる変数を合成する多変量解析の一手法</a:t>
            </a:r>
            <a:r>
              <a:rPr lang="en-US" altLang="ja-JP" sz="2400" dirty="0"/>
              <a:t>』</a:t>
            </a:r>
            <a:endParaRPr lang="en-US" altLang="ja-JP" dirty="0"/>
          </a:p>
        </p:txBody>
      </p:sp>
      <p:sp>
        <p:nvSpPr>
          <p:cNvPr id="5" name="スライド番号プレースホルダー 4"/>
          <p:cNvSpPr>
            <a:spLocks noGrp="1"/>
          </p:cNvSpPr>
          <p:nvPr>
            <p:ph type="sldNum" sz="quarter" idx="12"/>
          </p:nvPr>
        </p:nvSpPr>
        <p:spPr/>
        <p:txBody>
          <a:bodyPr/>
          <a:lstStyle/>
          <a:p>
            <a:fld id="{F35DE295-420C-4265-BE54-AE59FA4027A6}" type="slidenum">
              <a:rPr kumimoji="1" lang="ja-JP" altLang="en-US" smtClean="0"/>
              <a:t>4</a:t>
            </a:fld>
            <a:endParaRPr kumimoji="1" lang="ja-JP" altLang="en-US" dirty="0"/>
          </a:p>
        </p:txBody>
      </p:sp>
    </p:spTree>
    <p:extLst>
      <p:ext uri="{BB962C8B-B14F-4D97-AF65-F5344CB8AC3E}">
        <p14:creationId xmlns:p14="http://schemas.microsoft.com/office/powerpoint/2010/main" val="22384817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53508" y="272681"/>
            <a:ext cx="10460339" cy="733270"/>
          </a:xfrm>
        </p:spPr>
        <p:txBody>
          <a:bodyPr>
            <a:normAutofit/>
          </a:bodyPr>
          <a:lstStyle/>
          <a:p>
            <a:r>
              <a:rPr lang="ja-JP" altLang="en-US" sz="3600" dirty="0"/>
              <a:t>オートエンコーダの概要</a:t>
            </a:r>
            <a:endParaRPr kumimoji="1" lang="ja-JP" altLang="en-US" sz="3600" dirty="0"/>
          </a:p>
        </p:txBody>
      </p:sp>
      <p:sp>
        <p:nvSpPr>
          <p:cNvPr id="4" name="スライド番号プレースホルダー 3"/>
          <p:cNvSpPr>
            <a:spLocks noGrp="1"/>
          </p:cNvSpPr>
          <p:nvPr>
            <p:ph type="sldNum" sz="quarter" idx="12"/>
          </p:nvPr>
        </p:nvSpPr>
        <p:spPr>
          <a:xfrm>
            <a:off x="209062" y="6381115"/>
            <a:ext cx="2743200" cy="365125"/>
          </a:xfrm>
        </p:spPr>
        <p:txBody>
          <a:bodyPr/>
          <a:lstStyle/>
          <a:p>
            <a:fld id="{F35DE295-420C-4265-BE54-AE59FA4027A6}" type="slidenum">
              <a:rPr kumimoji="1" lang="ja-JP" altLang="en-US" smtClean="0"/>
              <a:t>40</a:t>
            </a:fld>
            <a:endParaRPr kumimoji="1" lang="ja-JP" altLang="en-US"/>
          </a:p>
        </p:txBody>
      </p:sp>
      <mc:AlternateContent xmlns:mc="http://schemas.openxmlformats.org/markup-compatibility/2006" xmlns:a14="http://schemas.microsoft.com/office/drawing/2010/main">
        <mc:Choice Requires="a14">
          <p:sp>
            <p:nvSpPr>
              <p:cNvPr id="21" name="コンテンツ プレースホルダー 2"/>
              <p:cNvSpPr txBox="1">
                <a:spLocks/>
              </p:cNvSpPr>
              <p:nvPr/>
            </p:nvSpPr>
            <p:spPr>
              <a:xfrm>
                <a:off x="653508" y="1320242"/>
                <a:ext cx="6793772" cy="506087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lnSpc>
                    <a:spcPct val="100000"/>
                  </a:lnSpc>
                  <a:spcBef>
                    <a:spcPts val="600"/>
                  </a:spcBef>
                  <a:spcAft>
                    <a:spcPts val="600"/>
                  </a:spcAft>
                </a:pPr>
                <a:r>
                  <a:rPr lang="en-US" altLang="ja-JP" sz="2400" i="1" dirty="0">
                    <a:solidFill>
                      <a:schemeClr val="bg1">
                        <a:lumMod val="50000"/>
                      </a:schemeClr>
                    </a:solidFill>
                  </a:rPr>
                  <a:t>N</a:t>
                </a:r>
                <a:r>
                  <a:rPr lang="ja-JP" altLang="en-US" sz="2400" dirty="0">
                    <a:solidFill>
                      <a:schemeClr val="bg1">
                        <a:lumMod val="50000"/>
                      </a:schemeClr>
                    </a:solidFill>
                  </a:rPr>
                  <a:t>個の入力データ </a:t>
                </a:r>
                <a14:m>
                  <m:oMath xmlns:m="http://schemas.openxmlformats.org/officeDocument/2006/math">
                    <m:sSub>
                      <m:sSubPr>
                        <m:ctrlPr>
                          <a:rPr lang="en-US" altLang="ja-JP" sz="2400" b="1" i="1" smtClean="0">
                            <a:solidFill>
                              <a:schemeClr val="bg1">
                                <a:lumMod val="50000"/>
                              </a:schemeClr>
                            </a:solidFill>
                            <a:latin typeface="Cambria Math" panose="02040503050406030204" pitchFamily="18" charset="0"/>
                          </a:rPr>
                        </m:ctrlPr>
                      </m:sSubPr>
                      <m:e>
                        <m:r>
                          <a:rPr lang="en-US" altLang="ja-JP" sz="2400" b="1" i="0" smtClean="0">
                            <a:solidFill>
                              <a:schemeClr val="bg1">
                                <a:lumMod val="50000"/>
                              </a:schemeClr>
                            </a:solidFill>
                            <a:latin typeface="Cambria Math" panose="02040503050406030204" pitchFamily="18" charset="0"/>
                          </a:rPr>
                          <m:t>𝐱</m:t>
                        </m:r>
                      </m:e>
                      <m:sub>
                        <m:r>
                          <a:rPr lang="en-US" altLang="ja-JP" sz="2400" b="1" i="1" smtClean="0">
                            <a:solidFill>
                              <a:schemeClr val="bg1">
                                <a:lumMod val="50000"/>
                              </a:schemeClr>
                            </a:solidFill>
                            <a:latin typeface="Cambria Math" panose="02040503050406030204" pitchFamily="18" charset="0"/>
                          </a:rPr>
                          <m:t>𝒊</m:t>
                        </m:r>
                      </m:sub>
                    </m:sSub>
                    <m:r>
                      <a:rPr lang="en-US" altLang="ja-JP" sz="2400" b="0" i="1" smtClean="0">
                        <a:solidFill>
                          <a:schemeClr val="bg1">
                            <a:lumMod val="50000"/>
                          </a:schemeClr>
                        </a:solidFill>
                        <a:latin typeface="Cambria Math" panose="02040503050406030204" pitchFamily="18" charset="0"/>
                      </a:rPr>
                      <m:t>∈</m:t>
                    </m:r>
                    <m:sSup>
                      <m:sSupPr>
                        <m:ctrlPr>
                          <a:rPr lang="en-US" altLang="ja-JP" sz="2400" i="1" smtClean="0">
                            <a:solidFill>
                              <a:schemeClr val="bg1">
                                <a:lumMod val="50000"/>
                              </a:schemeClr>
                            </a:solidFill>
                            <a:latin typeface="Cambria Math" panose="02040503050406030204" pitchFamily="18" charset="0"/>
                          </a:rPr>
                        </m:ctrlPr>
                      </m:sSupPr>
                      <m:e>
                        <m:r>
                          <a:rPr lang="en-US" altLang="ja-JP" sz="2400" b="0" i="1" smtClean="0">
                            <a:solidFill>
                              <a:schemeClr val="bg1">
                                <a:lumMod val="50000"/>
                              </a:schemeClr>
                            </a:solidFill>
                            <a:latin typeface="Cambria Math" panose="02040503050406030204" pitchFamily="18" charset="0"/>
                          </a:rPr>
                          <m:t>𝑅</m:t>
                        </m:r>
                      </m:e>
                      <m:sup>
                        <m:r>
                          <a:rPr lang="en-US" altLang="ja-JP" sz="2400" b="0" i="1" smtClean="0">
                            <a:solidFill>
                              <a:schemeClr val="bg1">
                                <a:lumMod val="50000"/>
                              </a:schemeClr>
                            </a:solidFill>
                            <a:latin typeface="Cambria Math" panose="02040503050406030204" pitchFamily="18" charset="0"/>
                          </a:rPr>
                          <m:t>𝑑</m:t>
                        </m:r>
                      </m:sup>
                    </m:sSup>
                  </m:oMath>
                </a14:m>
                <a:r>
                  <a:rPr lang="ja-JP" altLang="en-US" sz="2400" dirty="0">
                    <a:solidFill>
                      <a:schemeClr val="bg1">
                        <a:lumMod val="50000"/>
                      </a:schemeClr>
                    </a:solidFill>
                  </a:rPr>
                  <a:t> </a:t>
                </a:r>
                <a:endParaRPr lang="en-US" altLang="ja-JP" sz="2400" dirty="0">
                  <a:solidFill>
                    <a:schemeClr val="bg1">
                      <a:lumMod val="50000"/>
                    </a:schemeClr>
                  </a:solidFill>
                </a:endParaRPr>
              </a:p>
              <a:p>
                <a:pPr>
                  <a:lnSpc>
                    <a:spcPct val="100000"/>
                  </a:lnSpc>
                  <a:spcBef>
                    <a:spcPts val="600"/>
                  </a:spcBef>
                  <a:spcAft>
                    <a:spcPts val="600"/>
                  </a:spcAft>
                </a:pPr>
                <a:r>
                  <a:rPr lang="ja-JP" altLang="en-US" sz="2400" dirty="0">
                    <a:solidFill>
                      <a:schemeClr val="bg1">
                        <a:lumMod val="50000"/>
                      </a:schemeClr>
                    </a:solidFill>
                  </a:rPr>
                  <a:t>全入力</a:t>
                </a:r>
                <a14:m>
                  <m:oMath xmlns:m="http://schemas.openxmlformats.org/officeDocument/2006/math">
                    <m:sSub>
                      <m:sSubPr>
                        <m:ctrlPr>
                          <a:rPr lang="en-US" altLang="ja-JP" sz="2400" b="1" i="1">
                            <a:solidFill>
                              <a:schemeClr val="bg1">
                                <a:lumMod val="50000"/>
                              </a:schemeClr>
                            </a:solidFill>
                            <a:latin typeface="Cambria Math" panose="02040503050406030204" pitchFamily="18" charset="0"/>
                          </a:rPr>
                        </m:ctrlPr>
                      </m:sSubPr>
                      <m:e>
                        <m:r>
                          <a:rPr lang="en-US" altLang="ja-JP" sz="2400" b="1">
                            <a:solidFill>
                              <a:schemeClr val="bg1">
                                <a:lumMod val="50000"/>
                              </a:schemeClr>
                            </a:solidFill>
                            <a:latin typeface="Cambria Math" panose="02040503050406030204" pitchFamily="18" charset="0"/>
                          </a:rPr>
                          <m:t>𝐱</m:t>
                        </m:r>
                      </m:e>
                      <m:sub>
                        <m:r>
                          <a:rPr lang="en-US" altLang="ja-JP" sz="2400" b="1" i="1">
                            <a:solidFill>
                              <a:schemeClr val="bg1">
                                <a:lumMod val="50000"/>
                              </a:schemeClr>
                            </a:solidFill>
                            <a:latin typeface="Cambria Math" panose="02040503050406030204" pitchFamily="18" charset="0"/>
                          </a:rPr>
                          <m:t>𝒊</m:t>
                        </m:r>
                      </m:sub>
                    </m:sSub>
                  </m:oMath>
                </a14:m>
                <a:r>
                  <a:rPr lang="ja-JP" altLang="en-US" sz="2400" dirty="0">
                    <a:solidFill>
                      <a:schemeClr val="bg1">
                        <a:lumMod val="50000"/>
                      </a:schemeClr>
                    </a:solidFill>
                  </a:rPr>
                  <a:t>に対し，その出力</a:t>
                </a:r>
                <a14:m>
                  <m:oMath xmlns:m="http://schemas.openxmlformats.org/officeDocument/2006/math">
                    <m:sSub>
                      <m:sSubPr>
                        <m:ctrlPr>
                          <a:rPr lang="en-US" altLang="ja-JP" sz="2400" b="1" i="1">
                            <a:solidFill>
                              <a:schemeClr val="bg1">
                                <a:lumMod val="50000"/>
                              </a:schemeClr>
                            </a:solidFill>
                            <a:latin typeface="Cambria Math" panose="02040503050406030204" pitchFamily="18" charset="0"/>
                          </a:rPr>
                        </m:ctrlPr>
                      </m:sSubPr>
                      <m:e>
                        <m:r>
                          <a:rPr lang="en-US" altLang="ja-JP" sz="2400" b="1" i="1" smtClean="0">
                            <a:solidFill>
                              <a:schemeClr val="bg1">
                                <a:lumMod val="50000"/>
                              </a:schemeClr>
                            </a:solidFill>
                            <a:latin typeface="Cambria Math" panose="02040503050406030204" pitchFamily="18" charset="0"/>
                          </a:rPr>
                          <m:t>𝒛</m:t>
                        </m:r>
                      </m:e>
                      <m:sub>
                        <m:r>
                          <a:rPr lang="en-US" altLang="ja-JP" sz="2400" b="1" i="1">
                            <a:solidFill>
                              <a:schemeClr val="bg1">
                                <a:lumMod val="50000"/>
                              </a:schemeClr>
                            </a:solidFill>
                            <a:latin typeface="Cambria Math" panose="02040503050406030204" pitchFamily="18" charset="0"/>
                          </a:rPr>
                          <m:t>𝒊</m:t>
                        </m:r>
                      </m:sub>
                    </m:sSub>
                  </m:oMath>
                </a14:m>
                <a:r>
                  <a:rPr lang="ja-JP" altLang="en-US" sz="2400" dirty="0">
                    <a:solidFill>
                      <a:schemeClr val="bg1">
                        <a:lumMod val="50000"/>
                      </a:schemeClr>
                    </a:solidFill>
                  </a:rPr>
                  <a:t>がなるべく等しくなるよう重み・バイアス項を学習する</a:t>
                </a:r>
                <a:endParaRPr lang="en-US" altLang="ja-JP" sz="2400" dirty="0">
                  <a:solidFill>
                    <a:schemeClr val="bg1">
                      <a:lumMod val="50000"/>
                    </a:schemeClr>
                  </a:solidFill>
                </a:endParaRPr>
              </a:p>
              <a:p>
                <a:pPr>
                  <a:lnSpc>
                    <a:spcPct val="100000"/>
                  </a:lnSpc>
                  <a:spcBef>
                    <a:spcPts val="600"/>
                  </a:spcBef>
                  <a:spcAft>
                    <a:spcPts val="600"/>
                  </a:spcAft>
                </a:pPr>
                <a:r>
                  <a:rPr lang="ja-JP" altLang="en-US" sz="2400" dirty="0">
                    <a:solidFill>
                      <a:schemeClr val="bg1">
                        <a:lumMod val="50000"/>
                      </a:schemeClr>
                    </a:solidFill>
                  </a:rPr>
                  <a:t>つまりデータ</a:t>
                </a:r>
                <a14:m>
                  <m:oMath xmlns:m="http://schemas.openxmlformats.org/officeDocument/2006/math">
                    <m:sSub>
                      <m:sSubPr>
                        <m:ctrlPr>
                          <a:rPr lang="en-US" altLang="ja-JP" sz="2400" b="1" i="1">
                            <a:solidFill>
                              <a:schemeClr val="bg1">
                                <a:lumMod val="50000"/>
                              </a:schemeClr>
                            </a:solidFill>
                            <a:latin typeface="Cambria Math" panose="02040503050406030204" pitchFamily="18" charset="0"/>
                          </a:rPr>
                        </m:ctrlPr>
                      </m:sSubPr>
                      <m:e>
                        <m:r>
                          <a:rPr lang="en-US" altLang="ja-JP" sz="2400" b="1">
                            <a:solidFill>
                              <a:schemeClr val="bg1">
                                <a:lumMod val="50000"/>
                              </a:schemeClr>
                            </a:solidFill>
                            <a:latin typeface="Cambria Math" panose="02040503050406030204" pitchFamily="18" charset="0"/>
                          </a:rPr>
                          <m:t>𝐱</m:t>
                        </m:r>
                      </m:e>
                      <m:sub>
                        <m:r>
                          <a:rPr lang="en-US" altLang="ja-JP" sz="2400" b="1" i="1">
                            <a:solidFill>
                              <a:schemeClr val="bg1">
                                <a:lumMod val="50000"/>
                              </a:schemeClr>
                            </a:solidFill>
                            <a:latin typeface="Cambria Math" panose="02040503050406030204" pitchFamily="18" charset="0"/>
                          </a:rPr>
                          <m:t>𝒊</m:t>
                        </m:r>
                      </m:sub>
                    </m:sSub>
                  </m:oMath>
                </a14:m>
                <a:r>
                  <a:rPr lang="ja-JP" altLang="en-US" sz="2400" dirty="0">
                    <a:solidFill>
                      <a:schemeClr val="bg1">
                        <a:lumMod val="50000"/>
                      </a:schemeClr>
                    </a:solidFill>
                  </a:rPr>
                  <a:t>から，</a:t>
                </a:r>
                <a14:m>
                  <m:oMath xmlns:m="http://schemas.openxmlformats.org/officeDocument/2006/math">
                    <m:r>
                      <a:rPr lang="en-US" altLang="ja-JP" sz="2400" b="1">
                        <a:solidFill>
                          <a:schemeClr val="bg1">
                            <a:lumMod val="50000"/>
                          </a:schemeClr>
                        </a:solidFill>
                        <a:latin typeface="Cambria Math" panose="02040503050406030204" pitchFamily="18" charset="0"/>
                      </a:rPr>
                      <m:t>𝐖</m:t>
                    </m:r>
                    <m:r>
                      <a:rPr lang="en-US" altLang="ja-JP" sz="2400" b="1" i="0" smtClean="0">
                        <a:solidFill>
                          <a:schemeClr val="bg1">
                            <a:lumMod val="50000"/>
                          </a:schemeClr>
                        </a:solidFill>
                        <a:latin typeface="Cambria Math" panose="02040503050406030204" pitchFamily="18" charset="0"/>
                      </a:rPr>
                      <m:t>, </m:t>
                    </m:r>
                    <m:r>
                      <a:rPr lang="en-US" altLang="ja-JP" sz="2400" b="1">
                        <a:solidFill>
                          <a:schemeClr val="bg1">
                            <a:lumMod val="50000"/>
                          </a:schemeClr>
                        </a:solidFill>
                        <a:latin typeface="Cambria Math" panose="02040503050406030204" pitchFamily="18" charset="0"/>
                      </a:rPr>
                      <m:t>𝐛</m:t>
                    </m:r>
                    <m:r>
                      <a:rPr lang="en-US" altLang="ja-JP" sz="2400" b="1" i="0" smtClean="0">
                        <a:solidFill>
                          <a:schemeClr val="bg1">
                            <a:lumMod val="50000"/>
                          </a:schemeClr>
                        </a:solidFill>
                        <a:latin typeface="Cambria Math" panose="02040503050406030204" pitchFamily="18" charset="0"/>
                      </a:rPr>
                      <m:t>,</m:t>
                    </m:r>
                    <m:acc>
                      <m:accPr>
                        <m:chr m:val="̅"/>
                        <m:ctrlPr>
                          <a:rPr lang="en-US" altLang="ja-JP" sz="2400" b="1" i="1">
                            <a:solidFill>
                              <a:schemeClr val="bg1">
                                <a:lumMod val="50000"/>
                              </a:schemeClr>
                            </a:solidFill>
                            <a:latin typeface="Cambria Math" panose="02040503050406030204" pitchFamily="18" charset="0"/>
                          </a:rPr>
                        </m:ctrlPr>
                      </m:accPr>
                      <m:e>
                        <m:r>
                          <a:rPr lang="en-US" altLang="ja-JP" sz="2400" b="1">
                            <a:solidFill>
                              <a:schemeClr val="bg1">
                                <a:lumMod val="50000"/>
                              </a:schemeClr>
                            </a:solidFill>
                            <a:latin typeface="Cambria Math" panose="02040503050406030204" pitchFamily="18" charset="0"/>
                          </a:rPr>
                          <m:t>𝐖</m:t>
                        </m:r>
                      </m:e>
                    </m:acc>
                    <m:r>
                      <a:rPr lang="en-US" altLang="ja-JP" sz="2400" b="1">
                        <a:solidFill>
                          <a:schemeClr val="bg1">
                            <a:lumMod val="50000"/>
                          </a:schemeClr>
                        </a:solidFill>
                        <a:latin typeface="Cambria Math" panose="02040503050406030204" pitchFamily="18" charset="0"/>
                      </a:rPr>
                      <m:t>,</m:t>
                    </m:r>
                    <m:acc>
                      <m:accPr>
                        <m:chr m:val="̅"/>
                        <m:ctrlPr>
                          <a:rPr lang="en-US" altLang="ja-JP" sz="2400" b="1" i="1">
                            <a:solidFill>
                              <a:schemeClr val="bg1">
                                <a:lumMod val="50000"/>
                              </a:schemeClr>
                            </a:solidFill>
                            <a:latin typeface="Cambria Math" panose="02040503050406030204" pitchFamily="18" charset="0"/>
                          </a:rPr>
                        </m:ctrlPr>
                      </m:accPr>
                      <m:e>
                        <m:r>
                          <a:rPr lang="en-US" altLang="ja-JP" sz="2400" b="1">
                            <a:solidFill>
                              <a:schemeClr val="bg1">
                                <a:lumMod val="50000"/>
                              </a:schemeClr>
                            </a:solidFill>
                            <a:latin typeface="Cambria Math" panose="02040503050406030204" pitchFamily="18" charset="0"/>
                          </a:rPr>
                          <m:t>𝐛</m:t>
                        </m:r>
                      </m:e>
                    </m:acc>
                    <m:r>
                      <a:rPr lang="ja-JP" altLang="en-US" sz="2400" b="1" i="1">
                        <a:solidFill>
                          <a:schemeClr val="bg1">
                            <a:lumMod val="50000"/>
                          </a:schemeClr>
                        </a:solidFill>
                        <a:latin typeface="Cambria Math" panose="02040503050406030204" pitchFamily="18" charset="0"/>
                      </a:rPr>
                      <m:t>を</m:t>
                    </m:r>
                  </m:oMath>
                </a14:m>
                <a:r>
                  <a:rPr lang="ja-JP" altLang="en-US" sz="2400" dirty="0">
                    <a:solidFill>
                      <a:schemeClr val="bg1">
                        <a:lumMod val="50000"/>
                      </a:schemeClr>
                    </a:solidFill>
                  </a:rPr>
                  <a:t>学習</a:t>
                </a:r>
                <a:endParaRPr lang="en-US" altLang="ja-JP" sz="2400" dirty="0">
                  <a:solidFill>
                    <a:schemeClr val="bg1">
                      <a:lumMod val="50000"/>
                    </a:schemeClr>
                  </a:solidFill>
                </a:endParaRPr>
              </a:p>
              <a:p>
                <a:pPr marL="0" indent="0">
                  <a:lnSpc>
                    <a:spcPct val="100000"/>
                  </a:lnSpc>
                  <a:spcBef>
                    <a:spcPts val="600"/>
                  </a:spcBef>
                  <a:spcAft>
                    <a:spcPts val="600"/>
                  </a:spcAft>
                  <a:buNone/>
                </a:pPr>
                <a:r>
                  <a:rPr lang="en-US" altLang="ja-JP" sz="2000" dirty="0">
                    <a:solidFill>
                      <a:schemeClr val="bg1">
                        <a:lumMod val="50000"/>
                      </a:schemeClr>
                    </a:solidFill>
                  </a:rPr>
                  <a:t>※</a:t>
                </a:r>
                <a:r>
                  <a:rPr lang="ja-JP" altLang="en-US" sz="2000" dirty="0">
                    <a:solidFill>
                      <a:schemeClr val="bg1">
                        <a:lumMod val="50000"/>
                      </a:schemeClr>
                    </a:solidFill>
                  </a:rPr>
                  <a:t>中間層の次元が</a:t>
                </a:r>
                <a:r>
                  <a:rPr lang="en-US" altLang="ja-JP" sz="2000" i="1" dirty="0">
                    <a:solidFill>
                      <a:schemeClr val="bg1">
                        <a:lumMod val="50000"/>
                      </a:schemeClr>
                    </a:solidFill>
                  </a:rPr>
                  <a:t>d</a:t>
                </a:r>
                <a:r>
                  <a:rPr lang="ja-JP" altLang="en-US" sz="2000" dirty="0">
                    <a:solidFill>
                      <a:schemeClr val="bg1">
                        <a:lumMod val="50000"/>
                      </a:schemeClr>
                    </a:solidFill>
                  </a:rPr>
                  <a:t>より小さい場合，</a:t>
                </a:r>
                <a14:m>
                  <m:oMath xmlns:m="http://schemas.openxmlformats.org/officeDocument/2006/math">
                    <m:sSub>
                      <m:sSubPr>
                        <m:ctrlPr>
                          <a:rPr lang="en-US" altLang="ja-JP" sz="2000" b="1" i="1">
                            <a:solidFill>
                              <a:schemeClr val="bg1">
                                <a:lumMod val="50000"/>
                              </a:schemeClr>
                            </a:solidFill>
                            <a:latin typeface="Cambria Math" panose="02040503050406030204" pitchFamily="18" charset="0"/>
                          </a:rPr>
                        </m:ctrlPr>
                      </m:sSubPr>
                      <m:e>
                        <m:r>
                          <a:rPr lang="en-US" altLang="ja-JP" sz="2000" b="1" i="0" smtClean="0">
                            <a:solidFill>
                              <a:schemeClr val="bg1">
                                <a:lumMod val="50000"/>
                              </a:schemeClr>
                            </a:solidFill>
                            <a:latin typeface="Cambria Math" panose="02040503050406030204" pitchFamily="18" charset="0"/>
                          </a:rPr>
                          <m:t>𝐱</m:t>
                        </m:r>
                      </m:e>
                      <m:sub>
                        <m:r>
                          <a:rPr lang="en-US" altLang="ja-JP" sz="2000" b="1" i="1">
                            <a:solidFill>
                              <a:schemeClr val="bg1">
                                <a:lumMod val="50000"/>
                              </a:schemeClr>
                            </a:solidFill>
                            <a:latin typeface="Cambria Math" panose="02040503050406030204" pitchFamily="18" charset="0"/>
                          </a:rPr>
                          <m:t>𝒊</m:t>
                        </m:r>
                      </m:sub>
                    </m:sSub>
                    <m:r>
                      <a:rPr lang="ja-JP" altLang="en-US" sz="2000" b="1" i="1">
                        <a:solidFill>
                          <a:schemeClr val="bg1">
                            <a:lumMod val="50000"/>
                          </a:schemeClr>
                        </a:solidFill>
                        <a:latin typeface="Cambria Math" panose="02040503050406030204" pitchFamily="18" charset="0"/>
                      </a:rPr>
                      <m:t>＝</m:t>
                    </m:r>
                    <m:sSub>
                      <m:sSubPr>
                        <m:ctrlPr>
                          <a:rPr lang="en-US" altLang="ja-JP" sz="2000" b="1" i="1">
                            <a:solidFill>
                              <a:schemeClr val="bg1">
                                <a:lumMod val="50000"/>
                              </a:schemeClr>
                            </a:solidFill>
                            <a:latin typeface="Cambria Math" panose="02040503050406030204" pitchFamily="18" charset="0"/>
                          </a:rPr>
                        </m:ctrlPr>
                      </m:sSubPr>
                      <m:e>
                        <m:r>
                          <a:rPr lang="en-US" altLang="ja-JP" sz="2000" b="1" i="1">
                            <a:solidFill>
                              <a:schemeClr val="bg1">
                                <a:lumMod val="50000"/>
                              </a:schemeClr>
                            </a:solidFill>
                            <a:latin typeface="Cambria Math" panose="02040503050406030204" pitchFamily="18" charset="0"/>
                          </a:rPr>
                          <m:t>𝒛</m:t>
                        </m:r>
                      </m:e>
                      <m:sub>
                        <m:r>
                          <a:rPr lang="en-US" altLang="ja-JP" sz="2000" b="1" i="1">
                            <a:solidFill>
                              <a:schemeClr val="bg1">
                                <a:lumMod val="50000"/>
                              </a:schemeClr>
                            </a:solidFill>
                            <a:latin typeface="Cambria Math" panose="02040503050406030204" pitchFamily="18" charset="0"/>
                          </a:rPr>
                          <m:t>𝒊</m:t>
                        </m:r>
                      </m:sub>
                    </m:sSub>
                  </m:oMath>
                </a14:m>
                <a:r>
                  <a:rPr lang="ja-JP" altLang="en-US" sz="2000" i="1" dirty="0">
                    <a:solidFill>
                      <a:schemeClr val="bg1">
                        <a:lumMod val="50000"/>
                      </a:schemeClr>
                    </a:solidFill>
                    <a:latin typeface="Cambria Math" panose="02040503050406030204" pitchFamily="18" charset="0"/>
                  </a:rPr>
                  <a:t>を必ず満たすことは不可能</a:t>
                </a:r>
                <a:endParaRPr lang="en-US" altLang="ja-JP" sz="2000" i="1" dirty="0">
                  <a:solidFill>
                    <a:schemeClr val="bg1">
                      <a:lumMod val="50000"/>
                    </a:schemeClr>
                  </a:solidFill>
                  <a:latin typeface="Cambria Math" panose="02040503050406030204" pitchFamily="18" charset="0"/>
                </a:endParaRPr>
              </a:p>
              <a:p>
                <a:pPr>
                  <a:lnSpc>
                    <a:spcPct val="100000"/>
                  </a:lnSpc>
                  <a:spcBef>
                    <a:spcPts val="600"/>
                  </a:spcBef>
                  <a:spcAft>
                    <a:spcPts val="600"/>
                  </a:spcAft>
                </a:pPr>
                <a:endParaRPr lang="en-US" altLang="ja-JP" sz="2400" dirty="0">
                  <a:solidFill>
                    <a:schemeClr val="bg1">
                      <a:lumMod val="50000"/>
                    </a:schemeClr>
                  </a:solidFill>
                </a:endParaRPr>
              </a:p>
              <a:p>
                <a:pPr>
                  <a:lnSpc>
                    <a:spcPct val="100000"/>
                  </a:lnSpc>
                  <a:spcBef>
                    <a:spcPts val="600"/>
                  </a:spcBef>
                  <a:spcAft>
                    <a:spcPts val="600"/>
                  </a:spcAft>
                </a:pPr>
                <a:r>
                  <a:rPr lang="ja-JP" altLang="en-US" sz="2400" dirty="0">
                    <a:solidFill>
                      <a:schemeClr val="bg1">
                        <a:lumMod val="50000"/>
                      </a:schemeClr>
                    </a:solidFill>
                  </a:rPr>
                  <a:t>全データに対して，入力と近い出力が得られるような学習が行えたら</a:t>
                </a:r>
                <a:r>
                  <a:rPr lang="en-US" altLang="ja-JP" sz="2400" dirty="0">
                    <a:solidFill>
                      <a:schemeClr val="bg1">
                        <a:lumMod val="50000"/>
                      </a:schemeClr>
                    </a:solidFill>
                  </a:rPr>
                  <a:t>…</a:t>
                </a:r>
              </a:p>
              <a:p>
                <a:pPr marL="0" indent="0">
                  <a:lnSpc>
                    <a:spcPct val="100000"/>
                  </a:lnSpc>
                  <a:spcBef>
                    <a:spcPts val="600"/>
                  </a:spcBef>
                  <a:spcAft>
                    <a:spcPts val="600"/>
                  </a:spcAft>
                  <a:buNone/>
                </a:pPr>
                <a:r>
                  <a:rPr lang="en-US" altLang="ja-JP" sz="2400" dirty="0">
                    <a:solidFill>
                      <a:schemeClr val="bg1">
                        <a:lumMod val="50000"/>
                      </a:schemeClr>
                    </a:solidFill>
                    <a:sym typeface="Wingdings" panose="05000000000000000000" pitchFamily="2" charset="2"/>
                  </a:rPr>
                  <a:t> </a:t>
                </a:r>
                <a:r>
                  <a:rPr lang="ja-JP" altLang="en-US" sz="2400" dirty="0">
                    <a:solidFill>
                      <a:schemeClr val="bg1">
                        <a:lumMod val="50000"/>
                      </a:schemeClr>
                    </a:solidFill>
                    <a:sym typeface="Wingdings" panose="05000000000000000000" pitchFamily="2" charset="2"/>
                  </a:rPr>
                  <a:t>元データ</a:t>
                </a:r>
                <a14:m>
                  <m:oMath xmlns:m="http://schemas.openxmlformats.org/officeDocument/2006/math">
                    <m:sSub>
                      <m:sSubPr>
                        <m:ctrlPr>
                          <a:rPr lang="en-US" altLang="ja-JP" sz="2400" b="1" i="1">
                            <a:solidFill>
                              <a:schemeClr val="bg1">
                                <a:lumMod val="50000"/>
                              </a:schemeClr>
                            </a:solidFill>
                            <a:latin typeface="Cambria Math" panose="02040503050406030204" pitchFamily="18" charset="0"/>
                          </a:rPr>
                        </m:ctrlPr>
                      </m:sSubPr>
                      <m:e>
                        <m:r>
                          <a:rPr lang="en-US" altLang="ja-JP" sz="2400" b="1">
                            <a:solidFill>
                              <a:schemeClr val="bg1">
                                <a:lumMod val="50000"/>
                              </a:schemeClr>
                            </a:solidFill>
                            <a:latin typeface="Cambria Math" panose="02040503050406030204" pitchFamily="18" charset="0"/>
                          </a:rPr>
                          <m:t>𝐱</m:t>
                        </m:r>
                      </m:e>
                      <m:sub>
                        <m:r>
                          <a:rPr lang="en-US" altLang="ja-JP" sz="2400" b="1" i="1">
                            <a:solidFill>
                              <a:schemeClr val="bg1">
                                <a:lumMod val="50000"/>
                              </a:schemeClr>
                            </a:solidFill>
                            <a:latin typeface="Cambria Math" panose="02040503050406030204" pitchFamily="18" charset="0"/>
                          </a:rPr>
                          <m:t>𝒊</m:t>
                        </m:r>
                      </m:sub>
                    </m:sSub>
                  </m:oMath>
                </a14:m>
                <a:r>
                  <a:rPr lang="ja-JP" altLang="en-US" sz="2400" dirty="0">
                    <a:solidFill>
                      <a:schemeClr val="bg1">
                        <a:lumMod val="50000"/>
                      </a:schemeClr>
                    </a:solidFill>
                    <a:sym typeface="Wingdings" panose="05000000000000000000" pitchFamily="2" charset="2"/>
                  </a:rPr>
                  <a:t>の情報をあまり落とさずに次元削減ができたことになる</a:t>
                </a:r>
                <a:endParaRPr lang="en-US" altLang="ja-JP" sz="2400" dirty="0">
                  <a:solidFill>
                    <a:schemeClr val="bg1">
                      <a:lumMod val="50000"/>
                    </a:schemeClr>
                  </a:solidFill>
                </a:endParaRPr>
              </a:p>
            </p:txBody>
          </p:sp>
        </mc:Choice>
        <mc:Fallback xmlns="">
          <p:sp>
            <p:nvSpPr>
              <p:cNvPr id="21" name="コンテンツ プレースホルダー 2"/>
              <p:cNvSpPr txBox="1">
                <a:spLocks noRot="1" noChangeAspect="1" noMove="1" noResize="1" noEditPoints="1" noAdjustHandles="1" noChangeArrowheads="1" noChangeShapeType="1" noTextEdit="1"/>
              </p:cNvSpPr>
              <p:nvPr/>
            </p:nvSpPr>
            <p:spPr>
              <a:xfrm>
                <a:off x="653508" y="1320242"/>
                <a:ext cx="6793772" cy="5060873"/>
              </a:xfrm>
              <a:prstGeom prst="rect">
                <a:avLst/>
              </a:prstGeom>
              <a:blipFill rotWithShape="0">
                <a:blip r:embed="rId3"/>
                <a:stretch>
                  <a:fillRect l="-1345" t="-843" r="-359" b="-12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 name="正方形/長方形 2"/>
              <p:cNvSpPr/>
              <p:nvPr/>
            </p:nvSpPr>
            <p:spPr>
              <a:xfrm>
                <a:off x="7702928" y="3967964"/>
                <a:ext cx="2835905" cy="954107"/>
              </a:xfrm>
              <a:prstGeom prst="rect">
                <a:avLst/>
              </a:prstGeom>
            </p:spPr>
            <p:txBody>
              <a:bodyPr wrap="none">
                <a:spAutoFit/>
              </a:bodyPr>
              <a:lstStyle/>
              <a:p>
                <a:r>
                  <a:rPr lang="ja-JP" altLang="en-US" sz="2800" b="1" dirty="0">
                    <a:latin typeface="メイリオ" panose="020B0604030504040204" pitchFamily="50" charset="-128"/>
                    <a:ea typeface="メイリオ" panose="020B0604030504040204" pitchFamily="50" charset="-128"/>
                  </a:rPr>
                  <a:t>符号化</a:t>
                </a:r>
                <a:endParaRPr lang="en-US" altLang="ja-JP" sz="2800" b="1" dirty="0">
                  <a:latin typeface="メイリオ" panose="020B0604030504040204" pitchFamily="50" charset="-128"/>
                  <a:ea typeface="メイリオ" panose="020B0604030504040204" pitchFamily="50" charset="-128"/>
                </a:endParaRPr>
              </a:p>
              <a:p>
                <a14:m>
                  <m:oMath xmlns:m="http://schemas.openxmlformats.org/officeDocument/2006/math">
                    <m:r>
                      <a:rPr lang="en-US" altLang="ja-JP" sz="2800" b="1">
                        <a:latin typeface="Cambria Math" panose="02040503050406030204" pitchFamily="18" charset="0"/>
                      </a:rPr>
                      <m:t>𝐲</m:t>
                    </m:r>
                    <m:r>
                      <a:rPr lang="en-US" altLang="ja-JP" sz="2800" b="1">
                        <a:latin typeface="Cambria Math" panose="02040503050406030204" pitchFamily="18" charset="0"/>
                      </a:rPr>
                      <m:t>=</m:t>
                    </m:r>
                    <m:r>
                      <a:rPr lang="en-US" altLang="ja-JP" sz="2800" b="1">
                        <a:latin typeface="Cambria Math" panose="02040503050406030204" pitchFamily="18" charset="0"/>
                      </a:rPr>
                      <m:t>𝐟</m:t>
                    </m:r>
                    <m:d>
                      <m:dPr>
                        <m:ctrlPr>
                          <a:rPr lang="en-US" altLang="ja-JP" sz="2800" b="1" i="1">
                            <a:latin typeface="Cambria Math" panose="02040503050406030204" pitchFamily="18" charset="0"/>
                          </a:rPr>
                        </m:ctrlPr>
                      </m:dPr>
                      <m:e>
                        <m:r>
                          <a:rPr lang="en-US" altLang="ja-JP" sz="2800" b="1">
                            <a:latin typeface="Cambria Math" panose="02040503050406030204" pitchFamily="18" charset="0"/>
                          </a:rPr>
                          <m:t>𝐖𝐱</m:t>
                        </m:r>
                        <m:r>
                          <a:rPr lang="en-US" altLang="ja-JP" sz="2800" b="1">
                            <a:latin typeface="Cambria Math" panose="02040503050406030204" pitchFamily="18" charset="0"/>
                          </a:rPr>
                          <m:t>+</m:t>
                        </m:r>
                        <m:r>
                          <a:rPr lang="en-US" altLang="ja-JP" sz="2800" b="1">
                            <a:latin typeface="Cambria Math" panose="02040503050406030204" pitchFamily="18" charset="0"/>
                          </a:rPr>
                          <m:t>𝐛</m:t>
                        </m:r>
                      </m:e>
                    </m:d>
                  </m:oMath>
                </a14:m>
                <a:r>
                  <a:rPr lang="ja-JP" altLang="en-US" sz="2800" dirty="0">
                    <a:latin typeface="メイリオ" panose="020B0604030504040204" pitchFamily="50" charset="-128"/>
                    <a:ea typeface="メイリオ" panose="020B0604030504040204" pitchFamily="50" charset="-128"/>
                  </a:rPr>
                  <a:t>　</a:t>
                </a:r>
                <a:endParaRPr lang="en-US" altLang="ja-JP" sz="2800" dirty="0">
                  <a:latin typeface="メイリオ" panose="020B0604030504040204" pitchFamily="50" charset="-128"/>
                  <a:ea typeface="メイリオ" panose="020B0604030504040204" pitchFamily="50" charset="-128"/>
                </a:endParaRPr>
              </a:p>
            </p:txBody>
          </p:sp>
        </mc:Choice>
        <mc:Fallback xmlns="">
          <p:sp>
            <p:nvSpPr>
              <p:cNvPr id="3" name="正方形/長方形 2"/>
              <p:cNvSpPr>
                <a:spLocks noRot="1" noChangeAspect="1" noMove="1" noResize="1" noEditPoints="1" noAdjustHandles="1" noChangeArrowheads="1" noChangeShapeType="1" noTextEdit="1"/>
              </p:cNvSpPr>
              <p:nvPr/>
            </p:nvSpPr>
            <p:spPr>
              <a:xfrm>
                <a:off x="7702928" y="3967964"/>
                <a:ext cx="2835905" cy="954107"/>
              </a:xfrm>
              <a:prstGeom prst="rect">
                <a:avLst/>
              </a:prstGeom>
              <a:blipFill>
                <a:blip r:embed="rId4"/>
                <a:stretch>
                  <a:fillRect l="-4516" t="-7051" b="-320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0" name="正方形/長方形 19"/>
              <p:cNvSpPr/>
              <p:nvPr/>
            </p:nvSpPr>
            <p:spPr>
              <a:xfrm>
                <a:off x="7702928" y="5197555"/>
                <a:ext cx="2902205" cy="1009572"/>
              </a:xfrm>
              <a:prstGeom prst="rect">
                <a:avLst/>
              </a:prstGeom>
            </p:spPr>
            <p:txBody>
              <a:bodyPr wrap="none">
                <a:spAutoFit/>
              </a:bodyPr>
              <a:lstStyle/>
              <a:p>
                <a:r>
                  <a:rPr lang="ja-JP" altLang="en-US" sz="2800" b="1" dirty="0">
                    <a:latin typeface="メイリオ" panose="020B0604030504040204" pitchFamily="50" charset="-128"/>
                    <a:ea typeface="メイリオ" panose="020B0604030504040204" pitchFamily="50" charset="-128"/>
                  </a:rPr>
                  <a:t>複合化</a:t>
                </a:r>
                <a:endParaRPr lang="en-US" altLang="ja-JP" sz="2800" b="1" dirty="0">
                  <a:latin typeface="メイリオ" panose="020B0604030504040204" pitchFamily="50" charset="-128"/>
                  <a:ea typeface="メイリオ" panose="020B0604030504040204" pitchFamily="50" charset="-128"/>
                </a:endParaRPr>
              </a:p>
              <a:p>
                <a14:m>
                  <m:oMath xmlns:m="http://schemas.openxmlformats.org/officeDocument/2006/math">
                    <m:r>
                      <a:rPr lang="en-US" altLang="ja-JP" sz="2800" b="1">
                        <a:latin typeface="Cambria Math" panose="02040503050406030204" pitchFamily="18" charset="0"/>
                      </a:rPr>
                      <m:t>𝐳</m:t>
                    </m:r>
                    <m:r>
                      <a:rPr lang="en-US" altLang="ja-JP" sz="2800" b="1">
                        <a:latin typeface="Cambria Math" panose="02040503050406030204" pitchFamily="18" charset="0"/>
                      </a:rPr>
                      <m:t>=</m:t>
                    </m:r>
                    <m:acc>
                      <m:accPr>
                        <m:chr m:val="̅"/>
                        <m:ctrlPr>
                          <a:rPr lang="en-US" altLang="ja-JP" sz="2800" b="1" i="1">
                            <a:latin typeface="Cambria Math" panose="02040503050406030204" pitchFamily="18" charset="0"/>
                          </a:rPr>
                        </m:ctrlPr>
                      </m:accPr>
                      <m:e>
                        <m:r>
                          <a:rPr lang="en-US" altLang="ja-JP" sz="2800" b="1" i="0" smtClean="0">
                            <a:latin typeface="Cambria Math" panose="02040503050406030204" pitchFamily="18" charset="0"/>
                          </a:rPr>
                          <m:t>𝐟</m:t>
                        </m:r>
                      </m:e>
                    </m:acc>
                    <m:d>
                      <m:dPr>
                        <m:ctrlPr>
                          <a:rPr lang="en-US" altLang="ja-JP" sz="2800" b="1" i="1">
                            <a:latin typeface="Cambria Math" panose="02040503050406030204" pitchFamily="18" charset="0"/>
                          </a:rPr>
                        </m:ctrlPr>
                      </m:dPr>
                      <m:e>
                        <m:acc>
                          <m:accPr>
                            <m:chr m:val="̅"/>
                            <m:ctrlPr>
                              <a:rPr lang="en-US" altLang="ja-JP" sz="2800" b="1" i="1">
                                <a:latin typeface="Cambria Math" panose="02040503050406030204" pitchFamily="18" charset="0"/>
                              </a:rPr>
                            </m:ctrlPr>
                          </m:accPr>
                          <m:e>
                            <m:r>
                              <a:rPr lang="en-US" altLang="ja-JP" sz="2800" b="1">
                                <a:latin typeface="Cambria Math" panose="02040503050406030204" pitchFamily="18" charset="0"/>
                              </a:rPr>
                              <m:t>𝐖</m:t>
                            </m:r>
                          </m:e>
                        </m:acc>
                        <m:r>
                          <a:rPr lang="en-US" altLang="ja-JP" sz="2800" b="1">
                            <a:latin typeface="Cambria Math" panose="02040503050406030204" pitchFamily="18" charset="0"/>
                          </a:rPr>
                          <m:t>𝐲</m:t>
                        </m:r>
                        <m:r>
                          <a:rPr lang="en-US" altLang="ja-JP" sz="2800" b="1">
                            <a:latin typeface="Cambria Math" panose="02040503050406030204" pitchFamily="18" charset="0"/>
                          </a:rPr>
                          <m:t>+</m:t>
                        </m:r>
                        <m:acc>
                          <m:accPr>
                            <m:chr m:val="̅"/>
                            <m:ctrlPr>
                              <a:rPr lang="en-US" altLang="ja-JP" sz="2800" b="1" i="1">
                                <a:latin typeface="Cambria Math" panose="02040503050406030204" pitchFamily="18" charset="0"/>
                              </a:rPr>
                            </m:ctrlPr>
                          </m:accPr>
                          <m:e>
                            <m:r>
                              <a:rPr lang="en-US" altLang="ja-JP" sz="2800" b="1">
                                <a:latin typeface="Cambria Math" panose="02040503050406030204" pitchFamily="18" charset="0"/>
                              </a:rPr>
                              <m:t>𝐛</m:t>
                            </m:r>
                          </m:e>
                        </m:acc>
                      </m:e>
                    </m:d>
                  </m:oMath>
                </a14:m>
                <a:r>
                  <a:rPr lang="ja-JP" altLang="en-US" sz="2800" dirty="0">
                    <a:latin typeface="メイリオ" panose="020B0604030504040204" pitchFamily="50" charset="-128"/>
                    <a:ea typeface="メイリオ" panose="020B0604030504040204" pitchFamily="50" charset="-128"/>
                  </a:rPr>
                  <a:t>　</a:t>
                </a:r>
                <a:endParaRPr lang="en-US" altLang="ja-JP" sz="2800" dirty="0">
                  <a:latin typeface="メイリオ" panose="020B0604030504040204" pitchFamily="50" charset="-128"/>
                  <a:ea typeface="メイリオ" panose="020B0604030504040204" pitchFamily="50" charset="-128"/>
                </a:endParaRPr>
              </a:p>
            </p:txBody>
          </p:sp>
        </mc:Choice>
        <mc:Fallback xmlns="">
          <p:sp>
            <p:nvSpPr>
              <p:cNvPr id="20" name="正方形/長方形 19"/>
              <p:cNvSpPr>
                <a:spLocks noRot="1" noChangeAspect="1" noMove="1" noResize="1" noEditPoints="1" noAdjustHandles="1" noChangeArrowheads="1" noChangeShapeType="1" noTextEdit="1"/>
              </p:cNvSpPr>
              <p:nvPr/>
            </p:nvSpPr>
            <p:spPr>
              <a:xfrm>
                <a:off x="7702928" y="5197555"/>
                <a:ext cx="2902205" cy="1009572"/>
              </a:xfrm>
              <a:prstGeom prst="rect">
                <a:avLst/>
              </a:prstGeom>
              <a:blipFill>
                <a:blip r:embed="rId5"/>
                <a:stretch>
                  <a:fillRect l="-4412" t="-6667"/>
                </a:stretch>
              </a:blipFill>
            </p:spPr>
            <p:txBody>
              <a:bodyPr/>
              <a:lstStyle/>
              <a:p>
                <a:r>
                  <a:rPr lang="ja-JP" altLang="en-US">
                    <a:noFill/>
                  </a:rPr>
                  <a:t> </a:t>
                </a:r>
              </a:p>
            </p:txBody>
          </p:sp>
        </mc:Fallback>
      </mc:AlternateContent>
      <p:pic>
        <p:nvPicPr>
          <p:cNvPr id="23" name="図 22"/>
          <p:cNvPicPr>
            <a:picLocks noChangeAspect="1"/>
          </p:cNvPicPr>
          <p:nvPr/>
        </p:nvPicPr>
        <p:blipFill>
          <a:blip r:embed="rId6"/>
          <a:stretch>
            <a:fillRect/>
          </a:stretch>
        </p:blipFill>
        <p:spPr>
          <a:xfrm>
            <a:off x="7459777" y="336644"/>
            <a:ext cx="4510647" cy="3549555"/>
          </a:xfrm>
          <a:prstGeom prst="rect">
            <a:avLst/>
          </a:prstGeom>
        </p:spPr>
      </p:pic>
      <mc:AlternateContent xmlns:mc="http://schemas.openxmlformats.org/markup-compatibility/2006" xmlns:a14="http://schemas.microsoft.com/office/drawing/2010/main">
        <mc:Choice Requires="a14">
          <p:sp>
            <p:nvSpPr>
              <p:cNvPr id="24" name="正方形/長方形 23"/>
              <p:cNvSpPr/>
              <p:nvPr/>
            </p:nvSpPr>
            <p:spPr>
              <a:xfrm>
                <a:off x="7868319" y="0"/>
                <a:ext cx="1881925"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2000" b="1">
                          <a:latin typeface="Cambria Math" panose="02040503050406030204" pitchFamily="18" charset="0"/>
                        </a:rPr>
                        <m:t>𝐲</m:t>
                      </m:r>
                      <m:r>
                        <a:rPr lang="en-US" altLang="ja-JP" sz="2000" b="1">
                          <a:latin typeface="Cambria Math" panose="02040503050406030204" pitchFamily="18" charset="0"/>
                        </a:rPr>
                        <m:t>=</m:t>
                      </m:r>
                      <m:r>
                        <a:rPr lang="en-US" altLang="ja-JP" sz="2000" b="1">
                          <a:latin typeface="Cambria Math" panose="02040503050406030204" pitchFamily="18" charset="0"/>
                        </a:rPr>
                        <m:t>𝐟</m:t>
                      </m:r>
                      <m:d>
                        <m:dPr>
                          <m:ctrlPr>
                            <a:rPr lang="en-US" altLang="ja-JP" sz="2000" b="1" i="1">
                              <a:latin typeface="Cambria Math" panose="02040503050406030204" pitchFamily="18" charset="0"/>
                            </a:rPr>
                          </m:ctrlPr>
                        </m:dPr>
                        <m:e>
                          <m:r>
                            <a:rPr lang="en-US" altLang="ja-JP" sz="2000" b="1">
                              <a:latin typeface="Cambria Math" panose="02040503050406030204" pitchFamily="18" charset="0"/>
                            </a:rPr>
                            <m:t>𝐖𝐱</m:t>
                          </m:r>
                          <m:r>
                            <a:rPr lang="en-US" altLang="ja-JP" sz="2000" b="1">
                              <a:latin typeface="Cambria Math" panose="02040503050406030204" pitchFamily="18" charset="0"/>
                            </a:rPr>
                            <m:t>+</m:t>
                          </m:r>
                          <m:r>
                            <a:rPr lang="en-US" altLang="ja-JP" sz="2000" b="1">
                              <a:latin typeface="Cambria Math" panose="02040503050406030204" pitchFamily="18" charset="0"/>
                            </a:rPr>
                            <m:t>𝐛</m:t>
                          </m:r>
                        </m:e>
                      </m:d>
                    </m:oMath>
                  </m:oMathPara>
                </a14:m>
                <a:endParaRPr lang="ja-JP" altLang="en-US" sz="2000" dirty="0"/>
              </a:p>
            </p:txBody>
          </p:sp>
        </mc:Choice>
        <mc:Fallback xmlns="">
          <p:sp>
            <p:nvSpPr>
              <p:cNvPr id="24" name="正方形/長方形 23"/>
              <p:cNvSpPr>
                <a:spLocks noRot="1" noChangeAspect="1" noMove="1" noResize="1" noEditPoints="1" noAdjustHandles="1" noChangeArrowheads="1" noChangeShapeType="1" noTextEdit="1"/>
              </p:cNvSpPr>
              <p:nvPr/>
            </p:nvSpPr>
            <p:spPr>
              <a:xfrm>
                <a:off x="7868319" y="0"/>
                <a:ext cx="1881925" cy="400110"/>
              </a:xfrm>
              <a:prstGeom prst="rect">
                <a:avLst/>
              </a:prstGeom>
              <a:blipFill rotWithShape="0">
                <a:blip r:embed="rId4"/>
                <a:stretch>
                  <a:fillRect b="-757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5" name="正方形/長方形 24"/>
              <p:cNvSpPr/>
              <p:nvPr/>
            </p:nvSpPr>
            <p:spPr>
              <a:xfrm>
                <a:off x="9807540" y="0"/>
                <a:ext cx="1891480" cy="43973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2000" b="1">
                          <a:latin typeface="Cambria Math" panose="02040503050406030204" pitchFamily="18" charset="0"/>
                        </a:rPr>
                        <m:t>𝐳</m:t>
                      </m:r>
                      <m:r>
                        <a:rPr lang="en-US" altLang="ja-JP" sz="2000" b="1">
                          <a:latin typeface="Cambria Math" panose="02040503050406030204" pitchFamily="18" charset="0"/>
                        </a:rPr>
                        <m:t>=</m:t>
                      </m:r>
                      <m:r>
                        <a:rPr lang="en-US" altLang="ja-JP" sz="2000" b="1">
                          <a:latin typeface="Cambria Math" panose="02040503050406030204" pitchFamily="18" charset="0"/>
                        </a:rPr>
                        <m:t>𝐟</m:t>
                      </m:r>
                      <m:d>
                        <m:dPr>
                          <m:ctrlPr>
                            <a:rPr lang="en-US" altLang="ja-JP" sz="2000" b="1" i="1">
                              <a:latin typeface="Cambria Math" panose="02040503050406030204" pitchFamily="18" charset="0"/>
                            </a:rPr>
                          </m:ctrlPr>
                        </m:dPr>
                        <m:e>
                          <m:acc>
                            <m:accPr>
                              <m:chr m:val="̅"/>
                              <m:ctrlPr>
                                <a:rPr lang="en-US" altLang="ja-JP" sz="2000" b="1" i="1">
                                  <a:latin typeface="Cambria Math" panose="02040503050406030204" pitchFamily="18" charset="0"/>
                                </a:rPr>
                              </m:ctrlPr>
                            </m:accPr>
                            <m:e>
                              <m:r>
                                <a:rPr lang="en-US" altLang="ja-JP" sz="2000" b="1">
                                  <a:latin typeface="Cambria Math" panose="02040503050406030204" pitchFamily="18" charset="0"/>
                                </a:rPr>
                                <m:t>𝐖</m:t>
                              </m:r>
                            </m:e>
                          </m:acc>
                          <m:r>
                            <a:rPr lang="en-US" altLang="ja-JP" sz="2000" b="1">
                              <a:latin typeface="Cambria Math" panose="02040503050406030204" pitchFamily="18" charset="0"/>
                            </a:rPr>
                            <m:t>𝐲</m:t>
                          </m:r>
                          <m:r>
                            <a:rPr lang="en-US" altLang="ja-JP" sz="2000" b="1">
                              <a:latin typeface="Cambria Math" panose="02040503050406030204" pitchFamily="18" charset="0"/>
                            </a:rPr>
                            <m:t>+</m:t>
                          </m:r>
                          <m:acc>
                            <m:accPr>
                              <m:chr m:val="̅"/>
                              <m:ctrlPr>
                                <a:rPr lang="en-US" altLang="ja-JP" sz="2000" b="1" i="1">
                                  <a:latin typeface="Cambria Math" panose="02040503050406030204" pitchFamily="18" charset="0"/>
                                </a:rPr>
                              </m:ctrlPr>
                            </m:accPr>
                            <m:e>
                              <m:r>
                                <a:rPr lang="en-US" altLang="ja-JP" sz="2000" b="1">
                                  <a:latin typeface="Cambria Math" panose="02040503050406030204" pitchFamily="18" charset="0"/>
                                </a:rPr>
                                <m:t>𝐛</m:t>
                              </m:r>
                            </m:e>
                          </m:acc>
                        </m:e>
                      </m:d>
                    </m:oMath>
                  </m:oMathPara>
                </a14:m>
                <a:endParaRPr lang="ja-JP" altLang="en-US" sz="2000" dirty="0"/>
              </a:p>
            </p:txBody>
          </p:sp>
        </mc:Choice>
        <mc:Fallback xmlns="">
          <p:sp>
            <p:nvSpPr>
              <p:cNvPr id="25" name="正方形/長方形 24"/>
              <p:cNvSpPr>
                <a:spLocks noRot="1" noChangeAspect="1" noMove="1" noResize="1" noEditPoints="1" noAdjustHandles="1" noChangeArrowheads="1" noChangeShapeType="1" noTextEdit="1"/>
              </p:cNvSpPr>
              <p:nvPr/>
            </p:nvSpPr>
            <p:spPr>
              <a:xfrm>
                <a:off x="9807540" y="0"/>
                <a:ext cx="1891480" cy="439736"/>
              </a:xfrm>
              <a:prstGeom prst="rect">
                <a:avLst/>
              </a:prstGeom>
              <a:blipFill rotWithShape="0">
                <a:blip r:embed="rId5"/>
                <a:stretch>
                  <a:fillRect r="-4194" b="-4167"/>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0299004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923681" y="123826"/>
            <a:ext cx="4648819" cy="733270"/>
          </a:xfrm>
        </p:spPr>
        <p:txBody>
          <a:bodyPr>
            <a:normAutofit fontScale="90000"/>
          </a:bodyPr>
          <a:lstStyle/>
          <a:p>
            <a:r>
              <a:rPr kumimoji="1" lang="ja-JP" altLang="en-US" dirty="0"/>
              <a:t>多層自己符号化器</a:t>
            </a:r>
          </a:p>
        </p:txBody>
      </p:sp>
      <p:sp>
        <p:nvSpPr>
          <p:cNvPr id="3" name="コンテンツ プレースホルダー 2"/>
          <p:cNvSpPr>
            <a:spLocks noGrp="1"/>
          </p:cNvSpPr>
          <p:nvPr>
            <p:ph idx="1"/>
          </p:nvPr>
        </p:nvSpPr>
        <p:spPr>
          <a:xfrm>
            <a:off x="1002681" y="4819651"/>
            <a:ext cx="10808319" cy="1885950"/>
          </a:xfrm>
        </p:spPr>
        <p:txBody>
          <a:bodyPr/>
          <a:lstStyle/>
          <a:p>
            <a:r>
              <a:rPr kumimoji="1" lang="ja-JP" altLang="en-US" dirty="0"/>
              <a:t>中間層と出力層のみでなく，複数の層を積み重ねた自己符号化器</a:t>
            </a:r>
            <a:endParaRPr kumimoji="1" lang="en-US" altLang="ja-JP" dirty="0"/>
          </a:p>
          <a:p>
            <a:r>
              <a:rPr lang="ja-JP" altLang="en-US" dirty="0"/>
              <a:t>複雑な分布を持ったデータの特徴抽出に利用される</a:t>
            </a:r>
            <a:endParaRPr kumimoji="1" lang="en-US" altLang="ja-JP" dirty="0"/>
          </a:p>
          <a:p>
            <a:endParaRPr kumimoji="1" lang="ja-JP" altLang="en-US" dirty="0"/>
          </a:p>
        </p:txBody>
      </p:sp>
      <p:sp>
        <p:nvSpPr>
          <p:cNvPr id="4" name="スライド番号プレースホルダー 3"/>
          <p:cNvSpPr>
            <a:spLocks noGrp="1"/>
          </p:cNvSpPr>
          <p:nvPr>
            <p:ph type="sldNum" sz="quarter" idx="12"/>
          </p:nvPr>
        </p:nvSpPr>
        <p:spPr/>
        <p:txBody>
          <a:bodyPr/>
          <a:lstStyle/>
          <a:p>
            <a:fld id="{F35DE295-420C-4265-BE54-AE59FA4027A6}" type="slidenum">
              <a:rPr kumimoji="1" lang="ja-JP" altLang="en-US" smtClean="0"/>
              <a:t>41</a:t>
            </a:fld>
            <a:endParaRPr kumimoji="1" lang="ja-JP" altLang="en-US"/>
          </a:p>
        </p:txBody>
      </p:sp>
      <p:sp>
        <p:nvSpPr>
          <p:cNvPr id="5" name="正方形/長方形 4"/>
          <p:cNvSpPr/>
          <p:nvPr/>
        </p:nvSpPr>
        <p:spPr>
          <a:xfrm>
            <a:off x="2622550" y="1339850"/>
            <a:ext cx="438150" cy="28003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b="1" dirty="0">
                <a:latin typeface="メイリオ" panose="020B0604030504040204" pitchFamily="50" charset="-128"/>
                <a:ea typeface="メイリオ" panose="020B0604030504040204" pitchFamily="50" charset="-128"/>
                <a:cs typeface="メイリオ" panose="020B0604030504040204" pitchFamily="50" charset="-128"/>
              </a:rPr>
              <a:t>入力層</a:t>
            </a:r>
            <a:endParaRPr kumimoji="1" lang="ja-JP" altLang="en-US" sz="2400"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 name="正方形/長方形 5"/>
          <p:cNvSpPr/>
          <p:nvPr/>
        </p:nvSpPr>
        <p:spPr>
          <a:xfrm>
            <a:off x="3790950" y="1825625"/>
            <a:ext cx="438150" cy="1828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p:cNvSpPr/>
          <p:nvPr/>
        </p:nvSpPr>
        <p:spPr>
          <a:xfrm>
            <a:off x="4959350" y="2130425"/>
            <a:ext cx="438150" cy="1219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p:cNvSpPr/>
          <p:nvPr/>
        </p:nvSpPr>
        <p:spPr>
          <a:xfrm>
            <a:off x="6127750" y="2320925"/>
            <a:ext cx="43815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p:cNvSpPr/>
          <p:nvPr/>
        </p:nvSpPr>
        <p:spPr>
          <a:xfrm>
            <a:off x="9632950" y="1339850"/>
            <a:ext cx="438150" cy="28003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出力層</a:t>
            </a:r>
          </a:p>
        </p:txBody>
      </p:sp>
      <p:sp>
        <p:nvSpPr>
          <p:cNvPr id="10" name="正方形/長方形 9"/>
          <p:cNvSpPr/>
          <p:nvPr/>
        </p:nvSpPr>
        <p:spPr>
          <a:xfrm>
            <a:off x="8464550" y="1825625"/>
            <a:ext cx="438150" cy="1828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p:cNvSpPr/>
          <p:nvPr/>
        </p:nvSpPr>
        <p:spPr>
          <a:xfrm>
            <a:off x="7296150" y="2130425"/>
            <a:ext cx="438150" cy="1219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右矢印 11"/>
          <p:cNvSpPr/>
          <p:nvPr/>
        </p:nvSpPr>
        <p:spPr>
          <a:xfrm>
            <a:off x="3286125" y="2492375"/>
            <a:ext cx="279400" cy="4953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右矢印 12"/>
          <p:cNvSpPr/>
          <p:nvPr/>
        </p:nvSpPr>
        <p:spPr>
          <a:xfrm>
            <a:off x="4454525" y="2492375"/>
            <a:ext cx="279400" cy="4953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右矢印 13"/>
          <p:cNvSpPr/>
          <p:nvPr/>
        </p:nvSpPr>
        <p:spPr>
          <a:xfrm>
            <a:off x="5622925" y="2492375"/>
            <a:ext cx="279400" cy="4953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右矢印 14"/>
          <p:cNvSpPr/>
          <p:nvPr/>
        </p:nvSpPr>
        <p:spPr>
          <a:xfrm>
            <a:off x="6791325" y="2492375"/>
            <a:ext cx="279400" cy="4953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右矢印 15"/>
          <p:cNvSpPr/>
          <p:nvPr/>
        </p:nvSpPr>
        <p:spPr>
          <a:xfrm>
            <a:off x="7959725" y="2492375"/>
            <a:ext cx="279400" cy="4953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右矢印 16"/>
          <p:cNvSpPr/>
          <p:nvPr/>
        </p:nvSpPr>
        <p:spPr>
          <a:xfrm>
            <a:off x="9128125" y="2492375"/>
            <a:ext cx="279400" cy="4953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65633279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自己符号化器の例</a:t>
            </a:r>
          </a:p>
        </p:txBody>
      </p:sp>
      <p:sp>
        <p:nvSpPr>
          <p:cNvPr id="3" name="コンテンツ プレースホルダー 2"/>
          <p:cNvSpPr>
            <a:spLocks noGrp="1"/>
          </p:cNvSpPr>
          <p:nvPr>
            <p:ph idx="1"/>
          </p:nvPr>
        </p:nvSpPr>
        <p:spPr>
          <a:xfrm>
            <a:off x="278780" y="1343723"/>
            <a:ext cx="11913219" cy="2593278"/>
          </a:xfrm>
        </p:spPr>
        <p:txBody>
          <a:bodyPr/>
          <a:lstStyle/>
          <a:p>
            <a:pPr marL="228600" lvl="1">
              <a:lnSpc>
                <a:spcPct val="100000"/>
              </a:lnSpc>
              <a:spcBef>
                <a:spcPts val="600"/>
              </a:spcBef>
            </a:pPr>
            <a:r>
              <a:rPr lang="en-US" altLang="ja-JP" sz="2800" b="1" dirty="0" err="1"/>
              <a:t>Mnist</a:t>
            </a:r>
            <a:r>
              <a:rPr lang="ja-JP" altLang="en-US" sz="2800" b="1" dirty="0"/>
              <a:t> </a:t>
            </a:r>
            <a:r>
              <a:rPr lang="en-US" altLang="ja-JP" sz="2800" b="1" dirty="0"/>
              <a:t>: </a:t>
            </a:r>
            <a:r>
              <a:rPr lang="en-US" altLang="ja-JP" sz="2800" dirty="0"/>
              <a:t>URL: </a:t>
            </a:r>
            <a:r>
              <a:rPr lang="en-US" altLang="ja-JP" sz="2800" dirty="0">
                <a:hlinkClick r:id="rId2"/>
              </a:rPr>
              <a:t>http://yann.lecun.com/exdb/mnist/</a:t>
            </a:r>
            <a:endParaRPr lang="en-US" altLang="ja-JP" sz="2800" b="1" dirty="0"/>
          </a:p>
          <a:p>
            <a:pPr marL="685800" lvl="2">
              <a:lnSpc>
                <a:spcPct val="100000"/>
              </a:lnSpc>
              <a:spcBef>
                <a:spcPts val="600"/>
              </a:spcBef>
            </a:pPr>
            <a:r>
              <a:rPr lang="ja-JP" altLang="en-US" sz="2800" dirty="0"/>
              <a:t>パターン認識の勉強によく利用される</a:t>
            </a:r>
            <a:r>
              <a:rPr lang="ja-JP" altLang="en-US" sz="2800" b="1" dirty="0"/>
              <a:t>手書き数字画像</a:t>
            </a:r>
            <a:r>
              <a:rPr lang="ja-JP" altLang="en-US" sz="2800" dirty="0"/>
              <a:t>データセット</a:t>
            </a:r>
            <a:endParaRPr lang="en-US" altLang="ja-JP" sz="2800" dirty="0"/>
          </a:p>
          <a:p>
            <a:pPr lvl="1">
              <a:lnSpc>
                <a:spcPct val="100000"/>
              </a:lnSpc>
              <a:spcBef>
                <a:spcPts val="600"/>
              </a:spcBef>
            </a:pPr>
            <a:r>
              <a:rPr lang="ja-JP" altLang="en-US" sz="2800" dirty="0"/>
              <a:t>数字は画像の中心に配置され，数字のサイズは正規化されている</a:t>
            </a:r>
            <a:endParaRPr lang="en-US" altLang="ja-JP" sz="2800" dirty="0"/>
          </a:p>
          <a:p>
            <a:pPr lvl="1">
              <a:lnSpc>
                <a:spcPct val="100000"/>
              </a:lnSpc>
              <a:spcBef>
                <a:spcPts val="600"/>
              </a:spcBef>
            </a:pPr>
            <a:r>
              <a:rPr lang="ja-JP" altLang="en-US" sz="2800" dirty="0"/>
              <a:t>各画像のサイズは </a:t>
            </a:r>
            <a:r>
              <a:rPr lang="en-US" altLang="ja-JP" sz="2800" dirty="0"/>
              <a:t>28x28</a:t>
            </a:r>
          </a:p>
          <a:p>
            <a:pPr lvl="1">
              <a:lnSpc>
                <a:spcPct val="100000"/>
              </a:lnSpc>
              <a:spcBef>
                <a:spcPts val="600"/>
              </a:spcBef>
            </a:pPr>
            <a:r>
              <a:rPr lang="ja-JP" altLang="en-US" sz="2800" dirty="0"/>
              <a:t>データ数 </a:t>
            </a:r>
            <a:r>
              <a:rPr lang="en-US" altLang="ja-JP" sz="2800" dirty="0"/>
              <a:t>: </a:t>
            </a:r>
            <a:r>
              <a:rPr lang="ja-JP" altLang="en-US" sz="2800" dirty="0"/>
              <a:t>トレーニング用 </a:t>
            </a:r>
            <a:r>
              <a:rPr lang="en-US" altLang="ja-JP" sz="2800" dirty="0"/>
              <a:t>: 60000</a:t>
            </a:r>
            <a:r>
              <a:rPr lang="ja-JP" altLang="en-US" sz="2800" dirty="0"/>
              <a:t>文字 </a:t>
            </a:r>
            <a:r>
              <a:rPr lang="en-US" altLang="ja-JP" sz="2800" dirty="0"/>
              <a:t>/ </a:t>
            </a:r>
            <a:r>
              <a:rPr lang="ja-JP" altLang="en-US" sz="2800" dirty="0"/>
              <a:t>テスト用 </a:t>
            </a:r>
            <a:r>
              <a:rPr lang="en-US" altLang="ja-JP" sz="2800" dirty="0"/>
              <a:t>: 10000</a:t>
            </a:r>
            <a:r>
              <a:rPr lang="ja-JP" altLang="en-US" sz="2800" dirty="0"/>
              <a:t>文字</a:t>
            </a:r>
            <a:endParaRPr lang="en-US" altLang="ja-JP" sz="2800" dirty="0"/>
          </a:p>
        </p:txBody>
      </p:sp>
      <p:sp>
        <p:nvSpPr>
          <p:cNvPr id="4" name="スライド番号プレースホルダー 3"/>
          <p:cNvSpPr>
            <a:spLocks noGrp="1"/>
          </p:cNvSpPr>
          <p:nvPr>
            <p:ph type="sldNum" sz="quarter" idx="12"/>
          </p:nvPr>
        </p:nvSpPr>
        <p:spPr/>
        <p:txBody>
          <a:bodyPr/>
          <a:lstStyle/>
          <a:p>
            <a:fld id="{F35DE295-420C-4265-BE54-AE59FA4027A6}" type="slidenum">
              <a:rPr kumimoji="1" lang="ja-JP" altLang="en-US" smtClean="0"/>
              <a:t>42</a:t>
            </a:fld>
            <a:endParaRPr kumimoji="1" lang="ja-JP" altLang="en-US"/>
          </a:p>
        </p:txBody>
      </p:sp>
      <p:pic>
        <p:nvPicPr>
          <p:cNvPr id="5" name="図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25900" y="5403850"/>
            <a:ext cx="1212850" cy="1212850"/>
          </a:xfrm>
          <a:prstGeom prst="rect">
            <a:avLst/>
          </a:prstGeom>
        </p:spPr>
      </p:pic>
      <p:pic>
        <p:nvPicPr>
          <p:cNvPr id="6" name="図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71750" y="5403850"/>
            <a:ext cx="1212850" cy="1212850"/>
          </a:xfrm>
          <a:prstGeom prst="rect">
            <a:avLst/>
          </a:prstGeom>
        </p:spPr>
      </p:pic>
      <p:pic>
        <p:nvPicPr>
          <p:cNvPr id="7" name="図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934200" y="5403850"/>
            <a:ext cx="1212850" cy="1212850"/>
          </a:xfrm>
          <a:prstGeom prst="rect">
            <a:avLst/>
          </a:prstGeom>
        </p:spPr>
      </p:pic>
      <p:pic>
        <p:nvPicPr>
          <p:cNvPr id="8" name="図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480050" y="5403850"/>
            <a:ext cx="1212850" cy="1212850"/>
          </a:xfrm>
          <a:prstGeom prst="rect">
            <a:avLst/>
          </a:prstGeom>
        </p:spPr>
      </p:pic>
      <p:pic>
        <p:nvPicPr>
          <p:cNvPr id="9" name="図 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388350" y="5403850"/>
            <a:ext cx="1212850" cy="1212850"/>
          </a:xfrm>
          <a:prstGeom prst="rect">
            <a:avLst/>
          </a:prstGeom>
        </p:spPr>
      </p:pic>
      <p:pic>
        <p:nvPicPr>
          <p:cNvPr id="10" name="図 9"/>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388350" y="4095750"/>
            <a:ext cx="1212850" cy="1212850"/>
          </a:xfrm>
          <a:prstGeom prst="rect">
            <a:avLst/>
          </a:prstGeom>
        </p:spPr>
      </p:pic>
      <p:pic>
        <p:nvPicPr>
          <p:cNvPr id="11" name="図 10"/>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934200" y="4095750"/>
            <a:ext cx="1212850" cy="1212850"/>
          </a:xfrm>
          <a:prstGeom prst="rect">
            <a:avLst/>
          </a:prstGeom>
        </p:spPr>
      </p:pic>
      <p:pic>
        <p:nvPicPr>
          <p:cNvPr id="12" name="図 11"/>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480050" y="4095750"/>
            <a:ext cx="1212850" cy="1212850"/>
          </a:xfrm>
          <a:prstGeom prst="rect">
            <a:avLst/>
          </a:prstGeom>
        </p:spPr>
      </p:pic>
      <p:pic>
        <p:nvPicPr>
          <p:cNvPr id="13" name="図 12"/>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4025900" y="4095750"/>
            <a:ext cx="1212850" cy="1212850"/>
          </a:xfrm>
          <a:prstGeom prst="rect">
            <a:avLst/>
          </a:prstGeom>
        </p:spPr>
      </p:pic>
      <p:pic>
        <p:nvPicPr>
          <p:cNvPr id="14" name="図 13"/>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571750" y="4095750"/>
            <a:ext cx="1212850" cy="1212850"/>
          </a:xfrm>
          <a:prstGeom prst="rect">
            <a:avLst/>
          </a:prstGeom>
        </p:spPr>
      </p:pic>
      <p:sp>
        <p:nvSpPr>
          <p:cNvPr id="15" name="正方形/長方形 14"/>
          <p:cNvSpPr/>
          <p:nvPr/>
        </p:nvSpPr>
        <p:spPr>
          <a:xfrm>
            <a:off x="1725427" y="5047734"/>
            <a:ext cx="849913" cy="646331"/>
          </a:xfrm>
          <a:prstGeom prst="rect">
            <a:avLst/>
          </a:prstGeom>
        </p:spPr>
        <p:txBody>
          <a:bodyPr wrap="none">
            <a:spAutoFit/>
          </a:bodyPr>
          <a:lstStyle/>
          <a:p>
            <a:r>
              <a:rPr lang="ja-JP" altLang="en-US" sz="3600" dirty="0">
                <a:latin typeface="メイリオ" panose="020B0604030504040204" pitchFamily="50" charset="-128"/>
                <a:ea typeface="メイリオ" panose="020B0604030504040204" pitchFamily="50" charset="-128"/>
                <a:cs typeface="メイリオ" panose="020B0604030504040204" pitchFamily="50" charset="-128"/>
              </a:rPr>
              <a:t>例</a:t>
            </a:r>
            <a:r>
              <a:rPr lang="en-US" altLang="ja-JP" sz="3600" dirty="0">
                <a:latin typeface="メイリオ" panose="020B0604030504040204" pitchFamily="50" charset="-128"/>
                <a:ea typeface="メイリオ" panose="020B0604030504040204" pitchFamily="50" charset="-128"/>
                <a:cs typeface="メイリオ" panose="020B0604030504040204" pitchFamily="50" charset="-128"/>
              </a:rPr>
              <a:t>)</a:t>
            </a:r>
            <a:endParaRPr lang="ja-JP" altLang="en-US" sz="3600"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23836459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自己符号化器の例</a:t>
            </a:r>
          </a:p>
        </p:txBody>
      </p:sp>
      <p:sp>
        <p:nvSpPr>
          <p:cNvPr id="3" name="コンテンツ プレースホルダー 2"/>
          <p:cNvSpPr>
            <a:spLocks noGrp="1"/>
          </p:cNvSpPr>
          <p:nvPr>
            <p:ph idx="1"/>
          </p:nvPr>
        </p:nvSpPr>
        <p:spPr>
          <a:xfrm>
            <a:off x="278780" y="1199487"/>
            <a:ext cx="11913219" cy="2806456"/>
          </a:xfrm>
        </p:spPr>
        <p:txBody>
          <a:bodyPr>
            <a:normAutofit/>
          </a:bodyPr>
          <a:lstStyle/>
          <a:p>
            <a:pPr marL="228600" lvl="1">
              <a:lnSpc>
                <a:spcPct val="100000"/>
              </a:lnSpc>
              <a:spcBef>
                <a:spcPts val="600"/>
              </a:spcBef>
            </a:pPr>
            <a:r>
              <a:rPr lang="en-US" altLang="ja-JP" sz="3200" b="1" dirty="0" err="1"/>
              <a:t>Mnist</a:t>
            </a:r>
            <a:r>
              <a:rPr lang="ja-JP" altLang="en-US" sz="3200" b="1" dirty="0"/>
              <a:t> </a:t>
            </a:r>
            <a:r>
              <a:rPr lang="ja-JP" altLang="en-US" sz="3200" dirty="0"/>
              <a:t>を自己符号化器で符号化してみる</a:t>
            </a:r>
            <a:endParaRPr lang="en-US" altLang="ja-JP" sz="3200" dirty="0"/>
          </a:p>
          <a:p>
            <a:pPr marL="685800" lvl="2">
              <a:lnSpc>
                <a:spcPct val="100000"/>
              </a:lnSpc>
              <a:spcBef>
                <a:spcPts val="600"/>
              </a:spcBef>
            </a:pPr>
            <a:r>
              <a:rPr lang="ja-JP" altLang="en-US" sz="2400" dirty="0"/>
              <a:t>データの次元 </a:t>
            </a:r>
            <a:r>
              <a:rPr lang="en-US" altLang="ja-JP" sz="2400" dirty="0"/>
              <a:t>: 784 = 28x28</a:t>
            </a:r>
          </a:p>
          <a:p>
            <a:pPr marL="685800" lvl="2">
              <a:lnSpc>
                <a:spcPct val="100000"/>
              </a:lnSpc>
              <a:spcBef>
                <a:spcPts val="600"/>
              </a:spcBef>
            </a:pPr>
            <a:r>
              <a:rPr lang="ja-JP" altLang="en-US" sz="2400" dirty="0"/>
              <a:t>中間層の次元 </a:t>
            </a:r>
            <a:r>
              <a:rPr lang="en-US" altLang="ja-JP" sz="2400" dirty="0"/>
              <a:t>: 30</a:t>
            </a:r>
          </a:p>
          <a:p>
            <a:pPr marL="685800" lvl="2">
              <a:lnSpc>
                <a:spcPct val="100000"/>
              </a:lnSpc>
              <a:spcBef>
                <a:spcPts val="600"/>
              </a:spcBef>
            </a:pPr>
            <a:r>
              <a:rPr lang="ja-JP" altLang="en-US" sz="2400" dirty="0"/>
              <a:t>訓練データ数 </a:t>
            </a:r>
            <a:r>
              <a:rPr lang="en-US" altLang="ja-JP" sz="2400" dirty="0"/>
              <a:t>: 60000 </a:t>
            </a:r>
          </a:p>
          <a:p>
            <a:pPr marL="685800" lvl="2">
              <a:lnSpc>
                <a:spcPct val="100000"/>
              </a:lnSpc>
              <a:spcBef>
                <a:spcPts val="600"/>
              </a:spcBef>
            </a:pPr>
            <a:r>
              <a:rPr lang="ja-JP" altLang="en-US" sz="2400" dirty="0"/>
              <a:t>活性化関数 </a:t>
            </a:r>
            <a:r>
              <a:rPr lang="en-US" altLang="ja-JP" sz="2400" dirty="0"/>
              <a:t>:</a:t>
            </a:r>
            <a:r>
              <a:rPr lang="ja-JP" altLang="en-US" sz="2400" dirty="0"/>
              <a:t>恒等関数</a:t>
            </a:r>
            <a:endParaRPr lang="en-US" altLang="ja-JP" sz="2400" dirty="0"/>
          </a:p>
          <a:p>
            <a:pPr marL="685800" lvl="2">
              <a:lnSpc>
                <a:spcPct val="100000"/>
              </a:lnSpc>
              <a:spcBef>
                <a:spcPts val="600"/>
              </a:spcBef>
            </a:pPr>
            <a:r>
              <a:rPr lang="en-US" altLang="ja-JP" sz="2400" dirty="0"/>
              <a:t>epochs=50, </a:t>
            </a:r>
            <a:r>
              <a:rPr lang="en-US" altLang="ja-JP" sz="2400" dirty="0" err="1"/>
              <a:t>batch_size</a:t>
            </a:r>
            <a:r>
              <a:rPr lang="en-US" altLang="ja-JP" sz="2400" dirty="0"/>
              <a:t>=20</a:t>
            </a:r>
          </a:p>
        </p:txBody>
      </p:sp>
      <p:sp>
        <p:nvSpPr>
          <p:cNvPr id="4" name="スライド番号プレースホルダー 3"/>
          <p:cNvSpPr>
            <a:spLocks noGrp="1"/>
          </p:cNvSpPr>
          <p:nvPr>
            <p:ph type="sldNum" sz="quarter" idx="12"/>
          </p:nvPr>
        </p:nvSpPr>
        <p:spPr/>
        <p:txBody>
          <a:bodyPr/>
          <a:lstStyle/>
          <a:p>
            <a:fld id="{F35DE295-420C-4265-BE54-AE59FA4027A6}" type="slidenum">
              <a:rPr kumimoji="1" lang="ja-JP" altLang="en-US" smtClean="0"/>
              <a:t>43</a:t>
            </a:fld>
            <a:endParaRPr kumimoji="1" lang="ja-JP" altLang="en-US"/>
          </a:p>
        </p:txBody>
      </p:sp>
      <p:pic>
        <p:nvPicPr>
          <p:cNvPr id="16" name="図 15"/>
          <p:cNvPicPr>
            <a:picLocks noChangeAspect="1"/>
          </p:cNvPicPr>
          <p:nvPr/>
        </p:nvPicPr>
        <p:blipFill>
          <a:blip r:embed="rId2"/>
          <a:stretch>
            <a:fillRect/>
          </a:stretch>
        </p:blipFill>
        <p:spPr>
          <a:xfrm>
            <a:off x="8107136" y="883548"/>
            <a:ext cx="3771858" cy="2968181"/>
          </a:xfrm>
          <a:prstGeom prst="rect">
            <a:avLst/>
          </a:prstGeom>
        </p:spPr>
      </p:pic>
      <p:sp>
        <p:nvSpPr>
          <p:cNvPr id="42" name="コンテンツ プレースホルダー 2"/>
          <p:cNvSpPr txBox="1">
            <a:spLocks/>
          </p:cNvSpPr>
          <p:nvPr/>
        </p:nvSpPr>
        <p:spPr>
          <a:xfrm>
            <a:off x="981818" y="4667250"/>
            <a:ext cx="1442266" cy="73474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lvl="1" indent="0">
              <a:lnSpc>
                <a:spcPct val="100000"/>
              </a:lnSpc>
              <a:spcBef>
                <a:spcPts val="600"/>
              </a:spcBef>
              <a:buNone/>
            </a:pPr>
            <a:r>
              <a:rPr lang="ja-JP" altLang="en-US" dirty="0"/>
              <a:t>入力</a:t>
            </a:r>
            <a:endParaRPr lang="en-US" altLang="ja-JP" sz="2400" dirty="0"/>
          </a:p>
        </p:txBody>
      </p:sp>
      <p:sp>
        <p:nvSpPr>
          <p:cNvPr id="43" name="コンテンツ プレースホルダー 2"/>
          <p:cNvSpPr txBox="1">
            <a:spLocks/>
          </p:cNvSpPr>
          <p:nvPr/>
        </p:nvSpPr>
        <p:spPr>
          <a:xfrm>
            <a:off x="981818" y="5996230"/>
            <a:ext cx="1442266" cy="73474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lvl="1" indent="0">
              <a:lnSpc>
                <a:spcPct val="100000"/>
              </a:lnSpc>
              <a:spcBef>
                <a:spcPts val="600"/>
              </a:spcBef>
              <a:buNone/>
            </a:pPr>
            <a:r>
              <a:rPr lang="ja-JP" altLang="en-US" dirty="0"/>
              <a:t>出力</a:t>
            </a:r>
            <a:endParaRPr lang="en-US" altLang="ja-JP" sz="2400" dirty="0"/>
          </a:p>
        </p:txBody>
      </p:sp>
      <p:grpSp>
        <p:nvGrpSpPr>
          <p:cNvPr id="60" name="グループ化 59"/>
          <p:cNvGrpSpPr/>
          <p:nvPr/>
        </p:nvGrpSpPr>
        <p:grpSpPr>
          <a:xfrm>
            <a:off x="1746250" y="5530850"/>
            <a:ext cx="9666072" cy="1136650"/>
            <a:chOff x="1581150" y="5048250"/>
            <a:chExt cx="6750050" cy="793750"/>
          </a:xfrm>
        </p:grpSpPr>
        <p:pic>
          <p:nvPicPr>
            <p:cNvPr id="44" name="図 4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81150" y="5048250"/>
              <a:ext cx="793750" cy="793750"/>
            </a:xfrm>
            <a:prstGeom prst="rect">
              <a:avLst/>
            </a:prstGeom>
          </p:spPr>
        </p:pic>
        <p:pic>
          <p:nvPicPr>
            <p:cNvPr id="46" name="図 4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37450" y="5048250"/>
              <a:ext cx="793750" cy="793750"/>
            </a:xfrm>
            <a:prstGeom prst="rect">
              <a:avLst/>
            </a:prstGeom>
          </p:spPr>
        </p:pic>
        <p:pic>
          <p:nvPicPr>
            <p:cNvPr id="48" name="図 4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686550" y="5048250"/>
              <a:ext cx="793750" cy="793750"/>
            </a:xfrm>
            <a:prstGeom prst="rect">
              <a:avLst/>
            </a:prstGeom>
          </p:spPr>
        </p:pic>
        <p:pic>
          <p:nvPicPr>
            <p:cNvPr id="50" name="図 4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835650" y="5048250"/>
              <a:ext cx="793750" cy="793750"/>
            </a:xfrm>
            <a:prstGeom prst="rect">
              <a:avLst/>
            </a:prstGeom>
          </p:spPr>
        </p:pic>
        <p:pic>
          <p:nvPicPr>
            <p:cNvPr id="52" name="図 5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984750" y="5048250"/>
              <a:ext cx="793750" cy="793750"/>
            </a:xfrm>
            <a:prstGeom prst="rect">
              <a:avLst/>
            </a:prstGeom>
          </p:spPr>
        </p:pic>
        <p:pic>
          <p:nvPicPr>
            <p:cNvPr id="54" name="図 53"/>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133850" y="5048250"/>
              <a:ext cx="793750" cy="793750"/>
            </a:xfrm>
            <a:prstGeom prst="rect">
              <a:avLst/>
            </a:prstGeom>
          </p:spPr>
        </p:pic>
        <p:pic>
          <p:nvPicPr>
            <p:cNvPr id="56" name="図 55"/>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282950" y="5048250"/>
              <a:ext cx="793750" cy="793750"/>
            </a:xfrm>
            <a:prstGeom prst="rect">
              <a:avLst/>
            </a:prstGeom>
          </p:spPr>
        </p:pic>
        <p:pic>
          <p:nvPicPr>
            <p:cNvPr id="58" name="図 57"/>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432050" y="5048250"/>
              <a:ext cx="793750" cy="793750"/>
            </a:xfrm>
            <a:prstGeom prst="rect">
              <a:avLst/>
            </a:prstGeom>
          </p:spPr>
        </p:pic>
      </p:grpSp>
      <p:grpSp>
        <p:nvGrpSpPr>
          <p:cNvPr id="61" name="グループ化 60"/>
          <p:cNvGrpSpPr/>
          <p:nvPr/>
        </p:nvGrpSpPr>
        <p:grpSpPr>
          <a:xfrm>
            <a:off x="1746250" y="4273550"/>
            <a:ext cx="9666072" cy="1136650"/>
            <a:chOff x="1581150" y="4057650"/>
            <a:chExt cx="6750050" cy="793750"/>
          </a:xfrm>
        </p:grpSpPr>
        <p:pic>
          <p:nvPicPr>
            <p:cNvPr id="45" name="図 44"/>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7537450" y="4057650"/>
              <a:ext cx="793750" cy="793750"/>
            </a:xfrm>
            <a:prstGeom prst="rect">
              <a:avLst/>
            </a:prstGeom>
          </p:spPr>
        </p:pic>
        <p:pic>
          <p:nvPicPr>
            <p:cNvPr id="47" name="図 46"/>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6686550" y="4057650"/>
              <a:ext cx="793750" cy="793750"/>
            </a:xfrm>
            <a:prstGeom prst="rect">
              <a:avLst/>
            </a:prstGeom>
          </p:spPr>
        </p:pic>
        <p:pic>
          <p:nvPicPr>
            <p:cNvPr id="49" name="図 48"/>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5835650" y="4057650"/>
              <a:ext cx="793750" cy="793750"/>
            </a:xfrm>
            <a:prstGeom prst="rect">
              <a:avLst/>
            </a:prstGeom>
          </p:spPr>
        </p:pic>
        <p:pic>
          <p:nvPicPr>
            <p:cNvPr id="51" name="図 50"/>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4984750" y="4057650"/>
              <a:ext cx="793750" cy="793750"/>
            </a:xfrm>
            <a:prstGeom prst="rect">
              <a:avLst/>
            </a:prstGeom>
          </p:spPr>
        </p:pic>
        <p:pic>
          <p:nvPicPr>
            <p:cNvPr id="53" name="図 52"/>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4133850" y="4057650"/>
              <a:ext cx="793750" cy="793750"/>
            </a:xfrm>
            <a:prstGeom prst="rect">
              <a:avLst/>
            </a:prstGeom>
          </p:spPr>
        </p:pic>
        <p:pic>
          <p:nvPicPr>
            <p:cNvPr id="55" name="図 54"/>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3282950" y="4057650"/>
              <a:ext cx="793750" cy="793750"/>
            </a:xfrm>
            <a:prstGeom prst="rect">
              <a:avLst/>
            </a:prstGeom>
          </p:spPr>
        </p:pic>
        <p:pic>
          <p:nvPicPr>
            <p:cNvPr id="57" name="図 56"/>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2432050" y="4057650"/>
              <a:ext cx="793750" cy="793750"/>
            </a:xfrm>
            <a:prstGeom prst="rect">
              <a:avLst/>
            </a:prstGeom>
          </p:spPr>
        </p:pic>
        <p:pic>
          <p:nvPicPr>
            <p:cNvPr id="59" name="図 58"/>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1581150" y="4057650"/>
              <a:ext cx="793750" cy="793750"/>
            </a:xfrm>
            <a:prstGeom prst="rect">
              <a:avLst/>
            </a:prstGeom>
          </p:spPr>
        </p:pic>
      </p:grpSp>
    </p:spTree>
    <p:extLst>
      <p:ext uri="{BB962C8B-B14F-4D97-AF65-F5344CB8AC3E}">
        <p14:creationId xmlns:p14="http://schemas.microsoft.com/office/powerpoint/2010/main" val="239378513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自己符号化器の例</a:t>
            </a:r>
          </a:p>
        </p:txBody>
      </p:sp>
      <p:sp>
        <p:nvSpPr>
          <p:cNvPr id="3" name="コンテンツ プレースホルダー 2"/>
          <p:cNvSpPr>
            <a:spLocks noGrp="1"/>
          </p:cNvSpPr>
          <p:nvPr>
            <p:ph idx="1"/>
          </p:nvPr>
        </p:nvSpPr>
        <p:spPr>
          <a:xfrm>
            <a:off x="278780" y="1388173"/>
            <a:ext cx="11318133" cy="1920177"/>
          </a:xfrm>
        </p:spPr>
        <p:txBody>
          <a:bodyPr>
            <a:normAutofit/>
          </a:bodyPr>
          <a:lstStyle/>
          <a:p>
            <a:pPr marL="228600" lvl="1">
              <a:lnSpc>
                <a:spcPct val="100000"/>
              </a:lnSpc>
              <a:spcBef>
                <a:spcPts val="600"/>
              </a:spcBef>
            </a:pPr>
            <a:r>
              <a:rPr lang="ja-JP" altLang="en-US" sz="3200" dirty="0"/>
              <a:t>自己符号化器を利用したときの興味は，戻せたかどうか？では無くて学習された重み係数（特徴量）</a:t>
            </a:r>
            <a:endParaRPr lang="en-US" altLang="ja-JP" sz="2400" dirty="0"/>
          </a:p>
        </p:txBody>
      </p:sp>
      <p:sp>
        <p:nvSpPr>
          <p:cNvPr id="4" name="スライド番号プレースホルダー 3"/>
          <p:cNvSpPr>
            <a:spLocks noGrp="1"/>
          </p:cNvSpPr>
          <p:nvPr>
            <p:ph type="sldNum" sz="quarter" idx="12"/>
          </p:nvPr>
        </p:nvSpPr>
        <p:spPr/>
        <p:txBody>
          <a:bodyPr/>
          <a:lstStyle/>
          <a:p>
            <a:fld id="{F35DE295-420C-4265-BE54-AE59FA4027A6}" type="slidenum">
              <a:rPr kumimoji="1" lang="ja-JP" altLang="en-US" smtClean="0"/>
              <a:t>44</a:t>
            </a:fld>
            <a:endParaRPr kumimoji="1" lang="ja-JP" altLang="en-US"/>
          </a:p>
        </p:txBody>
      </p:sp>
      <p:pic>
        <p:nvPicPr>
          <p:cNvPr id="16" name="図 15"/>
          <p:cNvPicPr>
            <a:picLocks noChangeAspect="1"/>
          </p:cNvPicPr>
          <p:nvPr/>
        </p:nvPicPr>
        <p:blipFill>
          <a:blip r:embed="rId2"/>
          <a:stretch>
            <a:fillRect/>
          </a:stretch>
        </p:blipFill>
        <p:spPr>
          <a:xfrm>
            <a:off x="438150" y="2558134"/>
            <a:ext cx="4360635" cy="2968181"/>
          </a:xfrm>
          <a:prstGeom prst="rect">
            <a:avLst/>
          </a:prstGeom>
        </p:spPr>
      </p:pic>
      <p:grpSp>
        <p:nvGrpSpPr>
          <p:cNvPr id="5" name="グループ化 4"/>
          <p:cNvGrpSpPr/>
          <p:nvPr/>
        </p:nvGrpSpPr>
        <p:grpSpPr>
          <a:xfrm rot="10800000" flipV="1">
            <a:off x="1292860" y="2816860"/>
            <a:ext cx="1059180" cy="2484120"/>
            <a:chOff x="5957666" y="1171087"/>
            <a:chExt cx="2972972" cy="2970186"/>
          </a:xfrm>
        </p:grpSpPr>
        <p:cxnSp>
          <p:nvCxnSpPr>
            <p:cNvPr id="42" name="直線矢印コネクタ 41"/>
            <p:cNvCxnSpPr/>
            <p:nvPr/>
          </p:nvCxnSpPr>
          <p:spPr>
            <a:xfrm flipV="1">
              <a:off x="5957666" y="1171087"/>
              <a:ext cx="2972972" cy="557022"/>
            </a:xfrm>
            <a:prstGeom prst="straightConnector1">
              <a:avLst/>
            </a:prstGeom>
            <a:ln w="60325">
              <a:solidFill>
                <a:srgbClr val="C00000"/>
              </a:solidFill>
              <a:headEnd type="stealth"/>
              <a:tailEnd type="none" w="lg" len="lg"/>
            </a:ln>
          </p:spPr>
          <p:style>
            <a:lnRef idx="1">
              <a:schemeClr val="accent1"/>
            </a:lnRef>
            <a:fillRef idx="0">
              <a:schemeClr val="accent1"/>
            </a:fillRef>
            <a:effectRef idx="0">
              <a:schemeClr val="accent1"/>
            </a:effectRef>
            <a:fontRef idx="minor">
              <a:schemeClr val="tx1"/>
            </a:fontRef>
          </p:style>
        </p:cxnSp>
        <p:cxnSp>
          <p:nvCxnSpPr>
            <p:cNvPr id="43" name="直線矢印コネクタ 42"/>
            <p:cNvCxnSpPr/>
            <p:nvPr/>
          </p:nvCxnSpPr>
          <p:spPr>
            <a:xfrm>
              <a:off x="5957666" y="1728109"/>
              <a:ext cx="2972972" cy="261036"/>
            </a:xfrm>
            <a:prstGeom prst="straightConnector1">
              <a:avLst/>
            </a:prstGeom>
            <a:ln w="60325">
              <a:solidFill>
                <a:srgbClr val="C00000"/>
              </a:solidFill>
              <a:headEnd type="stealth"/>
              <a:tailEnd type="none" w="lg" len="lg"/>
            </a:ln>
          </p:spPr>
          <p:style>
            <a:lnRef idx="1">
              <a:schemeClr val="accent1"/>
            </a:lnRef>
            <a:fillRef idx="0">
              <a:schemeClr val="accent1"/>
            </a:fillRef>
            <a:effectRef idx="0">
              <a:schemeClr val="accent1"/>
            </a:effectRef>
            <a:fontRef idx="minor">
              <a:schemeClr val="tx1"/>
            </a:fontRef>
          </p:style>
        </p:cxnSp>
        <p:cxnSp>
          <p:nvCxnSpPr>
            <p:cNvPr id="44" name="直線矢印コネクタ 43"/>
            <p:cNvCxnSpPr/>
            <p:nvPr/>
          </p:nvCxnSpPr>
          <p:spPr>
            <a:xfrm>
              <a:off x="5957666" y="1728109"/>
              <a:ext cx="2972972" cy="1079094"/>
            </a:xfrm>
            <a:prstGeom prst="straightConnector1">
              <a:avLst/>
            </a:prstGeom>
            <a:ln w="60325">
              <a:solidFill>
                <a:srgbClr val="C00000"/>
              </a:solidFill>
              <a:headEnd type="stealth"/>
              <a:tailEnd type="none" w="lg" len="lg"/>
            </a:ln>
          </p:spPr>
          <p:style>
            <a:lnRef idx="1">
              <a:schemeClr val="accent1"/>
            </a:lnRef>
            <a:fillRef idx="0">
              <a:schemeClr val="accent1"/>
            </a:fillRef>
            <a:effectRef idx="0">
              <a:schemeClr val="accent1"/>
            </a:effectRef>
            <a:fontRef idx="minor">
              <a:schemeClr val="tx1"/>
            </a:fontRef>
          </p:style>
        </p:cxnSp>
        <p:cxnSp>
          <p:nvCxnSpPr>
            <p:cNvPr id="45" name="直線矢印コネクタ 44"/>
            <p:cNvCxnSpPr/>
            <p:nvPr/>
          </p:nvCxnSpPr>
          <p:spPr>
            <a:xfrm>
              <a:off x="5957666" y="1728109"/>
              <a:ext cx="2972972" cy="2413164"/>
            </a:xfrm>
            <a:prstGeom prst="straightConnector1">
              <a:avLst/>
            </a:prstGeom>
            <a:ln w="60325">
              <a:solidFill>
                <a:srgbClr val="C00000"/>
              </a:solidFill>
              <a:headEnd type="stealth"/>
              <a:tailEnd type="none" w="lg" len="lg"/>
            </a:ln>
          </p:spPr>
          <p:style>
            <a:lnRef idx="1">
              <a:schemeClr val="accent1"/>
            </a:lnRef>
            <a:fillRef idx="0">
              <a:schemeClr val="accent1"/>
            </a:fillRef>
            <a:effectRef idx="0">
              <a:schemeClr val="accent1"/>
            </a:effectRef>
            <a:fontRef idx="minor">
              <a:schemeClr val="tx1"/>
            </a:fontRef>
          </p:style>
        </p:cxnSp>
      </p:grpSp>
      <p:sp>
        <p:nvSpPr>
          <p:cNvPr id="6" name="正方形/長方形 5"/>
          <p:cNvSpPr/>
          <p:nvPr/>
        </p:nvSpPr>
        <p:spPr>
          <a:xfrm>
            <a:off x="991137" y="5670034"/>
            <a:ext cx="4063933" cy="830997"/>
          </a:xfrm>
          <a:prstGeom prst="rect">
            <a:avLst/>
          </a:prstGeom>
        </p:spPr>
        <p:txBody>
          <a:bodyPr wrap="none">
            <a:spAutoFit/>
          </a:bodyPr>
          <a:lstStyle/>
          <a:p>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↑赤矢印部分の重みは</a:t>
            </a:r>
            <a:r>
              <a:rPr lang="en-US" altLang="ja-JP" sz="2400" i="1" dirty="0">
                <a:latin typeface="メイリオ" panose="020B0604030504040204" pitchFamily="50" charset="-128"/>
                <a:ea typeface="メイリオ" panose="020B0604030504040204" pitchFamily="50" charset="-128"/>
                <a:cs typeface="メイリオ" panose="020B0604030504040204" pitchFamily="50" charset="-128"/>
              </a:rPr>
              <a:t>d</a:t>
            </a: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次元</a:t>
            </a:r>
            <a:endParaRPr lang="en-US" altLang="ja-JP" sz="2400" dirty="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これを画像に直すと</a:t>
            </a:r>
            <a:r>
              <a:rPr lang="en-US" altLang="ja-JP" sz="2400" dirty="0">
                <a:latin typeface="メイリオ" panose="020B0604030504040204" pitchFamily="50" charset="-128"/>
                <a:ea typeface="メイリオ" panose="020B0604030504040204" pitchFamily="50" charset="-128"/>
                <a:cs typeface="メイリオ" panose="020B0604030504040204" pitchFamily="50" charset="-128"/>
              </a:rPr>
              <a:t>…</a:t>
            </a:r>
            <a:endParaRPr lang="ja-JP" altLang="en-US" sz="2400" dirty="0">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65" name="グループ化 64"/>
          <p:cNvGrpSpPr/>
          <p:nvPr/>
        </p:nvGrpSpPr>
        <p:grpSpPr>
          <a:xfrm>
            <a:off x="5770790" y="2380343"/>
            <a:ext cx="5814006" cy="4332514"/>
            <a:chOff x="5553075" y="2171700"/>
            <a:chExt cx="6288768" cy="4686300"/>
          </a:xfrm>
        </p:grpSpPr>
        <p:pic>
          <p:nvPicPr>
            <p:cNvPr id="7" name="図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53075" y="3117850"/>
              <a:ext cx="901700" cy="901700"/>
            </a:xfrm>
            <a:prstGeom prst="rect">
              <a:avLst/>
            </a:prstGeom>
          </p:spPr>
        </p:pic>
        <p:pic>
          <p:nvPicPr>
            <p:cNvPr id="8" name="図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940143" y="5956300"/>
              <a:ext cx="901700" cy="901700"/>
            </a:xfrm>
            <a:prstGeom prst="rect">
              <a:avLst/>
            </a:prstGeom>
          </p:spPr>
        </p:pic>
        <p:pic>
          <p:nvPicPr>
            <p:cNvPr id="9" name="図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862731" y="5956300"/>
              <a:ext cx="901700" cy="901700"/>
            </a:xfrm>
            <a:prstGeom prst="rect">
              <a:avLst/>
            </a:prstGeom>
          </p:spPr>
        </p:pic>
        <p:pic>
          <p:nvPicPr>
            <p:cNvPr id="10" name="図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785317" y="5956300"/>
              <a:ext cx="901700" cy="901700"/>
            </a:xfrm>
            <a:prstGeom prst="rect">
              <a:avLst/>
            </a:prstGeom>
          </p:spPr>
        </p:pic>
        <p:pic>
          <p:nvPicPr>
            <p:cNvPr id="11" name="図 1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707903" y="5956300"/>
              <a:ext cx="901700" cy="901700"/>
            </a:xfrm>
            <a:prstGeom prst="rect">
              <a:avLst/>
            </a:prstGeom>
          </p:spPr>
        </p:pic>
        <p:pic>
          <p:nvPicPr>
            <p:cNvPr id="12" name="図 11"/>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630489" y="5956300"/>
              <a:ext cx="901700" cy="901700"/>
            </a:xfrm>
            <a:prstGeom prst="rect">
              <a:avLst/>
            </a:prstGeom>
          </p:spPr>
        </p:pic>
        <p:pic>
          <p:nvPicPr>
            <p:cNvPr id="13" name="図 12"/>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553075" y="5956300"/>
              <a:ext cx="901700" cy="901700"/>
            </a:xfrm>
            <a:prstGeom prst="rect">
              <a:avLst/>
            </a:prstGeom>
          </p:spPr>
        </p:pic>
        <p:pic>
          <p:nvPicPr>
            <p:cNvPr id="14" name="図 13"/>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0940143" y="5010150"/>
              <a:ext cx="901700" cy="901700"/>
            </a:xfrm>
            <a:prstGeom prst="rect">
              <a:avLst/>
            </a:prstGeom>
          </p:spPr>
        </p:pic>
        <p:pic>
          <p:nvPicPr>
            <p:cNvPr id="15" name="図 14"/>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0940143" y="4064000"/>
              <a:ext cx="901700" cy="901700"/>
            </a:xfrm>
            <a:prstGeom prst="rect">
              <a:avLst/>
            </a:prstGeom>
          </p:spPr>
        </p:pic>
        <p:pic>
          <p:nvPicPr>
            <p:cNvPr id="19" name="図 18"/>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0940143" y="3117850"/>
              <a:ext cx="901700" cy="901700"/>
            </a:xfrm>
            <a:prstGeom prst="rect">
              <a:avLst/>
            </a:prstGeom>
          </p:spPr>
        </p:pic>
        <p:pic>
          <p:nvPicPr>
            <p:cNvPr id="20" name="図 19"/>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0940143" y="2171700"/>
              <a:ext cx="901700" cy="901700"/>
            </a:xfrm>
            <a:prstGeom prst="rect">
              <a:avLst/>
            </a:prstGeom>
          </p:spPr>
        </p:pic>
        <p:pic>
          <p:nvPicPr>
            <p:cNvPr id="46" name="図 45"/>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5553075" y="5010150"/>
              <a:ext cx="901700" cy="901700"/>
            </a:xfrm>
            <a:prstGeom prst="rect">
              <a:avLst/>
            </a:prstGeom>
          </p:spPr>
        </p:pic>
        <p:pic>
          <p:nvPicPr>
            <p:cNvPr id="47" name="図 46"/>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6630489" y="5010150"/>
              <a:ext cx="901700" cy="901700"/>
            </a:xfrm>
            <a:prstGeom prst="rect">
              <a:avLst/>
            </a:prstGeom>
          </p:spPr>
        </p:pic>
        <p:pic>
          <p:nvPicPr>
            <p:cNvPr id="48" name="図 47"/>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7707903" y="5010150"/>
              <a:ext cx="901700" cy="901700"/>
            </a:xfrm>
            <a:prstGeom prst="rect">
              <a:avLst/>
            </a:prstGeom>
          </p:spPr>
        </p:pic>
        <p:pic>
          <p:nvPicPr>
            <p:cNvPr id="49" name="図 48"/>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8785317" y="5010150"/>
              <a:ext cx="901700" cy="901700"/>
            </a:xfrm>
            <a:prstGeom prst="rect">
              <a:avLst/>
            </a:prstGeom>
          </p:spPr>
        </p:pic>
        <p:pic>
          <p:nvPicPr>
            <p:cNvPr id="50" name="図 49"/>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9862731" y="5010150"/>
              <a:ext cx="901700" cy="901700"/>
            </a:xfrm>
            <a:prstGeom prst="rect">
              <a:avLst/>
            </a:prstGeom>
          </p:spPr>
        </p:pic>
        <p:pic>
          <p:nvPicPr>
            <p:cNvPr id="51" name="図 50"/>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5553075" y="4064000"/>
              <a:ext cx="901700" cy="901700"/>
            </a:xfrm>
            <a:prstGeom prst="rect">
              <a:avLst/>
            </a:prstGeom>
          </p:spPr>
        </p:pic>
        <p:pic>
          <p:nvPicPr>
            <p:cNvPr id="52" name="図 51"/>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6630489" y="4064000"/>
              <a:ext cx="901700" cy="901700"/>
            </a:xfrm>
            <a:prstGeom prst="rect">
              <a:avLst/>
            </a:prstGeom>
          </p:spPr>
        </p:pic>
        <p:pic>
          <p:nvPicPr>
            <p:cNvPr id="53" name="図 52"/>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7707903" y="4064000"/>
              <a:ext cx="901700" cy="901700"/>
            </a:xfrm>
            <a:prstGeom prst="rect">
              <a:avLst/>
            </a:prstGeom>
          </p:spPr>
        </p:pic>
        <p:pic>
          <p:nvPicPr>
            <p:cNvPr id="54" name="図 53"/>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8785317" y="4064000"/>
              <a:ext cx="901700" cy="901700"/>
            </a:xfrm>
            <a:prstGeom prst="rect">
              <a:avLst/>
            </a:prstGeom>
          </p:spPr>
        </p:pic>
        <p:pic>
          <p:nvPicPr>
            <p:cNvPr id="55" name="図 54"/>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9862731" y="4064000"/>
              <a:ext cx="901700" cy="901700"/>
            </a:xfrm>
            <a:prstGeom prst="rect">
              <a:avLst/>
            </a:prstGeom>
          </p:spPr>
        </p:pic>
        <p:pic>
          <p:nvPicPr>
            <p:cNvPr id="56" name="図 55"/>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5553075" y="2171700"/>
              <a:ext cx="901700" cy="901700"/>
            </a:xfrm>
            <a:prstGeom prst="rect">
              <a:avLst/>
            </a:prstGeom>
          </p:spPr>
        </p:pic>
        <p:pic>
          <p:nvPicPr>
            <p:cNvPr id="57" name="図 56"/>
            <p:cNvPicPr>
              <a:picLocks noChangeAspect="1"/>
            </p:cNvPicPr>
            <p:nvPr/>
          </p:nvPicPr>
          <p:blipFill>
            <a:blip r:embed="rId25">
              <a:extLst>
                <a:ext uri="{28A0092B-C50C-407E-A947-70E740481C1C}">
                  <a14:useLocalDpi xmlns:a14="http://schemas.microsoft.com/office/drawing/2010/main" val="0"/>
                </a:ext>
              </a:extLst>
            </a:blip>
            <a:stretch>
              <a:fillRect/>
            </a:stretch>
          </p:blipFill>
          <p:spPr>
            <a:xfrm>
              <a:off x="6630489" y="3117850"/>
              <a:ext cx="901700" cy="901700"/>
            </a:xfrm>
            <a:prstGeom prst="rect">
              <a:avLst/>
            </a:prstGeom>
          </p:spPr>
        </p:pic>
        <p:pic>
          <p:nvPicPr>
            <p:cNvPr id="58" name="図 57"/>
            <p:cNvPicPr>
              <a:picLocks noChangeAspect="1"/>
            </p:cNvPicPr>
            <p:nvPr/>
          </p:nvPicPr>
          <p:blipFill>
            <a:blip r:embed="rId26">
              <a:extLst>
                <a:ext uri="{28A0092B-C50C-407E-A947-70E740481C1C}">
                  <a14:useLocalDpi xmlns:a14="http://schemas.microsoft.com/office/drawing/2010/main" val="0"/>
                </a:ext>
              </a:extLst>
            </a:blip>
            <a:stretch>
              <a:fillRect/>
            </a:stretch>
          </p:blipFill>
          <p:spPr>
            <a:xfrm>
              <a:off x="7707903" y="3117850"/>
              <a:ext cx="901700" cy="901700"/>
            </a:xfrm>
            <a:prstGeom prst="rect">
              <a:avLst/>
            </a:prstGeom>
          </p:spPr>
        </p:pic>
        <p:pic>
          <p:nvPicPr>
            <p:cNvPr id="59" name="図 58"/>
            <p:cNvPicPr>
              <a:picLocks noChangeAspect="1"/>
            </p:cNvPicPr>
            <p:nvPr/>
          </p:nvPicPr>
          <p:blipFill>
            <a:blip r:embed="rId27">
              <a:extLst>
                <a:ext uri="{28A0092B-C50C-407E-A947-70E740481C1C}">
                  <a14:useLocalDpi xmlns:a14="http://schemas.microsoft.com/office/drawing/2010/main" val="0"/>
                </a:ext>
              </a:extLst>
            </a:blip>
            <a:stretch>
              <a:fillRect/>
            </a:stretch>
          </p:blipFill>
          <p:spPr>
            <a:xfrm>
              <a:off x="8785317" y="3117850"/>
              <a:ext cx="901700" cy="901700"/>
            </a:xfrm>
            <a:prstGeom prst="rect">
              <a:avLst/>
            </a:prstGeom>
          </p:spPr>
        </p:pic>
        <p:pic>
          <p:nvPicPr>
            <p:cNvPr id="60" name="図 59"/>
            <p:cNvPicPr>
              <a:picLocks noChangeAspect="1"/>
            </p:cNvPicPr>
            <p:nvPr/>
          </p:nvPicPr>
          <p:blipFill>
            <a:blip r:embed="rId28">
              <a:extLst>
                <a:ext uri="{28A0092B-C50C-407E-A947-70E740481C1C}">
                  <a14:useLocalDpi xmlns:a14="http://schemas.microsoft.com/office/drawing/2010/main" val="0"/>
                </a:ext>
              </a:extLst>
            </a:blip>
            <a:stretch>
              <a:fillRect/>
            </a:stretch>
          </p:blipFill>
          <p:spPr>
            <a:xfrm>
              <a:off x="9862731" y="3117850"/>
              <a:ext cx="901700" cy="901700"/>
            </a:xfrm>
            <a:prstGeom prst="rect">
              <a:avLst/>
            </a:prstGeom>
          </p:spPr>
        </p:pic>
        <p:pic>
          <p:nvPicPr>
            <p:cNvPr id="61" name="図 60"/>
            <p:cNvPicPr>
              <a:picLocks noChangeAspect="1"/>
            </p:cNvPicPr>
            <p:nvPr/>
          </p:nvPicPr>
          <p:blipFill>
            <a:blip r:embed="rId29">
              <a:extLst>
                <a:ext uri="{28A0092B-C50C-407E-A947-70E740481C1C}">
                  <a14:useLocalDpi xmlns:a14="http://schemas.microsoft.com/office/drawing/2010/main" val="0"/>
                </a:ext>
              </a:extLst>
            </a:blip>
            <a:stretch>
              <a:fillRect/>
            </a:stretch>
          </p:blipFill>
          <p:spPr>
            <a:xfrm>
              <a:off x="9862731" y="2171700"/>
              <a:ext cx="901700" cy="901700"/>
            </a:xfrm>
            <a:prstGeom prst="rect">
              <a:avLst/>
            </a:prstGeom>
          </p:spPr>
        </p:pic>
        <p:pic>
          <p:nvPicPr>
            <p:cNvPr id="62" name="図 61"/>
            <p:cNvPicPr>
              <a:picLocks noChangeAspect="1"/>
            </p:cNvPicPr>
            <p:nvPr/>
          </p:nvPicPr>
          <p:blipFill>
            <a:blip r:embed="rId30">
              <a:extLst>
                <a:ext uri="{28A0092B-C50C-407E-A947-70E740481C1C}">
                  <a14:useLocalDpi xmlns:a14="http://schemas.microsoft.com/office/drawing/2010/main" val="0"/>
                </a:ext>
              </a:extLst>
            </a:blip>
            <a:stretch>
              <a:fillRect/>
            </a:stretch>
          </p:blipFill>
          <p:spPr>
            <a:xfrm>
              <a:off x="8785317" y="2171700"/>
              <a:ext cx="901700" cy="901700"/>
            </a:xfrm>
            <a:prstGeom prst="rect">
              <a:avLst/>
            </a:prstGeom>
          </p:spPr>
        </p:pic>
        <p:pic>
          <p:nvPicPr>
            <p:cNvPr id="63" name="図 62"/>
            <p:cNvPicPr>
              <a:picLocks noChangeAspect="1"/>
            </p:cNvPicPr>
            <p:nvPr/>
          </p:nvPicPr>
          <p:blipFill>
            <a:blip r:embed="rId31">
              <a:extLst>
                <a:ext uri="{28A0092B-C50C-407E-A947-70E740481C1C}">
                  <a14:useLocalDpi xmlns:a14="http://schemas.microsoft.com/office/drawing/2010/main" val="0"/>
                </a:ext>
              </a:extLst>
            </a:blip>
            <a:stretch>
              <a:fillRect/>
            </a:stretch>
          </p:blipFill>
          <p:spPr>
            <a:xfrm>
              <a:off x="7707903" y="2171700"/>
              <a:ext cx="901700" cy="901700"/>
            </a:xfrm>
            <a:prstGeom prst="rect">
              <a:avLst/>
            </a:prstGeom>
          </p:spPr>
        </p:pic>
        <p:pic>
          <p:nvPicPr>
            <p:cNvPr id="64" name="図 63"/>
            <p:cNvPicPr>
              <a:picLocks noChangeAspect="1"/>
            </p:cNvPicPr>
            <p:nvPr/>
          </p:nvPicPr>
          <p:blipFill>
            <a:blip r:embed="rId32">
              <a:extLst>
                <a:ext uri="{28A0092B-C50C-407E-A947-70E740481C1C}">
                  <a14:useLocalDpi xmlns:a14="http://schemas.microsoft.com/office/drawing/2010/main" val="0"/>
                </a:ext>
              </a:extLst>
            </a:blip>
            <a:stretch>
              <a:fillRect/>
            </a:stretch>
          </p:blipFill>
          <p:spPr>
            <a:xfrm>
              <a:off x="6630489" y="2171700"/>
              <a:ext cx="901700" cy="901700"/>
            </a:xfrm>
            <a:prstGeom prst="rect">
              <a:avLst/>
            </a:prstGeom>
          </p:spPr>
        </p:pic>
      </p:grpSp>
    </p:spTree>
    <p:extLst>
      <p:ext uri="{BB962C8B-B14F-4D97-AF65-F5344CB8AC3E}">
        <p14:creationId xmlns:p14="http://schemas.microsoft.com/office/powerpoint/2010/main" val="187751032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まとめ</a:t>
            </a:r>
          </a:p>
        </p:txBody>
      </p:sp>
      <p:sp>
        <p:nvSpPr>
          <p:cNvPr id="3" name="コンテンツ プレースホルダー 2"/>
          <p:cNvSpPr>
            <a:spLocks noGrp="1"/>
          </p:cNvSpPr>
          <p:nvPr>
            <p:ph idx="1"/>
          </p:nvPr>
        </p:nvSpPr>
        <p:spPr/>
        <p:txBody>
          <a:bodyPr>
            <a:normAutofit/>
          </a:bodyPr>
          <a:lstStyle/>
          <a:p>
            <a:pPr>
              <a:lnSpc>
                <a:spcPct val="100000"/>
              </a:lnSpc>
              <a:spcBef>
                <a:spcPts val="600"/>
              </a:spcBef>
            </a:pPr>
            <a:r>
              <a:rPr kumimoji="1" lang="ja-JP" altLang="en-US" sz="3200" dirty="0"/>
              <a:t>オートエンコーダ（自己符号化器）</a:t>
            </a:r>
            <a:r>
              <a:rPr lang="ja-JP" altLang="en-US" sz="3200" dirty="0"/>
              <a:t>とは</a:t>
            </a:r>
            <a:r>
              <a:rPr lang="en-US" altLang="ja-JP" sz="3200" dirty="0"/>
              <a:t>…</a:t>
            </a:r>
            <a:endParaRPr kumimoji="1" lang="en-US" altLang="ja-JP" sz="3200" dirty="0"/>
          </a:p>
          <a:p>
            <a:pPr lvl="1">
              <a:lnSpc>
                <a:spcPct val="100000"/>
              </a:lnSpc>
              <a:spcBef>
                <a:spcPts val="600"/>
              </a:spcBef>
            </a:pPr>
            <a:r>
              <a:rPr lang="ja-JP" altLang="en-US" sz="2800" dirty="0"/>
              <a:t>入力データになるべく似たデータを出力するニューラルネット</a:t>
            </a:r>
            <a:endParaRPr lang="en-US" altLang="ja-JP" sz="2800" dirty="0"/>
          </a:p>
          <a:p>
            <a:pPr lvl="1">
              <a:lnSpc>
                <a:spcPct val="100000"/>
              </a:lnSpc>
              <a:spcBef>
                <a:spcPts val="600"/>
              </a:spcBef>
            </a:pPr>
            <a:r>
              <a:rPr lang="ja-JP" altLang="en-US" sz="2800" dirty="0"/>
              <a:t>目的出力を伴わない入力だけの訓練データを利用した教師なし学習</a:t>
            </a:r>
            <a:endParaRPr lang="en-US" altLang="ja-JP" sz="2800" dirty="0"/>
          </a:p>
          <a:p>
            <a:pPr lvl="1">
              <a:lnSpc>
                <a:spcPct val="100000"/>
              </a:lnSpc>
              <a:spcBef>
                <a:spcPts val="600"/>
              </a:spcBef>
            </a:pPr>
            <a:r>
              <a:rPr lang="ja-JP" altLang="en-US" sz="2800" dirty="0"/>
              <a:t>データをよく表す特徴の獲得を目指す</a:t>
            </a:r>
            <a:endParaRPr lang="en-US" altLang="ja-JP" sz="2800" dirty="0"/>
          </a:p>
          <a:p>
            <a:pPr lvl="1">
              <a:lnSpc>
                <a:spcPct val="100000"/>
              </a:lnSpc>
              <a:spcBef>
                <a:spcPts val="600"/>
              </a:spcBef>
            </a:pPr>
            <a:r>
              <a:rPr lang="ja-JP" altLang="en-US" sz="2800" dirty="0"/>
              <a:t>バイアス項 </a:t>
            </a:r>
            <a:r>
              <a:rPr lang="en-US" altLang="ja-JP" sz="2800" dirty="0"/>
              <a:t>b=0</a:t>
            </a:r>
            <a:r>
              <a:rPr lang="ja-JP" altLang="en-US" sz="2800" dirty="0" err="1"/>
              <a:t>，</a:t>
            </a:r>
            <a:r>
              <a:rPr lang="ja-JP" altLang="en-US" sz="2800" dirty="0"/>
              <a:t>活性化関数を恒等写像とした場合主成分分析と実質的に同じ</a:t>
            </a:r>
            <a:endParaRPr lang="en-US" altLang="ja-JP" sz="2800" dirty="0"/>
          </a:p>
          <a:p>
            <a:pPr lvl="1">
              <a:lnSpc>
                <a:spcPct val="100000"/>
              </a:lnSpc>
              <a:spcBef>
                <a:spcPts val="600"/>
              </a:spcBef>
            </a:pPr>
            <a:endParaRPr lang="en-US" altLang="ja-JP" sz="3200" dirty="0"/>
          </a:p>
          <a:p>
            <a:pPr>
              <a:lnSpc>
                <a:spcPct val="100000"/>
              </a:lnSpc>
              <a:spcBef>
                <a:spcPts val="600"/>
              </a:spcBef>
            </a:pPr>
            <a:r>
              <a:rPr kumimoji="1" lang="ja-JP" altLang="en-US" sz="3200" dirty="0"/>
              <a:t>応用</a:t>
            </a:r>
            <a:r>
              <a:rPr lang="ja-JP" altLang="en-US" sz="3200" dirty="0"/>
              <a:t>例</a:t>
            </a:r>
            <a:endParaRPr lang="en-US" altLang="ja-JP" sz="3200" dirty="0"/>
          </a:p>
          <a:p>
            <a:pPr lvl="1">
              <a:lnSpc>
                <a:spcPct val="100000"/>
              </a:lnSpc>
              <a:spcBef>
                <a:spcPts val="600"/>
              </a:spcBef>
            </a:pPr>
            <a:r>
              <a:rPr kumimoji="1" lang="ja-JP" altLang="en-US" sz="2800" dirty="0"/>
              <a:t>次元圧縮</a:t>
            </a:r>
            <a:endParaRPr kumimoji="1" lang="en-US" altLang="ja-JP" sz="2800" dirty="0"/>
          </a:p>
          <a:p>
            <a:pPr lvl="1">
              <a:lnSpc>
                <a:spcPct val="100000"/>
              </a:lnSpc>
              <a:spcBef>
                <a:spcPts val="600"/>
              </a:spcBef>
            </a:pPr>
            <a:r>
              <a:rPr lang="ja-JP" altLang="en-US" sz="2800" dirty="0"/>
              <a:t>深層学習の前処理に利用</a:t>
            </a:r>
            <a:endParaRPr kumimoji="1" lang="ja-JP" altLang="en-US" sz="2800" dirty="0"/>
          </a:p>
        </p:txBody>
      </p:sp>
      <p:sp>
        <p:nvSpPr>
          <p:cNvPr id="4" name="スライド番号プレースホルダー 3"/>
          <p:cNvSpPr>
            <a:spLocks noGrp="1"/>
          </p:cNvSpPr>
          <p:nvPr>
            <p:ph type="sldNum" sz="quarter" idx="12"/>
          </p:nvPr>
        </p:nvSpPr>
        <p:spPr/>
        <p:txBody>
          <a:bodyPr/>
          <a:lstStyle/>
          <a:p>
            <a:fld id="{F35DE295-420C-4265-BE54-AE59FA4027A6}" type="slidenum">
              <a:rPr kumimoji="1" lang="ja-JP" altLang="en-US" smtClean="0"/>
              <a:t>45</a:t>
            </a:fld>
            <a:endParaRPr kumimoji="1" lang="ja-JP" altLang="en-US"/>
          </a:p>
        </p:txBody>
      </p:sp>
    </p:spTree>
    <p:extLst>
      <p:ext uri="{BB962C8B-B14F-4D97-AF65-F5344CB8AC3E}">
        <p14:creationId xmlns:p14="http://schemas.microsoft.com/office/powerpoint/2010/main" val="54394813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32996" y="158298"/>
            <a:ext cx="10505333" cy="733270"/>
          </a:xfrm>
        </p:spPr>
        <p:txBody>
          <a:bodyPr>
            <a:normAutofit/>
          </a:bodyPr>
          <a:lstStyle/>
          <a:p>
            <a:r>
              <a:rPr kumimoji="1" lang="ja-JP" altLang="en-US" sz="3600" b="1" dirty="0"/>
              <a:t>主成分分析</a:t>
            </a:r>
          </a:p>
        </p:txBody>
      </p:sp>
      <p:sp>
        <p:nvSpPr>
          <p:cNvPr id="3" name="コンテンツ プレースホルダー 2"/>
          <p:cNvSpPr>
            <a:spLocks noGrp="1"/>
          </p:cNvSpPr>
          <p:nvPr>
            <p:ph idx="1"/>
          </p:nvPr>
        </p:nvSpPr>
        <p:spPr>
          <a:xfrm>
            <a:off x="488044" y="1296550"/>
            <a:ext cx="11475356" cy="1060207"/>
          </a:xfrm>
        </p:spPr>
        <p:txBody>
          <a:bodyPr>
            <a:normAutofit/>
          </a:bodyPr>
          <a:lstStyle/>
          <a:p>
            <a:pPr marL="0" indent="0">
              <a:buNone/>
            </a:pPr>
            <a:r>
              <a:rPr lang="ja-JP" altLang="en-US" dirty="0"/>
              <a:t>ある</a:t>
            </a:r>
            <a:r>
              <a:rPr lang="en-US" altLang="ja-JP" dirty="0"/>
              <a:t>21</a:t>
            </a:r>
            <a:r>
              <a:rPr lang="ja-JP" altLang="en-US" dirty="0"/>
              <a:t>人のテスト点数とその散布図 </a:t>
            </a:r>
            <a:r>
              <a:rPr lang="en-US" altLang="ja-JP" dirty="0"/>
              <a:t>(</a:t>
            </a:r>
            <a:r>
              <a:rPr lang="ja-JP" altLang="en-US" dirty="0"/>
              <a:t>横</a:t>
            </a:r>
            <a:r>
              <a:rPr lang="en-US" altLang="ja-JP" dirty="0"/>
              <a:t>:</a:t>
            </a:r>
            <a:r>
              <a:rPr lang="ja-JP" altLang="en-US" dirty="0"/>
              <a:t>数学 縦</a:t>
            </a:r>
            <a:r>
              <a:rPr lang="en-US" altLang="ja-JP" dirty="0"/>
              <a:t>:</a:t>
            </a:r>
            <a:r>
              <a:rPr lang="ja-JP" altLang="en-US" dirty="0"/>
              <a:t>社会</a:t>
            </a:r>
            <a:r>
              <a:rPr lang="en-US" altLang="ja-JP" dirty="0"/>
              <a:t>)</a:t>
            </a:r>
            <a:r>
              <a:rPr lang="ja-JP" altLang="en-US" dirty="0"/>
              <a:t>が下図の通り</a:t>
            </a:r>
            <a:r>
              <a:rPr lang="en-US" altLang="ja-JP" dirty="0"/>
              <a:t> </a:t>
            </a:r>
          </a:p>
        </p:txBody>
      </p:sp>
      <p:sp>
        <p:nvSpPr>
          <p:cNvPr id="4" name="スライド番号プレースホルダー 3"/>
          <p:cNvSpPr>
            <a:spLocks noGrp="1"/>
          </p:cNvSpPr>
          <p:nvPr>
            <p:ph type="sldNum" sz="quarter" idx="12"/>
          </p:nvPr>
        </p:nvSpPr>
        <p:spPr>
          <a:xfrm>
            <a:off x="0" y="6492875"/>
            <a:ext cx="2743200" cy="365125"/>
          </a:xfrm>
        </p:spPr>
        <p:txBody>
          <a:bodyPr/>
          <a:lstStyle/>
          <a:p>
            <a:fld id="{F35DE295-420C-4265-BE54-AE59FA4027A6}" type="slidenum">
              <a:rPr kumimoji="1" lang="ja-JP" altLang="en-US" smtClean="0"/>
              <a:t>5</a:t>
            </a:fld>
            <a:endParaRPr kumimoji="1" lang="ja-JP" altLang="en-US"/>
          </a:p>
        </p:txBody>
      </p:sp>
      <p:sp>
        <p:nvSpPr>
          <p:cNvPr id="8" name="正方形/長方形 7"/>
          <p:cNvSpPr/>
          <p:nvPr/>
        </p:nvSpPr>
        <p:spPr>
          <a:xfrm>
            <a:off x="8512788" y="6519446"/>
            <a:ext cx="3679212" cy="338554"/>
          </a:xfrm>
          <a:prstGeom prst="rect">
            <a:avLst/>
          </a:prstGeom>
        </p:spPr>
        <p:txBody>
          <a:bodyPr wrap="none">
            <a:spAutoFit/>
          </a:bodyPr>
          <a:lstStyle/>
          <a:p>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井尻が適当に作った 嘘 データ です</a:t>
            </a:r>
            <a:endParaRPr lang="en-US" altLang="ja-JP" sz="1600" dirty="0">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27" name="グループ化 26"/>
          <p:cNvGrpSpPr/>
          <p:nvPr/>
        </p:nvGrpSpPr>
        <p:grpSpPr>
          <a:xfrm>
            <a:off x="1984604" y="2250495"/>
            <a:ext cx="4671130" cy="4447848"/>
            <a:chOff x="1984604" y="2250495"/>
            <a:chExt cx="4671130" cy="4447848"/>
          </a:xfrm>
        </p:grpSpPr>
        <p:pic>
          <p:nvPicPr>
            <p:cNvPr id="13" name="図 12"/>
            <p:cNvPicPr>
              <a:picLocks noChangeAspect="1"/>
            </p:cNvPicPr>
            <p:nvPr/>
          </p:nvPicPr>
          <p:blipFill>
            <a:blip r:embed="rId2"/>
            <a:stretch>
              <a:fillRect/>
            </a:stretch>
          </p:blipFill>
          <p:spPr>
            <a:xfrm>
              <a:off x="2058341" y="2538996"/>
              <a:ext cx="4597393" cy="3833682"/>
            </a:xfrm>
            <a:prstGeom prst="rect">
              <a:avLst/>
            </a:prstGeom>
          </p:spPr>
        </p:pic>
        <p:sp>
          <p:nvSpPr>
            <p:cNvPr id="25" name="正方形/長方形 24"/>
            <p:cNvSpPr/>
            <p:nvPr/>
          </p:nvSpPr>
          <p:spPr>
            <a:xfrm>
              <a:off x="6005062" y="6329011"/>
              <a:ext cx="646331" cy="369332"/>
            </a:xfrm>
            <a:prstGeom prst="rect">
              <a:avLst/>
            </a:prstGeom>
          </p:spPr>
          <p:txBody>
            <a:bodyPr wrap="none">
              <a:spAutoFit/>
            </a:bodyPr>
            <a:lstStyle/>
            <a:p>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数学</a:t>
              </a:r>
              <a:endParaRPr lang="ja-JP" altLang="en-US" b="1" dirty="0"/>
            </a:p>
          </p:txBody>
        </p:sp>
        <p:sp>
          <p:nvSpPr>
            <p:cNvPr id="26" name="正方形/長方形 25"/>
            <p:cNvSpPr/>
            <p:nvPr/>
          </p:nvSpPr>
          <p:spPr>
            <a:xfrm>
              <a:off x="1984604" y="2250495"/>
              <a:ext cx="646331" cy="369332"/>
            </a:xfrm>
            <a:prstGeom prst="rect">
              <a:avLst/>
            </a:prstGeom>
          </p:spPr>
          <p:txBody>
            <a:bodyPr wrap="none">
              <a:spAutoFit/>
            </a:bodyPr>
            <a:lstStyle/>
            <a:p>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社会</a:t>
              </a:r>
              <a:endParaRPr lang="ja-JP" altLang="en-US" b="1" dirty="0"/>
            </a:p>
          </p:txBody>
        </p:sp>
      </p:grpSp>
      <p:grpSp>
        <p:nvGrpSpPr>
          <p:cNvPr id="24" name="グループ化 23"/>
          <p:cNvGrpSpPr/>
          <p:nvPr/>
        </p:nvGrpSpPr>
        <p:grpSpPr>
          <a:xfrm>
            <a:off x="3272778" y="2560409"/>
            <a:ext cx="8690622" cy="3236686"/>
            <a:chOff x="3272778" y="2560409"/>
            <a:chExt cx="8690622" cy="3236686"/>
          </a:xfrm>
        </p:grpSpPr>
        <p:cxnSp>
          <p:nvCxnSpPr>
            <p:cNvPr id="20" name="直線コネクタ 19"/>
            <p:cNvCxnSpPr/>
            <p:nvPr/>
          </p:nvCxnSpPr>
          <p:spPr>
            <a:xfrm flipV="1">
              <a:off x="3272778" y="2560409"/>
              <a:ext cx="3236686" cy="3236686"/>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23" name="正方形/長方形 22"/>
            <p:cNvSpPr/>
            <p:nvPr/>
          </p:nvSpPr>
          <p:spPr>
            <a:xfrm>
              <a:off x="6825342" y="3198167"/>
              <a:ext cx="5138058" cy="907941"/>
            </a:xfrm>
            <a:prstGeom prst="rect">
              <a:avLst/>
            </a:prstGeom>
          </p:spPr>
          <p:txBody>
            <a:bodyPr wrap="square">
              <a:spAutoFit/>
            </a:bodyPr>
            <a:lstStyle/>
            <a:p>
              <a:pPr>
                <a:spcBef>
                  <a:spcPts val="600"/>
                </a:spcBef>
              </a:pPr>
              <a:r>
                <a:rPr lang="ja-JP" altLang="en-US" sz="2400" b="1" dirty="0">
                  <a:latin typeface="メイリオ" panose="020B0604030504040204" pitchFamily="50" charset="-128"/>
                  <a:ea typeface="メイリオ" panose="020B0604030504040204" pitchFamily="50" charset="-128"/>
                  <a:cs typeface="メイリオ" panose="020B0604030504040204" pitchFamily="50" charset="-128"/>
                  <a:sym typeface="Wingdings" panose="05000000000000000000" pitchFamily="2" charset="2"/>
                </a:rPr>
                <a:t>最もばらつきの大きな方向</a:t>
              </a:r>
              <a:endParaRPr lang="en-US" altLang="ja-JP" sz="2400" b="1" dirty="0">
                <a:latin typeface="メイリオ" panose="020B0604030504040204" pitchFamily="50" charset="-128"/>
                <a:ea typeface="メイリオ" panose="020B0604030504040204" pitchFamily="50" charset="-128"/>
                <a:cs typeface="メイリオ" panose="020B0604030504040204" pitchFamily="50" charset="-128"/>
                <a:sym typeface="Wingdings" panose="05000000000000000000" pitchFamily="2" charset="2"/>
              </a:endParaRPr>
            </a:p>
            <a:p>
              <a:pPr>
                <a:spcBef>
                  <a:spcPts val="600"/>
                </a:spcBef>
              </a:pPr>
              <a:r>
                <a:rPr lang="ja-JP" altLang="en-US" sz="2400" b="1" dirty="0">
                  <a:latin typeface="メイリオ" panose="020B0604030504040204" pitchFamily="50" charset="-128"/>
                  <a:ea typeface="メイリオ" panose="020B0604030504040204" pitchFamily="50" charset="-128"/>
                  <a:cs typeface="メイリオ" panose="020B0604030504040204" pitchFamily="50" charset="-128"/>
                  <a:sym typeface="Wingdings" panose="05000000000000000000" pitchFamily="2" charset="2"/>
                </a:rPr>
                <a:t>を考えてみる</a:t>
              </a:r>
              <a:endParaRPr lang="en-US" altLang="ja-JP" sz="2400" b="1" dirty="0">
                <a:latin typeface="メイリオ" panose="020B0604030504040204" pitchFamily="50" charset="-128"/>
                <a:ea typeface="メイリオ" panose="020B0604030504040204" pitchFamily="50" charset="-128"/>
                <a:cs typeface="メイリオ" panose="020B0604030504040204" pitchFamily="50" charset="-128"/>
              </a:endParaRPr>
            </a:p>
          </p:txBody>
        </p:sp>
      </p:grpSp>
      <p:pic>
        <p:nvPicPr>
          <p:cNvPr id="16" name="図 15"/>
          <p:cNvPicPr>
            <a:picLocks noChangeAspect="1"/>
          </p:cNvPicPr>
          <p:nvPr/>
        </p:nvPicPr>
        <p:blipFill rotWithShape="1">
          <a:blip r:embed="rId3"/>
          <a:srcRect r="39948"/>
          <a:stretch/>
        </p:blipFill>
        <p:spPr>
          <a:xfrm>
            <a:off x="862355" y="2545544"/>
            <a:ext cx="1053532" cy="3847999"/>
          </a:xfrm>
          <a:prstGeom prst="rect">
            <a:avLst/>
          </a:prstGeom>
        </p:spPr>
      </p:pic>
    </p:spTree>
    <p:extLst>
      <p:ext uri="{BB962C8B-B14F-4D97-AF65-F5344CB8AC3E}">
        <p14:creationId xmlns:p14="http://schemas.microsoft.com/office/powerpoint/2010/main" val="27287385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66702" y="158298"/>
            <a:ext cx="10505333" cy="733270"/>
          </a:xfrm>
        </p:spPr>
        <p:txBody>
          <a:bodyPr>
            <a:normAutofit/>
          </a:bodyPr>
          <a:lstStyle/>
          <a:p>
            <a:r>
              <a:rPr lang="ja-JP" altLang="en-US" sz="4000" b="1" dirty="0"/>
              <a:t>主成分分析</a:t>
            </a:r>
            <a:endParaRPr kumimoji="1" lang="ja-JP" altLang="en-US" sz="4000"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266702" y="1788223"/>
                <a:ext cx="6598555" cy="2241306"/>
              </a:xfrm>
            </p:spPr>
            <p:txBody>
              <a:bodyPr>
                <a:noAutofit/>
              </a:bodyPr>
              <a:lstStyle/>
              <a:p>
                <a:pPr>
                  <a:lnSpc>
                    <a:spcPct val="100000"/>
                  </a:lnSpc>
                  <a:spcBef>
                    <a:spcPts val="1200"/>
                  </a:spcBef>
                  <a:spcAft>
                    <a:spcPts val="600"/>
                  </a:spcAft>
                </a:pPr>
                <a:r>
                  <a:rPr lang="ja-JP" altLang="en-US" dirty="0"/>
                  <a:t>入力データ </a:t>
                </a:r>
                <a:r>
                  <a:rPr lang="en-US" altLang="ja-JP" dirty="0"/>
                  <a:t>: </a:t>
                </a:r>
                <a14:m>
                  <m:oMath xmlns:m="http://schemas.openxmlformats.org/officeDocument/2006/math">
                    <m:sSub>
                      <m:sSubPr>
                        <m:ctrlPr>
                          <a:rPr lang="en-US" altLang="ja-JP" b="1" i="1" smtClean="0">
                            <a:latin typeface="Cambria Math" panose="02040503050406030204" pitchFamily="18" charset="0"/>
                          </a:rPr>
                        </m:ctrlPr>
                      </m:sSubPr>
                      <m:e>
                        <m:r>
                          <a:rPr lang="en-US" altLang="ja-JP" b="1" i="0" smtClean="0">
                            <a:latin typeface="Cambria Math" panose="02040503050406030204" pitchFamily="18" charset="0"/>
                          </a:rPr>
                          <m:t>𝐱</m:t>
                        </m:r>
                      </m:e>
                      <m:sub>
                        <m:r>
                          <a:rPr lang="en-US" altLang="ja-JP" b="0" i="1" smtClean="0">
                            <a:latin typeface="Cambria Math" panose="02040503050406030204" pitchFamily="18" charset="0"/>
                          </a:rPr>
                          <m:t>𝑖</m:t>
                        </m:r>
                      </m:sub>
                    </m:sSub>
                    <m:r>
                      <a:rPr lang="en-US" altLang="ja-JP" b="1" i="1" smtClean="0">
                        <a:latin typeface="Cambria Math" panose="02040503050406030204" pitchFamily="18" charset="0"/>
                      </a:rPr>
                      <m:t>∈</m:t>
                    </m:r>
                    <m:sSup>
                      <m:sSupPr>
                        <m:ctrlPr>
                          <a:rPr lang="en-US" altLang="ja-JP" b="1" i="1" smtClean="0">
                            <a:latin typeface="Cambria Math" panose="02040503050406030204" pitchFamily="18" charset="0"/>
                          </a:rPr>
                        </m:ctrlPr>
                      </m:sSupPr>
                      <m:e>
                        <m:r>
                          <a:rPr lang="en-US" altLang="ja-JP" b="1" i="1" smtClean="0">
                            <a:latin typeface="Cambria Math" panose="02040503050406030204" pitchFamily="18" charset="0"/>
                          </a:rPr>
                          <m:t>𝑹</m:t>
                        </m:r>
                      </m:e>
                      <m:sup>
                        <m:r>
                          <a:rPr lang="en-US" altLang="ja-JP" b="0" i="1" smtClean="0">
                            <a:latin typeface="Cambria Math" panose="02040503050406030204" pitchFamily="18" charset="0"/>
                          </a:rPr>
                          <m:t>2</m:t>
                        </m:r>
                      </m:sup>
                    </m:sSup>
                    <m:r>
                      <a:rPr lang="en-US" altLang="ja-JP" b="1" i="1" smtClean="0">
                        <a:latin typeface="Cambria Math" panose="02040503050406030204" pitchFamily="18" charset="0"/>
                      </a:rPr>
                      <m:t>, </m:t>
                    </m:r>
                    <m:r>
                      <a:rPr lang="en-US" altLang="ja-JP" b="0" i="1" smtClean="0">
                        <a:latin typeface="Cambria Math" panose="02040503050406030204" pitchFamily="18" charset="0"/>
                      </a:rPr>
                      <m:t>𝑖</m:t>
                    </m:r>
                    <m:r>
                      <a:rPr lang="en-US" altLang="ja-JP" b="0" i="1" smtClean="0">
                        <a:latin typeface="Cambria Math" panose="02040503050406030204" pitchFamily="18" charset="0"/>
                      </a:rPr>
                      <m:t>=1,2,…,</m:t>
                    </m:r>
                    <m:r>
                      <a:rPr lang="en-US" altLang="ja-JP" b="0" i="1" smtClean="0">
                        <a:latin typeface="Cambria Math" panose="02040503050406030204" pitchFamily="18" charset="0"/>
                      </a:rPr>
                      <m:t>𝑁</m:t>
                    </m:r>
                  </m:oMath>
                </a14:m>
                <a:endParaRPr kumimoji="1" lang="en-US" altLang="ja-JP" dirty="0"/>
              </a:p>
              <a:p>
                <a:pPr>
                  <a:lnSpc>
                    <a:spcPct val="100000"/>
                  </a:lnSpc>
                  <a:spcBef>
                    <a:spcPts val="1200"/>
                  </a:spcBef>
                  <a:spcAft>
                    <a:spcPts val="600"/>
                  </a:spcAft>
                </a:pPr>
                <a:r>
                  <a:rPr kumimoji="1" lang="ja-JP" altLang="en-US" dirty="0"/>
                  <a:t>平均が</a:t>
                </a:r>
                <a:r>
                  <a:rPr lang="ja-JP" altLang="en-US" dirty="0"/>
                  <a:t>原点</a:t>
                </a:r>
                <a:r>
                  <a:rPr kumimoji="1" lang="ja-JP" altLang="en-US" dirty="0"/>
                  <a:t>となるよう平行移動する </a:t>
                </a:r>
                <a:endParaRPr kumimoji="1" lang="en-US" altLang="ja-JP" dirty="0"/>
              </a:p>
              <a:p>
                <a:pPr marL="0" indent="0">
                  <a:lnSpc>
                    <a:spcPct val="100000"/>
                  </a:lnSpc>
                  <a:spcBef>
                    <a:spcPts val="1200"/>
                  </a:spcBef>
                  <a:spcAft>
                    <a:spcPts val="600"/>
                  </a:spcAft>
                  <a:buNone/>
                </a:pPr>
                <a:r>
                  <a:rPr lang="ja-JP" altLang="en-US" dirty="0"/>
                  <a:t>   </a:t>
                </a:r>
                <a14:m>
                  <m:oMath xmlns:m="http://schemas.openxmlformats.org/officeDocument/2006/math">
                    <m:sSub>
                      <m:sSubPr>
                        <m:ctrlPr>
                          <a:rPr lang="en-US" altLang="ja-JP" b="1" i="1">
                            <a:latin typeface="Cambria Math" panose="02040503050406030204" pitchFamily="18" charset="0"/>
                          </a:rPr>
                        </m:ctrlPr>
                      </m:sSubPr>
                      <m:e>
                        <m:r>
                          <a:rPr lang="en-US" altLang="ja-JP" b="1">
                            <a:latin typeface="Cambria Math" panose="02040503050406030204" pitchFamily="18" charset="0"/>
                          </a:rPr>
                          <m:t>𝐱</m:t>
                        </m:r>
                        <m:r>
                          <a:rPr lang="en-US" altLang="ja-JP" b="1" i="1" smtClean="0">
                            <a:latin typeface="Cambria Math" panose="02040503050406030204" pitchFamily="18" charset="0"/>
                          </a:rPr>
                          <m:t>′</m:t>
                        </m:r>
                      </m:e>
                      <m:sub>
                        <m:r>
                          <a:rPr lang="en-US" altLang="ja-JP" i="1">
                            <a:latin typeface="Cambria Math" panose="02040503050406030204" pitchFamily="18" charset="0"/>
                          </a:rPr>
                          <m:t>𝑖</m:t>
                        </m:r>
                      </m:sub>
                    </m:sSub>
                    <m:r>
                      <a:rPr lang="en-US" altLang="ja-JP" b="1" i="1" smtClean="0">
                        <a:latin typeface="Cambria Math" panose="02040503050406030204" pitchFamily="18" charset="0"/>
                      </a:rPr>
                      <m:t>=</m:t>
                    </m:r>
                    <m:sSub>
                      <m:sSubPr>
                        <m:ctrlPr>
                          <a:rPr lang="en-US" altLang="ja-JP" b="1" i="1">
                            <a:latin typeface="Cambria Math" panose="02040503050406030204" pitchFamily="18" charset="0"/>
                          </a:rPr>
                        </m:ctrlPr>
                      </m:sSubPr>
                      <m:e>
                        <m:r>
                          <a:rPr lang="en-US" altLang="ja-JP" b="1">
                            <a:latin typeface="Cambria Math" panose="02040503050406030204" pitchFamily="18" charset="0"/>
                          </a:rPr>
                          <m:t>𝐱</m:t>
                        </m:r>
                      </m:e>
                      <m:sub>
                        <m:r>
                          <a:rPr lang="en-US" altLang="ja-JP" i="1">
                            <a:latin typeface="Cambria Math" panose="02040503050406030204" pitchFamily="18" charset="0"/>
                          </a:rPr>
                          <m:t>𝑖</m:t>
                        </m:r>
                      </m:sub>
                    </m:sSub>
                    <m:r>
                      <a:rPr lang="en-US" altLang="ja-JP" b="1" i="1" smtClean="0">
                        <a:latin typeface="Cambria Math" panose="02040503050406030204" pitchFamily="18" charset="0"/>
                      </a:rPr>
                      <m:t>−</m:t>
                    </m:r>
                    <m:f>
                      <m:fPr>
                        <m:ctrlPr>
                          <a:rPr lang="en-US" altLang="ja-JP" b="1" i="1">
                            <a:latin typeface="Cambria Math" panose="02040503050406030204" pitchFamily="18" charset="0"/>
                          </a:rPr>
                        </m:ctrlPr>
                      </m:fPr>
                      <m:num>
                        <m:r>
                          <a:rPr lang="en-US" altLang="ja-JP" b="1" i="1">
                            <a:latin typeface="Cambria Math" panose="02040503050406030204" pitchFamily="18" charset="0"/>
                          </a:rPr>
                          <m:t>𝟏</m:t>
                        </m:r>
                      </m:num>
                      <m:den>
                        <m:r>
                          <a:rPr lang="en-US" altLang="ja-JP" b="1" i="1">
                            <a:latin typeface="Cambria Math" panose="02040503050406030204" pitchFamily="18" charset="0"/>
                          </a:rPr>
                          <m:t>𝑵</m:t>
                        </m:r>
                      </m:den>
                    </m:f>
                    <m:nary>
                      <m:naryPr>
                        <m:chr m:val="∑"/>
                        <m:supHide m:val="on"/>
                        <m:ctrlPr>
                          <a:rPr lang="en-US" altLang="ja-JP" b="1" i="1">
                            <a:latin typeface="Cambria Math" panose="02040503050406030204" pitchFamily="18" charset="0"/>
                          </a:rPr>
                        </m:ctrlPr>
                      </m:naryPr>
                      <m:sub>
                        <m:r>
                          <a:rPr lang="en-US" altLang="ja-JP" i="1">
                            <a:latin typeface="Cambria Math" panose="02040503050406030204" pitchFamily="18" charset="0"/>
                          </a:rPr>
                          <m:t>𝑖</m:t>
                        </m:r>
                      </m:sub>
                      <m:sup/>
                      <m:e>
                        <m:sSub>
                          <m:sSubPr>
                            <m:ctrlPr>
                              <a:rPr lang="en-US" altLang="ja-JP" b="1" i="1">
                                <a:latin typeface="Cambria Math" panose="02040503050406030204" pitchFamily="18" charset="0"/>
                              </a:rPr>
                            </m:ctrlPr>
                          </m:sSubPr>
                          <m:e>
                            <m:r>
                              <a:rPr lang="en-US" altLang="ja-JP" b="1">
                                <a:latin typeface="Cambria Math" panose="02040503050406030204" pitchFamily="18" charset="0"/>
                              </a:rPr>
                              <m:t>𝐱</m:t>
                            </m:r>
                          </m:e>
                          <m:sub>
                            <m:r>
                              <a:rPr lang="en-US" altLang="ja-JP" i="1">
                                <a:latin typeface="Cambria Math" panose="02040503050406030204" pitchFamily="18" charset="0"/>
                              </a:rPr>
                              <m:t>𝑖</m:t>
                            </m:r>
                          </m:sub>
                        </m:sSub>
                      </m:e>
                    </m:nary>
                  </m:oMath>
                </a14:m>
                <a:endParaRPr kumimoji="1" lang="en-US" altLang="ja-JP"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266702" y="1788223"/>
                <a:ext cx="6598555" cy="2241306"/>
              </a:xfrm>
              <a:blipFill rotWithShape="0">
                <a:blip r:embed="rId2"/>
                <a:stretch>
                  <a:fillRect l="-1664" t="-2989"/>
                </a:stretch>
              </a:blipFill>
            </p:spPr>
            <p:txBody>
              <a:bodyPr/>
              <a:lstStyle/>
              <a:p>
                <a:r>
                  <a:rPr lang="ja-JP" altLang="en-US">
                    <a:noFill/>
                  </a:rPr>
                  <a:t> </a:t>
                </a:r>
              </a:p>
            </p:txBody>
          </p:sp>
        </mc:Fallback>
      </mc:AlternateContent>
      <p:grpSp>
        <p:nvGrpSpPr>
          <p:cNvPr id="10" name="グループ化 9"/>
          <p:cNvGrpSpPr/>
          <p:nvPr/>
        </p:nvGrpSpPr>
        <p:grpSpPr>
          <a:xfrm>
            <a:off x="7035916" y="743800"/>
            <a:ext cx="5029306" cy="3932591"/>
            <a:chOff x="6890773" y="1161923"/>
            <a:chExt cx="5029306" cy="3932591"/>
          </a:xfrm>
        </p:grpSpPr>
        <p:pic>
          <p:nvPicPr>
            <p:cNvPr id="6" name="図 5"/>
            <p:cNvPicPr>
              <a:picLocks noChangeAspect="1"/>
            </p:cNvPicPr>
            <p:nvPr/>
          </p:nvPicPr>
          <p:blipFill>
            <a:blip r:embed="rId3"/>
            <a:stretch>
              <a:fillRect/>
            </a:stretch>
          </p:blipFill>
          <p:spPr>
            <a:xfrm>
              <a:off x="6890773" y="1442591"/>
              <a:ext cx="4992216" cy="3651923"/>
            </a:xfrm>
            <a:prstGeom prst="rect">
              <a:avLst/>
            </a:prstGeom>
          </p:spPr>
        </p:pic>
        <mc:AlternateContent xmlns:mc="http://schemas.openxmlformats.org/markup-compatibility/2006" xmlns:a14="http://schemas.microsoft.com/office/drawing/2010/main">
          <mc:Choice Requires="a14">
            <p:sp>
              <p:nvSpPr>
                <p:cNvPr id="9" name="正方形/長方形 8"/>
                <p:cNvSpPr/>
                <p:nvPr/>
              </p:nvSpPr>
              <p:spPr>
                <a:xfrm>
                  <a:off x="7445902" y="1778391"/>
                  <a:ext cx="867994" cy="70788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4000" b="1" i="1">
                                <a:latin typeface="Cambria Math" panose="02040503050406030204" pitchFamily="18" charset="0"/>
                              </a:rPr>
                            </m:ctrlPr>
                          </m:sSubPr>
                          <m:e>
                            <m:r>
                              <a:rPr lang="en-US" altLang="ja-JP" sz="4000" b="1">
                                <a:latin typeface="Cambria Math" panose="02040503050406030204" pitchFamily="18" charset="0"/>
                              </a:rPr>
                              <m:t>𝐱</m:t>
                            </m:r>
                            <m:r>
                              <a:rPr lang="en-US" altLang="ja-JP" sz="4000" b="1" i="1">
                                <a:latin typeface="Cambria Math" panose="02040503050406030204" pitchFamily="18" charset="0"/>
                              </a:rPr>
                              <m:t>′</m:t>
                            </m:r>
                          </m:e>
                          <m:sub>
                            <m:r>
                              <a:rPr lang="en-US" altLang="ja-JP" sz="4000" i="1">
                                <a:latin typeface="Cambria Math" panose="02040503050406030204" pitchFamily="18" charset="0"/>
                              </a:rPr>
                              <m:t>𝑖</m:t>
                            </m:r>
                          </m:sub>
                        </m:sSub>
                      </m:oMath>
                    </m:oMathPara>
                  </a14:m>
                  <a:endParaRPr lang="ja-JP" altLang="en-US" sz="4000" dirty="0"/>
                </a:p>
              </p:txBody>
            </p:sp>
          </mc:Choice>
          <mc:Fallback xmlns="">
            <p:sp>
              <p:nvSpPr>
                <p:cNvPr id="9" name="正方形/長方形 8"/>
                <p:cNvSpPr>
                  <a:spLocks noRot="1" noChangeAspect="1" noMove="1" noResize="1" noEditPoints="1" noAdjustHandles="1" noChangeArrowheads="1" noChangeShapeType="1" noTextEdit="1"/>
                </p:cNvSpPr>
                <p:nvPr/>
              </p:nvSpPr>
              <p:spPr>
                <a:xfrm>
                  <a:off x="7445902" y="1778391"/>
                  <a:ext cx="867994" cy="707886"/>
                </a:xfrm>
                <a:prstGeom prst="rect">
                  <a:avLst/>
                </a:prstGeom>
                <a:blipFill rotWithShape="0">
                  <a:blip r:embed="rId4"/>
                  <a:stretch>
                    <a:fillRect/>
                  </a:stretch>
                </a:blipFill>
              </p:spPr>
              <p:txBody>
                <a:bodyPr/>
                <a:lstStyle/>
                <a:p>
                  <a:r>
                    <a:rPr lang="ja-JP" altLang="en-US">
                      <a:noFill/>
                    </a:rPr>
                    <a:t> </a:t>
                  </a:r>
                </a:p>
              </p:txBody>
            </p:sp>
          </mc:Fallback>
        </mc:AlternateContent>
        <p:sp>
          <p:nvSpPr>
            <p:cNvPr id="21" name="正方形/長方形 20"/>
            <p:cNvSpPr/>
            <p:nvPr/>
          </p:nvSpPr>
          <p:spPr>
            <a:xfrm>
              <a:off x="11273748" y="2990725"/>
              <a:ext cx="646331" cy="369332"/>
            </a:xfrm>
            <a:prstGeom prst="rect">
              <a:avLst/>
            </a:prstGeom>
          </p:spPr>
          <p:txBody>
            <a:bodyPr wrap="none">
              <a:spAutoFit/>
            </a:bodyPr>
            <a:lstStyle/>
            <a:p>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数学</a:t>
              </a:r>
              <a:endParaRPr lang="ja-JP" altLang="en-US" b="1" dirty="0"/>
            </a:p>
          </p:txBody>
        </p:sp>
        <p:sp>
          <p:nvSpPr>
            <p:cNvPr id="22" name="正方形/長方形 21"/>
            <p:cNvSpPr/>
            <p:nvPr/>
          </p:nvSpPr>
          <p:spPr>
            <a:xfrm>
              <a:off x="9053062" y="1161923"/>
              <a:ext cx="646331" cy="369332"/>
            </a:xfrm>
            <a:prstGeom prst="rect">
              <a:avLst/>
            </a:prstGeom>
          </p:spPr>
          <p:txBody>
            <a:bodyPr wrap="none">
              <a:spAutoFit/>
            </a:bodyPr>
            <a:lstStyle/>
            <a:p>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社会</a:t>
              </a:r>
              <a:endParaRPr lang="ja-JP" altLang="en-US" b="1" dirty="0"/>
            </a:p>
          </p:txBody>
        </p:sp>
      </p:grpSp>
    </p:spTree>
    <p:extLst>
      <p:ext uri="{BB962C8B-B14F-4D97-AF65-F5344CB8AC3E}">
        <p14:creationId xmlns:p14="http://schemas.microsoft.com/office/powerpoint/2010/main" val="298117306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グループ化 9"/>
          <p:cNvGrpSpPr/>
          <p:nvPr/>
        </p:nvGrpSpPr>
        <p:grpSpPr>
          <a:xfrm>
            <a:off x="7035916" y="780786"/>
            <a:ext cx="5029306" cy="3932591"/>
            <a:chOff x="6890773" y="1161923"/>
            <a:chExt cx="5029306" cy="3932591"/>
          </a:xfrm>
        </p:grpSpPr>
        <p:pic>
          <p:nvPicPr>
            <p:cNvPr id="6" name="図 5"/>
            <p:cNvPicPr>
              <a:picLocks noChangeAspect="1"/>
            </p:cNvPicPr>
            <p:nvPr/>
          </p:nvPicPr>
          <p:blipFill>
            <a:blip r:embed="rId2"/>
            <a:stretch>
              <a:fillRect/>
            </a:stretch>
          </p:blipFill>
          <p:spPr>
            <a:xfrm>
              <a:off x="6890773" y="1442591"/>
              <a:ext cx="4992216" cy="3651923"/>
            </a:xfrm>
            <a:prstGeom prst="rect">
              <a:avLst/>
            </a:prstGeom>
          </p:spPr>
        </p:pic>
        <mc:AlternateContent xmlns:mc="http://schemas.openxmlformats.org/markup-compatibility/2006" xmlns:a14="http://schemas.microsoft.com/office/drawing/2010/main">
          <mc:Choice Requires="a14">
            <p:sp>
              <p:nvSpPr>
                <p:cNvPr id="9" name="正方形/長方形 8"/>
                <p:cNvSpPr/>
                <p:nvPr/>
              </p:nvSpPr>
              <p:spPr>
                <a:xfrm>
                  <a:off x="7445902" y="1778391"/>
                  <a:ext cx="867994" cy="70788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4000" b="1" i="1">
                                <a:latin typeface="Cambria Math" panose="02040503050406030204" pitchFamily="18" charset="0"/>
                              </a:rPr>
                            </m:ctrlPr>
                          </m:sSubPr>
                          <m:e>
                            <m:r>
                              <a:rPr lang="en-US" altLang="ja-JP" sz="4000" b="1">
                                <a:latin typeface="Cambria Math" panose="02040503050406030204" pitchFamily="18" charset="0"/>
                              </a:rPr>
                              <m:t>𝐱</m:t>
                            </m:r>
                            <m:r>
                              <a:rPr lang="en-US" altLang="ja-JP" sz="4000" b="1" i="1">
                                <a:latin typeface="Cambria Math" panose="02040503050406030204" pitchFamily="18" charset="0"/>
                              </a:rPr>
                              <m:t>′</m:t>
                            </m:r>
                          </m:e>
                          <m:sub>
                            <m:r>
                              <a:rPr lang="en-US" altLang="ja-JP" sz="4000" i="1">
                                <a:latin typeface="Cambria Math" panose="02040503050406030204" pitchFamily="18" charset="0"/>
                              </a:rPr>
                              <m:t>𝑖</m:t>
                            </m:r>
                          </m:sub>
                        </m:sSub>
                      </m:oMath>
                    </m:oMathPara>
                  </a14:m>
                  <a:endParaRPr lang="ja-JP" altLang="en-US" sz="4000" dirty="0"/>
                </a:p>
              </p:txBody>
            </p:sp>
          </mc:Choice>
          <mc:Fallback xmlns="">
            <p:sp>
              <p:nvSpPr>
                <p:cNvPr id="9" name="正方形/長方形 8"/>
                <p:cNvSpPr>
                  <a:spLocks noRot="1" noChangeAspect="1" noMove="1" noResize="1" noEditPoints="1" noAdjustHandles="1" noChangeArrowheads="1" noChangeShapeType="1" noTextEdit="1"/>
                </p:cNvSpPr>
                <p:nvPr/>
              </p:nvSpPr>
              <p:spPr>
                <a:xfrm>
                  <a:off x="7445902" y="1778391"/>
                  <a:ext cx="867994" cy="707886"/>
                </a:xfrm>
                <a:prstGeom prst="rect">
                  <a:avLst/>
                </a:prstGeom>
                <a:blipFill rotWithShape="0">
                  <a:blip r:embed="rId3"/>
                  <a:stretch>
                    <a:fillRect/>
                  </a:stretch>
                </a:blipFill>
              </p:spPr>
              <p:txBody>
                <a:bodyPr/>
                <a:lstStyle/>
                <a:p>
                  <a:r>
                    <a:rPr lang="ja-JP" altLang="en-US">
                      <a:noFill/>
                    </a:rPr>
                    <a:t> </a:t>
                  </a:r>
                </a:p>
              </p:txBody>
            </p:sp>
          </mc:Fallback>
        </mc:AlternateContent>
        <p:sp>
          <p:nvSpPr>
            <p:cNvPr id="21" name="正方形/長方形 20"/>
            <p:cNvSpPr/>
            <p:nvPr/>
          </p:nvSpPr>
          <p:spPr>
            <a:xfrm>
              <a:off x="11273748" y="2990725"/>
              <a:ext cx="646331" cy="369332"/>
            </a:xfrm>
            <a:prstGeom prst="rect">
              <a:avLst/>
            </a:prstGeom>
          </p:spPr>
          <p:txBody>
            <a:bodyPr wrap="none">
              <a:spAutoFit/>
            </a:bodyPr>
            <a:lstStyle/>
            <a:p>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数学</a:t>
              </a:r>
              <a:endParaRPr lang="ja-JP" altLang="en-US" b="1" dirty="0"/>
            </a:p>
          </p:txBody>
        </p:sp>
        <p:sp>
          <p:nvSpPr>
            <p:cNvPr id="22" name="正方形/長方形 21"/>
            <p:cNvSpPr/>
            <p:nvPr/>
          </p:nvSpPr>
          <p:spPr>
            <a:xfrm>
              <a:off x="9053062" y="1161923"/>
              <a:ext cx="646331" cy="369332"/>
            </a:xfrm>
            <a:prstGeom prst="rect">
              <a:avLst/>
            </a:prstGeom>
          </p:spPr>
          <p:txBody>
            <a:bodyPr wrap="none">
              <a:spAutoFit/>
            </a:bodyPr>
            <a:lstStyle/>
            <a:p>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社会</a:t>
              </a:r>
              <a:endParaRPr lang="ja-JP" altLang="en-US" b="1" dirty="0"/>
            </a:p>
          </p:txBody>
        </p:sp>
      </p:grpSp>
      <p:sp>
        <p:nvSpPr>
          <p:cNvPr id="27" name="コンテンツ プレースホルダー 2"/>
          <p:cNvSpPr txBox="1">
            <a:spLocks/>
          </p:cNvSpPr>
          <p:nvPr/>
        </p:nvSpPr>
        <p:spPr>
          <a:xfrm>
            <a:off x="252188" y="1169237"/>
            <a:ext cx="6598555" cy="50576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lnSpc>
                <a:spcPct val="100000"/>
              </a:lnSpc>
              <a:spcBef>
                <a:spcPts val="1200"/>
              </a:spcBef>
              <a:spcAft>
                <a:spcPts val="600"/>
              </a:spcAft>
            </a:pPr>
            <a:endParaRPr lang="en-US" altLang="ja-JP" dirty="0"/>
          </a:p>
        </p:txBody>
      </p:sp>
      <p:grpSp>
        <p:nvGrpSpPr>
          <p:cNvPr id="31" name="グループ化 30"/>
          <p:cNvGrpSpPr/>
          <p:nvPr/>
        </p:nvGrpSpPr>
        <p:grpSpPr>
          <a:xfrm rot="17666510">
            <a:off x="7731361" y="1517020"/>
            <a:ext cx="3675063" cy="2879724"/>
            <a:chOff x="7626350" y="1770220"/>
            <a:chExt cx="3675063" cy="2879724"/>
          </a:xfrm>
        </p:grpSpPr>
        <p:cxnSp>
          <p:nvCxnSpPr>
            <p:cNvPr id="14" name="直線コネクタ 13"/>
            <p:cNvCxnSpPr/>
            <p:nvPr/>
          </p:nvCxnSpPr>
          <p:spPr>
            <a:xfrm flipV="1">
              <a:off x="7626350" y="1770220"/>
              <a:ext cx="3675063" cy="2879724"/>
            </a:xfrm>
            <a:prstGeom prst="line">
              <a:avLst/>
            </a:prstGeom>
            <a:ln w="47625">
              <a:solidFill>
                <a:srgbClr val="C00000"/>
              </a:solidFill>
              <a:prstDash val="sysDot"/>
            </a:ln>
          </p:spPr>
          <p:style>
            <a:lnRef idx="1">
              <a:schemeClr val="accent1"/>
            </a:lnRef>
            <a:fillRef idx="0">
              <a:schemeClr val="accent1"/>
            </a:fillRef>
            <a:effectRef idx="0">
              <a:schemeClr val="accent1"/>
            </a:effectRef>
            <a:fontRef idx="minor">
              <a:schemeClr val="tx1"/>
            </a:fontRef>
          </p:style>
        </p:cxnSp>
        <p:cxnSp>
          <p:nvCxnSpPr>
            <p:cNvPr id="28" name="直線コネクタ 27"/>
            <p:cNvCxnSpPr/>
            <p:nvPr/>
          </p:nvCxnSpPr>
          <p:spPr>
            <a:xfrm flipV="1">
              <a:off x="9523639" y="2757644"/>
              <a:ext cx="522061" cy="407153"/>
            </a:xfrm>
            <a:prstGeom prst="line">
              <a:avLst/>
            </a:prstGeom>
            <a:ln w="47625">
              <a:solidFill>
                <a:srgbClr val="C00000"/>
              </a:solidFill>
              <a:headEnd type="oval"/>
              <a:tailEnd type="stealth" w="lg" len="lg"/>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33" name="コンテンツ プレースホルダー 2"/>
              <p:cNvSpPr txBox="1">
                <a:spLocks/>
              </p:cNvSpPr>
              <p:nvPr/>
            </p:nvSpPr>
            <p:spPr>
              <a:xfrm>
                <a:off x="252188" y="1566638"/>
                <a:ext cx="6523185" cy="366666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lnSpc>
                    <a:spcPct val="100000"/>
                  </a:lnSpc>
                  <a:spcBef>
                    <a:spcPts val="600"/>
                  </a:spcBef>
                  <a:spcAft>
                    <a:spcPts val="600"/>
                  </a:spcAft>
                </a:pPr>
                <a:r>
                  <a:rPr lang="ja-JP" altLang="en-US" sz="2400" dirty="0" smtClean="0"/>
                  <a:t>ある単位ベクトル</a:t>
                </a:r>
                <a14:m>
                  <m:oMath xmlns:m="http://schemas.openxmlformats.org/officeDocument/2006/math">
                    <m:r>
                      <a:rPr lang="en-US" altLang="ja-JP" sz="2400">
                        <a:latin typeface="Cambria Math" panose="02040503050406030204" pitchFamily="18" charset="0"/>
                      </a:rPr>
                      <m:t> </m:t>
                    </m:r>
                    <m:r>
                      <a:rPr lang="en-US" altLang="ja-JP" sz="2400" b="1">
                        <a:latin typeface="Cambria Math" panose="02040503050406030204" pitchFamily="18" charset="0"/>
                      </a:rPr>
                      <m:t>𝐮</m:t>
                    </m:r>
                  </m:oMath>
                </a14:m>
                <a:r>
                  <a:rPr lang="en-US" altLang="ja-JP" sz="2400" dirty="0"/>
                  <a:t> </a:t>
                </a:r>
                <a:r>
                  <a:rPr lang="ja-JP" altLang="en-US" sz="2400" dirty="0"/>
                  <a:t>を考える</a:t>
                </a:r>
                <a:endParaRPr lang="en-US" altLang="ja-JP" sz="2400" b="1" dirty="0">
                  <a:latin typeface="Cambria Math" panose="02040503050406030204" pitchFamily="18" charset="0"/>
                </a:endParaRPr>
              </a:p>
              <a:p>
                <a:pPr>
                  <a:lnSpc>
                    <a:spcPct val="100000"/>
                  </a:lnSpc>
                  <a:spcBef>
                    <a:spcPts val="600"/>
                  </a:spcBef>
                  <a:spcAft>
                    <a:spcPts val="600"/>
                  </a:spcAft>
                </a:pPr>
                <a14:m>
                  <m:oMath xmlns:m="http://schemas.openxmlformats.org/officeDocument/2006/math">
                    <m:r>
                      <a:rPr lang="en-US" altLang="ja-JP" sz="2400" b="1">
                        <a:latin typeface="Cambria Math" panose="02040503050406030204" pitchFamily="18" charset="0"/>
                      </a:rPr>
                      <m:t>𝐮</m:t>
                    </m:r>
                  </m:oMath>
                </a14:m>
                <a:r>
                  <a:rPr lang="ja-JP" altLang="en-US" sz="2400" dirty="0"/>
                  <a:t>にデータ点を射影した距離の</a:t>
                </a:r>
                <a:r>
                  <a:rPr lang="en-US" altLang="ja-JP" sz="2400" dirty="0"/>
                  <a:t>2</a:t>
                </a:r>
                <a:r>
                  <a:rPr lang="ja-JP" altLang="en-US" sz="2400" dirty="0"/>
                  <a:t>乗平均は</a:t>
                </a:r>
                <a:endParaRPr lang="en-US" altLang="ja-JP" sz="2400" dirty="0"/>
              </a:p>
              <a:p>
                <a:pPr marL="0" indent="0" algn="ctr">
                  <a:lnSpc>
                    <a:spcPct val="100000"/>
                  </a:lnSpc>
                  <a:spcBef>
                    <a:spcPts val="600"/>
                  </a:spcBef>
                  <a:spcAft>
                    <a:spcPts val="600"/>
                  </a:spcAft>
                  <a:buNone/>
                </a:pPr>
                <a14:m>
                  <m:oMathPara xmlns:m="http://schemas.openxmlformats.org/officeDocument/2006/math">
                    <m:oMathParaPr>
                      <m:jc m:val="centerGroup"/>
                    </m:oMathParaPr>
                    <m:oMath xmlns:m="http://schemas.openxmlformats.org/officeDocument/2006/math">
                      <m:f>
                        <m:fPr>
                          <m:ctrlPr>
                            <a:rPr lang="en-US" altLang="ja-JP" sz="2000" i="1" smtClean="0">
                              <a:latin typeface="Cambria Math" panose="02040503050406030204" pitchFamily="18" charset="0"/>
                            </a:rPr>
                          </m:ctrlPr>
                        </m:fPr>
                        <m:num>
                          <m:r>
                            <a:rPr lang="en-US" altLang="ja-JP" sz="2000" b="0" i="1" smtClean="0">
                              <a:latin typeface="Cambria Math" panose="02040503050406030204" pitchFamily="18" charset="0"/>
                            </a:rPr>
                            <m:t>1</m:t>
                          </m:r>
                        </m:num>
                        <m:den>
                          <m:r>
                            <a:rPr lang="en-US" altLang="ja-JP" sz="2000" b="0" i="1" smtClean="0">
                              <a:latin typeface="Cambria Math" panose="02040503050406030204" pitchFamily="18" charset="0"/>
                            </a:rPr>
                            <m:t>𝑁</m:t>
                          </m:r>
                        </m:den>
                      </m:f>
                      <m:nary>
                        <m:naryPr>
                          <m:chr m:val="∑"/>
                          <m:supHide m:val="on"/>
                          <m:ctrlPr>
                            <a:rPr lang="en-US" altLang="ja-JP" sz="2000" b="1" i="1">
                              <a:latin typeface="Cambria Math" panose="02040503050406030204" pitchFamily="18" charset="0"/>
                            </a:rPr>
                          </m:ctrlPr>
                        </m:naryPr>
                        <m:sub>
                          <m:r>
                            <a:rPr lang="en-US" altLang="ja-JP" sz="2000" i="1">
                              <a:latin typeface="Cambria Math" panose="02040503050406030204" pitchFamily="18" charset="0"/>
                            </a:rPr>
                            <m:t>𝑖</m:t>
                          </m:r>
                        </m:sub>
                        <m:sup/>
                        <m:e>
                          <m:sSup>
                            <m:sSupPr>
                              <m:ctrlPr>
                                <a:rPr lang="en-US" altLang="ja-JP" sz="2000" b="1" i="1" smtClean="0">
                                  <a:latin typeface="Cambria Math" panose="02040503050406030204" pitchFamily="18" charset="0"/>
                                </a:rPr>
                              </m:ctrlPr>
                            </m:sSupPr>
                            <m:e>
                              <m:d>
                                <m:dPr>
                                  <m:ctrlPr>
                                    <a:rPr lang="en-US" altLang="ja-JP" sz="2000" b="1" i="1" smtClean="0">
                                      <a:latin typeface="Cambria Math" panose="02040503050406030204" pitchFamily="18" charset="0"/>
                                    </a:rPr>
                                  </m:ctrlPr>
                                </m:dPr>
                                <m:e>
                                  <m:sSup>
                                    <m:sSupPr>
                                      <m:ctrlPr>
                                        <a:rPr lang="en-US" altLang="ja-JP" sz="2000" b="1" i="1">
                                          <a:latin typeface="Cambria Math" panose="02040503050406030204" pitchFamily="18" charset="0"/>
                                        </a:rPr>
                                      </m:ctrlPr>
                                    </m:sSupPr>
                                    <m:e>
                                      <m:r>
                                        <a:rPr lang="en-US" altLang="ja-JP" sz="2000" b="1">
                                          <a:latin typeface="Cambria Math" panose="02040503050406030204" pitchFamily="18" charset="0"/>
                                        </a:rPr>
                                        <m:t>𝐮</m:t>
                                      </m:r>
                                    </m:e>
                                    <m:sup>
                                      <m:r>
                                        <a:rPr lang="en-US" altLang="ja-JP" sz="2000" i="1">
                                          <a:latin typeface="Cambria Math" panose="02040503050406030204" pitchFamily="18" charset="0"/>
                                        </a:rPr>
                                        <m:t>𝑇</m:t>
                                      </m:r>
                                    </m:sup>
                                  </m:sSup>
                                  <m:sSub>
                                    <m:sSubPr>
                                      <m:ctrlPr>
                                        <a:rPr lang="en-US" altLang="ja-JP" sz="2000" b="1" i="1">
                                          <a:latin typeface="Cambria Math" panose="02040503050406030204" pitchFamily="18" charset="0"/>
                                        </a:rPr>
                                      </m:ctrlPr>
                                    </m:sSubPr>
                                    <m:e>
                                      <m:r>
                                        <a:rPr lang="en-US" altLang="ja-JP" sz="2000" b="1">
                                          <a:latin typeface="Cambria Math" panose="02040503050406030204" pitchFamily="18" charset="0"/>
                                        </a:rPr>
                                        <m:t>𝐱</m:t>
                                      </m:r>
                                      <m:r>
                                        <a:rPr lang="en-US" altLang="ja-JP" sz="2000" b="1" i="1" smtClean="0">
                                          <a:latin typeface="Cambria Math" panose="02040503050406030204" pitchFamily="18" charset="0"/>
                                        </a:rPr>
                                        <m:t>′</m:t>
                                      </m:r>
                                    </m:e>
                                    <m:sub>
                                      <m:r>
                                        <a:rPr lang="en-US" altLang="ja-JP" sz="2000" i="1">
                                          <a:latin typeface="Cambria Math" panose="02040503050406030204" pitchFamily="18" charset="0"/>
                                        </a:rPr>
                                        <m:t>𝑖</m:t>
                                      </m:r>
                                    </m:sub>
                                  </m:sSub>
                                </m:e>
                              </m:d>
                            </m:e>
                            <m:sup>
                              <m:r>
                                <a:rPr lang="en-US" altLang="ja-JP" sz="2000" b="1" i="1" smtClean="0">
                                  <a:latin typeface="Cambria Math" panose="02040503050406030204" pitchFamily="18" charset="0"/>
                                </a:rPr>
                                <m:t>𝟐</m:t>
                              </m:r>
                            </m:sup>
                          </m:sSup>
                        </m:e>
                      </m:nary>
                    </m:oMath>
                  </m:oMathPara>
                </a14:m>
                <a:endParaRPr lang="en-US" altLang="ja-JP" sz="2400" dirty="0"/>
              </a:p>
              <a:p>
                <a:pPr marL="0" indent="0">
                  <a:lnSpc>
                    <a:spcPct val="100000"/>
                  </a:lnSpc>
                  <a:spcBef>
                    <a:spcPts val="600"/>
                  </a:spcBef>
                  <a:spcAft>
                    <a:spcPts val="600"/>
                  </a:spcAft>
                  <a:buNone/>
                </a:pPr>
                <a:r>
                  <a:rPr lang="ja-JP" altLang="en-US" sz="2400" b="1" dirty="0">
                    <a:solidFill>
                      <a:srgbClr val="C00000"/>
                    </a:solidFill>
                  </a:rPr>
                  <a:t>これを最大化する </a:t>
                </a:r>
                <a14:m>
                  <m:oMath xmlns:m="http://schemas.openxmlformats.org/officeDocument/2006/math">
                    <m:r>
                      <a:rPr lang="en-US" altLang="ja-JP" sz="2400" b="1">
                        <a:solidFill>
                          <a:srgbClr val="C00000"/>
                        </a:solidFill>
                        <a:latin typeface="Cambria Math" panose="02040503050406030204" pitchFamily="18" charset="0"/>
                      </a:rPr>
                      <m:t>𝐮</m:t>
                    </m:r>
                  </m:oMath>
                </a14:m>
                <a:r>
                  <a:rPr lang="ja-JP" altLang="en-US" sz="2400" b="1" dirty="0">
                    <a:solidFill>
                      <a:srgbClr val="C00000"/>
                    </a:solidFill>
                  </a:rPr>
                  <a:t> を探す！　</a:t>
                </a:r>
                <a:r>
                  <a:rPr lang="en-US" altLang="ja-JP" sz="2400" dirty="0">
                    <a:solidFill>
                      <a:schemeClr val="bg1">
                        <a:lumMod val="65000"/>
                      </a:schemeClr>
                    </a:solidFill>
                  </a:rPr>
                  <a:t>※</a:t>
                </a:r>
                <a:r>
                  <a:rPr lang="ja-JP" altLang="en-US" sz="2400" dirty="0">
                    <a:solidFill>
                      <a:schemeClr val="bg1">
                        <a:lumMod val="65000"/>
                      </a:schemeClr>
                    </a:solidFill>
                  </a:rPr>
                  <a:t>計算法後述</a:t>
                </a:r>
                <a:endParaRPr lang="en-US" altLang="ja-JP" sz="2400" dirty="0">
                  <a:solidFill>
                    <a:schemeClr val="bg1">
                      <a:lumMod val="65000"/>
                    </a:schemeClr>
                  </a:solidFill>
                </a:endParaRPr>
              </a:p>
              <a:p>
                <a:pPr>
                  <a:lnSpc>
                    <a:spcPct val="100000"/>
                  </a:lnSpc>
                  <a:spcBef>
                    <a:spcPts val="600"/>
                  </a:spcBef>
                  <a:spcAft>
                    <a:spcPts val="600"/>
                  </a:spcAft>
                  <a:buFont typeface="Wingdings" panose="05000000000000000000" pitchFamily="2" charset="2"/>
                  <a:buChar char="à"/>
                </a:pPr>
                <a:r>
                  <a:rPr lang="ja-JP" altLang="en-US" sz="2000" dirty="0">
                    <a:sym typeface="Wingdings" panose="05000000000000000000" pitchFamily="2" charset="2"/>
                  </a:rPr>
                  <a:t>最もデータがばらつく方向が分かる</a:t>
                </a:r>
                <a:endParaRPr lang="en-US" altLang="ja-JP" sz="2000" dirty="0">
                  <a:sym typeface="Wingdings" panose="05000000000000000000" pitchFamily="2" charset="2"/>
                </a:endParaRPr>
              </a:p>
            </p:txBody>
          </p:sp>
        </mc:Choice>
        <mc:Fallback xmlns="">
          <p:sp>
            <p:nvSpPr>
              <p:cNvPr id="33" name="コンテンツ プレースホルダー 2"/>
              <p:cNvSpPr txBox="1">
                <a:spLocks noRot="1" noChangeAspect="1" noMove="1" noResize="1" noEditPoints="1" noAdjustHandles="1" noChangeArrowheads="1" noChangeShapeType="1" noTextEdit="1"/>
              </p:cNvSpPr>
              <p:nvPr/>
            </p:nvSpPr>
            <p:spPr>
              <a:xfrm>
                <a:off x="252188" y="1566638"/>
                <a:ext cx="6523185" cy="3666669"/>
              </a:xfrm>
              <a:prstGeom prst="rect">
                <a:avLst/>
              </a:prstGeom>
              <a:blipFill>
                <a:blip r:embed="rId4"/>
                <a:stretch>
                  <a:fillRect l="-1402" t="-1331"/>
                </a:stretch>
              </a:blipFill>
            </p:spPr>
            <p:txBody>
              <a:bodyPr/>
              <a:lstStyle/>
              <a:p>
                <a:r>
                  <a:rPr lang="ja-JP" altLang="en-US">
                    <a:noFill/>
                  </a:rPr>
                  <a:t> </a:t>
                </a:r>
              </a:p>
            </p:txBody>
          </p:sp>
        </mc:Fallback>
      </mc:AlternateContent>
      <p:sp>
        <p:nvSpPr>
          <p:cNvPr id="29" name="タイトル 1"/>
          <p:cNvSpPr>
            <a:spLocks noGrp="1"/>
          </p:cNvSpPr>
          <p:nvPr>
            <p:ph type="title"/>
          </p:nvPr>
        </p:nvSpPr>
        <p:spPr>
          <a:xfrm>
            <a:off x="266702" y="158298"/>
            <a:ext cx="10505333" cy="733270"/>
          </a:xfrm>
        </p:spPr>
        <p:txBody>
          <a:bodyPr>
            <a:normAutofit/>
          </a:bodyPr>
          <a:lstStyle/>
          <a:p>
            <a:r>
              <a:rPr lang="ja-JP" altLang="en-US" sz="4000" b="1" dirty="0"/>
              <a:t>主成分分析</a:t>
            </a:r>
            <a:endParaRPr kumimoji="1" lang="ja-JP" altLang="en-US" sz="4000" dirty="0"/>
          </a:p>
        </p:txBody>
      </p:sp>
      <p:grpSp>
        <p:nvGrpSpPr>
          <p:cNvPr id="30" name="グループ化 29"/>
          <p:cNvGrpSpPr/>
          <p:nvPr/>
        </p:nvGrpSpPr>
        <p:grpSpPr>
          <a:xfrm>
            <a:off x="4807668" y="4637364"/>
            <a:ext cx="2818682" cy="2220636"/>
            <a:chOff x="7818880" y="4720709"/>
            <a:chExt cx="2818682" cy="2220636"/>
          </a:xfrm>
        </p:grpSpPr>
        <p:grpSp>
          <p:nvGrpSpPr>
            <p:cNvPr id="35" name="グループ化 34"/>
            <p:cNvGrpSpPr/>
            <p:nvPr/>
          </p:nvGrpSpPr>
          <p:grpSpPr>
            <a:xfrm>
              <a:off x="7966144" y="4983982"/>
              <a:ext cx="2671418" cy="1957363"/>
              <a:chOff x="7966144" y="4983982"/>
              <a:chExt cx="2671418" cy="1957363"/>
            </a:xfrm>
          </p:grpSpPr>
          <p:grpSp>
            <p:nvGrpSpPr>
              <p:cNvPr id="47" name="グループ化 46"/>
              <p:cNvGrpSpPr/>
              <p:nvPr/>
            </p:nvGrpSpPr>
            <p:grpSpPr>
              <a:xfrm>
                <a:off x="7966144" y="5416062"/>
                <a:ext cx="2671418" cy="1525283"/>
                <a:chOff x="9523639" y="2049863"/>
                <a:chExt cx="2671418" cy="1525283"/>
              </a:xfrm>
            </p:grpSpPr>
            <p:grpSp>
              <p:nvGrpSpPr>
                <p:cNvPr id="50" name="グループ化 49"/>
                <p:cNvGrpSpPr/>
                <p:nvPr/>
              </p:nvGrpSpPr>
              <p:grpSpPr>
                <a:xfrm>
                  <a:off x="9523639" y="2049863"/>
                  <a:ext cx="2671418" cy="1114933"/>
                  <a:chOff x="9523639" y="2049863"/>
                  <a:chExt cx="2671418" cy="1114933"/>
                </a:xfrm>
              </p:grpSpPr>
              <p:cxnSp>
                <p:nvCxnSpPr>
                  <p:cNvPr id="52" name="直線コネクタ 51"/>
                  <p:cNvCxnSpPr/>
                  <p:nvPr/>
                </p:nvCxnSpPr>
                <p:spPr>
                  <a:xfrm flipV="1">
                    <a:off x="9545662" y="2049863"/>
                    <a:ext cx="2649395" cy="1105320"/>
                  </a:xfrm>
                  <a:prstGeom prst="line">
                    <a:avLst/>
                  </a:prstGeom>
                  <a:ln w="47625">
                    <a:solidFill>
                      <a:srgbClr val="C00000"/>
                    </a:solidFill>
                    <a:prstDash val="sysDot"/>
                  </a:ln>
                </p:spPr>
                <p:style>
                  <a:lnRef idx="1">
                    <a:schemeClr val="accent1"/>
                  </a:lnRef>
                  <a:fillRef idx="0">
                    <a:schemeClr val="accent1"/>
                  </a:fillRef>
                  <a:effectRef idx="0">
                    <a:schemeClr val="accent1"/>
                  </a:effectRef>
                  <a:fontRef idx="minor">
                    <a:schemeClr val="tx1"/>
                  </a:fontRef>
                </p:style>
              </p:cxnSp>
              <p:cxnSp>
                <p:nvCxnSpPr>
                  <p:cNvPr id="53" name="直線コネクタ 52"/>
                  <p:cNvCxnSpPr/>
                  <p:nvPr/>
                </p:nvCxnSpPr>
                <p:spPr>
                  <a:xfrm flipV="1">
                    <a:off x="9523639" y="2943225"/>
                    <a:ext cx="531090" cy="221571"/>
                  </a:xfrm>
                  <a:prstGeom prst="line">
                    <a:avLst/>
                  </a:prstGeom>
                  <a:ln w="47625">
                    <a:solidFill>
                      <a:srgbClr val="C00000"/>
                    </a:solidFill>
                    <a:headEnd type="oval" w="sm" len="sm"/>
                    <a:tailEnd type="stealth" w="lg" len="lg"/>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51" name="正方形/長方形 50"/>
                    <p:cNvSpPr/>
                    <p:nvPr/>
                  </p:nvSpPr>
                  <p:spPr>
                    <a:xfrm>
                      <a:off x="9647435" y="2928815"/>
                      <a:ext cx="570989" cy="64633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3600" b="1">
                                <a:latin typeface="Cambria Math" panose="02040503050406030204" pitchFamily="18" charset="0"/>
                              </a:rPr>
                              <m:t>𝐮</m:t>
                            </m:r>
                          </m:oMath>
                        </m:oMathPara>
                      </a14:m>
                      <a:endParaRPr lang="ja-JP" altLang="en-US" sz="3600" dirty="0"/>
                    </a:p>
                  </p:txBody>
                </p:sp>
              </mc:Choice>
              <mc:Fallback xmlns="">
                <p:sp>
                  <p:nvSpPr>
                    <p:cNvPr id="39" name="正方形/長方形 38"/>
                    <p:cNvSpPr>
                      <a:spLocks noRot="1" noChangeAspect="1" noMove="1" noResize="1" noEditPoints="1" noAdjustHandles="1" noChangeArrowheads="1" noChangeShapeType="1" noTextEdit="1"/>
                    </p:cNvSpPr>
                    <p:nvPr/>
                  </p:nvSpPr>
                  <p:spPr>
                    <a:xfrm>
                      <a:off x="9647435" y="2928815"/>
                      <a:ext cx="570989" cy="646331"/>
                    </a:xfrm>
                    <a:prstGeom prst="rect">
                      <a:avLst/>
                    </a:prstGeom>
                    <a:blipFill rotWithShape="0">
                      <a:blip r:embed="rId6"/>
                      <a:stretch>
                        <a:fillRect/>
                      </a:stretch>
                    </a:blipFill>
                  </p:spPr>
                  <p:txBody>
                    <a:bodyPr/>
                    <a:lstStyle/>
                    <a:p>
                      <a:r>
                        <a:rPr lang="ja-JP" altLang="en-US">
                          <a:noFill/>
                        </a:rPr>
                        <a:t> </a:t>
                      </a:r>
                    </a:p>
                  </p:txBody>
                </p:sp>
              </mc:Fallback>
            </mc:AlternateContent>
          </p:grpSp>
          <p:sp>
            <p:nvSpPr>
              <p:cNvPr id="49" name="円/楕円 48"/>
              <p:cNvSpPr/>
              <p:nvPr/>
            </p:nvSpPr>
            <p:spPr>
              <a:xfrm>
                <a:off x="9756949" y="4983982"/>
                <a:ext cx="150726" cy="15072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36" name="直線コネクタ 35"/>
            <p:cNvCxnSpPr/>
            <p:nvPr/>
          </p:nvCxnSpPr>
          <p:spPr>
            <a:xfrm flipH="1" flipV="1">
              <a:off x="9835381" y="5057649"/>
              <a:ext cx="246832" cy="614489"/>
            </a:xfrm>
            <a:prstGeom prst="line">
              <a:avLst/>
            </a:prstGeom>
            <a:ln w="12700">
              <a:solidFill>
                <a:srgbClr val="C00000"/>
              </a:solidFill>
              <a:prstDash val="sysDot"/>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2" name="正方形/長方形 41"/>
                <p:cNvSpPr/>
                <p:nvPr/>
              </p:nvSpPr>
              <p:spPr>
                <a:xfrm rot="20259997">
                  <a:off x="8248349" y="5187205"/>
                  <a:ext cx="1000723" cy="52219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altLang="ja-JP" sz="2800" b="1" i="1">
                                <a:latin typeface="Cambria Math" panose="02040503050406030204" pitchFamily="18" charset="0"/>
                              </a:rPr>
                            </m:ctrlPr>
                          </m:sSupPr>
                          <m:e>
                            <m:r>
                              <a:rPr lang="en-US" altLang="ja-JP" sz="2800" b="1">
                                <a:latin typeface="Cambria Math" panose="02040503050406030204" pitchFamily="18" charset="0"/>
                              </a:rPr>
                              <m:t>𝐮</m:t>
                            </m:r>
                          </m:e>
                          <m:sup>
                            <m:r>
                              <a:rPr lang="en-US" altLang="ja-JP" sz="2800" i="1">
                                <a:latin typeface="Cambria Math" panose="02040503050406030204" pitchFamily="18" charset="0"/>
                              </a:rPr>
                              <m:t>𝑇</m:t>
                            </m:r>
                          </m:sup>
                        </m:sSup>
                        <m:sSub>
                          <m:sSubPr>
                            <m:ctrlPr>
                              <a:rPr lang="en-US" altLang="ja-JP" sz="2400" b="1" i="1">
                                <a:latin typeface="Cambria Math" panose="02040503050406030204" pitchFamily="18" charset="0"/>
                              </a:rPr>
                            </m:ctrlPr>
                          </m:sSubPr>
                          <m:e>
                            <m:r>
                              <a:rPr lang="en-US" altLang="ja-JP" sz="2400" b="1">
                                <a:latin typeface="Cambria Math" panose="02040503050406030204" pitchFamily="18" charset="0"/>
                              </a:rPr>
                              <m:t>𝐱</m:t>
                            </m:r>
                            <m:r>
                              <a:rPr lang="en-US" altLang="ja-JP" sz="2400" b="1" i="1">
                                <a:latin typeface="Cambria Math" panose="02040503050406030204" pitchFamily="18" charset="0"/>
                              </a:rPr>
                              <m:t>′</m:t>
                            </m:r>
                          </m:e>
                          <m:sub>
                            <m:r>
                              <a:rPr lang="en-US" altLang="ja-JP" sz="2400" i="1">
                                <a:latin typeface="Cambria Math" panose="02040503050406030204" pitchFamily="18" charset="0"/>
                              </a:rPr>
                              <m:t>𝑖</m:t>
                            </m:r>
                          </m:sub>
                        </m:sSub>
                      </m:oMath>
                    </m:oMathPara>
                  </a14:m>
                  <a:endParaRPr lang="ja-JP" altLang="en-US" sz="2400" dirty="0"/>
                </a:p>
              </p:txBody>
            </p:sp>
          </mc:Choice>
          <mc:Fallback xmlns="">
            <p:sp>
              <p:nvSpPr>
                <p:cNvPr id="42" name="正方形/長方形 41"/>
                <p:cNvSpPr>
                  <a:spLocks noRot="1" noChangeAspect="1" noMove="1" noResize="1" noEditPoints="1" noAdjustHandles="1" noChangeArrowheads="1" noChangeShapeType="1" noTextEdit="1"/>
                </p:cNvSpPr>
                <p:nvPr/>
              </p:nvSpPr>
              <p:spPr>
                <a:xfrm rot="20259997">
                  <a:off x="8248349" y="5187205"/>
                  <a:ext cx="1000723" cy="522194"/>
                </a:xfrm>
                <a:prstGeom prst="rect">
                  <a:avLst/>
                </a:prstGeom>
                <a:blipFill rotWithShape="0">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3" name="正方形/長方形 42"/>
                <p:cNvSpPr/>
                <p:nvPr/>
              </p:nvSpPr>
              <p:spPr>
                <a:xfrm>
                  <a:off x="9818681" y="4720709"/>
                  <a:ext cx="663708"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800" b="1" i="1">
                                <a:latin typeface="Cambria Math" panose="02040503050406030204" pitchFamily="18" charset="0"/>
                              </a:rPr>
                            </m:ctrlPr>
                          </m:sSubPr>
                          <m:e>
                            <m:r>
                              <a:rPr lang="en-US" altLang="ja-JP" sz="2800" b="1">
                                <a:latin typeface="Cambria Math" panose="02040503050406030204" pitchFamily="18" charset="0"/>
                              </a:rPr>
                              <m:t>𝐱</m:t>
                            </m:r>
                            <m:r>
                              <a:rPr lang="en-US" altLang="ja-JP" sz="2800" b="1" i="1">
                                <a:latin typeface="Cambria Math" panose="02040503050406030204" pitchFamily="18" charset="0"/>
                              </a:rPr>
                              <m:t>′</m:t>
                            </m:r>
                          </m:e>
                          <m:sub>
                            <m:r>
                              <a:rPr lang="en-US" altLang="ja-JP" sz="2800" i="1">
                                <a:latin typeface="Cambria Math" panose="02040503050406030204" pitchFamily="18" charset="0"/>
                              </a:rPr>
                              <m:t>𝑖</m:t>
                            </m:r>
                          </m:sub>
                        </m:sSub>
                      </m:oMath>
                    </m:oMathPara>
                  </a14:m>
                  <a:endParaRPr lang="ja-JP" altLang="en-US" sz="2800" dirty="0"/>
                </a:p>
              </p:txBody>
            </p:sp>
          </mc:Choice>
          <mc:Fallback xmlns="">
            <p:sp>
              <p:nvSpPr>
                <p:cNvPr id="43" name="正方形/長方形 42"/>
                <p:cNvSpPr>
                  <a:spLocks noRot="1" noChangeAspect="1" noMove="1" noResize="1" noEditPoints="1" noAdjustHandles="1" noChangeArrowheads="1" noChangeShapeType="1" noTextEdit="1"/>
                </p:cNvSpPr>
                <p:nvPr/>
              </p:nvSpPr>
              <p:spPr>
                <a:xfrm>
                  <a:off x="9818681" y="4720709"/>
                  <a:ext cx="663708" cy="523220"/>
                </a:xfrm>
                <a:prstGeom prst="rect">
                  <a:avLst/>
                </a:prstGeom>
                <a:blipFill rotWithShape="0">
                  <a:blip r:embed="rId8"/>
                  <a:stretch>
                    <a:fillRect/>
                  </a:stretch>
                </a:blipFill>
              </p:spPr>
              <p:txBody>
                <a:bodyPr/>
                <a:lstStyle/>
                <a:p>
                  <a:r>
                    <a:rPr lang="ja-JP" altLang="en-US">
                      <a:noFill/>
                    </a:rPr>
                    <a:t> </a:t>
                  </a:r>
                </a:p>
              </p:txBody>
            </p:sp>
          </mc:Fallback>
        </mc:AlternateContent>
        <p:sp>
          <p:nvSpPr>
            <p:cNvPr id="44" name="右中かっこ 43"/>
            <p:cNvSpPr/>
            <p:nvPr/>
          </p:nvSpPr>
          <p:spPr>
            <a:xfrm rot="14861845">
              <a:off x="8743494" y="4788003"/>
              <a:ext cx="352714" cy="2201942"/>
            </a:xfrm>
            <a:prstGeom prst="rightBrace">
              <a:avLst>
                <a:gd name="adj1" fmla="val 98015"/>
                <a:gd name="adj2" fmla="val 50000"/>
              </a:avLst>
            </a:prstGeom>
            <a:ln w="158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mc:AlternateContent xmlns:mc="http://schemas.openxmlformats.org/markup-compatibility/2006" xmlns:a14="http://schemas.microsoft.com/office/drawing/2010/main">
        <mc:Choice Requires="a14">
          <p:sp>
            <p:nvSpPr>
              <p:cNvPr id="37" name="正方形/長方形 36"/>
              <p:cNvSpPr/>
              <p:nvPr/>
            </p:nvSpPr>
            <p:spPr>
              <a:xfrm>
                <a:off x="8778777" y="2328664"/>
                <a:ext cx="570989" cy="64633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3600" b="1">
                          <a:latin typeface="Cambria Math" panose="02040503050406030204" pitchFamily="18" charset="0"/>
                        </a:rPr>
                        <m:t>𝐮</m:t>
                      </m:r>
                    </m:oMath>
                  </m:oMathPara>
                </a14:m>
                <a:endParaRPr lang="ja-JP" altLang="en-US" sz="3600" dirty="0"/>
              </a:p>
            </p:txBody>
          </p:sp>
        </mc:Choice>
        <mc:Fallback xmlns="">
          <p:sp>
            <p:nvSpPr>
              <p:cNvPr id="37" name="正方形/長方形 36"/>
              <p:cNvSpPr>
                <a:spLocks noRot="1" noChangeAspect="1" noMove="1" noResize="1" noEditPoints="1" noAdjustHandles="1" noChangeArrowheads="1" noChangeShapeType="1" noTextEdit="1"/>
              </p:cNvSpPr>
              <p:nvPr/>
            </p:nvSpPr>
            <p:spPr>
              <a:xfrm>
                <a:off x="8778777" y="2328664"/>
                <a:ext cx="570989" cy="646331"/>
              </a:xfrm>
              <a:prstGeom prst="rect">
                <a:avLst/>
              </a:prstGeom>
              <a:blipFill>
                <a:blip r:embed="rId9"/>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72957290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グループ化 9"/>
          <p:cNvGrpSpPr/>
          <p:nvPr/>
        </p:nvGrpSpPr>
        <p:grpSpPr>
          <a:xfrm>
            <a:off x="7035916" y="780786"/>
            <a:ext cx="5029306" cy="3932591"/>
            <a:chOff x="6890773" y="1161923"/>
            <a:chExt cx="5029306" cy="3932591"/>
          </a:xfrm>
        </p:grpSpPr>
        <p:pic>
          <p:nvPicPr>
            <p:cNvPr id="6" name="図 5"/>
            <p:cNvPicPr>
              <a:picLocks noChangeAspect="1"/>
            </p:cNvPicPr>
            <p:nvPr/>
          </p:nvPicPr>
          <p:blipFill>
            <a:blip r:embed="rId2"/>
            <a:stretch>
              <a:fillRect/>
            </a:stretch>
          </p:blipFill>
          <p:spPr>
            <a:xfrm>
              <a:off x="6890773" y="1442591"/>
              <a:ext cx="4992216" cy="3651923"/>
            </a:xfrm>
            <a:prstGeom prst="rect">
              <a:avLst/>
            </a:prstGeom>
          </p:spPr>
        </p:pic>
        <mc:AlternateContent xmlns:mc="http://schemas.openxmlformats.org/markup-compatibility/2006" xmlns:a14="http://schemas.microsoft.com/office/drawing/2010/main">
          <mc:Choice Requires="a14">
            <p:sp>
              <p:nvSpPr>
                <p:cNvPr id="9" name="正方形/長方形 8"/>
                <p:cNvSpPr/>
                <p:nvPr/>
              </p:nvSpPr>
              <p:spPr>
                <a:xfrm>
                  <a:off x="7445902" y="1778391"/>
                  <a:ext cx="867994" cy="70788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4000" b="1" i="1">
                                <a:latin typeface="Cambria Math" panose="02040503050406030204" pitchFamily="18" charset="0"/>
                              </a:rPr>
                            </m:ctrlPr>
                          </m:sSubPr>
                          <m:e>
                            <m:r>
                              <a:rPr lang="en-US" altLang="ja-JP" sz="4000" b="1">
                                <a:latin typeface="Cambria Math" panose="02040503050406030204" pitchFamily="18" charset="0"/>
                              </a:rPr>
                              <m:t>𝐱</m:t>
                            </m:r>
                            <m:r>
                              <a:rPr lang="en-US" altLang="ja-JP" sz="4000" b="1" i="1">
                                <a:latin typeface="Cambria Math" panose="02040503050406030204" pitchFamily="18" charset="0"/>
                              </a:rPr>
                              <m:t>′</m:t>
                            </m:r>
                          </m:e>
                          <m:sub>
                            <m:r>
                              <a:rPr lang="en-US" altLang="ja-JP" sz="4000" i="1">
                                <a:latin typeface="Cambria Math" panose="02040503050406030204" pitchFamily="18" charset="0"/>
                              </a:rPr>
                              <m:t>𝑖</m:t>
                            </m:r>
                          </m:sub>
                        </m:sSub>
                      </m:oMath>
                    </m:oMathPara>
                  </a14:m>
                  <a:endParaRPr lang="ja-JP" altLang="en-US" sz="4000" dirty="0"/>
                </a:p>
              </p:txBody>
            </p:sp>
          </mc:Choice>
          <mc:Fallback xmlns="">
            <p:sp>
              <p:nvSpPr>
                <p:cNvPr id="9" name="正方形/長方形 8"/>
                <p:cNvSpPr>
                  <a:spLocks noRot="1" noChangeAspect="1" noMove="1" noResize="1" noEditPoints="1" noAdjustHandles="1" noChangeArrowheads="1" noChangeShapeType="1" noTextEdit="1"/>
                </p:cNvSpPr>
                <p:nvPr/>
              </p:nvSpPr>
              <p:spPr>
                <a:xfrm>
                  <a:off x="7445902" y="1778391"/>
                  <a:ext cx="867994" cy="707886"/>
                </a:xfrm>
                <a:prstGeom prst="rect">
                  <a:avLst/>
                </a:prstGeom>
                <a:blipFill rotWithShape="0">
                  <a:blip r:embed="rId3"/>
                  <a:stretch>
                    <a:fillRect/>
                  </a:stretch>
                </a:blipFill>
              </p:spPr>
              <p:txBody>
                <a:bodyPr/>
                <a:lstStyle/>
                <a:p>
                  <a:r>
                    <a:rPr lang="ja-JP" altLang="en-US">
                      <a:noFill/>
                    </a:rPr>
                    <a:t> </a:t>
                  </a:r>
                </a:p>
              </p:txBody>
            </p:sp>
          </mc:Fallback>
        </mc:AlternateContent>
        <p:sp>
          <p:nvSpPr>
            <p:cNvPr id="21" name="正方形/長方形 20"/>
            <p:cNvSpPr/>
            <p:nvPr/>
          </p:nvSpPr>
          <p:spPr>
            <a:xfrm>
              <a:off x="11273748" y="2990725"/>
              <a:ext cx="646331" cy="369332"/>
            </a:xfrm>
            <a:prstGeom prst="rect">
              <a:avLst/>
            </a:prstGeom>
          </p:spPr>
          <p:txBody>
            <a:bodyPr wrap="none">
              <a:spAutoFit/>
            </a:bodyPr>
            <a:lstStyle/>
            <a:p>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数学</a:t>
              </a:r>
              <a:endParaRPr lang="ja-JP" altLang="en-US" b="1" dirty="0"/>
            </a:p>
          </p:txBody>
        </p:sp>
        <p:sp>
          <p:nvSpPr>
            <p:cNvPr id="22" name="正方形/長方形 21"/>
            <p:cNvSpPr/>
            <p:nvPr/>
          </p:nvSpPr>
          <p:spPr>
            <a:xfrm>
              <a:off x="9053062" y="1161923"/>
              <a:ext cx="646331" cy="369332"/>
            </a:xfrm>
            <a:prstGeom prst="rect">
              <a:avLst/>
            </a:prstGeom>
          </p:spPr>
          <p:txBody>
            <a:bodyPr wrap="none">
              <a:spAutoFit/>
            </a:bodyPr>
            <a:lstStyle/>
            <a:p>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社会</a:t>
              </a:r>
              <a:endParaRPr lang="ja-JP" altLang="en-US" b="1" dirty="0"/>
            </a:p>
          </p:txBody>
        </p:sp>
      </p:grpSp>
      <p:sp>
        <p:nvSpPr>
          <p:cNvPr id="27" name="コンテンツ プレースホルダー 2"/>
          <p:cNvSpPr txBox="1">
            <a:spLocks/>
          </p:cNvSpPr>
          <p:nvPr/>
        </p:nvSpPr>
        <p:spPr>
          <a:xfrm>
            <a:off x="252188" y="1169237"/>
            <a:ext cx="6598555" cy="50576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lnSpc>
                <a:spcPct val="100000"/>
              </a:lnSpc>
              <a:spcBef>
                <a:spcPts val="1200"/>
              </a:spcBef>
              <a:spcAft>
                <a:spcPts val="600"/>
              </a:spcAft>
            </a:pPr>
            <a:endParaRPr lang="en-US" altLang="ja-JP" dirty="0"/>
          </a:p>
        </p:txBody>
      </p:sp>
      <p:grpSp>
        <p:nvGrpSpPr>
          <p:cNvPr id="34" name="グループ化 33"/>
          <p:cNvGrpSpPr/>
          <p:nvPr/>
        </p:nvGrpSpPr>
        <p:grpSpPr>
          <a:xfrm>
            <a:off x="7626350" y="1490683"/>
            <a:ext cx="3675063" cy="2879724"/>
            <a:chOff x="7626350" y="1770220"/>
            <a:chExt cx="3675063" cy="2879724"/>
          </a:xfrm>
        </p:grpSpPr>
        <p:grpSp>
          <p:nvGrpSpPr>
            <p:cNvPr id="31" name="グループ化 30"/>
            <p:cNvGrpSpPr/>
            <p:nvPr/>
          </p:nvGrpSpPr>
          <p:grpSpPr>
            <a:xfrm>
              <a:off x="7626350" y="1770220"/>
              <a:ext cx="3675063" cy="2879724"/>
              <a:chOff x="7626350" y="1770220"/>
              <a:chExt cx="3675063" cy="2879724"/>
            </a:xfrm>
          </p:grpSpPr>
          <p:cxnSp>
            <p:nvCxnSpPr>
              <p:cNvPr id="14" name="直線コネクタ 13"/>
              <p:cNvCxnSpPr/>
              <p:nvPr/>
            </p:nvCxnSpPr>
            <p:spPr>
              <a:xfrm flipV="1">
                <a:off x="7626350" y="1770220"/>
                <a:ext cx="3675063" cy="2879724"/>
              </a:xfrm>
              <a:prstGeom prst="line">
                <a:avLst/>
              </a:prstGeom>
              <a:ln w="47625">
                <a:solidFill>
                  <a:srgbClr val="C00000"/>
                </a:solidFill>
                <a:prstDash val="sysDot"/>
              </a:ln>
            </p:spPr>
            <p:style>
              <a:lnRef idx="1">
                <a:schemeClr val="accent1"/>
              </a:lnRef>
              <a:fillRef idx="0">
                <a:schemeClr val="accent1"/>
              </a:fillRef>
              <a:effectRef idx="0">
                <a:schemeClr val="accent1"/>
              </a:effectRef>
              <a:fontRef idx="minor">
                <a:schemeClr val="tx1"/>
              </a:fontRef>
            </p:style>
          </p:cxnSp>
          <p:cxnSp>
            <p:nvCxnSpPr>
              <p:cNvPr id="28" name="直線コネクタ 27"/>
              <p:cNvCxnSpPr/>
              <p:nvPr/>
            </p:nvCxnSpPr>
            <p:spPr>
              <a:xfrm flipV="1">
                <a:off x="9523639" y="2757644"/>
                <a:ext cx="522061" cy="407153"/>
              </a:xfrm>
              <a:prstGeom prst="line">
                <a:avLst/>
              </a:prstGeom>
              <a:ln w="47625">
                <a:solidFill>
                  <a:srgbClr val="C00000"/>
                </a:solidFill>
                <a:headEnd type="oval"/>
                <a:tailEnd type="stealth" w="lg" len="lg"/>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32" name="正方形/長方形 31"/>
                <p:cNvSpPr/>
                <p:nvPr/>
              </p:nvSpPr>
              <p:spPr>
                <a:xfrm>
                  <a:off x="9630325" y="2811264"/>
                  <a:ext cx="570989" cy="64633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3600" b="1">
                            <a:latin typeface="Cambria Math" panose="02040503050406030204" pitchFamily="18" charset="0"/>
                          </a:rPr>
                          <m:t>𝐮</m:t>
                        </m:r>
                      </m:oMath>
                    </m:oMathPara>
                  </a14:m>
                  <a:endParaRPr lang="ja-JP" altLang="en-US" sz="3600" dirty="0"/>
                </a:p>
              </p:txBody>
            </p:sp>
          </mc:Choice>
          <mc:Fallback xmlns="">
            <p:sp>
              <p:nvSpPr>
                <p:cNvPr id="32" name="正方形/長方形 31"/>
                <p:cNvSpPr>
                  <a:spLocks noRot="1" noChangeAspect="1" noMove="1" noResize="1" noEditPoints="1" noAdjustHandles="1" noChangeArrowheads="1" noChangeShapeType="1" noTextEdit="1"/>
                </p:cNvSpPr>
                <p:nvPr/>
              </p:nvSpPr>
              <p:spPr>
                <a:xfrm>
                  <a:off x="9630325" y="2811264"/>
                  <a:ext cx="570989" cy="646331"/>
                </a:xfrm>
                <a:prstGeom prst="rect">
                  <a:avLst/>
                </a:prstGeom>
                <a:blipFill rotWithShape="0">
                  <a:blip r:embed="rId4"/>
                  <a:stretch>
                    <a:fillRect/>
                  </a:stretch>
                </a:blipFill>
              </p:spPr>
              <p:txBody>
                <a:bodyPr/>
                <a:lstStyle/>
                <a:p>
                  <a:r>
                    <a:rPr lang="ja-JP" altLang="en-US">
                      <a:noFill/>
                    </a:rPr>
                    <a:t> </a:t>
                  </a:r>
                </a:p>
              </p:txBody>
            </p:sp>
          </mc:Fallback>
        </mc:AlternateContent>
      </p:grpSp>
      <mc:AlternateContent xmlns:mc="http://schemas.openxmlformats.org/markup-compatibility/2006" xmlns:a14="http://schemas.microsoft.com/office/drawing/2010/main">
        <mc:Choice Requires="a14">
          <p:sp>
            <p:nvSpPr>
              <p:cNvPr id="33" name="コンテンツ プレースホルダー 2"/>
              <p:cNvSpPr txBox="1">
                <a:spLocks/>
              </p:cNvSpPr>
              <p:nvPr/>
            </p:nvSpPr>
            <p:spPr>
              <a:xfrm>
                <a:off x="252188" y="1566638"/>
                <a:ext cx="6523185" cy="366666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lnSpc>
                    <a:spcPct val="100000"/>
                  </a:lnSpc>
                  <a:spcBef>
                    <a:spcPts val="600"/>
                  </a:spcBef>
                  <a:spcAft>
                    <a:spcPts val="600"/>
                  </a:spcAft>
                </a:pPr>
                <a:r>
                  <a:rPr lang="ja-JP" altLang="en-US" sz="2400" dirty="0" smtClean="0"/>
                  <a:t>ある単位ベクトル</a:t>
                </a:r>
                <a14:m>
                  <m:oMath xmlns:m="http://schemas.openxmlformats.org/officeDocument/2006/math">
                    <m:r>
                      <a:rPr lang="en-US" altLang="ja-JP" sz="2400">
                        <a:latin typeface="Cambria Math" panose="02040503050406030204" pitchFamily="18" charset="0"/>
                      </a:rPr>
                      <m:t> </m:t>
                    </m:r>
                    <m:r>
                      <a:rPr lang="en-US" altLang="ja-JP" sz="2400" b="1">
                        <a:latin typeface="Cambria Math" panose="02040503050406030204" pitchFamily="18" charset="0"/>
                      </a:rPr>
                      <m:t>𝐮</m:t>
                    </m:r>
                  </m:oMath>
                </a14:m>
                <a:r>
                  <a:rPr lang="en-US" altLang="ja-JP" sz="2400" dirty="0"/>
                  <a:t> </a:t>
                </a:r>
                <a:r>
                  <a:rPr lang="ja-JP" altLang="en-US" sz="2400" dirty="0"/>
                  <a:t>を考える</a:t>
                </a:r>
                <a:endParaRPr lang="en-US" altLang="ja-JP" sz="2400" b="1" dirty="0">
                  <a:latin typeface="Cambria Math" panose="02040503050406030204" pitchFamily="18" charset="0"/>
                </a:endParaRPr>
              </a:p>
              <a:p>
                <a:pPr>
                  <a:lnSpc>
                    <a:spcPct val="100000"/>
                  </a:lnSpc>
                  <a:spcBef>
                    <a:spcPts val="600"/>
                  </a:spcBef>
                  <a:spcAft>
                    <a:spcPts val="600"/>
                  </a:spcAft>
                </a:pPr>
                <a14:m>
                  <m:oMath xmlns:m="http://schemas.openxmlformats.org/officeDocument/2006/math">
                    <m:r>
                      <a:rPr lang="en-US" altLang="ja-JP" sz="2400" b="1">
                        <a:latin typeface="Cambria Math" panose="02040503050406030204" pitchFamily="18" charset="0"/>
                      </a:rPr>
                      <m:t>𝐮</m:t>
                    </m:r>
                  </m:oMath>
                </a14:m>
                <a:r>
                  <a:rPr lang="ja-JP" altLang="en-US" sz="2400" dirty="0"/>
                  <a:t>にデータ点を射影した距離の</a:t>
                </a:r>
                <a:r>
                  <a:rPr lang="en-US" altLang="ja-JP" sz="2400" dirty="0"/>
                  <a:t>2</a:t>
                </a:r>
                <a:r>
                  <a:rPr lang="ja-JP" altLang="en-US" sz="2400" dirty="0"/>
                  <a:t>乗平均は</a:t>
                </a:r>
                <a:endParaRPr lang="en-US" altLang="ja-JP" sz="2400" dirty="0"/>
              </a:p>
              <a:p>
                <a:pPr marL="0" indent="0" algn="ctr">
                  <a:lnSpc>
                    <a:spcPct val="100000"/>
                  </a:lnSpc>
                  <a:spcBef>
                    <a:spcPts val="600"/>
                  </a:spcBef>
                  <a:spcAft>
                    <a:spcPts val="600"/>
                  </a:spcAft>
                  <a:buNone/>
                </a:pPr>
                <a14:m>
                  <m:oMathPara xmlns:m="http://schemas.openxmlformats.org/officeDocument/2006/math">
                    <m:oMathParaPr>
                      <m:jc m:val="centerGroup"/>
                    </m:oMathParaPr>
                    <m:oMath xmlns:m="http://schemas.openxmlformats.org/officeDocument/2006/math">
                      <m:f>
                        <m:fPr>
                          <m:ctrlPr>
                            <a:rPr lang="en-US" altLang="ja-JP" sz="2000" i="1" smtClean="0">
                              <a:latin typeface="Cambria Math" panose="02040503050406030204" pitchFamily="18" charset="0"/>
                            </a:rPr>
                          </m:ctrlPr>
                        </m:fPr>
                        <m:num>
                          <m:r>
                            <a:rPr lang="en-US" altLang="ja-JP" sz="2000" b="0" i="1" smtClean="0">
                              <a:latin typeface="Cambria Math" panose="02040503050406030204" pitchFamily="18" charset="0"/>
                            </a:rPr>
                            <m:t>1</m:t>
                          </m:r>
                        </m:num>
                        <m:den>
                          <m:r>
                            <a:rPr lang="en-US" altLang="ja-JP" sz="2000" b="0" i="1" smtClean="0">
                              <a:latin typeface="Cambria Math" panose="02040503050406030204" pitchFamily="18" charset="0"/>
                            </a:rPr>
                            <m:t>𝑁</m:t>
                          </m:r>
                        </m:den>
                      </m:f>
                      <m:nary>
                        <m:naryPr>
                          <m:chr m:val="∑"/>
                          <m:supHide m:val="on"/>
                          <m:ctrlPr>
                            <a:rPr lang="en-US" altLang="ja-JP" sz="2000" b="1" i="1">
                              <a:latin typeface="Cambria Math" panose="02040503050406030204" pitchFamily="18" charset="0"/>
                            </a:rPr>
                          </m:ctrlPr>
                        </m:naryPr>
                        <m:sub>
                          <m:r>
                            <a:rPr lang="en-US" altLang="ja-JP" sz="2000" i="1">
                              <a:latin typeface="Cambria Math" panose="02040503050406030204" pitchFamily="18" charset="0"/>
                            </a:rPr>
                            <m:t>𝑖</m:t>
                          </m:r>
                        </m:sub>
                        <m:sup/>
                        <m:e>
                          <m:sSup>
                            <m:sSupPr>
                              <m:ctrlPr>
                                <a:rPr lang="en-US" altLang="ja-JP" sz="2000" b="1" i="1" smtClean="0">
                                  <a:latin typeface="Cambria Math" panose="02040503050406030204" pitchFamily="18" charset="0"/>
                                </a:rPr>
                              </m:ctrlPr>
                            </m:sSupPr>
                            <m:e>
                              <m:d>
                                <m:dPr>
                                  <m:ctrlPr>
                                    <a:rPr lang="en-US" altLang="ja-JP" sz="2000" b="1" i="1" smtClean="0">
                                      <a:latin typeface="Cambria Math" panose="02040503050406030204" pitchFamily="18" charset="0"/>
                                    </a:rPr>
                                  </m:ctrlPr>
                                </m:dPr>
                                <m:e>
                                  <m:sSup>
                                    <m:sSupPr>
                                      <m:ctrlPr>
                                        <a:rPr lang="en-US" altLang="ja-JP" sz="2000" b="1" i="1">
                                          <a:latin typeface="Cambria Math" panose="02040503050406030204" pitchFamily="18" charset="0"/>
                                        </a:rPr>
                                      </m:ctrlPr>
                                    </m:sSupPr>
                                    <m:e>
                                      <m:r>
                                        <a:rPr lang="en-US" altLang="ja-JP" sz="2000" b="1">
                                          <a:latin typeface="Cambria Math" panose="02040503050406030204" pitchFamily="18" charset="0"/>
                                        </a:rPr>
                                        <m:t>𝐮</m:t>
                                      </m:r>
                                    </m:e>
                                    <m:sup>
                                      <m:r>
                                        <a:rPr lang="en-US" altLang="ja-JP" sz="2000" i="1">
                                          <a:latin typeface="Cambria Math" panose="02040503050406030204" pitchFamily="18" charset="0"/>
                                        </a:rPr>
                                        <m:t>𝑇</m:t>
                                      </m:r>
                                    </m:sup>
                                  </m:sSup>
                                  <m:sSub>
                                    <m:sSubPr>
                                      <m:ctrlPr>
                                        <a:rPr lang="en-US" altLang="ja-JP" sz="2000" b="1" i="1">
                                          <a:latin typeface="Cambria Math" panose="02040503050406030204" pitchFamily="18" charset="0"/>
                                        </a:rPr>
                                      </m:ctrlPr>
                                    </m:sSubPr>
                                    <m:e>
                                      <m:r>
                                        <a:rPr lang="en-US" altLang="ja-JP" sz="2000" b="1">
                                          <a:latin typeface="Cambria Math" panose="02040503050406030204" pitchFamily="18" charset="0"/>
                                        </a:rPr>
                                        <m:t>𝐱</m:t>
                                      </m:r>
                                      <m:r>
                                        <a:rPr lang="en-US" altLang="ja-JP" sz="2000" b="1" i="0" smtClean="0">
                                          <a:latin typeface="Cambria Math" panose="02040503050406030204" pitchFamily="18" charset="0"/>
                                        </a:rPr>
                                        <m:t>′</m:t>
                                      </m:r>
                                    </m:e>
                                    <m:sub>
                                      <m:r>
                                        <a:rPr lang="en-US" altLang="ja-JP" sz="2000" i="1">
                                          <a:latin typeface="Cambria Math" panose="02040503050406030204" pitchFamily="18" charset="0"/>
                                        </a:rPr>
                                        <m:t>𝑖</m:t>
                                      </m:r>
                                    </m:sub>
                                  </m:sSub>
                                </m:e>
                              </m:d>
                            </m:e>
                            <m:sup>
                              <m:r>
                                <a:rPr lang="en-US" altLang="ja-JP" sz="2000" b="1" i="1" smtClean="0">
                                  <a:latin typeface="Cambria Math" panose="02040503050406030204" pitchFamily="18" charset="0"/>
                                </a:rPr>
                                <m:t>𝟐</m:t>
                              </m:r>
                            </m:sup>
                          </m:sSup>
                        </m:e>
                      </m:nary>
                    </m:oMath>
                  </m:oMathPara>
                </a14:m>
                <a:endParaRPr lang="en-US" altLang="ja-JP" sz="2400" dirty="0"/>
              </a:p>
              <a:p>
                <a:pPr marL="0" indent="0">
                  <a:lnSpc>
                    <a:spcPct val="100000"/>
                  </a:lnSpc>
                  <a:spcBef>
                    <a:spcPts val="600"/>
                  </a:spcBef>
                  <a:spcAft>
                    <a:spcPts val="600"/>
                  </a:spcAft>
                  <a:buNone/>
                </a:pPr>
                <a:r>
                  <a:rPr lang="ja-JP" altLang="en-US" sz="2400" b="1" dirty="0">
                    <a:solidFill>
                      <a:srgbClr val="C00000"/>
                    </a:solidFill>
                  </a:rPr>
                  <a:t>これを最大化する </a:t>
                </a:r>
                <a14:m>
                  <m:oMath xmlns:m="http://schemas.openxmlformats.org/officeDocument/2006/math">
                    <m:r>
                      <a:rPr lang="en-US" altLang="ja-JP" sz="2400" b="1">
                        <a:solidFill>
                          <a:srgbClr val="C00000"/>
                        </a:solidFill>
                        <a:latin typeface="Cambria Math" panose="02040503050406030204" pitchFamily="18" charset="0"/>
                      </a:rPr>
                      <m:t>𝐮</m:t>
                    </m:r>
                  </m:oMath>
                </a14:m>
                <a:r>
                  <a:rPr lang="ja-JP" altLang="en-US" sz="2400" b="1" dirty="0">
                    <a:solidFill>
                      <a:srgbClr val="C00000"/>
                    </a:solidFill>
                  </a:rPr>
                  <a:t> を探す！　</a:t>
                </a:r>
                <a:r>
                  <a:rPr lang="en-US" altLang="ja-JP" sz="2400" dirty="0">
                    <a:solidFill>
                      <a:schemeClr val="bg1">
                        <a:lumMod val="65000"/>
                      </a:schemeClr>
                    </a:solidFill>
                  </a:rPr>
                  <a:t>※</a:t>
                </a:r>
                <a:r>
                  <a:rPr lang="ja-JP" altLang="en-US" sz="2400" dirty="0">
                    <a:solidFill>
                      <a:schemeClr val="bg1">
                        <a:lumMod val="65000"/>
                      </a:schemeClr>
                    </a:solidFill>
                  </a:rPr>
                  <a:t>計算法後述</a:t>
                </a:r>
                <a:endParaRPr lang="en-US" altLang="ja-JP" sz="2400" dirty="0">
                  <a:solidFill>
                    <a:schemeClr val="bg1">
                      <a:lumMod val="65000"/>
                    </a:schemeClr>
                  </a:solidFill>
                </a:endParaRPr>
              </a:p>
              <a:p>
                <a:pPr>
                  <a:lnSpc>
                    <a:spcPct val="100000"/>
                  </a:lnSpc>
                  <a:spcBef>
                    <a:spcPts val="600"/>
                  </a:spcBef>
                  <a:spcAft>
                    <a:spcPts val="600"/>
                  </a:spcAft>
                  <a:buFont typeface="Wingdings" panose="05000000000000000000" pitchFamily="2" charset="2"/>
                  <a:buChar char="à"/>
                </a:pPr>
                <a:r>
                  <a:rPr lang="ja-JP" altLang="en-US" sz="2000" dirty="0">
                    <a:sym typeface="Wingdings" panose="05000000000000000000" pitchFamily="2" charset="2"/>
                  </a:rPr>
                  <a:t>最もデータがばらつく方向が分かる</a:t>
                </a:r>
                <a:endParaRPr lang="en-US" altLang="ja-JP" sz="2000" dirty="0">
                  <a:sym typeface="Wingdings" panose="05000000000000000000" pitchFamily="2" charset="2"/>
                </a:endParaRPr>
              </a:p>
            </p:txBody>
          </p:sp>
        </mc:Choice>
        <mc:Fallback xmlns="">
          <p:sp>
            <p:nvSpPr>
              <p:cNvPr id="33" name="コンテンツ プレースホルダー 2"/>
              <p:cNvSpPr txBox="1">
                <a:spLocks noRot="1" noChangeAspect="1" noMove="1" noResize="1" noEditPoints="1" noAdjustHandles="1" noChangeArrowheads="1" noChangeShapeType="1" noTextEdit="1"/>
              </p:cNvSpPr>
              <p:nvPr/>
            </p:nvSpPr>
            <p:spPr>
              <a:xfrm>
                <a:off x="252188" y="1566638"/>
                <a:ext cx="6523185" cy="3666669"/>
              </a:xfrm>
              <a:prstGeom prst="rect">
                <a:avLst/>
              </a:prstGeom>
              <a:blipFill>
                <a:blip r:embed="rId4"/>
                <a:stretch>
                  <a:fillRect l="-1402" t="-1331"/>
                </a:stretch>
              </a:blipFill>
            </p:spPr>
            <p:txBody>
              <a:bodyPr/>
              <a:lstStyle/>
              <a:p>
                <a:r>
                  <a:rPr lang="ja-JP" altLang="en-US">
                    <a:noFill/>
                  </a:rPr>
                  <a:t> </a:t>
                </a:r>
              </a:p>
            </p:txBody>
          </p:sp>
        </mc:Fallback>
      </mc:AlternateContent>
      <p:sp>
        <p:nvSpPr>
          <p:cNvPr id="29" name="タイトル 1"/>
          <p:cNvSpPr>
            <a:spLocks noGrp="1"/>
          </p:cNvSpPr>
          <p:nvPr>
            <p:ph type="title"/>
          </p:nvPr>
        </p:nvSpPr>
        <p:spPr>
          <a:xfrm>
            <a:off x="266702" y="158298"/>
            <a:ext cx="10505333" cy="733270"/>
          </a:xfrm>
        </p:spPr>
        <p:txBody>
          <a:bodyPr>
            <a:normAutofit/>
          </a:bodyPr>
          <a:lstStyle/>
          <a:p>
            <a:r>
              <a:rPr lang="ja-JP" altLang="en-US" sz="4000" b="1" dirty="0"/>
              <a:t>主成分分析</a:t>
            </a:r>
            <a:endParaRPr kumimoji="1" lang="ja-JP" altLang="en-US" sz="4000" dirty="0"/>
          </a:p>
        </p:txBody>
      </p:sp>
      <p:grpSp>
        <p:nvGrpSpPr>
          <p:cNvPr id="30" name="グループ化 29"/>
          <p:cNvGrpSpPr/>
          <p:nvPr/>
        </p:nvGrpSpPr>
        <p:grpSpPr>
          <a:xfrm>
            <a:off x="4807668" y="4637364"/>
            <a:ext cx="2818682" cy="2220636"/>
            <a:chOff x="7818880" y="4720709"/>
            <a:chExt cx="2818682" cy="2220636"/>
          </a:xfrm>
        </p:grpSpPr>
        <p:grpSp>
          <p:nvGrpSpPr>
            <p:cNvPr id="35" name="グループ化 34"/>
            <p:cNvGrpSpPr/>
            <p:nvPr/>
          </p:nvGrpSpPr>
          <p:grpSpPr>
            <a:xfrm>
              <a:off x="7966144" y="4983982"/>
              <a:ext cx="2671418" cy="1957363"/>
              <a:chOff x="7966144" y="4983982"/>
              <a:chExt cx="2671418" cy="1957363"/>
            </a:xfrm>
          </p:grpSpPr>
          <p:grpSp>
            <p:nvGrpSpPr>
              <p:cNvPr id="47" name="グループ化 46"/>
              <p:cNvGrpSpPr/>
              <p:nvPr/>
            </p:nvGrpSpPr>
            <p:grpSpPr>
              <a:xfrm>
                <a:off x="7966144" y="5416062"/>
                <a:ext cx="2671418" cy="1525283"/>
                <a:chOff x="9523639" y="2049863"/>
                <a:chExt cx="2671418" cy="1525283"/>
              </a:xfrm>
            </p:grpSpPr>
            <p:grpSp>
              <p:nvGrpSpPr>
                <p:cNvPr id="50" name="グループ化 49"/>
                <p:cNvGrpSpPr/>
                <p:nvPr/>
              </p:nvGrpSpPr>
              <p:grpSpPr>
                <a:xfrm>
                  <a:off x="9523639" y="2049863"/>
                  <a:ext cx="2671418" cy="1114933"/>
                  <a:chOff x="9523639" y="2049863"/>
                  <a:chExt cx="2671418" cy="1114933"/>
                </a:xfrm>
              </p:grpSpPr>
              <p:cxnSp>
                <p:nvCxnSpPr>
                  <p:cNvPr id="52" name="直線コネクタ 51"/>
                  <p:cNvCxnSpPr/>
                  <p:nvPr/>
                </p:nvCxnSpPr>
                <p:spPr>
                  <a:xfrm flipV="1">
                    <a:off x="9545662" y="2049863"/>
                    <a:ext cx="2649395" cy="1105320"/>
                  </a:xfrm>
                  <a:prstGeom prst="line">
                    <a:avLst/>
                  </a:prstGeom>
                  <a:ln w="47625">
                    <a:solidFill>
                      <a:srgbClr val="C00000"/>
                    </a:solidFill>
                    <a:prstDash val="sysDot"/>
                  </a:ln>
                </p:spPr>
                <p:style>
                  <a:lnRef idx="1">
                    <a:schemeClr val="accent1"/>
                  </a:lnRef>
                  <a:fillRef idx="0">
                    <a:schemeClr val="accent1"/>
                  </a:fillRef>
                  <a:effectRef idx="0">
                    <a:schemeClr val="accent1"/>
                  </a:effectRef>
                  <a:fontRef idx="minor">
                    <a:schemeClr val="tx1"/>
                  </a:fontRef>
                </p:style>
              </p:cxnSp>
              <p:cxnSp>
                <p:nvCxnSpPr>
                  <p:cNvPr id="53" name="直線コネクタ 52"/>
                  <p:cNvCxnSpPr/>
                  <p:nvPr/>
                </p:nvCxnSpPr>
                <p:spPr>
                  <a:xfrm flipV="1">
                    <a:off x="9523639" y="2943225"/>
                    <a:ext cx="531090" cy="221571"/>
                  </a:xfrm>
                  <a:prstGeom prst="line">
                    <a:avLst/>
                  </a:prstGeom>
                  <a:ln w="47625">
                    <a:solidFill>
                      <a:srgbClr val="C00000"/>
                    </a:solidFill>
                    <a:headEnd type="oval" w="sm" len="sm"/>
                    <a:tailEnd type="stealth" w="lg" len="lg"/>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51" name="正方形/長方形 50"/>
                    <p:cNvSpPr/>
                    <p:nvPr/>
                  </p:nvSpPr>
                  <p:spPr>
                    <a:xfrm>
                      <a:off x="9647435" y="2928815"/>
                      <a:ext cx="570989" cy="64633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3600" b="1">
                                <a:latin typeface="Cambria Math" panose="02040503050406030204" pitchFamily="18" charset="0"/>
                              </a:rPr>
                              <m:t>𝐮</m:t>
                            </m:r>
                          </m:oMath>
                        </m:oMathPara>
                      </a14:m>
                      <a:endParaRPr lang="ja-JP" altLang="en-US" sz="3600" dirty="0"/>
                    </a:p>
                  </p:txBody>
                </p:sp>
              </mc:Choice>
              <mc:Fallback xmlns="">
                <p:sp>
                  <p:nvSpPr>
                    <p:cNvPr id="39" name="正方形/長方形 38"/>
                    <p:cNvSpPr>
                      <a:spLocks noRot="1" noChangeAspect="1" noMove="1" noResize="1" noEditPoints="1" noAdjustHandles="1" noChangeArrowheads="1" noChangeShapeType="1" noTextEdit="1"/>
                    </p:cNvSpPr>
                    <p:nvPr/>
                  </p:nvSpPr>
                  <p:spPr>
                    <a:xfrm>
                      <a:off x="9647435" y="2928815"/>
                      <a:ext cx="570989" cy="646331"/>
                    </a:xfrm>
                    <a:prstGeom prst="rect">
                      <a:avLst/>
                    </a:prstGeom>
                    <a:blipFill rotWithShape="0">
                      <a:blip r:embed="rId6"/>
                      <a:stretch>
                        <a:fillRect/>
                      </a:stretch>
                    </a:blipFill>
                  </p:spPr>
                  <p:txBody>
                    <a:bodyPr/>
                    <a:lstStyle/>
                    <a:p>
                      <a:r>
                        <a:rPr lang="ja-JP" altLang="en-US">
                          <a:noFill/>
                        </a:rPr>
                        <a:t> </a:t>
                      </a:r>
                    </a:p>
                  </p:txBody>
                </p:sp>
              </mc:Fallback>
            </mc:AlternateContent>
          </p:grpSp>
          <p:sp>
            <p:nvSpPr>
              <p:cNvPr id="49" name="円/楕円 48"/>
              <p:cNvSpPr/>
              <p:nvPr/>
            </p:nvSpPr>
            <p:spPr>
              <a:xfrm>
                <a:off x="9756949" y="4983982"/>
                <a:ext cx="150726" cy="15072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36" name="直線コネクタ 35"/>
            <p:cNvCxnSpPr/>
            <p:nvPr/>
          </p:nvCxnSpPr>
          <p:spPr>
            <a:xfrm flipH="1" flipV="1">
              <a:off x="9835381" y="5057649"/>
              <a:ext cx="246832" cy="614489"/>
            </a:xfrm>
            <a:prstGeom prst="line">
              <a:avLst/>
            </a:prstGeom>
            <a:ln w="12700">
              <a:solidFill>
                <a:srgbClr val="C00000"/>
              </a:solidFill>
              <a:prstDash val="sysDot"/>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2" name="正方形/長方形 41"/>
                <p:cNvSpPr/>
                <p:nvPr/>
              </p:nvSpPr>
              <p:spPr>
                <a:xfrm rot="20259997">
                  <a:off x="8248349" y="5187205"/>
                  <a:ext cx="1000723" cy="52219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altLang="ja-JP" sz="2800" b="1" i="1">
                                <a:latin typeface="Cambria Math" panose="02040503050406030204" pitchFamily="18" charset="0"/>
                              </a:rPr>
                            </m:ctrlPr>
                          </m:sSupPr>
                          <m:e>
                            <m:r>
                              <a:rPr lang="en-US" altLang="ja-JP" sz="2800" b="1">
                                <a:latin typeface="Cambria Math" panose="02040503050406030204" pitchFamily="18" charset="0"/>
                              </a:rPr>
                              <m:t>𝐮</m:t>
                            </m:r>
                          </m:e>
                          <m:sup>
                            <m:r>
                              <a:rPr lang="en-US" altLang="ja-JP" sz="2800" i="1">
                                <a:latin typeface="Cambria Math" panose="02040503050406030204" pitchFamily="18" charset="0"/>
                              </a:rPr>
                              <m:t>𝑇</m:t>
                            </m:r>
                          </m:sup>
                        </m:sSup>
                        <m:sSub>
                          <m:sSubPr>
                            <m:ctrlPr>
                              <a:rPr lang="en-US" altLang="ja-JP" sz="2400" b="1" i="1">
                                <a:latin typeface="Cambria Math" panose="02040503050406030204" pitchFamily="18" charset="0"/>
                              </a:rPr>
                            </m:ctrlPr>
                          </m:sSubPr>
                          <m:e>
                            <m:r>
                              <a:rPr lang="en-US" altLang="ja-JP" sz="2400" b="1">
                                <a:latin typeface="Cambria Math" panose="02040503050406030204" pitchFamily="18" charset="0"/>
                              </a:rPr>
                              <m:t>𝐱</m:t>
                            </m:r>
                            <m:r>
                              <a:rPr lang="en-US" altLang="ja-JP" sz="2400" b="1" i="1">
                                <a:latin typeface="Cambria Math" panose="02040503050406030204" pitchFamily="18" charset="0"/>
                              </a:rPr>
                              <m:t>′</m:t>
                            </m:r>
                          </m:e>
                          <m:sub>
                            <m:r>
                              <a:rPr lang="en-US" altLang="ja-JP" sz="2400" i="1">
                                <a:latin typeface="Cambria Math" panose="02040503050406030204" pitchFamily="18" charset="0"/>
                              </a:rPr>
                              <m:t>𝑖</m:t>
                            </m:r>
                          </m:sub>
                        </m:sSub>
                      </m:oMath>
                    </m:oMathPara>
                  </a14:m>
                  <a:endParaRPr lang="ja-JP" altLang="en-US" sz="2400" dirty="0"/>
                </a:p>
              </p:txBody>
            </p:sp>
          </mc:Choice>
          <mc:Fallback xmlns="">
            <p:sp>
              <p:nvSpPr>
                <p:cNvPr id="42" name="正方形/長方形 41"/>
                <p:cNvSpPr>
                  <a:spLocks noRot="1" noChangeAspect="1" noMove="1" noResize="1" noEditPoints="1" noAdjustHandles="1" noChangeArrowheads="1" noChangeShapeType="1" noTextEdit="1"/>
                </p:cNvSpPr>
                <p:nvPr/>
              </p:nvSpPr>
              <p:spPr>
                <a:xfrm rot="20259997">
                  <a:off x="8248349" y="5187205"/>
                  <a:ext cx="1000723" cy="522194"/>
                </a:xfrm>
                <a:prstGeom prst="rect">
                  <a:avLst/>
                </a:prstGeom>
                <a:blipFill rotWithShape="0">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3" name="正方形/長方形 42"/>
                <p:cNvSpPr/>
                <p:nvPr/>
              </p:nvSpPr>
              <p:spPr>
                <a:xfrm>
                  <a:off x="9818681" y="4720709"/>
                  <a:ext cx="663708"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800" b="1" i="1">
                                <a:latin typeface="Cambria Math" panose="02040503050406030204" pitchFamily="18" charset="0"/>
                              </a:rPr>
                            </m:ctrlPr>
                          </m:sSubPr>
                          <m:e>
                            <m:r>
                              <a:rPr lang="en-US" altLang="ja-JP" sz="2800" b="1">
                                <a:latin typeface="Cambria Math" panose="02040503050406030204" pitchFamily="18" charset="0"/>
                              </a:rPr>
                              <m:t>𝐱</m:t>
                            </m:r>
                            <m:r>
                              <a:rPr lang="en-US" altLang="ja-JP" sz="2800" b="1" i="1">
                                <a:latin typeface="Cambria Math" panose="02040503050406030204" pitchFamily="18" charset="0"/>
                              </a:rPr>
                              <m:t>′</m:t>
                            </m:r>
                          </m:e>
                          <m:sub>
                            <m:r>
                              <a:rPr lang="en-US" altLang="ja-JP" sz="2800" i="1">
                                <a:latin typeface="Cambria Math" panose="02040503050406030204" pitchFamily="18" charset="0"/>
                              </a:rPr>
                              <m:t>𝑖</m:t>
                            </m:r>
                          </m:sub>
                        </m:sSub>
                      </m:oMath>
                    </m:oMathPara>
                  </a14:m>
                  <a:endParaRPr lang="ja-JP" altLang="en-US" sz="2800" dirty="0"/>
                </a:p>
              </p:txBody>
            </p:sp>
          </mc:Choice>
          <mc:Fallback xmlns="">
            <p:sp>
              <p:nvSpPr>
                <p:cNvPr id="43" name="正方形/長方形 42"/>
                <p:cNvSpPr>
                  <a:spLocks noRot="1" noChangeAspect="1" noMove="1" noResize="1" noEditPoints="1" noAdjustHandles="1" noChangeArrowheads="1" noChangeShapeType="1" noTextEdit="1"/>
                </p:cNvSpPr>
                <p:nvPr/>
              </p:nvSpPr>
              <p:spPr>
                <a:xfrm>
                  <a:off x="9818681" y="4720709"/>
                  <a:ext cx="663708" cy="523220"/>
                </a:xfrm>
                <a:prstGeom prst="rect">
                  <a:avLst/>
                </a:prstGeom>
                <a:blipFill rotWithShape="0">
                  <a:blip r:embed="rId8"/>
                  <a:stretch>
                    <a:fillRect/>
                  </a:stretch>
                </a:blipFill>
              </p:spPr>
              <p:txBody>
                <a:bodyPr/>
                <a:lstStyle/>
                <a:p>
                  <a:r>
                    <a:rPr lang="ja-JP" altLang="en-US">
                      <a:noFill/>
                    </a:rPr>
                    <a:t> </a:t>
                  </a:r>
                </a:p>
              </p:txBody>
            </p:sp>
          </mc:Fallback>
        </mc:AlternateContent>
        <p:sp>
          <p:nvSpPr>
            <p:cNvPr id="44" name="右中かっこ 43"/>
            <p:cNvSpPr/>
            <p:nvPr/>
          </p:nvSpPr>
          <p:spPr>
            <a:xfrm rot="14861845">
              <a:off x="8743494" y="4788003"/>
              <a:ext cx="352714" cy="2201942"/>
            </a:xfrm>
            <a:prstGeom prst="rightBrace">
              <a:avLst>
                <a:gd name="adj1" fmla="val 98015"/>
                <a:gd name="adj2" fmla="val 50000"/>
              </a:avLst>
            </a:prstGeom>
            <a:ln w="158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Tree>
    <p:extLst>
      <p:ext uri="{BB962C8B-B14F-4D97-AF65-F5344CB8AC3E}">
        <p14:creationId xmlns:p14="http://schemas.microsoft.com/office/powerpoint/2010/main" val="247429888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グループ化 9"/>
          <p:cNvGrpSpPr/>
          <p:nvPr/>
        </p:nvGrpSpPr>
        <p:grpSpPr>
          <a:xfrm>
            <a:off x="7035916" y="780786"/>
            <a:ext cx="5029306" cy="3932591"/>
            <a:chOff x="6890773" y="1161923"/>
            <a:chExt cx="5029306" cy="3932591"/>
          </a:xfrm>
        </p:grpSpPr>
        <p:pic>
          <p:nvPicPr>
            <p:cNvPr id="6" name="図 5"/>
            <p:cNvPicPr>
              <a:picLocks noChangeAspect="1"/>
            </p:cNvPicPr>
            <p:nvPr/>
          </p:nvPicPr>
          <p:blipFill>
            <a:blip r:embed="rId2"/>
            <a:stretch>
              <a:fillRect/>
            </a:stretch>
          </p:blipFill>
          <p:spPr>
            <a:xfrm>
              <a:off x="6890773" y="1442591"/>
              <a:ext cx="4992216" cy="3651923"/>
            </a:xfrm>
            <a:prstGeom prst="rect">
              <a:avLst/>
            </a:prstGeom>
          </p:spPr>
        </p:pic>
        <mc:AlternateContent xmlns:mc="http://schemas.openxmlformats.org/markup-compatibility/2006" xmlns:a14="http://schemas.microsoft.com/office/drawing/2010/main">
          <mc:Choice Requires="a14">
            <p:sp>
              <p:nvSpPr>
                <p:cNvPr id="9" name="正方形/長方形 8"/>
                <p:cNvSpPr/>
                <p:nvPr/>
              </p:nvSpPr>
              <p:spPr>
                <a:xfrm>
                  <a:off x="7445902" y="1778391"/>
                  <a:ext cx="867994" cy="70788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4000" b="1" i="1">
                                <a:latin typeface="Cambria Math" panose="02040503050406030204" pitchFamily="18" charset="0"/>
                              </a:rPr>
                            </m:ctrlPr>
                          </m:sSubPr>
                          <m:e>
                            <m:r>
                              <a:rPr lang="en-US" altLang="ja-JP" sz="4000" b="1">
                                <a:latin typeface="Cambria Math" panose="02040503050406030204" pitchFamily="18" charset="0"/>
                              </a:rPr>
                              <m:t>𝐱</m:t>
                            </m:r>
                            <m:r>
                              <a:rPr lang="en-US" altLang="ja-JP" sz="4000" b="1" i="1">
                                <a:latin typeface="Cambria Math" panose="02040503050406030204" pitchFamily="18" charset="0"/>
                              </a:rPr>
                              <m:t>′</m:t>
                            </m:r>
                          </m:e>
                          <m:sub>
                            <m:r>
                              <a:rPr lang="en-US" altLang="ja-JP" sz="4000" i="1">
                                <a:latin typeface="Cambria Math" panose="02040503050406030204" pitchFamily="18" charset="0"/>
                              </a:rPr>
                              <m:t>𝑖</m:t>
                            </m:r>
                          </m:sub>
                        </m:sSub>
                      </m:oMath>
                    </m:oMathPara>
                  </a14:m>
                  <a:endParaRPr lang="ja-JP" altLang="en-US" sz="4000" dirty="0"/>
                </a:p>
              </p:txBody>
            </p:sp>
          </mc:Choice>
          <mc:Fallback xmlns="">
            <p:sp>
              <p:nvSpPr>
                <p:cNvPr id="9" name="正方形/長方形 8"/>
                <p:cNvSpPr>
                  <a:spLocks noRot="1" noChangeAspect="1" noMove="1" noResize="1" noEditPoints="1" noAdjustHandles="1" noChangeArrowheads="1" noChangeShapeType="1" noTextEdit="1"/>
                </p:cNvSpPr>
                <p:nvPr/>
              </p:nvSpPr>
              <p:spPr>
                <a:xfrm>
                  <a:off x="7445902" y="1778391"/>
                  <a:ext cx="867994" cy="707886"/>
                </a:xfrm>
                <a:prstGeom prst="rect">
                  <a:avLst/>
                </a:prstGeom>
                <a:blipFill rotWithShape="0">
                  <a:blip r:embed="rId3"/>
                  <a:stretch>
                    <a:fillRect/>
                  </a:stretch>
                </a:blipFill>
              </p:spPr>
              <p:txBody>
                <a:bodyPr/>
                <a:lstStyle/>
                <a:p>
                  <a:r>
                    <a:rPr lang="ja-JP" altLang="en-US">
                      <a:noFill/>
                    </a:rPr>
                    <a:t> </a:t>
                  </a:r>
                </a:p>
              </p:txBody>
            </p:sp>
          </mc:Fallback>
        </mc:AlternateContent>
        <p:sp>
          <p:nvSpPr>
            <p:cNvPr id="21" name="正方形/長方形 20"/>
            <p:cNvSpPr/>
            <p:nvPr/>
          </p:nvSpPr>
          <p:spPr>
            <a:xfrm>
              <a:off x="11273748" y="2990725"/>
              <a:ext cx="646331" cy="369332"/>
            </a:xfrm>
            <a:prstGeom prst="rect">
              <a:avLst/>
            </a:prstGeom>
          </p:spPr>
          <p:txBody>
            <a:bodyPr wrap="none">
              <a:spAutoFit/>
            </a:bodyPr>
            <a:lstStyle/>
            <a:p>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数学</a:t>
              </a:r>
              <a:endParaRPr lang="ja-JP" altLang="en-US" b="1" dirty="0"/>
            </a:p>
          </p:txBody>
        </p:sp>
        <p:sp>
          <p:nvSpPr>
            <p:cNvPr id="22" name="正方形/長方形 21"/>
            <p:cNvSpPr/>
            <p:nvPr/>
          </p:nvSpPr>
          <p:spPr>
            <a:xfrm>
              <a:off x="9053062" y="1161923"/>
              <a:ext cx="646331" cy="369332"/>
            </a:xfrm>
            <a:prstGeom prst="rect">
              <a:avLst/>
            </a:prstGeom>
          </p:spPr>
          <p:txBody>
            <a:bodyPr wrap="none">
              <a:spAutoFit/>
            </a:bodyPr>
            <a:lstStyle/>
            <a:p>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社会</a:t>
              </a:r>
              <a:endParaRPr lang="ja-JP" altLang="en-US" b="1" dirty="0"/>
            </a:p>
          </p:txBody>
        </p:sp>
      </p:grpSp>
      <p:grpSp>
        <p:nvGrpSpPr>
          <p:cNvPr id="34" name="グループ化 33"/>
          <p:cNvGrpSpPr/>
          <p:nvPr/>
        </p:nvGrpSpPr>
        <p:grpSpPr>
          <a:xfrm>
            <a:off x="7626350" y="1490683"/>
            <a:ext cx="3675063" cy="2879724"/>
            <a:chOff x="7626350" y="1770220"/>
            <a:chExt cx="3675063" cy="2879724"/>
          </a:xfrm>
        </p:grpSpPr>
        <p:grpSp>
          <p:nvGrpSpPr>
            <p:cNvPr id="31" name="グループ化 30"/>
            <p:cNvGrpSpPr/>
            <p:nvPr/>
          </p:nvGrpSpPr>
          <p:grpSpPr>
            <a:xfrm>
              <a:off x="7626350" y="1770220"/>
              <a:ext cx="3675063" cy="2879724"/>
              <a:chOff x="7626350" y="1770220"/>
              <a:chExt cx="3675063" cy="2879724"/>
            </a:xfrm>
          </p:grpSpPr>
          <p:cxnSp>
            <p:nvCxnSpPr>
              <p:cNvPr id="14" name="直線コネクタ 13"/>
              <p:cNvCxnSpPr/>
              <p:nvPr/>
            </p:nvCxnSpPr>
            <p:spPr>
              <a:xfrm flipV="1">
                <a:off x="7626350" y="1770220"/>
                <a:ext cx="3675063" cy="2879724"/>
              </a:xfrm>
              <a:prstGeom prst="line">
                <a:avLst/>
              </a:prstGeom>
              <a:ln w="47625">
                <a:solidFill>
                  <a:srgbClr val="C00000"/>
                </a:solidFill>
                <a:prstDash val="sysDot"/>
              </a:ln>
            </p:spPr>
            <p:style>
              <a:lnRef idx="1">
                <a:schemeClr val="accent1"/>
              </a:lnRef>
              <a:fillRef idx="0">
                <a:schemeClr val="accent1"/>
              </a:fillRef>
              <a:effectRef idx="0">
                <a:schemeClr val="accent1"/>
              </a:effectRef>
              <a:fontRef idx="minor">
                <a:schemeClr val="tx1"/>
              </a:fontRef>
            </p:style>
          </p:cxnSp>
          <p:cxnSp>
            <p:nvCxnSpPr>
              <p:cNvPr id="28" name="直線コネクタ 27"/>
              <p:cNvCxnSpPr/>
              <p:nvPr/>
            </p:nvCxnSpPr>
            <p:spPr>
              <a:xfrm flipV="1">
                <a:off x="9523639" y="2757644"/>
                <a:ext cx="522061" cy="407153"/>
              </a:xfrm>
              <a:prstGeom prst="line">
                <a:avLst/>
              </a:prstGeom>
              <a:ln w="47625">
                <a:solidFill>
                  <a:srgbClr val="C00000"/>
                </a:solidFill>
                <a:headEnd type="oval"/>
                <a:tailEnd type="stealth" w="lg" len="lg"/>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32" name="正方形/長方形 31"/>
                <p:cNvSpPr/>
                <p:nvPr/>
              </p:nvSpPr>
              <p:spPr>
                <a:xfrm>
                  <a:off x="9630325" y="2811264"/>
                  <a:ext cx="570989" cy="64633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3600" b="1">
                            <a:latin typeface="Cambria Math" panose="02040503050406030204" pitchFamily="18" charset="0"/>
                          </a:rPr>
                          <m:t>𝐮</m:t>
                        </m:r>
                      </m:oMath>
                    </m:oMathPara>
                  </a14:m>
                  <a:endParaRPr lang="ja-JP" altLang="en-US" sz="3600" dirty="0"/>
                </a:p>
              </p:txBody>
            </p:sp>
          </mc:Choice>
          <mc:Fallback xmlns="">
            <p:sp>
              <p:nvSpPr>
                <p:cNvPr id="32" name="正方形/長方形 31"/>
                <p:cNvSpPr>
                  <a:spLocks noRot="1" noChangeAspect="1" noMove="1" noResize="1" noEditPoints="1" noAdjustHandles="1" noChangeArrowheads="1" noChangeShapeType="1" noTextEdit="1"/>
                </p:cNvSpPr>
                <p:nvPr/>
              </p:nvSpPr>
              <p:spPr>
                <a:xfrm>
                  <a:off x="9630325" y="2811264"/>
                  <a:ext cx="570989" cy="646331"/>
                </a:xfrm>
                <a:prstGeom prst="rect">
                  <a:avLst/>
                </a:prstGeom>
                <a:blipFill rotWithShape="0">
                  <a:blip r:embed="rId4"/>
                  <a:stretch>
                    <a:fillRect/>
                  </a:stretch>
                </a:blipFill>
              </p:spPr>
              <p:txBody>
                <a:bodyPr/>
                <a:lstStyle/>
                <a:p>
                  <a:r>
                    <a:rPr lang="ja-JP" altLang="en-US">
                      <a:noFill/>
                    </a:rPr>
                    <a:t> </a:t>
                  </a:r>
                </a:p>
              </p:txBody>
            </p:sp>
          </mc:Fallback>
        </mc:AlternateContent>
      </p:grpSp>
      <mc:AlternateContent xmlns:mc="http://schemas.openxmlformats.org/markup-compatibility/2006" xmlns:a14="http://schemas.microsoft.com/office/drawing/2010/main">
        <mc:Choice Requires="a14">
          <p:sp>
            <p:nvSpPr>
              <p:cNvPr id="33" name="コンテンツ プレースホルダー 2"/>
              <p:cNvSpPr txBox="1">
                <a:spLocks/>
              </p:cNvSpPr>
              <p:nvPr/>
            </p:nvSpPr>
            <p:spPr>
              <a:xfrm>
                <a:off x="475641" y="2064184"/>
                <a:ext cx="5646863" cy="264613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600"/>
                  </a:spcBef>
                  <a:spcAft>
                    <a:spcPts val="600"/>
                  </a:spcAft>
                  <a:buNone/>
                </a:pPr>
                <a:r>
                  <a:rPr lang="ja-JP" altLang="en-US" sz="2400" dirty="0"/>
                  <a:t>余談 </a:t>
                </a:r>
                <a:r>
                  <a:rPr lang="en-US" altLang="ja-JP" sz="2400" dirty="0"/>
                  <a:t>: 『</a:t>
                </a:r>
                <a:r>
                  <a:rPr lang="ja-JP" altLang="en-US" sz="2400" dirty="0"/>
                  <a:t>距離の平均</a:t>
                </a:r>
                <a:r>
                  <a:rPr lang="en-US" altLang="ja-JP" sz="2400" dirty="0"/>
                  <a:t>』</a:t>
                </a:r>
                <a:r>
                  <a:rPr lang="ja-JP" altLang="en-US" sz="2400" dirty="0"/>
                  <a:t>はゼロになる</a:t>
                </a:r>
                <a:r>
                  <a:rPr lang="en-US" altLang="ja-JP" sz="2400" dirty="0"/>
                  <a:t>  </a:t>
                </a:r>
              </a:p>
              <a:p>
                <a:pPr>
                  <a:lnSpc>
                    <a:spcPct val="100000"/>
                  </a:lnSpc>
                  <a:spcBef>
                    <a:spcPts val="600"/>
                  </a:spcBef>
                  <a:spcAft>
                    <a:spcPts val="600"/>
                  </a:spcAft>
                </a:pPr>
                <a14:m>
                  <m:oMath xmlns:m="http://schemas.openxmlformats.org/officeDocument/2006/math">
                    <m:r>
                      <a:rPr lang="en-US" altLang="ja-JP" sz="2400" b="1" smtClean="0">
                        <a:latin typeface="Cambria Math" panose="02040503050406030204" pitchFamily="18" charset="0"/>
                      </a:rPr>
                      <m:t>𝐮</m:t>
                    </m:r>
                  </m:oMath>
                </a14:m>
                <a:r>
                  <a:rPr lang="ja-JP" altLang="en-US" sz="2400" dirty="0"/>
                  <a:t>にデータ点を射影した距離の平均は以下の通り</a:t>
                </a:r>
                <a:endParaRPr lang="en-US" altLang="ja-JP" sz="2400" dirty="0"/>
              </a:p>
              <a:p>
                <a:pPr marL="0" indent="0" algn="ctr">
                  <a:lnSpc>
                    <a:spcPct val="100000"/>
                  </a:lnSpc>
                  <a:spcBef>
                    <a:spcPts val="600"/>
                  </a:spcBef>
                  <a:spcAft>
                    <a:spcPts val="600"/>
                  </a:spcAft>
                  <a:buNone/>
                </a:pPr>
                <a14:m>
                  <m:oMathPara xmlns:m="http://schemas.openxmlformats.org/officeDocument/2006/math">
                    <m:oMathParaPr>
                      <m:jc m:val="centerGroup"/>
                    </m:oMathParaPr>
                    <m:oMath xmlns:m="http://schemas.openxmlformats.org/officeDocument/2006/math">
                      <m:f>
                        <m:fPr>
                          <m:ctrlPr>
                            <a:rPr lang="en-US" altLang="ja-JP" sz="2000" i="1" smtClean="0">
                              <a:latin typeface="Cambria Math" panose="02040503050406030204" pitchFamily="18" charset="0"/>
                            </a:rPr>
                          </m:ctrlPr>
                        </m:fPr>
                        <m:num>
                          <m:r>
                            <a:rPr lang="en-US" altLang="ja-JP" sz="2000" b="0" i="1" smtClean="0">
                              <a:latin typeface="Cambria Math" panose="02040503050406030204" pitchFamily="18" charset="0"/>
                            </a:rPr>
                            <m:t>1</m:t>
                          </m:r>
                        </m:num>
                        <m:den>
                          <m:r>
                            <a:rPr lang="en-US" altLang="ja-JP" sz="2000" b="0" i="1" smtClean="0">
                              <a:latin typeface="Cambria Math" panose="02040503050406030204" pitchFamily="18" charset="0"/>
                            </a:rPr>
                            <m:t>𝑁</m:t>
                          </m:r>
                        </m:den>
                      </m:f>
                      <m:nary>
                        <m:naryPr>
                          <m:chr m:val="∑"/>
                          <m:supHide m:val="on"/>
                          <m:ctrlPr>
                            <a:rPr lang="en-US" altLang="ja-JP" sz="2000" b="1" i="1">
                              <a:latin typeface="Cambria Math" panose="02040503050406030204" pitchFamily="18" charset="0"/>
                            </a:rPr>
                          </m:ctrlPr>
                        </m:naryPr>
                        <m:sub>
                          <m:r>
                            <a:rPr lang="en-US" altLang="ja-JP" sz="2000" i="1">
                              <a:latin typeface="Cambria Math" panose="02040503050406030204" pitchFamily="18" charset="0"/>
                            </a:rPr>
                            <m:t>𝑖</m:t>
                          </m:r>
                        </m:sub>
                        <m:sup/>
                        <m:e>
                          <m:sSup>
                            <m:sSupPr>
                              <m:ctrlPr>
                                <a:rPr lang="en-US" altLang="ja-JP" sz="2000" b="1" i="1">
                                  <a:latin typeface="Cambria Math" panose="02040503050406030204" pitchFamily="18" charset="0"/>
                                </a:rPr>
                              </m:ctrlPr>
                            </m:sSupPr>
                            <m:e>
                              <m:r>
                                <a:rPr lang="en-US" altLang="ja-JP" sz="2000" b="1">
                                  <a:latin typeface="Cambria Math" panose="02040503050406030204" pitchFamily="18" charset="0"/>
                                </a:rPr>
                                <m:t>𝐮</m:t>
                              </m:r>
                            </m:e>
                            <m:sup>
                              <m:r>
                                <a:rPr lang="en-US" altLang="ja-JP" sz="2000" i="1">
                                  <a:latin typeface="Cambria Math" panose="02040503050406030204" pitchFamily="18" charset="0"/>
                                </a:rPr>
                                <m:t>𝑇</m:t>
                              </m:r>
                            </m:sup>
                          </m:sSup>
                          <m:sSub>
                            <m:sSubPr>
                              <m:ctrlPr>
                                <a:rPr lang="en-US" altLang="ja-JP" sz="2000" b="1" i="1">
                                  <a:latin typeface="Cambria Math" panose="02040503050406030204" pitchFamily="18" charset="0"/>
                                </a:rPr>
                              </m:ctrlPr>
                            </m:sSubPr>
                            <m:e>
                              <m:r>
                                <a:rPr lang="en-US" altLang="ja-JP" sz="2000" b="1">
                                  <a:latin typeface="Cambria Math" panose="02040503050406030204" pitchFamily="18" charset="0"/>
                                </a:rPr>
                                <m:t>𝐱</m:t>
                              </m:r>
                              <m:r>
                                <a:rPr lang="en-US" altLang="ja-JP" sz="2000" b="1" i="1" smtClean="0">
                                  <a:latin typeface="Cambria Math" panose="02040503050406030204" pitchFamily="18" charset="0"/>
                                </a:rPr>
                                <m:t>′</m:t>
                              </m:r>
                            </m:e>
                            <m:sub>
                              <m:r>
                                <a:rPr lang="en-US" altLang="ja-JP" sz="2000" i="1">
                                  <a:latin typeface="Cambria Math" panose="02040503050406030204" pitchFamily="18" charset="0"/>
                                </a:rPr>
                                <m:t>𝑖</m:t>
                              </m:r>
                            </m:sub>
                          </m:sSub>
                        </m:e>
                      </m:nary>
                    </m:oMath>
                  </m:oMathPara>
                </a14:m>
                <a:endParaRPr lang="en-US" altLang="ja-JP" sz="2400" dirty="0"/>
              </a:p>
              <a:p>
                <a:pPr marL="0" indent="0">
                  <a:lnSpc>
                    <a:spcPct val="100000"/>
                  </a:lnSpc>
                  <a:spcBef>
                    <a:spcPts val="600"/>
                  </a:spcBef>
                  <a:spcAft>
                    <a:spcPts val="600"/>
                  </a:spcAft>
                  <a:buNone/>
                </a:pPr>
                <a:r>
                  <a:rPr lang="en-US" altLang="ja-JP" sz="1800" b="1" dirty="0">
                    <a:latin typeface="Cambria Math" panose="02040503050406030204" pitchFamily="18" charset="0"/>
                  </a:rPr>
                  <a:t>  </a:t>
                </a:r>
                <a:r>
                  <a:rPr lang="en-US" altLang="ja-JP" sz="1600" b="1" dirty="0">
                    <a:latin typeface="Cambria Math" panose="02040503050406030204" pitchFamily="18" charset="0"/>
                  </a:rPr>
                  <a:t> </a:t>
                </a:r>
              </a:p>
              <a:p>
                <a:pPr marL="0" indent="0">
                  <a:lnSpc>
                    <a:spcPct val="100000"/>
                  </a:lnSpc>
                  <a:spcBef>
                    <a:spcPts val="600"/>
                  </a:spcBef>
                  <a:spcAft>
                    <a:spcPts val="600"/>
                  </a:spcAft>
                  <a:buNone/>
                </a:pPr>
                <a:r>
                  <a:rPr lang="en-US" altLang="ja-JP" sz="2000" dirty="0">
                    <a:latin typeface="Cambria Math" panose="02040503050406030204" pitchFamily="18" charset="0"/>
                  </a:rPr>
                  <a:t>※</a:t>
                </a:r>
                <a:r>
                  <a:rPr lang="ja-JP" altLang="en-US" sz="2000" dirty="0">
                    <a:latin typeface="Cambria Math" panose="02040503050406030204" pitchFamily="18" charset="0"/>
                  </a:rPr>
                  <a:t>この値は</a:t>
                </a:r>
                <a:r>
                  <a:rPr lang="en-US" altLang="ja-JP" sz="2000" dirty="0">
                    <a:latin typeface="Cambria Math" panose="02040503050406030204" pitchFamily="18" charset="0"/>
                  </a:rPr>
                  <a:t>0 </a:t>
                </a:r>
                <a:r>
                  <a:rPr lang="en-US" altLang="ja-JP" sz="2000" dirty="0">
                    <a:latin typeface="Cambria Math" panose="02040503050406030204" pitchFamily="18" charset="0"/>
                    <a:sym typeface="Wingdings" panose="05000000000000000000" pitchFamily="2" charset="2"/>
                  </a:rPr>
                  <a:t> </a:t>
                </a:r>
                <a:r>
                  <a:rPr lang="ja-JP" altLang="en-US" sz="2000" dirty="0">
                    <a:latin typeface="Cambria Math" panose="02040503050406030204" pitchFamily="18" charset="0"/>
                    <a:sym typeface="Wingdings" panose="05000000000000000000" pitchFamily="2" charset="2"/>
                  </a:rPr>
                  <a:t>証明せよ</a:t>
                </a:r>
                <a:endParaRPr lang="en-US" altLang="ja-JP" sz="1800" dirty="0">
                  <a:latin typeface="Cambria Math" panose="02040503050406030204" pitchFamily="18" charset="0"/>
                </a:endParaRPr>
              </a:p>
            </p:txBody>
          </p:sp>
        </mc:Choice>
        <mc:Fallback xmlns="">
          <p:sp>
            <p:nvSpPr>
              <p:cNvPr id="33" name="コンテンツ プレースホルダー 2"/>
              <p:cNvSpPr txBox="1">
                <a:spLocks noRot="1" noChangeAspect="1" noMove="1" noResize="1" noEditPoints="1" noAdjustHandles="1" noChangeArrowheads="1" noChangeShapeType="1" noTextEdit="1"/>
              </p:cNvSpPr>
              <p:nvPr/>
            </p:nvSpPr>
            <p:spPr>
              <a:xfrm>
                <a:off x="475641" y="2064184"/>
                <a:ext cx="5646863" cy="2646133"/>
              </a:xfrm>
              <a:prstGeom prst="rect">
                <a:avLst/>
              </a:prstGeom>
              <a:blipFill>
                <a:blip r:embed="rId5"/>
                <a:stretch>
                  <a:fillRect l="-1620" t="-1843" b="-19355"/>
                </a:stretch>
              </a:blipFill>
            </p:spPr>
            <p:txBody>
              <a:bodyPr/>
              <a:lstStyle/>
              <a:p>
                <a:r>
                  <a:rPr lang="ja-JP" altLang="en-US">
                    <a:noFill/>
                  </a:rPr>
                  <a:t> </a:t>
                </a:r>
              </a:p>
            </p:txBody>
          </p:sp>
        </mc:Fallback>
      </mc:AlternateContent>
      <p:grpSp>
        <p:nvGrpSpPr>
          <p:cNvPr id="57" name="グループ化 56"/>
          <p:cNvGrpSpPr/>
          <p:nvPr/>
        </p:nvGrpSpPr>
        <p:grpSpPr>
          <a:xfrm>
            <a:off x="8083285" y="4637364"/>
            <a:ext cx="2818682" cy="2220636"/>
            <a:chOff x="7818880" y="4720709"/>
            <a:chExt cx="2818682" cy="2220636"/>
          </a:xfrm>
        </p:grpSpPr>
        <p:grpSp>
          <p:nvGrpSpPr>
            <p:cNvPr id="46" name="グループ化 45"/>
            <p:cNvGrpSpPr/>
            <p:nvPr/>
          </p:nvGrpSpPr>
          <p:grpSpPr>
            <a:xfrm>
              <a:off x="7966144" y="4983982"/>
              <a:ext cx="2671418" cy="1957363"/>
              <a:chOff x="7966144" y="4983982"/>
              <a:chExt cx="2671418" cy="1957363"/>
            </a:xfrm>
          </p:grpSpPr>
          <p:grpSp>
            <p:nvGrpSpPr>
              <p:cNvPr id="37" name="グループ化 36"/>
              <p:cNvGrpSpPr/>
              <p:nvPr/>
            </p:nvGrpSpPr>
            <p:grpSpPr>
              <a:xfrm>
                <a:off x="7966144" y="5416062"/>
                <a:ext cx="2671418" cy="1525283"/>
                <a:chOff x="9523639" y="2049863"/>
                <a:chExt cx="2671418" cy="1525283"/>
              </a:xfrm>
            </p:grpSpPr>
            <p:grpSp>
              <p:nvGrpSpPr>
                <p:cNvPr id="38" name="グループ化 37"/>
                <p:cNvGrpSpPr/>
                <p:nvPr/>
              </p:nvGrpSpPr>
              <p:grpSpPr>
                <a:xfrm>
                  <a:off x="9523639" y="2049863"/>
                  <a:ext cx="2671418" cy="1114933"/>
                  <a:chOff x="9523639" y="2049863"/>
                  <a:chExt cx="2671418" cy="1114933"/>
                </a:xfrm>
              </p:grpSpPr>
              <p:cxnSp>
                <p:nvCxnSpPr>
                  <p:cNvPr id="40" name="直線コネクタ 39"/>
                  <p:cNvCxnSpPr/>
                  <p:nvPr/>
                </p:nvCxnSpPr>
                <p:spPr>
                  <a:xfrm flipV="1">
                    <a:off x="9545662" y="2049863"/>
                    <a:ext cx="2649395" cy="1105320"/>
                  </a:xfrm>
                  <a:prstGeom prst="line">
                    <a:avLst/>
                  </a:prstGeom>
                  <a:ln w="47625">
                    <a:solidFill>
                      <a:srgbClr val="C00000"/>
                    </a:solidFill>
                    <a:prstDash val="sysDot"/>
                  </a:ln>
                </p:spPr>
                <p:style>
                  <a:lnRef idx="1">
                    <a:schemeClr val="accent1"/>
                  </a:lnRef>
                  <a:fillRef idx="0">
                    <a:schemeClr val="accent1"/>
                  </a:fillRef>
                  <a:effectRef idx="0">
                    <a:schemeClr val="accent1"/>
                  </a:effectRef>
                  <a:fontRef idx="minor">
                    <a:schemeClr val="tx1"/>
                  </a:fontRef>
                </p:style>
              </p:cxnSp>
              <p:cxnSp>
                <p:nvCxnSpPr>
                  <p:cNvPr id="41" name="直線コネクタ 40"/>
                  <p:cNvCxnSpPr/>
                  <p:nvPr/>
                </p:nvCxnSpPr>
                <p:spPr>
                  <a:xfrm flipV="1">
                    <a:off x="9523639" y="2943225"/>
                    <a:ext cx="531090" cy="221571"/>
                  </a:xfrm>
                  <a:prstGeom prst="line">
                    <a:avLst/>
                  </a:prstGeom>
                  <a:ln w="47625">
                    <a:solidFill>
                      <a:srgbClr val="C00000"/>
                    </a:solidFill>
                    <a:headEnd type="oval" w="sm" len="sm"/>
                    <a:tailEnd type="stealth" w="lg" len="lg"/>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39" name="正方形/長方形 38"/>
                    <p:cNvSpPr/>
                    <p:nvPr/>
                  </p:nvSpPr>
                  <p:spPr>
                    <a:xfrm>
                      <a:off x="9647435" y="2928815"/>
                      <a:ext cx="570989" cy="64633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3600" b="1">
                                <a:latin typeface="Cambria Math" panose="02040503050406030204" pitchFamily="18" charset="0"/>
                              </a:rPr>
                              <m:t>𝐮</m:t>
                            </m:r>
                          </m:oMath>
                        </m:oMathPara>
                      </a14:m>
                      <a:endParaRPr lang="ja-JP" altLang="en-US" sz="3600" dirty="0"/>
                    </a:p>
                  </p:txBody>
                </p:sp>
              </mc:Choice>
              <mc:Fallback xmlns="">
                <p:sp>
                  <p:nvSpPr>
                    <p:cNvPr id="39" name="正方形/長方形 38"/>
                    <p:cNvSpPr>
                      <a:spLocks noRot="1" noChangeAspect="1" noMove="1" noResize="1" noEditPoints="1" noAdjustHandles="1" noChangeArrowheads="1" noChangeShapeType="1" noTextEdit="1"/>
                    </p:cNvSpPr>
                    <p:nvPr/>
                  </p:nvSpPr>
                  <p:spPr>
                    <a:xfrm>
                      <a:off x="9647435" y="2928815"/>
                      <a:ext cx="570989" cy="646331"/>
                    </a:xfrm>
                    <a:prstGeom prst="rect">
                      <a:avLst/>
                    </a:prstGeom>
                    <a:blipFill rotWithShape="0">
                      <a:blip r:embed="rId6"/>
                      <a:stretch>
                        <a:fillRect/>
                      </a:stretch>
                    </a:blipFill>
                  </p:spPr>
                  <p:txBody>
                    <a:bodyPr/>
                    <a:lstStyle/>
                    <a:p>
                      <a:r>
                        <a:rPr lang="ja-JP" altLang="en-US">
                          <a:noFill/>
                        </a:rPr>
                        <a:t> </a:t>
                      </a:r>
                    </a:p>
                  </p:txBody>
                </p:sp>
              </mc:Fallback>
            </mc:AlternateContent>
          </p:grpSp>
          <p:sp>
            <p:nvSpPr>
              <p:cNvPr id="45" name="円/楕円 44"/>
              <p:cNvSpPr/>
              <p:nvPr/>
            </p:nvSpPr>
            <p:spPr>
              <a:xfrm>
                <a:off x="9756949" y="4983982"/>
                <a:ext cx="150726" cy="15072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48" name="直線コネクタ 47"/>
            <p:cNvCxnSpPr/>
            <p:nvPr/>
          </p:nvCxnSpPr>
          <p:spPr>
            <a:xfrm flipH="1" flipV="1">
              <a:off x="9835381" y="5057649"/>
              <a:ext cx="246832" cy="614489"/>
            </a:xfrm>
            <a:prstGeom prst="line">
              <a:avLst/>
            </a:prstGeom>
            <a:ln w="12700">
              <a:solidFill>
                <a:srgbClr val="C00000"/>
              </a:solidFill>
              <a:prstDash val="sysDot"/>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4" name="正方形/長方形 53"/>
                <p:cNvSpPr/>
                <p:nvPr/>
              </p:nvSpPr>
              <p:spPr>
                <a:xfrm rot="20259997">
                  <a:off x="8248349" y="5187205"/>
                  <a:ext cx="1000723" cy="52219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altLang="ja-JP" sz="2800" b="1" i="1">
                                <a:latin typeface="Cambria Math" panose="02040503050406030204" pitchFamily="18" charset="0"/>
                              </a:rPr>
                            </m:ctrlPr>
                          </m:sSupPr>
                          <m:e>
                            <m:r>
                              <a:rPr lang="en-US" altLang="ja-JP" sz="2800" b="1">
                                <a:latin typeface="Cambria Math" panose="02040503050406030204" pitchFamily="18" charset="0"/>
                              </a:rPr>
                              <m:t>𝐮</m:t>
                            </m:r>
                          </m:e>
                          <m:sup>
                            <m:r>
                              <a:rPr lang="en-US" altLang="ja-JP" sz="2800" i="1">
                                <a:latin typeface="Cambria Math" panose="02040503050406030204" pitchFamily="18" charset="0"/>
                              </a:rPr>
                              <m:t>𝑇</m:t>
                            </m:r>
                          </m:sup>
                        </m:sSup>
                        <m:sSub>
                          <m:sSubPr>
                            <m:ctrlPr>
                              <a:rPr lang="en-US" altLang="ja-JP" sz="2400" b="1" i="1">
                                <a:latin typeface="Cambria Math" panose="02040503050406030204" pitchFamily="18" charset="0"/>
                              </a:rPr>
                            </m:ctrlPr>
                          </m:sSubPr>
                          <m:e>
                            <m:r>
                              <a:rPr lang="en-US" altLang="ja-JP" sz="2400" b="1">
                                <a:latin typeface="Cambria Math" panose="02040503050406030204" pitchFamily="18" charset="0"/>
                              </a:rPr>
                              <m:t>𝐱</m:t>
                            </m:r>
                            <m:r>
                              <a:rPr lang="en-US" altLang="ja-JP" sz="2400" b="1" i="1">
                                <a:latin typeface="Cambria Math" panose="02040503050406030204" pitchFamily="18" charset="0"/>
                              </a:rPr>
                              <m:t>′</m:t>
                            </m:r>
                          </m:e>
                          <m:sub>
                            <m:r>
                              <a:rPr lang="en-US" altLang="ja-JP" sz="2400" i="1">
                                <a:latin typeface="Cambria Math" panose="02040503050406030204" pitchFamily="18" charset="0"/>
                              </a:rPr>
                              <m:t>𝑖</m:t>
                            </m:r>
                          </m:sub>
                        </m:sSub>
                      </m:oMath>
                    </m:oMathPara>
                  </a14:m>
                  <a:endParaRPr lang="ja-JP" altLang="en-US" sz="2400" dirty="0"/>
                </a:p>
              </p:txBody>
            </p:sp>
          </mc:Choice>
          <mc:Fallback xmlns="">
            <p:sp>
              <p:nvSpPr>
                <p:cNvPr id="54" name="正方形/長方形 53"/>
                <p:cNvSpPr>
                  <a:spLocks noRot="1" noChangeAspect="1" noMove="1" noResize="1" noEditPoints="1" noAdjustHandles="1" noChangeArrowheads="1" noChangeShapeType="1" noTextEdit="1"/>
                </p:cNvSpPr>
                <p:nvPr/>
              </p:nvSpPr>
              <p:spPr>
                <a:xfrm rot="20259997">
                  <a:off x="8248349" y="5187205"/>
                  <a:ext cx="1000723" cy="522194"/>
                </a:xfrm>
                <a:prstGeom prst="rect">
                  <a:avLst/>
                </a:prstGeom>
                <a:blipFill rotWithShape="0">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5" name="正方形/長方形 54"/>
                <p:cNvSpPr/>
                <p:nvPr/>
              </p:nvSpPr>
              <p:spPr>
                <a:xfrm>
                  <a:off x="9818681" y="4720709"/>
                  <a:ext cx="663708"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800" b="1" i="1">
                                <a:latin typeface="Cambria Math" panose="02040503050406030204" pitchFamily="18" charset="0"/>
                              </a:rPr>
                            </m:ctrlPr>
                          </m:sSubPr>
                          <m:e>
                            <m:r>
                              <a:rPr lang="en-US" altLang="ja-JP" sz="2800" b="1">
                                <a:latin typeface="Cambria Math" panose="02040503050406030204" pitchFamily="18" charset="0"/>
                              </a:rPr>
                              <m:t>𝐱</m:t>
                            </m:r>
                            <m:r>
                              <a:rPr lang="en-US" altLang="ja-JP" sz="2800" b="1" i="1">
                                <a:latin typeface="Cambria Math" panose="02040503050406030204" pitchFamily="18" charset="0"/>
                              </a:rPr>
                              <m:t>′</m:t>
                            </m:r>
                          </m:e>
                          <m:sub>
                            <m:r>
                              <a:rPr lang="en-US" altLang="ja-JP" sz="2800" i="1">
                                <a:latin typeface="Cambria Math" panose="02040503050406030204" pitchFamily="18" charset="0"/>
                              </a:rPr>
                              <m:t>𝑖</m:t>
                            </m:r>
                          </m:sub>
                        </m:sSub>
                      </m:oMath>
                    </m:oMathPara>
                  </a14:m>
                  <a:endParaRPr lang="ja-JP" altLang="en-US" sz="2800" dirty="0"/>
                </a:p>
              </p:txBody>
            </p:sp>
          </mc:Choice>
          <mc:Fallback xmlns="">
            <p:sp>
              <p:nvSpPr>
                <p:cNvPr id="55" name="正方形/長方形 54"/>
                <p:cNvSpPr>
                  <a:spLocks noRot="1" noChangeAspect="1" noMove="1" noResize="1" noEditPoints="1" noAdjustHandles="1" noChangeArrowheads="1" noChangeShapeType="1" noTextEdit="1"/>
                </p:cNvSpPr>
                <p:nvPr/>
              </p:nvSpPr>
              <p:spPr>
                <a:xfrm>
                  <a:off x="9818681" y="4720709"/>
                  <a:ext cx="663708" cy="523220"/>
                </a:xfrm>
                <a:prstGeom prst="rect">
                  <a:avLst/>
                </a:prstGeom>
                <a:blipFill rotWithShape="0">
                  <a:blip r:embed="rId8"/>
                  <a:stretch>
                    <a:fillRect/>
                  </a:stretch>
                </a:blipFill>
              </p:spPr>
              <p:txBody>
                <a:bodyPr/>
                <a:lstStyle/>
                <a:p>
                  <a:r>
                    <a:rPr lang="ja-JP" altLang="en-US">
                      <a:noFill/>
                    </a:rPr>
                    <a:t> </a:t>
                  </a:r>
                </a:p>
              </p:txBody>
            </p:sp>
          </mc:Fallback>
        </mc:AlternateContent>
        <p:sp>
          <p:nvSpPr>
            <p:cNvPr id="56" name="右中かっこ 55"/>
            <p:cNvSpPr/>
            <p:nvPr/>
          </p:nvSpPr>
          <p:spPr>
            <a:xfrm rot="14861845">
              <a:off x="8743494" y="4788003"/>
              <a:ext cx="352714" cy="2201942"/>
            </a:xfrm>
            <a:prstGeom prst="rightBrace">
              <a:avLst>
                <a:gd name="adj1" fmla="val 98015"/>
                <a:gd name="adj2" fmla="val 50000"/>
              </a:avLst>
            </a:prstGeom>
            <a:ln w="158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9" name="タイトル 1"/>
          <p:cNvSpPr txBox="1">
            <a:spLocks/>
          </p:cNvSpPr>
          <p:nvPr/>
        </p:nvSpPr>
        <p:spPr>
          <a:xfrm>
            <a:off x="266702" y="158298"/>
            <a:ext cx="10505333" cy="73327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stStyle>
          <a:p>
            <a:r>
              <a:rPr lang="ja-JP" altLang="en-US" sz="4000" b="1"/>
              <a:t>主成分分析</a:t>
            </a:r>
            <a:endParaRPr lang="ja-JP" altLang="en-US" sz="4000" dirty="0"/>
          </a:p>
        </p:txBody>
      </p:sp>
    </p:spTree>
    <p:extLst>
      <p:ext uri="{BB962C8B-B14F-4D97-AF65-F5344CB8AC3E}">
        <p14:creationId xmlns:p14="http://schemas.microsoft.com/office/powerpoint/2010/main" val="163691132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18181</TotalTime>
  <Words>2049</Words>
  <Application>Microsoft Office PowerPoint</Application>
  <PresentationFormat>ワイド画面</PresentationFormat>
  <Paragraphs>571</Paragraphs>
  <Slides>45</Slides>
  <Notes>9</Notes>
  <HiddenSlides>2</HiddenSlides>
  <MMClips>0</MMClips>
  <ScaleCrop>false</ScaleCrop>
  <HeadingPairs>
    <vt:vector size="6" baseType="variant">
      <vt:variant>
        <vt:lpstr>使用されているフォント</vt:lpstr>
      </vt:variant>
      <vt:variant>
        <vt:i4>9</vt:i4>
      </vt:variant>
      <vt:variant>
        <vt:lpstr>テーマ</vt:lpstr>
      </vt:variant>
      <vt:variant>
        <vt:i4>1</vt:i4>
      </vt:variant>
      <vt:variant>
        <vt:lpstr>スライド タイトル</vt:lpstr>
      </vt:variant>
      <vt:variant>
        <vt:i4>45</vt:i4>
      </vt:variant>
    </vt:vector>
  </HeadingPairs>
  <TitlesOfParts>
    <vt:vector size="55" baseType="lpstr">
      <vt:lpstr>ＭＳ Ｐゴシック</vt:lpstr>
      <vt:lpstr>メイリオ</vt:lpstr>
      <vt:lpstr>游ゴシック Light</vt:lpstr>
      <vt:lpstr>游明朝</vt:lpstr>
      <vt:lpstr>Arial</vt:lpstr>
      <vt:lpstr>Calibri</vt:lpstr>
      <vt:lpstr>Cambria Math</vt:lpstr>
      <vt:lpstr>Times New Roman</vt:lpstr>
      <vt:lpstr>Wingdings</vt:lpstr>
      <vt:lpstr>Office テーマ</vt:lpstr>
      <vt:lpstr>ディジタルメディア処理2</vt:lpstr>
      <vt:lpstr>主成分分析</vt:lpstr>
      <vt:lpstr>Contents</vt:lpstr>
      <vt:lpstr>主成分分析(Principal Component Analysis) </vt:lpstr>
      <vt:lpstr>主成分分析</vt:lpstr>
      <vt:lpstr>主成分分析</vt:lpstr>
      <vt:lpstr>主成分分析</vt:lpstr>
      <vt:lpstr>主成分分析</vt:lpstr>
      <vt:lpstr>PowerPoint プレゼンテーション</vt:lpstr>
      <vt:lpstr>主成分分析</vt:lpstr>
      <vt:lpstr>主成分分析 – 小休止</vt:lpstr>
      <vt:lpstr>主成分分析 - 第n主成分</vt:lpstr>
      <vt:lpstr>主成分分析 - 第n主成分</vt:lpstr>
      <vt:lpstr>主成分分析 – 小休止</vt:lpstr>
      <vt:lpstr>主成分分析 – 第1主成分の計算</vt:lpstr>
      <vt:lpstr>主成分分析 – 第1主成分の計算</vt:lpstr>
      <vt:lpstr>主成分分析 – 第1主成分の計算</vt:lpstr>
      <vt:lpstr>主成分分析 – 第2主成分の計算</vt:lpstr>
      <vt:lpstr>主成分分析 – 第n主成分の計算</vt:lpstr>
      <vt:lpstr>主成分分析 – 分散共分散行列を理解する</vt:lpstr>
      <vt:lpstr>主成分分析 – 分散共分散行列を理解する</vt:lpstr>
      <vt:lpstr>主成分分析 – 分散共分散行列を理解する</vt:lpstr>
      <vt:lpstr>主成分分析 – 小休止</vt:lpstr>
      <vt:lpstr>主成分分析 - 次元圧縮への応用</vt:lpstr>
      <vt:lpstr>主成分分析 - 次元圧縮への応用</vt:lpstr>
      <vt:lpstr>主成分分析 - 次元圧縮への応用</vt:lpstr>
      <vt:lpstr>主成分分析 – まとめ</vt:lpstr>
      <vt:lpstr>PowerPoint プレゼンテーション</vt:lpstr>
      <vt:lpstr>主成分分析の画像処理応用</vt:lpstr>
      <vt:lpstr>PCAによる画像の次元圧縮</vt:lpstr>
      <vt:lpstr>PCAによる画像の次元圧縮</vt:lpstr>
      <vt:lpstr>PCAによる画像の次元圧縮</vt:lpstr>
      <vt:lpstr>PCAによる画像の次元圧縮</vt:lpstr>
      <vt:lpstr>PCAによる画像の次元圧縮</vt:lpstr>
      <vt:lpstr>オートエンコーダ 自己符号化器</vt:lpstr>
      <vt:lpstr>参考資料</vt:lpstr>
      <vt:lpstr>オートエンコーダー（自己符号化器）とは</vt:lpstr>
      <vt:lpstr>概要 : 下図のようなネットワークを考える</vt:lpstr>
      <vt:lpstr>オートエンコーダの概要</vt:lpstr>
      <vt:lpstr>オートエンコーダの概要</vt:lpstr>
      <vt:lpstr>多層自己符号化器</vt:lpstr>
      <vt:lpstr>自己符号化器の例</vt:lpstr>
      <vt:lpstr>自己符号化器の例</vt:lpstr>
      <vt:lpstr>自己符号化器の例</vt:lpstr>
      <vt:lpstr>まとめ</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Takashi Ijiri</dc:creator>
  <cp:lastModifiedBy>Takashi Ijiri</cp:lastModifiedBy>
  <cp:revision>553</cp:revision>
  <cp:lastPrinted>2018-06-07T03:06:54Z</cp:lastPrinted>
  <dcterms:created xsi:type="dcterms:W3CDTF">2017-01-19T02:23:36Z</dcterms:created>
  <dcterms:modified xsi:type="dcterms:W3CDTF">2020-05-26T11:16:38Z</dcterms:modified>
</cp:coreProperties>
</file>