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69" r:id="rId2"/>
    <p:sldId id="298"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8" r:id="rId46"/>
    <p:sldId id="349" r:id="rId47"/>
    <p:sldId id="350" r:id="rId48"/>
    <p:sldId id="351" r:id="rId4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429" autoAdjust="0"/>
  </p:normalViewPr>
  <p:slideViewPr>
    <p:cSldViewPr snapToGrid="0">
      <p:cViewPr varScale="1">
        <p:scale>
          <a:sx n="121" d="100"/>
          <a:sy n="121" d="100"/>
        </p:scale>
        <p:origin x="222" y="90"/>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6.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18E4F-8904-49F0-A966-ED8BC304F0DA}" type="datetimeFigureOut">
              <a:rPr kumimoji="1" lang="ja-JP" altLang="en-US" smtClean="0"/>
              <a:t>2017/6/27</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前期の復習 </a:t>
            </a:r>
            <a:r>
              <a:rPr kumimoji="1" lang="en-US" altLang="ja-JP" dirty="0" smtClean="0"/>
              <a:t>10</a:t>
            </a:r>
            <a:r>
              <a:rPr kumimoji="1" lang="ja-JP" altLang="en-US" dirty="0" smtClean="0"/>
              <a:t>分</a:t>
            </a:r>
            <a:endParaRPr kumimoji="1" lang="en-US" altLang="ja-JP" dirty="0" smtClean="0"/>
          </a:p>
          <a:p>
            <a:r>
              <a:rPr kumimoji="1" lang="ja-JP" altLang="en-US" dirty="0" smtClean="0"/>
              <a:t>後期の概要</a:t>
            </a:r>
            <a:r>
              <a:rPr kumimoji="1" lang="ja-JP" altLang="en-US" baseline="0" dirty="0" smtClean="0"/>
              <a:t> </a:t>
            </a:r>
            <a:r>
              <a:rPr kumimoji="1" lang="en-US" altLang="ja-JP" baseline="0" dirty="0" smtClean="0"/>
              <a:t>10</a:t>
            </a:r>
            <a:r>
              <a:rPr kumimoji="1" lang="ja-JP" altLang="en-US" baseline="0" dirty="0" smtClean="0"/>
              <a:t>分</a:t>
            </a:r>
            <a:endParaRPr kumimoji="1" lang="en-US" altLang="ja-JP" dirty="0" smtClean="0"/>
          </a:p>
          <a:p>
            <a:r>
              <a:rPr kumimoji="1" lang="ja-JP" altLang="en-US" dirty="0" smtClean="0"/>
              <a:t>試験の総括 </a:t>
            </a:r>
            <a:r>
              <a:rPr kumimoji="1" lang="en-US" altLang="ja-JP" dirty="0" smtClean="0"/>
              <a:t>10</a:t>
            </a:r>
            <a:r>
              <a:rPr kumimoji="1" lang="ja-JP" altLang="en-US" smtClean="0"/>
              <a:t>分</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200" dirty="0" err="1" smtClean="0"/>
              <a:t>Neocognitron</a:t>
            </a:r>
            <a:endParaRPr lang="en-US" altLang="ja-JP" sz="1200" dirty="0" smtClean="0"/>
          </a:p>
          <a:p>
            <a:endParaRPr kumimoji="1" lang="en-US" altLang="ja-JP" sz="1200" dirty="0" smtClean="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kumimoji="1" lang="en-US" altLang="ja-JP" sz="1200" kern="1200" dirty="0" smtClean="0">
                <a:solidFill>
                  <a:schemeClr val="tx1"/>
                </a:solidFill>
                <a:effectLst/>
                <a:latin typeface="+mn-lt"/>
                <a:ea typeface="+mn-ea"/>
                <a:cs typeface="+mn-cs"/>
              </a:rPr>
              <a:t>Reducing the Dimensionality of</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kumimoji="1" lang="en-US" altLang="ja-JP" sz="1200" kern="1200" dirty="0" smtClean="0">
                <a:solidFill>
                  <a:schemeClr val="tx1"/>
                </a:solidFill>
                <a:effectLst/>
                <a:latin typeface="+mn-lt"/>
                <a:ea typeface="+mn-ea"/>
                <a:cs typeface="+mn-cs"/>
              </a:rPr>
              <a:t>Alex </a:t>
            </a:r>
            <a:r>
              <a:rPr kumimoji="1" lang="en-US" altLang="ja-JP" sz="1200" kern="1200" dirty="0" err="1" smtClean="0">
                <a:solidFill>
                  <a:schemeClr val="tx1"/>
                </a:solidFill>
                <a:effectLst/>
                <a:latin typeface="+mn-lt"/>
                <a:ea typeface="+mn-ea"/>
                <a:cs typeface="+mn-cs"/>
              </a:rPr>
              <a:t>Krizhevsky</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kriz@cs.utoronto.ca</a:t>
            </a:r>
          </a:p>
          <a:p>
            <a:r>
              <a:rPr kumimoji="1" lang="en-US" altLang="ja-JP" sz="1200" kern="1200" dirty="0" smtClean="0">
                <a:solidFill>
                  <a:schemeClr val="tx1"/>
                </a:solidFill>
                <a:effectLst/>
                <a:latin typeface="+mn-lt"/>
                <a:ea typeface="+mn-ea"/>
                <a:cs typeface="+mn-cs"/>
              </a:rPr>
              <a:t>Ilya </a:t>
            </a:r>
            <a:r>
              <a:rPr kumimoji="1" lang="en-US" altLang="ja-JP" sz="1200" kern="1200" dirty="0" err="1" smtClean="0">
                <a:solidFill>
                  <a:schemeClr val="tx1"/>
                </a:solidFill>
                <a:effectLst/>
                <a:latin typeface="+mn-lt"/>
                <a:ea typeface="+mn-ea"/>
                <a:cs typeface="+mn-cs"/>
              </a:rPr>
              <a:t>Sutskever</a:t>
            </a:r>
            <a:endParaRPr kumimoji="1" lang="en-US" altLang="ja-JP" sz="1200" kern="1200" dirty="0" smtClean="0">
              <a:solidFill>
                <a:schemeClr val="tx1"/>
              </a:solidFill>
              <a:effectLst/>
              <a:latin typeface="+mn-lt"/>
              <a:ea typeface="+mn-ea"/>
              <a:cs typeface="+mn-cs"/>
            </a:endParaRPr>
          </a:p>
          <a:p>
            <a:r>
              <a:rPr kumimoji="1" lang="en-US" altLang="ja-JP" sz="1200" kern="1200" dirty="0" smtClean="0">
                <a:solidFill>
                  <a:schemeClr val="tx1"/>
                </a:solidFill>
                <a:effectLst/>
                <a:latin typeface="+mn-lt"/>
                <a:ea typeface="+mn-ea"/>
                <a:cs typeface="+mn-cs"/>
              </a:rPr>
              <a:t>University of Toronto</a:t>
            </a:r>
          </a:p>
          <a:p>
            <a:r>
              <a:rPr kumimoji="1" lang="en-US" altLang="ja-JP" sz="1200" kern="1200" dirty="0" smtClean="0">
                <a:solidFill>
                  <a:schemeClr val="tx1"/>
                </a:solidFill>
                <a:effectLst/>
                <a:latin typeface="+mn-lt"/>
                <a:ea typeface="+mn-ea"/>
                <a:cs typeface="+mn-cs"/>
              </a:rPr>
              <a:t>ilya@cs.utoronto.ca</a:t>
            </a:r>
          </a:p>
          <a:p>
            <a:r>
              <a:rPr kumimoji="1" lang="en-US" altLang="ja-JP" sz="1200" kern="1200" dirty="0" smtClean="0">
                <a:solidFill>
                  <a:schemeClr val="tx1"/>
                </a:solidFill>
                <a:effectLst/>
                <a:latin typeface="+mn-lt"/>
                <a:ea typeface="+mn-ea"/>
                <a:cs typeface="+mn-cs"/>
              </a:rPr>
              <a:t>Geoffrey E. Hinton</a:t>
            </a:r>
            <a:endParaRPr kumimoji="1" lang="en-US" altLang="ja-JP" dirty="0" smtClean="0"/>
          </a:p>
          <a:p>
            <a:r>
              <a:rPr kumimoji="1" lang="en-US" altLang="ja-JP" sz="1200" kern="1200" dirty="0" smtClean="0">
                <a:solidFill>
                  <a:schemeClr val="tx1"/>
                </a:solidFill>
                <a:effectLst/>
                <a:latin typeface="+mn-lt"/>
                <a:ea typeface="+mn-ea"/>
                <a:cs typeface="+mn-cs"/>
              </a:rPr>
              <a:t>ImageNet Classification with Deep Convolutional</a:t>
            </a:r>
            <a:r>
              <a:rPr kumimoji="1" lang="en-US" altLang="ja-JP" sz="1200" kern="1200" baseline="0" dirty="0" smtClean="0">
                <a:solidFill>
                  <a:schemeClr val="tx1"/>
                </a:solidFill>
                <a:effectLst/>
                <a:latin typeface="+mn-lt"/>
                <a:ea typeface="+mn-ea"/>
                <a:cs typeface="+mn-cs"/>
              </a:rPr>
              <a:t> </a:t>
            </a:r>
            <a:r>
              <a:rPr kumimoji="1" lang="en-US" altLang="ja-JP" sz="1200" kern="1200" dirty="0" smtClean="0">
                <a:solidFill>
                  <a:schemeClr val="tx1"/>
                </a:solidFill>
                <a:effectLst/>
                <a:latin typeface="+mn-lt"/>
                <a:ea typeface="+mn-ea"/>
                <a:cs typeface="+mn-cs"/>
              </a:rPr>
              <a:t>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r>
                      <a:rPr lang="en-US" altLang="ja-JP" sz="1200" b="0" i="1" smtClean="0">
                        <a:latin typeface="Cambria Math" panose="02040503050406030204" pitchFamily="18" charset="0"/>
                      </a:rPr>
                      <m:t>=</m:t>
                    </m:r>
                    <m:nary>
                      <m:naryPr>
                        <m:chr m:val="∑"/>
                        <m:supHide m:val="on"/>
                        <m:ctrlPr>
                          <a:rPr lang="en-US" altLang="ja-JP" sz="1200" b="0" i="1" smtClean="0">
                            <a:latin typeface="Cambria Math" panose="02040503050406030204" pitchFamily="18" charset="0"/>
                          </a:rPr>
                        </m:ctrlPr>
                      </m:naryPr>
                      <m:sub>
                        <m:r>
                          <m:rPr>
                            <m:brk m:alnAt="7"/>
                          </m:rPr>
                          <a:rPr lang="en-US" altLang="ja-JP" sz="1200" b="0" i="1" smtClean="0">
                            <a:latin typeface="Cambria Math" panose="02040503050406030204" pitchFamily="18" charset="0"/>
                          </a:rPr>
                          <m:t>𝑘</m:t>
                        </m:r>
                      </m:sub>
                      <m:sup/>
                      <m:e>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𝑘</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i="1">
                                    <a:latin typeface="Cambria Math" panose="02040503050406030204" pitchFamily="18" charset="0"/>
                                  </a:rPr>
                                  <m:t>𝑘</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𝑔</m:t>
                                </m:r>
                              </m:e>
                              <m:sub>
                                <m:r>
                                  <a:rPr lang="en-US" altLang="ja-JP" sz="1200" i="1">
                                    <a:latin typeface="Cambria Math" panose="02040503050406030204" pitchFamily="18" charset="0"/>
                                  </a:rPr>
                                  <m:t>𝑗</m:t>
                                </m:r>
                              </m:sub>
                            </m:sSub>
                          </m:den>
                        </m:f>
                      </m:e>
                    </m:nary>
                    <m:r>
                      <a:rPr lang="ja-JP" altLang="en-US" sz="1200" i="1">
                        <a:latin typeface="Cambria Math" panose="02040503050406030204" pitchFamily="18" charset="0"/>
                      </a:rPr>
                      <m:t>ここではシグマが</m:t>
                    </m:r>
                  </m:oMath>
                </a14:m>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14:m>
                  <m:oMath xmlns:m="http://schemas.openxmlformats.org/officeDocument/2006/math">
                    <m:f>
                      <m:fPr>
                        <m:ctrlPr>
                          <a:rPr lang="en-US" altLang="ja-JP" sz="1200" i="1" smtClean="0">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r>
                      <a:rPr lang="en-US" altLang="ja-JP" sz="1200" b="0" i="1" smtClean="0">
                        <a:latin typeface="Cambria Math" panose="02040503050406030204" pitchFamily="18" charset="0"/>
                      </a:rPr>
                      <m:t>=</m:t>
                    </m:r>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r>
                          <a:rPr lang="en-US" altLang="ja-JP" sz="1200" i="1">
                            <a:latin typeface="Cambria Math" panose="02040503050406030204" pitchFamily="18" charset="0"/>
                          </a:rPr>
                          <m:t>𝐽</m:t>
                        </m:r>
                      </m:num>
                      <m:den>
                        <m:r>
                          <a:rPr lang="en-US" altLang="ja-JP" sz="1200" i="1">
                            <a:latin typeface="Cambria Math" panose="02040503050406030204" pitchFamily="18" charset="0"/>
                          </a:rPr>
                          <m:t>𝜕</m:t>
                        </m:r>
                        <m:sSub>
                          <m:sSubPr>
                            <m:ctrlPr>
                              <a:rPr lang="en-US" altLang="ja-JP" sz="1200" b="0" i="1" smtClean="0">
                                <a:latin typeface="Cambria Math" panose="02040503050406030204" pitchFamily="18" charset="0"/>
                              </a:rPr>
                            </m:ctrlPr>
                          </m:sSubPr>
                          <m:e>
                            <m:r>
                              <a:rPr lang="en-US" altLang="ja-JP" sz="1200" b="0" i="1" smtClean="0">
                                <a:latin typeface="Cambria Math" panose="02040503050406030204" pitchFamily="18" charset="0"/>
                              </a:rPr>
                              <m:t>h</m:t>
                            </m:r>
                          </m:e>
                          <m:sub>
                            <m:r>
                              <a:rPr lang="en-US" altLang="ja-JP" sz="1200" b="0" i="1" smtClean="0">
                                <a:latin typeface="Cambria Math" panose="02040503050406030204" pitchFamily="18" charset="0"/>
                              </a:rPr>
                              <m:t>𝑗</m:t>
                            </m:r>
                          </m:sub>
                        </m:sSub>
                      </m:den>
                    </m:f>
                    <m:f>
                      <m:fPr>
                        <m:ctrlPr>
                          <a:rPr lang="en-US" altLang="ja-JP" sz="1200" i="1">
                            <a:latin typeface="Cambria Math" panose="02040503050406030204" pitchFamily="18" charset="0"/>
                          </a:rPr>
                        </m:ctrlPr>
                      </m:fPr>
                      <m:num>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num>
                      <m:den>
                        <m:r>
                          <a:rPr lang="en-US" altLang="ja-JP" sz="1200" i="1">
                            <a:latin typeface="Cambria Math" panose="02040503050406030204" pitchFamily="18" charset="0"/>
                          </a:rPr>
                          <m:t>𝜕</m:t>
                        </m:r>
                        <m:sSub>
                          <m:sSubPr>
                            <m:ctrlPr>
                              <a:rPr lang="en-US" altLang="ja-JP" sz="1200" i="1">
                                <a:latin typeface="Cambria Math" panose="02040503050406030204" pitchFamily="18" charset="0"/>
                              </a:rPr>
                            </m:ctrlPr>
                          </m:sSubPr>
                          <m:e>
                            <m:r>
                              <a:rPr lang="en-US" altLang="ja-JP" sz="1200" i="1">
                                <a:latin typeface="Cambria Math" panose="02040503050406030204" pitchFamily="18" charset="0"/>
                              </a:rPr>
                              <m:t>𝑤</m:t>
                            </m:r>
                          </m:e>
                          <m:sub>
                            <m:r>
                              <a:rPr lang="en-US" altLang="ja-JP" sz="12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200" i="1" smtClean="0">
                            <a:latin typeface="Cambria Math" panose="02040503050406030204" pitchFamily="18" charset="0"/>
                          </a:rPr>
                        </m:ctrlPr>
                      </m:sSubPr>
                      <m:e>
                        <m:r>
                          <a:rPr lang="en-US" altLang="ja-JP" sz="1200" i="1">
                            <a:latin typeface="Cambria Math" panose="02040503050406030204" pitchFamily="18" charset="0"/>
                          </a:rPr>
                          <m:t>h</m:t>
                        </m:r>
                      </m:e>
                      <m:sub>
                        <m:r>
                          <a:rPr lang="en-US" altLang="ja-JP" sz="1200" b="0" i="1" smtClean="0">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48</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2017/6/27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2017/6/27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2017/6/27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2017/6/27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2017/6/27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2017/6/27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2017/6/27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4.png"/><Relationship Id="rId11" Type="http://schemas.openxmlformats.org/officeDocument/2006/relationships/image" Target="../media/image119.png"/><Relationship Id="rId5" Type="http://schemas.openxmlformats.org/officeDocument/2006/relationships/image" Target="../media/image113.png"/><Relationship Id="rId10" Type="http://schemas.openxmlformats.org/officeDocument/2006/relationships/image" Target="../media/image118.png"/><Relationship Id="rId4" Type="http://schemas.openxmlformats.org/officeDocument/2006/relationships/image" Target="../media/image112.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25.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25.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2.xml"/><Relationship Id="rId4" Type="http://schemas.openxmlformats.org/officeDocument/2006/relationships/image" Target="../media/image125.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4.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5.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6.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1.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png"/><Relationship Id="rId11" Type="http://schemas.openxmlformats.org/officeDocument/2006/relationships/image" Target="../media/image200.png"/><Relationship Id="rId5" Type="http://schemas.openxmlformats.org/officeDocument/2006/relationships/image" Target="../media/image194.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png"/><Relationship Id="rId9" Type="http://schemas.openxmlformats.org/officeDocument/2006/relationships/image" Target="../media/image198.png"/><Relationship Id="rId14" Type="http://schemas.openxmlformats.org/officeDocument/2006/relationships/image" Target="../media/image203.png"/></Relationships>
</file>

<file path=ppt/slides/_rels/slide46.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211.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8.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217.png"/><Relationship Id="rId7" Type="http://schemas.openxmlformats.org/officeDocument/2006/relationships/image" Target="../media/image2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彩度，</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919949" cy="646331"/>
          </a:xfrm>
          <a:prstGeom prst="rect">
            <a:avLst/>
          </a:prstGeom>
        </p:spPr>
        <p:txBody>
          <a:bodyPr wrap="none">
            <a:spAutoFit/>
          </a:bodyPr>
          <a:lstStyle/>
          <a:p>
            <a:r>
              <a:rPr lang="en-US" altLang="ja-JP" dirty="0"/>
              <a:t>Created by </a:t>
            </a:r>
            <a:r>
              <a:rPr lang="en-US" altLang="ja-JP" dirty="0" smtClean="0"/>
              <a:t>Quasar</a:t>
            </a:r>
          </a:p>
          <a:p>
            <a:r>
              <a:rPr lang="en-US" altLang="ja-JP" dirty="0" smtClean="0"/>
              <a:t>CC 3.0</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0" name="正方形/長方形 49"/>
              <p:cNvSpPr/>
              <p:nvPr/>
            </p:nvSpPr>
            <p:spPr>
              <a:xfrm>
                <a:off x="7278629" y="6334780"/>
                <a:ext cx="4913371" cy="523220"/>
              </a:xfrm>
              <a:prstGeom prst="rect">
                <a:avLst/>
              </a:prstGeom>
            </p:spPr>
            <p:txBody>
              <a:bodyPr wrap="square">
                <a:spAutoFit/>
              </a:bodyPr>
              <a:lstStyle/>
              <a:p>
                <a:r>
                  <a:rPr lang="en-US" altLang="ja-JP" sz="1400" dirty="0" smtClean="0"/>
                  <a:t>※</a:t>
                </a:r>
                <a:r>
                  <a:rPr lang="ja-JP" altLang="en-US" sz="1400" dirty="0" smtClean="0"/>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i="1">
                            <a:latin typeface="Cambria Math" panose="02040503050406030204" pitchFamily="18" charset="0"/>
                          </a:rPr>
                          <m:t>𝑤</m:t>
                        </m:r>
                      </m:e>
                      <m:sub>
                        <m:r>
                          <a:rPr lang="en-US" altLang="ja-JP" sz="1400" i="1">
                            <a:latin typeface="Cambria Math" panose="02040503050406030204" pitchFamily="18" charset="0"/>
                          </a:rPr>
                          <m:t>0</m:t>
                        </m:r>
                      </m:sub>
                    </m:sSub>
                  </m:oMath>
                </a14:m>
                <a:r>
                  <a:rPr lang="ja-JP" altLang="en-US" sz="1400" dirty="0" smtClean="0"/>
                  <a:t>についての記載がないのですが、</a:t>
                </a:r>
                <a:endParaRPr lang="en-US" altLang="ja-JP" sz="1400" dirty="0" smtClean="0"/>
              </a:p>
              <a:p>
                <a:r>
                  <a:rPr lang="ja-JP" altLang="en-US" sz="1400" dirty="0" smtClean="0"/>
                  <a:t>ここでは</a:t>
                </a:r>
                <a:r>
                  <a:rPr lang="en-US" altLang="ja-JP" sz="1400" dirty="0" smtClean="0"/>
                  <a:t>『</a:t>
                </a:r>
                <a:r>
                  <a:rPr lang="ja-JP" altLang="en-US" sz="1400" dirty="0" err="1" smtClean="0"/>
                  <a:t>わかぱた</a:t>
                </a:r>
                <a:r>
                  <a:rPr lang="en-US" altLang="ja-JP" sz="1400" dirty="0" smtClean="0"/>
                  <a:t>』</a:t>
                </a:r>
                <a:r>
                  <a:rPr lang="ja-JP" altLang="en-US" sz="1400" dirty="0" smtClean="0"/>
                  <a:t>に順じてバイアス項を記載しています</a:t>
                </a:r>
                <a:endParaRPr lang="en-US" altLang="ja-JP" sz="1400" dirty="0" smtClean="0"/>
              </a:p>
            </p:txBody>
          </p:sp>
        </mc:Choice>
        <mc:Fallback xmlns="">
          <p:sp>
            <p:nvSpPr>
              <p:cNvPr id="50" name="正方形/長方形 49"/>
              <p:cNvSpPr>
                <a:spLocks noRot="1" noChangeAspect="1" noMove="1" noResize="1" noEditPoints="1" noAdjustHandles="1" noChangeArrowheads="1" noChangeShapeType="1" noTextEdit="1"/>
              </p:cNvSpPr>
              <p:nvPr/>
            </p:nvSpPr>
            <p:spPr>
              <a:xfrm>
                <a:off x="7278629" y="6334780"/>
                <a:ext cx="4913371" cy="523220"/>
              </a:xfrm>
              <a:prstGeom prst="rect">
                <a:avLst/>
              </a:prstGeom>
              <a:blipFill rotWithShape="0">
                <a:blip r:embed="rId11"/>
                <a:stretch>
                  <a:fillRect l="-372" t="-4651" b="-9302"/>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24494"/>
            <a:ext cx="11708780" cy="733270"/>
          </a:xfrm>
        </p:spPr>
        <p:txBody>
          <a:bodyPr/>
          <a:lstStyle/>
          <a:p>
            <a:r>
              <a:rPr lang="ja-JP" altLang="en-US" dirty="0" smtClean="0"/>
              <a:t>デジタル</a:t>
            </a:r>
            <a:r>
              <a:rPr lang="ja-JP" altLang="en-US" dirty="0"/>
              <a:t>メディア</a:t>
            </a:r>
            <a:r>
              <a:rPr lang="ja-JP" altLang="en-US" dirty="0" smtClean="0"/>
              <a:t>処理２、</a:t>
            </a:r>
            <a:r>
              <a:rPr lang="en-US" altLang="ja-JP" dirty="0" smtClean="0"/>
              <a:t>2017</a:t>
            </a:r>
            <a:r>
              <a:rPr lang="ja-JP" altLang="en-US" dirty="0" smtClean="0"/>
              <a:t>（前期）</a:t>
            </a:r>
            <a:endParaRPr kumimoji="1" lang="ja-JP" altLang="en-US" dirty="0"/>
          </a:p>
        </p:txBody>
      </p:sp>
      <p:sp>
        <p:nvSpPr>
          <p:cNvPr id="3" name="コンテンツ プレースホルダー 2"/>
          <p:cNvSpPr>
            <a:spLocks noGrp="1"/>
          </p:cNvSpPr>
          <p:nvPr>
            <p:ph idx="1"/>
          </p:nvPr>
        </p:nvSpPr>
        <p:spPr>
          <a:xfrm>
            <a:off x="483219" y="943276"/>
            <a:ext cx="10982499" cy="5697275"/>
          </a:xfrm>
        </p:spPr>
        <p:txBody>
          <a:bodyPr>
            <a:normAutofit/>
          </a:bodyPr>
          <a:lstStyle/>
          <a:p>
            <a:pPr marL="0" indent="0">
              <a:buNone/>
            </a:pPr>
            <a:r>
              <a:rPr lang="en-US" altLang="ja-JP" sz="1800" strike="sngStrike" dirty="0" smtClean="0">
                <a:solidFill>
                  <a:schemeClr val="bg1">
                    <a:lumMod val="65000"/>
                  </a:schemeClr>
                </a:solidFill>
              </a:rPr>
              <a:t>4/13   </a:t>
            </a:r>
            <a:r>
              <a:rPr lang="ja-JP" altLang="en-US" sz="1800" strike="sngStrike" dirty="0" smtClean="0">
                <a:solidFill>
                  <a:schemeClr val="bg1">
                    <a:lumMod val="65000"/>
                  </a:schemeClr>
                </a:solidFill>
              </a:rPr>
              <a:t>デジタル画像とは </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イントロダクション</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4/20   </a:t>
            </a:r>
            <a:r>
              <a:rPr lang="ja-JP" altLang="en-US" sz="1800" strike="sngStrike" dirty="0" smtClean="0">
                <a:solidFill>
                  <a:schemeClr val="bg1">
                    <a:lumMod val="65000"/>
                  </a:schemeClr>
                </a:solidFill>
              </a:rPr>
              <a:t>フィルタ処理</a:t>
            </a:r>
            <a:r>
              <a:rPr lang="en-US" altLang="ja-JP" sz="1800" strike="sngStrike" dirty="0" smtClean="0">
                <a:solidFill>
                  <a:schemeClr val="bg1">
                    <a:lumMod val="65000"/>
                  </a:schemeClr>
                </a:solidFill>
              </a:rPr>
              <a:t>1 	: </a:t>
            </a:r>
            <a:r>
              <a:rPr lang="ja-JP" altLang="en-US" sz="1800" strike="sngStrike" dirty="0" smtClean="0">
                <a:solidFill>
                  <a:schemeClr val="bg1">
                    <a:lumMod val="65000"/>
                  </a:schemeClr>
                </a:solidFill>
              </a:rPr>
              <a:t>画素ごとの濃淡変換、</a:t>
            </a:r>
            <a:r>
              <a:rPr lang="ja-JP" altLang="en-US" sz="1800" strike="sngStrike" dirty="0">
                <a:solidFill>
                  <a:schemeClr val="bg1">
                    <a:lumMod val="65000"/>
                  </a:schemeClr>
                </a:solidFill>
              </a:rPr>
              <a:t>線形フィルタ，非線形</a:t>
            </a:r>
            <a:r>
              <a:rPr lang="ja-JP" altLang="en-US" sz="1800" strike="sngStrike" dirty="0" smtClean="0">
                <a:solidFill>
                  <a:schemeClr val="bg1">
                    <a:lumMod val="65000"/>
                  </a:schemeClr>
                </a:solidFill>
              </a:rPr>
              <a:t>フィルタ</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4/27   </a:t>
            </a:r>
            <a:r>
              <a:rPr lang="ja-JP" altLang="en-US" sz="1800" strike="sngStrike" dirty="0" smtClean="0">
                <a:solidFill>
                  <a:schemeClr val="bg1">
                    <a:lumMod val="65000"/>
                  </a:schemeClr>
                </a:solidFill>
              </a:rPr>
              <a:t>フィルタ処理</a:t>
            </a:r>
            <a:r>
              <a:rPr lang="en-US" altLang="ja-JP" sz="1800" strike="sngStrike" dirty="0">
                <a:solidFill>
                  <a:schemeClr val="bg1">
                    <a:lumMod val="65000"/>
                  </a:schemeClr>
                </a:solidFill>
              </a:rPr>
              <a:t>2</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フーリエ変換，ローパスフィルタ，ハイパスフィルタ</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5/11   </a:t>
            </a:r>
            <a:r>
              <a:rPr kumimoji="1" lang="ja-JP" altLang="en-US" sz="1800" strike="sngStrike" dirty="0" smtClean="0">
                <a:solidFill>
                  <a:schemeClr val="bg1">
                    <a:lumMod val="65000"/>
                  </a:schemeClr>
                </a:solidFill>
              </a:rPr>
              <a:t>画像の幾何変換１</a:t>
            </a:r>
            <a:r>
              <a:rPr kumimoji="1" lang="en-US" altLang="ja-JP" sz="1800" strike="sngStrike" dirty="0" smtClean="0">
                <a:solidFill>
                  <a:schemeClr val="bg1">
                    <a:lumMod val="65000"/>
                  </a:schemeClr>
                </a:solidFill>
              </a:rPr>
              <a:t> 	:</a:t>
            </a:r>
            <a:r>
              <a:rPr lang="ja-JP" altLang="en-US" sz="1800" strike="sngStrike" dirty="0" smtClean="0">
                <a:solidFill>
                  <a:schemeClr val="bg1">
                    <a:lumMod val="65000"/>
                  </a:schemeClr>
                </a:solidFill>
              </a:rPr>
              <a:t> アファイン変換</a:t>
            </a:r>
            <a:r>
              <a:rPr lang="en-US" altLang="ja-JP" sz="1800" strike="sngStrike" dirty="0" smtClean="0">
                <a:solidFill>
                  <a:schemeClr val="bg1">
                    <a:lumMod val="65000"/>
                  </a:schemeClr>
                </a:solidFill>
              </a:rPr>
              <a:t>						</a:t>
            </a:r>
            <a:endParaRPr kumimoji="1" lang="en-US" altLang="ja-JP" sz="1800" strike="sngStrike" dirty="0" smtClean="0">
              <a:solidFill>
                <a:schemeClr val="bg1">
                  <a:lumMod val="65000"/>
                </a:schemeClr>
              </a:solidFill>
            </a:endParaRPr>
          </a:p>
          <a:p>
            <a:pPr marL="0" indent="0">
              <a:buNone/>
            </a:pPr>
            <a:r>
              <a:rPr lang="en-US" altLang="ja-JP" sz="1800" strike="sngStrike" dirty="0" smtClean="0">
                <a:solidFill>
                  <a:schemeClr val="bg1">
                    <a:lumMod val="65000"/>
                  </a:schemeClr>
                </a:solidFill>
              </a:rPr>
              <a:t>5/18   </a:t>
            </a:r>
            <a:r>
              <a:rPr lang="ja-JP" altLang="en-US" sz="1800" strike="sngStrike" dirty="0" smtClean="0">
                <a:solidFill>
                  <a:schemeClr val="bg1">
                    <a:lumMod val="65000"/>
                  </a:schemeClr>
                </a:solidFill>
              </a:rPr>
              <a:t>画像の</a:t>
            </a:r>
            <a:r>
              <a:rPr lang="ja-JP" altLang="en-US" sz="1800" strike="sngStrike" dirty="0">
                <a:solidFill>
                  <a:schemeClr val="bg1">
                    <a:lumMod val="65000"/>
                  </a:schemeClr>
                </a:solidFill>
              </a:rPr>
              <a:t>幾何</a:t>
            </a:r>
            <a:r>
              <a:rPr lang="ja-JP" altLang="en-US" sz="1800" strike="sngStrike" dirty="0" smtClean="0">
                <a:solidFill>
                  <a:schemeClr val="bg1">
                    <a:lumMod val="65000"/>
                  </a:schemeClr>
                </a:solidFill>
              </a:rPr>
              <a:t>変換２</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画像の補間，イメージモザイキング</a:t>
            </a:r>
            <a:r>
              <a:rPr lang="en-US" altLang="ja-JP" sz="1800" strike="sngStrike" dirty="0" smtClean="0">
                <a:solidFill>
                  <a:schemeClr val="bg1">
                    <a:lumMod val="65000"/>
                  </a:schemeClr>
                </a:solidFill>
              </a:rPr>
              <a:t>		</a:t>
            </a:r>
            <a:r>
              <a:rPr lang="en-US" altLang="ja-JP" sz="1800" strike="sngStrike" dirty="0">
                <a:solidFill>
                  <a:schemeClr val="bg1">
                    <a:lumMod val="65000"/>
                  </a:schemeClr>
                </a:solidFill>
              </a:rPr>
              <a:t>	</a:t>
            </a:r>
            <a:endParaRPr lang="en-US" altLang="ja-JP" sz="1800" strike="sngStrike" dirty="0" smtClean="0">
              <a:solidFill>
                <a:schemeClr val="bg1">
                  <a:lumMod val="65000"/>
                </a:schemeClr>
              </a:solidFill>
            </a:endParaRPr>
          </a:p>
          <a:p>
            <a:pPr marL="0" indent="0">
              <a:buNone/>
            </a:pPr>
            <a:r>
              <a:rPr kumimoji="1" lang="en-US" altLang="ja-JP" sz="1800" strike="sngStrike" dirty="0" smtClean="0">
                <a:solidFill>
                  <a:schemeClr val="bg1">
                    <a:lumMod val="65000"/>
                  </a:schemeClr>
                </a:solidFill>
              </a:rPr>
              <a:t>5/25   </a:t>
            </a:r>
            <a:r>
              <a:rPr kumimoji="1" lang="ja-JP" altLang="en-US" sz="1800" strike="sngStrike" dirty="0" smtClean="0">
                <a:solidFill>
                  <a:schemeClr val="bg1">
                    <a:lumMod val="65000"/>
                  </a:schemeClr>
                </a:solidFill>
              </a:rPr>
              <a:t>画像領域分割　</a:t>
            </a:r>
            <a:r>
              <a:rPr kumimoji="1" lang="en-US" altLang="ja-JP" sz="1800" strike="sngStrike" dirty="0" smtClean="0">
                <a:solidFill>
                  <a:schemeClr val="bg1">
                    <a:lumMod val="65000"/>
                  </a:schemeClr>
                </a:solidFill>
              </a:rPr>
              <a:t>	: </a:t>
            </a:r>
            <a:r>
              <a:rPr kumimoji="1" lang="ja-JP" altLang="en-US" sz="1800" strike="sngStrike" dirty="0" smtClean="0">
                <a:solidFill>
                  <a:schemeClr val="bg1">
                    <a:lumMod val="65000"/>
                  </a:schemeClr>
                </a:solidFill>
              </a:rPr>
              <a:t>領域拡張法，動的輪郭モデル，グラフカット法，</a:t>
            </a:r>
            <a:r>
              <a:rPr kumimoji="1" lang="en-US" altLang="ja-JP" sz="1800" strike="sngStrike" dirty="0" smtClean="0">
                <a:solidFill>
                  <a:schemeClr val="bg1">
                    <a:lumMod val="65000"/>
                  </a:schemeClr>
                </a:solidFill>
              </a:rPr>
              <a:t>		</a:t>
            </a:r>
          </a:p>
          <a:p>
            <a:pPr marL="0" indent="0">
              <a:buNone/>
            </a:pPr>
            <a:r>
              <a:rPr lang="en-US" altLang="ja-JP" sz="1800" strike="sngStrike" dirty="0">
                <a:solidFill>
                  <a:schemeClr val="bg1">
                    <a:lumMod val="65000"/>
                  </a:schemeClr>
                </a:solidFill>
              </a:rPr>
              <a:t>6</a:t>
            </a:r>
            <a:r>
              <a:rPr lang="en-US" altLang="ja-JP" sz="1800" strike="sngStrike" dirty="0" smtClean="0">
                <a:solidFill>
                  <a:schemeClr val="bg1">
                    <a:lumMod val="65000"/>
                  </a:schemeClr>
                </a:solidFill>
              </a:rPr>
              <a:t>/01   </a:t>
            </a:r>
            <a:r>
              <a:rPr lang="ja-JP" altLang="en-US" sz="1800" b="1" strike="sngStrike" dirty="0" smtClean="0">
                <a:solidFill>
                  <a:schemeClr val="bg1">
                    <a:lumMod val="65000"/>
                  </a:schemeClr>
                </a:solidFill>
              </a:rPr>
              <a:t>前半のまとめ </a:t>
            </a:r>
            <a:r>
              <a:rPr kumimoji="1" lang="en-US" altLang="ja-JP" sz="1800" b="1" strike="sngStrike" dirty="0" smtClean="0">
                <a:solidFill>
                  <a:schemeClr val="bg1">
                    <a:lumMod val="65000"/>
                  </a:schemeClr>
                </a:solidFill>
              </a:rPr>
              <a:t>(</a:t>
            </a:r>
            <a:r>
              <a:rPr kumimoji="1" lang="ja-JP" altLang="en-US" sz="1800" b="1" strike="sngStrike" dirty="0" smtClean="0">
                <a:solidFill>
                  <a:schemeClr val="bg1">
                    <a:lumMod val="65000"/>
                  </a:schemeClr>
                </a:solidFill>
              </a:rPr>
              <a:t>約</a:t>
            </a:r>
            <a:r>
              <a:rPr kumimoji="1" lang="en-US" altLang="ja-JP" sz="1800" b="1" strike="sngStrike" dirty="0" smtClean="0">
                <a:solidFill>
                  <a:schemeClr val="bg1">
                    <a:lumMod val="65000"/>
                  </a:schemeClr>
                </a:solidFill>
              </a:rPr>
              <a:t>30</a:t>
            </a:r>
            <a:r>
              <a:rPr kumimoji="1" lang="ja-JP" altLang="en-US" sz="1800" b="1" strike="sngStrike" dirty="0" smtClean="0">
                <a:solidFill>
                  <a:schemeClr val="bg1">
                    <a:lumMod val="65000"/>
                  </a:schemeClr>
                </a:solidFill>
              </a:rPr>
              <a:t>分</a:t>
            </a:r>
            <a:r>
              <a:rPr kumimoji="1" lang="en-US" altLang="ja-JP" sz="1800" b="1" strike="sngStrike" dirty="0" smtClean="0">
                <a:solidFill>
                  <a:schemeClr val="bg1">
                    <a:lumMod val="65000"/>
                  </a:schemeClr>
                </a:solidFill>
              </a:rPr>
              <a:t>)</a:t>
            </a:r>
            <a:r>
              <a:rPr kumimoji="1" lang="ja-JP" altLang="en-US" sz="1800" b="1" strike="sngStrike" dirty="0" smtClean="0">
                <a:solidFill>
                  <a:schemeClr val="bg1">
                    <a:lumMod val="65000"/>
                  </a:schemeClr>
                </a:solidFill>
              </a:rPr>
              <a:t>と中間試験（約</a:t>
            </a:r>
            <a:r>
              <a:rPr lang="en-US" altLang="ja-JP" sz="1800" b="1" strike="sngStrike" dirty="0">
                <a:solidFill>
                  <a:schemeClr val="bg1">
                    <a:lumMod val="65000"/>
                  </a:schemeClr>
                </a:solidFill>
              </a:rPr>
              <a:t>7</a:t>
            </a:r>
            <a:r>
              <a:rPr kumimoji="1" lang="en-US" altLang="ja-JP" sz="1800" b="1" strike="sngStrike" dirty="0" smtClean="0">
                <a:solidFill>
                  <a:schemeClr val="bg1">
                    <a:lumMod val="65000"/>
                  </a:schemeClr>
                </a:solidFill>
              </a:rPr>
              <a:t>0</a:t>
            </a:r>
            <a:r>
              <a:rPr kumimoji="1" lang="ja-JP" altLang="en-US" sz="1800" b="1" strike="sngStrike" dirty="0" smtClean="0">
                <a:solidFill>
                  <a:schemeClr val="bg1">
                    <a:lumMod val="65000"/>
                  </a:schemeClr>
                </a:solidFill>
              </a:rPr>
              <a:t>分）</a:t>
            </a:r>
            <a:endParaRPr lang="en-US" altLang="ja-JP" sz="1800" strike="sngStrike" dirty="0" smtClean="0">
              <a:solidFill>
                <a:schemeClr val="bg1">
                  <a:lumMod val="65000"/>
                </a:schemeClr>
              </a:solidFill>
            </a:endParaRPr>
          </a:p>
          <a:p>
            <a:pPr marL="0" indent="0">
              <a:buNone/>
            </a:pPr>
            <a:r>
              <a:rPr lang="en-US" altLang="ja-JP" sz="1800" strike="sngStrike" dirty="0" smtClean="0">
                <a:solidFill>
                  <a:schemeClr val="bg1">
                    <a:lumMod val="65000"/>
                  </a:schemeClr>
                </a:solidFill>
              </a:rPr>
              <a:t>6/08   </a:t>
            </a:r>
            <a:r>
              <a:rPr lang="ja-JP" altLang="en-US" sz="1800" strike="sngStrike" dirty="0" smtClean="0">
                <a:solidFill>
                  <a:schemeClr val="bg1">
                    <a:lumMod val="65000"/>
                  </a:schemeClr>
                </a:solidFill>
              </a:rPr>
              <a:t>特徴検出</a:t>
            </a:r>
            <a:r>
              <a:rPr lang="en-US" altLang="ja-JP" sz="1800" strike="sngStrike" dirty="0" smtClean="0">
                <a:solidFill>
                  <a:schemeClr val="bg1">
                    <a:lumMod val="65000"/>
                  </a:schemeClr>
                </a:solidFill>
              </a:rPr>
              <a:t>1 	: </a:t>
            </a:r>
            <a:r>
              <a:rPr lang="ja-JP" altLang="en-US" sz="1800" strike="sngStrike" dirty="0" smtClean="0">
                <a:solidFill>
                  <a:schemeClr val="bg1">
                    <a:lumMod val="65000"/>
                  </a:schemeClr>
                </a:solidFill>
              </a:rPr>
              <a:t>テンプレートマッチング、コーナー・エッジ検出 </a:t>
            </a:r>
            <a:r>
              <a:rPr lang="en-US" altLang="ja-JP" sz="1800" strike="sngStrike" dirty="0" smtClean="0">
                <a:solidFill>
                  <a:schemeClr val="bg1">
                    <a:lumMod val="65000"/>
                  </a:schemeClr>
                </a:solidFill>
              </a:rPr>
              <a:t>	</a:t>
            </a:r>
            <a:r>
              <a:rPr lang="en-US" altLang="ja-JP" sz="1800"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6/15   </a:t>
            </a:r>
            <a:r>
              <a:rPr lang="ja-JP" altLang="en-US" sz="1800" strike="sngStrike" dirty="0" smtClean="0">
                <a:solidFill>
                  <a:schemeClr val="bg1">
                    <a:lumMod val="65000"/>
                  </a:schemeClr>
                </a:solidFill>
              </a:rPr>
              <a:t>特徴検出</a:t>
            </a:r>
            <a:r>
              <a:rPr lang="en-US" altLang="ja-JP" sz="1800" strike="sngStrike" dirty="0" smtClean="0">
                <a:solidFill>
                  <a:schemeClr val="bg1">
                    <a:lumMod val="65000"/>
                  </a:schemeClr>
                </a:solidFill>
              </a:rPr>
              <a:t>2 	: </a:t>
            </a:r>
            <a:r>
              <a:rPr lang="en-US" altLang="ja-JP" sz="1800" strike="sngStrike" dirty="0" err="1" smtClean="0">
                <a:solidFill>
                  <a:schemeClr val="bg1">
                    <a:lumMod val="65000"/>
                  </a:schemeClr>
                </a:solidFill>
              </a:rPr>
              <a:t>DoG</a:t>
            </a:r>
            <a:r>
              <a:rPr lang="ja-JP" altLang="en-US" sz="1800" strike="sngStrike" dirty="0" err="1" smtClean="0">
                <a:solidFill>
                  <a:schemeClr val="bg1">
                    <a:lumMod val="65000"/>
                  </a:schemeClr>
                </a:solidFill>
              </a:rPr>
              <a:t>、</a:t>
            </a:r>
            <a:r>
              <a:rPr lang="en-US" altLang="ja-JP" sz="1800" strike="sngStrike" dirty="0" smtClean="0">
                <a:solidFill>
                  <a:schemeClr val="bg1">
                    <a:lumMod val="65000"/>
                  </a:schemeClr>
                </a:solidFill>
              </a:rPr>
              <a:t>SIFT</a:t>
            </a:r>
            <a:r>
              <a:rPr lang="ja-JP" altLang="en-US" sz="1800" strike="sngStrike" dirty="0" smtClean="0">
                <a:solidFill>
                  <a:schemeClr val="bg1">
                    <a:lumMod val="65000"/>
                  </a:schemeClr>
                </a:solidFill>
              </a:rPr>
              <a:t>特徴量、</a:t>
            </a:r>
            <a:r>
              <a:rPr lang="en-US" altLang="ja-JP" sz="1800" strike="sngStrike" dirty="0" smtClean="0">
                <a:solidFill>
                  <a:schemeClr val="bg1">
                    <a:lumMod val="65000"/>
                  </a:schemeClr>
                </a:solidFill>
              </a:rPr>
              <a:t>Hough</a:t>
            </a:r>
            <a:r>
              <a:rPr lang="ja-JP" altLang="en-US" sz="1800" strike="sngStrike" dirty="0" smtClean="0">
                <a:solidFill>
                  <a:schemeClr val="bg1">
                    <a:lumMod val="65000"/>
                  </a:schemeClr>
                </a:solidFill>
              </a:rPr>
              <a:t>変換</a:t>
            </a:r>
            <a:r>
              <a:rPr lang="en-US" altLang="ja-JP" sz="1800" strike="sngStrike" dirty="0" smtClean="0">
                <a:solidFill>
                  <a:schemeClr val="bg1">
                    <a:lumMod val="65000"/>
                  </a:schemeClr>
                </a:solidFill>
              </a:rPr>
              <a:t>		</a:t>
            </a:r>
          </a:p>
          <a:p>
            <a:pPr marL="0" indent="0">
              <a:buNone/>
            </a:pPr>
            <a:r>
              <a:rPr lang="en-US" altLang="ja-JP" sz="1800" strike="sngStrike" dirty="0" smtClean="0">
                <a:solidFill>
                  <a:schemeClr val="bg1">
                    <a:lumMod val="65000"/>
                  </a:schemeClr>
                </a:solidFill>
              </a:rPr>
              <a:t>6/22   </a:t>
            </a:r>
            <a:r>
              <a:rPr lang="ja-JP" altLang="en-US" sz="1800" strike="sngStrike" dirty="0" smtClean="0">
                <a:solidFill>
                  <a:schemeClr val="bg1">
                    <a:lumMod val="65000"/>
                  </a:schemeClr>
                </a:solidFill>
              </a:rPr>
              <a:t>画像認識</a:t>
            </a:r>
            <a:r>
              <a:rPr lang="en-US" altLang="ja-JP" sz="1800" strike="sngStrike" dirty="0" smtClean="0">
                <a:solidFill>
                  <a:schemeClr val="bg1">
                    <a:lumMod val="65000"/>
                  </a:schemeClr>
                </a:solidFill>
              </a:rPr>
              <a:t>1</a:t>
            </a:r>
            <a:r>
              <a:rPr lang="ja-JP" altLang="en-US" sz="1800" strike="sngStrike" dirty="0" smtClean="0">
                <a:solidFill>
                  <a:schemeClr val="bg1">
                    <a:lumMod val="65000"/>
                  </a:schemeClr>
                </a:solidFill>
              </a:rPr>
              <a:t> </a:t>
            </a:r>
            <a:r>
              <a:rPr lang="en-US" altLang="ja-JP" sz="1800" strike="sngStrike" dirty="0" smtClean="0">
                <a:solidFill>
                  <a:schemeClr val="bg1">
                    <a:lumMod val="65000"/>
                  </a:schemeClr>
                </a:solidFill>
              </a:rPr>
              <a:t>	: </a:t>
            </a:r>
            <a:r>
              <a:rPr lang="ja-JP" altLang="en-US" sz="1800" strike="sngStrike" dirty="0" smtClean="0">
                <a:solidFill>
                  <a:schemeClr val="bg1">
                    <a:lumMod val="65000"/>
                  </a:schemeClr>
                </a:solidFill>
              </a:rPr>
              <a:t>パターン認識概論，サポートベクタマシン</a:t>
            </a:r>
            <a:r>
              <a:rPr lang="en-US" altLang="ja-JP" sz="1800" dirty="0" smtClean="0">
                <a:solidFill>
                  <a:schemeClr val="bg1">
                    <a:lumMod val="65000"/>
                  </a:schemeClr>
                </a:solidFill>
              </a:rPr>
              <a:t>	</a:t>
            </a:r>
            <a:r>
              <a:rPr lang="en-US" altLang="ja-JP" sz="1800" dirty="0" smtClean="0"/>
              <a:t>		</a:t>
            </a:r>
          </a:p>
          <a:p>
            <a:pPr marL="0" indent="0">
              <a:buNone/>
            </a:pPr>
            <a:r>
              <a:rPr lang="en-US" altLang="ja-JP" sz="1800" dirty="0" smtClean="0"/>
              <a:t>6/29   </a:t>
            </a:r>
            <a:r>
              <a:rPr lang="ja-JP" altLang="en-US" sz="1800" dirty="0" smtClean="0"/>
              <a:t>画像認識</a:t>
            </a:r>
            <a:r>
              <a:rPr lang="en-US" altLang="ja-JP" sz="1800" dirty="0"/>
              <a:t>2</a:t>
            </a:r>
            <a:r>
              <a:rPr lang="en-US" altLang="ja-JP" sz="1800" dirty="0" smtClean="0"/>
              <a:t> 	: </a:t>
            </a:r>
            <a:r>
              <a:rPr lang="ja-JP" altLang="en-US" sz="1800" dirty="0" smtClean="0"/>
              <a:t>ニューラルネットワーク、深層学習</a:t>
            </a:r>
            <a:r>
              <a:rPr lang="en-US" altLang="ja-JP" sz="1800" dirty="0" smtClean="0"/>
              <a:t>			</a:t>
            </a:r>
          </a:p>
          <a:p>
            <a:pPr marL="0" indent="0">
              <a:buNone/>
            </a:pPr>
            <a:r>
              <a:rPr lang="en-US" altLang="ja-JP" sz="1800" dirty="0" smtClean="0"/>
              <a:t>7/06   </a:t>
            </a:r>
            <a:r>
              <a:rPr lang="ja-JP" altLang="en-US" sz="1800" dirty="0" smtClean="0"/>
              <a:t>画像処理演習</a:t>
            </a:r>
            <a:r>
              <a:rPr lang="en-US" altLang="ja-JP" sz="1800" dirty="0" smtClean="0"/>
              <a:t>	: ImageJ</a:t>
            </a:r>
            <a:r>
              <a:rPr lang="ja-JP" altLang="en-US" sz="1800" dirty="0" smtClean="0"/>
              <a:t>を用いた画像処理入門</a:t>
            </a:r>
            <a:r>
              <a:rPr lang="en-US" altLang="ja-JP" sz="1800" dirty="0"/>
              <a:t>	</a:t>
            </a:r>
          </a:p>
          <a:p>
            <a:pPr marL="0" indent="0">
              <a:buNone/>
            </a:pPr>
            <a:r>
              <a:rPr lang="en-US" altLang="ja-JP" sz="1800" dirty="0" smtClean="0"/>
              <a:t>7/13   </a:t>
            </a:r>
            <a:r>
              <a:rPr lang="ja-JP" altLang="en-US" sz="1800" dirty="0"/>
              <a:t>画像</a:t>
            </a:r>
            <a:r>
              <a:rPr lang="ja-JP" altLang="en-US" sz="1800" dirty="0" smtClean="0"/>
              <a:t>処理演習</a:t>
            </a:r>
            <a:r>
              <a:rPr lang="en-US" altLang="ja-JP" sz="1800" dirty="0" smtClean="0"/>
              <a:t>	: Python</a:t>
            </a:r>
            <a:r>
              <a:rPr lang="ja-JP" altLang="en-US" sz="1800" smtClean="0"/>
              <a:t>を用いた画像処理プログラミング入門</a:t>
            </a:r>
            <a:r>
              <a:rPr lang="en-US" altLang="ja-JP" sz="1800" dirty="0" smtClean="0"/>
              <a:t>			</a:t>
            </a:r>
          </a:p>
          <a:p>
            <a:pPr marL="0" indent="0">
              <a:buNone/>
            </a:pPr>
            <a:r>
              <a:rPr lang="en-US" altLang="ja-JP" sz="1800" dirty="0" smtClean="0"/>
              <a:t>7/20   </a:t>
            </a:r>
            <a:r>
              <a:rPr lang="ja-JP" altLang="en-US" sz="1800" b="1" dirty="0" smtClean="0">
                <a:solidFill>
                  <a:srgbClr val="FF0000"/>
                </a:solidFill>
              </a:rPr>
              <a:t>後半の</a:t>
            </a:r>
            <a:r>
              <a:rPr lang="ja-JP" altLang="en-US" sz="1800" b="1" dirty="0">
                <a:solidFill>
                  <a:srgbClr val="FF0000"/>
                </a:solidFill>
              </a:rPr>
              <a:t>まとめ </a:t>
            </a:r>
            <a:r>
              <a:rPr lang="en-US" altLang="ja-JP" sz="1800" b="1" dirty="0">
                <a:solidFill>
                  <a:srgbClr val="FF0000"/>
                </a:solidFill>
              </a:rPr>
              <a:t>(</a:t>
            </a:r>
            <a:r>
              <a:rPr lang="ja-JP" altLang="en-US" sz="1800" b="1" dirty="0">
                <a:solidFill>
                  <a:srgbClr val="FF0000"/>
                </a:solidFill>
              </a:rPr>
              <a:t>約</a:t>
            </a:r>
            <a:r>
              <a:rPr lang="en-US" altLang="ja-JP" sz="1800" b="1" dirty="0">
                <a:solidFill>
                  <a:srgbClr val="FF0000"/>
                </a:solidFill>
              </a:rPr>
              <a:t>30</a:t>
            </a:r>
            <a:r>
              <a:rPr lang="ja-JP" altLang="en-US" sz="1800" b="1" dirty="0">
                <a:solidFill>
                  <a:srgbClr val="FF0000"/>
                </a:solidFill>
              </a:rPr>
              <a:t>分</a:t>
            </a:r>
            <a:r>
              <a:rPr lang="en-US" altLang="ja-JP" sz="1800" b="1" dirty="0">
                <a:solidFill>
                  <a:srgbClr val="FF0000"/>
                </a:solidFill>
              </a:rPr>
              <a:t>)</a:t>
            </a:r>
            <a:r>
              <a:rPr lang="ja-JP" altLang="en-US" sz="1800" b="1" dirty="0" smtClean="0">
                <a:solidFill>
                  <a:srgbClr val="FF0000"/>
                </a:solidFill>
              </a:rPr>
              <a:t>と期末試験</a:t>
            </a:r>
            <a:r>
              <a:rPr lang="ja-JP" altLang="en-US" sz="1800" b="1" dirty="0">
                <a:solidFill>
                  <a:srgbClr val="FF0000"/>
                </a:solidFill>
              </a:rPr>
              <a:t>（約</a:t>
            </a:r>
            <a:r>
              <a:rPr lang="en-US" altLang="ja-JP" sz="1800" b="1" dirty="0">
                <a:solidFill>
                  <a:srgbClr val="FF0000"/>
                </a:solidFill>
              </a:rPr>
              <a:t>70</a:t>
            </a:r>
            <a:r>
              <a:rPr lang="ja-JP" altLang="en-US" sz="1800" b="1" dirty="0">
                <a:solidFill>
                  <a:srgbClr val="FF0000"/>
                </a:solidFill>
              </a:rPr>
              <a:t>分</a:t>
            </a:r>
            <a:r>
              <a:rPr lang="ja-JP" altLang="en-US" sz="1800" b="1" dirty="0" smtClean="0">
                <a:solidFill>
                  <a:srgbClr val="FF0000"/>
                </a:solidFill>
              </a:rPr>
              <a:t>）</a:t>
            </a:r>
            <a:endParaRPr lang="en-US" altLang="ja-JP" sz="1800" b="1" dirty="0" smtClean="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a:t>
            </a:fld>
            <a:endParaRPr kumimoji="1" lang="ja-JP" altLang="en-US"/>
          </a:p>
        </p:txBody>
      </p:sp>
    </p:spTree>
    <p:extLst>
      <p:ext uri="{BB962C8B-B14F-4D97-AF65-F5344CB8AC3E}">
        <p14:creationId xmlns:p14="http://schemas.microsoft.com/office/powerpoint/2010/main" val="81163768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681348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6813486" cy="5703810"/>
              </a:xfrm>
              <a:blipFill rotWithShape="0">
                <a:blip r:embed="rId2"/>
                <a:stretch>
                  <a:fillRect l="-1163" t="-855"/>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円形度，彩度，色相，ざらつき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Aft>
                <a:spcPts val="600"/>
              </a:spcAft>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64"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25524" y="5411824"/>
            <a:ext cx="10998819" cy="733270"/>
          </a:xfrm>
        </p:spPr>
        <p:txBody>
          <a:bodyPr>
            <a:normAutofit/>
          </a:bodyPr>
          <a:lstStyle/>
          <a:p>
            <a:pPr algn="r"/>
            <a:r>
              <a:rPr kumimoji="1" lang="ja-JP" altLang="en-US" sz="3600" b="1" dirty="0" smtClean="0"/>
              <a:t>補足資料 </a:t>
            </a:r>
            <a:r>
              <a:rPr kumimoji="1" lang="en-US" altLang="ja-JP" sz="3600" b="1" dirty="0" smtClean="0"/>
              <a:t>: back propagation</a:t>
            </a:r>
            <a:endParaRPr kumimoji="1" lang="ja-JP" altLang="en-US" sz="3100" dirty="0"/>
          </a:p>
        </p:txBody>
      </p:sp>
      <p:sp>
        <p:nvSpPr>
          <p:cNvPr id="3" name="コンテンツ プレースホルダー 2"/>
          <p:cNvSpPr>
            <a:spLocks noGrp="1"/>
          </p:cNvSpPr>
          <p:nvPr>
            <p:ph idx="1"/>
          </p:nvPr>
        </p:nvSpPr>
        <p:spPr>
          <a:xfrm>
            <a:off x="525524" y="1343722"/>
            <a:ext cx="10984305" cy="2558975"/>
          </a:xfrm>
        </p:spPr>
        <p:txBody>
          <a:bodyPr/>
          <a:lstStyle/>
          <a:p>
            <a:endParaRPr kumimoji="1" lang="ja-JP" altLang="en-US"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604619"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a:t>
                </a:r>
                <a:r>
                  <a:rPr lang="ja-JP" altLang="en-US" sz="2000" b="1" dirty="0">
                    <a:latin typeface="Times New Roman" panose="02020603050405020304" pitchFamily="18" charset="0"/>
                    <a:cs typeface="Times New Roman" panose="02020603050405020304" pitchFamily="18" charset="0"/>
                  </a:rPr>
                  <a:t>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a:t>
                </a:r>
                <a:r>
                  <a:rPr lang="ja-JP" altLang="en-US" sz="1800" dirty="0">
                    <a:latin typeface="Times New Roman" panose="02020603050405020304" pitchFamily="18" charset="0"/>
                    <a:cs typeface="Times New Roman" panose="02020603050405020304" pitchFamily="18" charset="0"/>
                  </a:rPr>
                  <a:t>ずつ</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604619" cy="5143499"/>
              </a:xfrm>
              <a:blipFill rotWithShape="0">
                <a:blip r:embed="rId2"/>
                <a:stretch>
                  <a:fillRect l="-1016" t="-1066" r="-739"/>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8164196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r>
                  <a:rPr kumimoji="1" lang="ja-JP" altLang="en-US" sz="2400" b="1" dirty="0" smtClean="0">
                    <a:latin typeface="Times New Roman" panose="02020603050405020304" pitchFamily="18" charset="0"/>
                    <a:cs typeface="Times New Roman" panose="02020603050405020304" pitchFamily="18" charset="0"/>
                  </a:rPr>
                  <a:t>の更新について</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29453048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30329587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555626"/>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の更新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555626"/>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315970" y="3923651"/>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他変数関数の連鎖律を利用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315970" y="3923651"/>
                <a:ext cx="3886513" cy="2618537"/>
              </a:xfrm>
              <a:prstGeom prst="rect">
                <a:avLst/>
              </a:prstGeom>
              <a:blipFill rotWithShape="0">
                <a:blip r:embed="rId7"/>
                <a:stretch>
                  <a:fillRect l="-1567" r="-940"/>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4188262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彩度</a:t>
            </a: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平均彩度と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より、入力画像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14138</TotalTime>
  <Words>3421</Words>
  <Application>Microsoft Office PowerPoint</Application>
  <PresentationFormat>ワイド画面</PresentationFormat>
  <Paragraphs>1004</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デジタルメディア処理2</vt:lpstr>
      <vt:lpstr>デジタルメディア処理２、2017（前期）</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補足資料 :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421</cp:revision>
  <dcterms:created xsi:type="dcterms:W3CDTF">2017-01-19T02:23:36Z</dcterms:created>
  <dcterms:modified xsi:type="dcterms:W3CDTF">2017-06-27T08:08:44Z</dcterms:modified>
</cp:coreProperties>
</file>