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9" r:id="rId2"/>
    <p:sldId id="344" r:id="rId3"/>
    <p:sldId id="353" r:id="rId4"/>
    <p:sldId id="355" r:id="rId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68203" autoAdjust="0"/>
  </p:normalViewPr>
  <p:slideViewPr>
    <p:cSldViewPr snapToGrid="0">
      <p:cViewPr varScale="1">
        <p:scale>
          <a:sx n="83" d="100"/>
          <a:sy n="83" d="100"/>
        </p:scale>
        <p:origin x="1704"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2017/6/27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2418431"/>
            <a:ext cx="11473211" cy="2986945"/>
          </a:xfrm>
        </p:spPr>
        <p:txBody>
          <a:bodyPr>
            <a:normAutofit/>
          </a:bodyPr>
          <a:lstStyle/>
          <a:p>
            <a:r>
              <a:rPr lang="ja-JP" altLang="en-US" dirty="0"/>
              <a:t>過去問がないので何かと大変と思います</a:t>
            </a:r>
            <a:r>
              <a:rPr lang="ja-JP" altLang="en-US" dirty="0" smtClean="0"/>
              <a:t>が</a:t>
            </a:r>
            <a:r>
              <a:rPr lang="en-US" altLang="ja-JP" dirty="0" smtClean="0"/>
              <a:t>…</a:t>
            </a:r>
          </a:p>
          <a:p>
            <a:r>
              <a:rPr lang="ja-JP" altLang="en-US" dirty="0" smtClean="0"/>
              <a:t>持ち込み可（紙</a:t>
            </a:r>
            <a:r>
              <a:rPr lang="ja-JP" altLang="en-US" dirty="0"/>
              <a:t>媒体</a:t>
            </a:r>
            <a:r>
              <a:rPr lang="ja-JP" altLang="en-US" dirty="0" smtClean="0"/>
              <a:t>，及び，任意の電子機器）で実施します</a:t>
            </a:r>
            <a:endParaRPr lang="en-US" altLang="ja-JP" dirty="0" smtClean="0"/>
          </a:p>
          <a:p>
            <a:endParaRPr lang="en-US" altLang="ja-JP" dirty="0" smtClean="0"/>
          </a:p>
          <a:p>
            <a:r>
              <a:rPr lang="ja-JP" altLang="en-US" dirty="0" smtClean="0"/>
              <a:t>ヒントや実施方法の詳細について，</a:t>
            </a:r>
            <a:r>
              <a:rPr lang="en-US" altLang="ja-JP" dirty="0" smtClean="0"/>
              <a:t>11</a:t>
            </a:r>
            <a:r>
              <a:rPr lang="ja-JP" altLang="en-US" dirty="0" smtClean="0"/>
              <a:t>回講義にて解説します</a:t>
            </a:r>
            <a:endParaRPr lang="en-US" altLang="ja-JP" dirty="0" smtClean="0"/>
          </a:p>
          <a:p>
            <a:pPr marL="0" indent="0">
              <a:buNone/>
            </a:pPr>
            <a:r>
              <a:rPr lang="ja-JP" altLang="en-US" dirty="0" smtClean="0"/>
              <a:t> </a:t>
            </a:r>
            <a:r>
              <a:rPr lang="en-US" altLang="ja-JP" dirty="0" smtClean="0">
                <a:sym typeface="Wingdings" panose="05000000000000000000" pitchFamily="2" charset="2"/>
              </a:rPr>
              <a:t> </a:t>
            </a:r>
            <a:r>
              <a:rPr lang="ja-JP" altLang="en-US" dirty="0" smtClean="0"/>
              <a:t>見落とした方は</a:t>
            </a:r>
            <a:r>
              <a:rPr lang="en-US" altLang="ja-JP" dirty="0" smtClean="0"/>
              <a:t>LMS</a:t>
            </a:r>
            <a:r>
              <a:rPr lang="ja-JP" altLang="en-US" dirty="0" smtClean="0"/>
              <a:t>で講義動画を参照してください</a:t>
            </a:r>
            <a:endParaRPr lang="en-US" altLang="ja-JP" dirty="0"/>
          </a:p>
          <a:p>
            <a:endParaRPr lang="en-US" altLang="ja-JP" dirty="0" smtClean="0"/>
          </a:p>
        </p:txBody>
      </p:sp>
    </p:spTree>
    <p:extLst>
      <p:ext uri="{BB962C8B-B14F-4D97-AF65-F5344CB8AC3E}">
        <p14:creationId xmlns:p14="http://schemas.microsoft.com/office/powerpoint/2010/main" val="3576977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476251"/>
            <a:ext cx="11473211" cy="6082658"/>
          </a:xfrm>
        </p:spPr>
        <p:txBody>
          <a:bodyPr>
            <a:normAutofit/>
          </a:bodyPr>
          <a:lstStyle/>
          <a:p>
            <a:pPr marL="0" indent="0">
              <a:buNone/>
            </a:pPr>
            <a:r>
              <a:rPr lang="ja-JP" altLang="en-US" sz="2400" dirty="0" smtClean="0"/>
              <a:t>問</a:t>
            </a:r>
            <a:r>
              <a:rPr lang="en-US" altLang="ja-JP" sz="2400" dirty="0" smtClean="0"/>
              <a:t>1) </a:t>
            </a:r>
          </a:p>
          <a:p>
            <a:pPr marL="0" indent="0">
              <a:buNone/>
            </a:pPr>
            <a:r>
              <a:rPr lang="ja-JP" altLang="en-US" sz="2400" dirty="0" smtClean="0"/>
              <a:t>グレースケール画像</a:t>
            </a:r>
            <a:r>
              <a:rPr lang="ja-JP" altLang="en-US" sz="2400" dirty="0"/>
              <a:t>に</a:t>
            </a:r>
            <a:r>
              <a:rPr lang="en-US" altLang="ja-JP" sz="2400" dirty="0" smtClean="0"/>
              <a:t>3x3 </a:t>
            </a:r>
            <a:r>
              <a:rPr lang="ja-JP" altLang="en-US" sz="2400" dirty="0" smtClean="0"/>
              <a:t>ソーベルフィルタを計算する関数を示せ</a:t>
            </a:r>
            <a:endParaRPr lang="en-US" altLang="ja-JP" sz="2400" dirty="0" smtClean="0"/>
          </a:p>
          <a:p>
            <a:r>
              <a:rPr lang="en-US" altLang="ja-JP" sz="1800" dirty="0" smtClean="0"/>
              <a:t>C/C++, python, java</a:t>
            </a:r>
            <a:r>
              <a:rPr lang="ja-JP" altLang="en-US" sz="1800" dirty="0" smtClean="0"/>
              <a:t>のいずれかの言語を利用すること</a:t>
            </a:r>
            <a:endParaRPr lang="en-US" altLang="ja-JP" sz="1800" dirty="0" smtClean="0"/>
          </a:p>
          <a:p>
            <a:r>
              <a:rPr lang="ja-JP" altLang="en-US" sz="1800" dirty="0" smtClean="0"/>
              <a:t>関数の仕様（</a:t>
            </a:r>
            <a:r>
              <a:rPr lang="ja-JP" altLang="en-US" sz="1800" dirty="0"/>
              <a:t>引数や返り値</a:t>
            </a:r>
            <a:r>
              <a:rPr lang="ja-JP" altLang="en-US" sz="1800" dirty="0" smtClean="0"/>
              <a:t>など）は自由に定めて良いが，</a:t>
            </a:r>
            <a:r>
              <a:rPr lang="ja-JP" altLang="en-US" sz="1800" dirty="0"/>
              <a:t>関数の</a:t>
            </a:r>
            <a:r>
              <a:rPr lang="ja-JP" altLang="en-US" sz="1800" dirty="0" smtClean="0"/>
              <a:t>説明をコメントに記載すること</a:t>
            </a:r>
            <a:endParaRPr lang="en-US" altLang="ja-JP" sz="1800" dirty="0" smtClean="0"/>
          </a:p>
          <a:p>
            <a:r>
              <a:rPr kumimoji="1" lang="en-US" altLang="ja-JP" sz="1800" dirty="0" err="1" smtClean="0"/>
              <a:t>OpenCV</a:t>
            </a:r>
            <a:r>
              <a:rPr kumimoji="1" lang="ja-JP" altLang="en-US" sz="1800" dirty="0" smtClean="0"/>
              <a:t>など外部ライブラリを呼び出しは禁止する</a:t>
            </a:r>
            <a:endParaRPr kumimoji="1" lang="en-US" altLang="ja-JP" sz="1800" dirty="0"/>
          </a:p>
          <a:p>
            <a:pPr marL="0" indent="0">
              <a:buNone/>
            </a:pPr>
            <a:endParaRPr lang="en-US" altLang="ja-JP" sz="2000" dirty="0" smtClean="0"/>
          </a:p>
          <a:p>
            <a:pPr marL="0" indent="0">
              <a:buNone/>
            </a:pPr>
            <a:r>
              <a:rPr lang="en-US" altLang="ja-JP" sz="1600" dirty="0" smtClean="0">
                <a:solidFill>
                  <a:srgbClr val="00B050"/>
                </a:solidFill>
              </a:rPr>
              <a:t>// </a:t>
            </a:r>
            <a:r>
              <a:rPr lang="ja-JP" altLang="en-US" sz="1600" dirty="0" smtClean="0">
                <a:solidFill>
                  <a:srgbClr val="00B050"/>
                </a:solidFill>
              </a:rPr>
              <a:t>解答例（途中まで</a:t>
            </a:r>
            <a:r>
              <a:rPr lang="en-US" altLang="ja-JP" sz="1600" smtClean="0">
                <a:solidFill>
                  <a:srgbClr val="00B050"/>
                </a:solidFill>
              </a:rPr>
              <a:t>)</a:t>
            </a:r>
            <a:endParaRPr lang="en-US" altLang="ja-JP" sz="1600" dirty="0" smtClean="0">
              <a:solidFill>
                <a:srgbClr val="00B050"/>
              </a:solidFill>
            </a:endParaRPr>
          </a:p>
          <a:p>
            <a:pPr marL="0" indent="0">
              <a:buNone/>
            </a:pPr>
            <a:r>
              <a:rPr lang="en-US" altLang="ja-JP" sz="1600" dirty="0" smtClean="0">
                <a:solidFill>
                  <a:srgbClr val="00B050"/>
                </a:solidFill>
              </a:rPr>
              <a:t>// </a:t>
            </a:r>
            <a:r>
              <a:rPr lang="ja-JP" altLang="en-US" sz="1600" dirty="0" smtClean="0">
                <a:solidFill>
                  <a:srgbClr val="00B050"/>
                </a:solidFill>
              </a:rPr>
              <a:t>画像サイズは </a:t>
            </a:r>
            <a:r>
              <a:rPr lang="en-US" altLang="ja-JP" sz="1600" dirty="0" smtClean="0">
                <a:solidFill>
                  <a:srgbClr val="00B050"/>
                </a:solidFill>
              </a:rPr>
              <a:t>width x height</a:t>
            </a:r>
          </a:p>
          <a:p>
            <a:pPr marL="0" indent="0">
              <a:buNone/>
            </a:pPr>
            <a:r>
              <a:rPr lang="en-US" altLang="ja-JP" sz="1600" dirty="0" smtClean="0">
                <a:solidFill>
                  <a:srgbClr val="00B050"/>
                </a:solidFill>
              </a:rPr>
              <a:t>// </a:t>
            </a:r>
            <a:r>
              <a:rPr lang="en-US" altLang="ja-JP" sz="1600" dirty="0" err="1" smtClean="0">
                <a:solidFill>
                  <a:srgbClr val="00B050"/>
                </a:solidFill>
              </a:rPr>
              <a:t>img_in</a:t>
            </a:r>
            <a:r>
              <a:rPr lang="ja-JP" altLang="en-US" sz="1600" dirty="0" smtClean="0">
                <a:solidFill>
                  <a:srgbClr val="00B050"/>
                </a:solidFill>
              </a:rPr>
              <a:t>と</a:t>
            </a:r>
            <a:r>
              <a:rPr lang="en-US" altLang="ja-JP" sz="1600" dirty="0" err="1" smtClean="0">
                <a:solidFill>
                  <a:srgbClr val="00B050"/>
                </a:solidFill>
              </a:rPr>
              <a:t>img_out</a:t>
            </a:r>
            <a:r>
              <a:rPr lang="ja-JP" altLang="en-US" sz="1600" dirty="0" smtClean="0">
                <a:solidFill>
                  <a:srgbClr val="00B050"/>
                </a:solidFill>
              </a:rPr>
              <a:t>は入力画像と出力画像</a:t>
            </a:r>
            <a:endParaRPr lang="en-US" altLang="ja-JP" sz="1600" dirty="0" smtClean="0">
              <a:solidFill>
                <a:srgbClr val="00B050"/>
              </a:solidFill>
            </a:endParaRPr>
          </a:p>
          <a:p>
            <a:pPr marL="0" indent="0">
              <a:buNone/>
            </a:pPr>
            <a:r>
              <a:rPr lang="en-US" altLang="ja-JP" sz="1600" dirty="0" smtClean="0"/>
              <a:t>void </a:t>
            </a:r>
            <a:r>
              <a:rPr lang="en-US" altLang="ja-JP" sz="1600" dirty="0" err="1" smtClean="0"/>
              <a:t>sobel_x</a:t>
            </a:r>
            <a:r>
              <a:rPr lang="en-US" altLang="ja-JP" sz="1600" dirty="0" smtClean="0"/>
              <a:t> ( </a:t>
            </a:r>
            <a:r>
              <a:rPr lang="en-US" altLang="ja-JP" sz="1600" dirty="0" err="1" smtClean="0"/>
              <a:t>int</a:t>
            </a:r>
            <a:r>
              <a:rPr lang="en-US" altLang="ja-JP" sz="1600" dirty="0" smtClean="0"/>
              <a:t> width, </a:t>
            </a:r>
            <a:r>
              <a:rPr lang="en-US" altLang="ja-JP" sz="1600" dirty="0" err="1" smtClean="0"/>
              <a:t>int</a:t>
            </a:r>
            <a:r>
              <a:rPr lang="en-US" altLang="ja-JP" sz="1600" dirty="0" smtClean="0"/>
              <a:t> height, float *</a:t>
            </a:r>
            <a:r>
              <a:rPr lang="en-US" altLang="ja-JP" sz="1600" dirty="0" err="1" smtClean="0"/>
              <a:t>img_in</a:t>
            </a:r>
            <a:r>
              <a:rPr lang="en-US" altLang="ja-JP" sz="1600" dirty="0" smtClean="0"/>
              <a:t>, </a:t>
            </a:r>
            <a:r>
              <a:rPr lang="en-US" altLang="ja-JP" sz="1600" dirty="0"/>
              <a:t>float *</a:t>
            </a:r>
            <a:r>
              <a:rPr lang="en-US" altLang="ja-JP" sz="1600" dirty="0" err="1" smtClean="0"/>
              <a:t>img_out</a:t>
            </a:r>
            <a:r>
              <a:rPr lang="en-US" altLang="ja-JP" sz="1600" dirty="0" smtClean="0"/>
              <a:t>)</a:t>
            </a:r>
          </a:p>
          <a:p>
            <a:pPr marL="0" indent="0">
              <a:buNone/>
            </a:pPr>
            <a:r>
              <a:rPr kumimoji="1" lang="en-US" altLang="ja-JP" sz="1600" dirty="0" smtClean="0"/>
              <a:t>{</a:t>
            </a:r>
          </a:p>
          <a:p>
            <a:pPr marL="0" indent="0">
              <a:buNone/>
            </a:pPr>
            <a:r>
              <a:rPr lang="en-US" altLang="ja-JP" sz="1600" dirty="0"/>
              <a:t> </a:t>
            </a:r>
            <a:r>
              <a:rPr lang="en-US" altLang="ja-JP" sz="1600" dirty="0" smtClean="0"/>
              <a:t>   for( </a:t>
            </a:r>
            <a:r>
              <a:rPr lang="en-US" altLang="ja-JP" sz="1600" dirty="0" err="1" smtClean="0"/>
              <a:t>int</a:t>
            </a:r>
            <a:r>
              <a:rPr lang="en-US" altLang="ja-JP" sz="1600" dirty="0" smtClean="0"/>
              <a:t> </a:t>
            </a:r>
            <a:r>
              <a:rPr lang="en-US" altLang="ja-JP" sz="1600" dirty="0" err="1" smtClean="0"/>
              <a:t>i</a:t>
            </a:r>
            <a:r>
              <a:rPr lang="en-US" altLang="ja-JP" sz="1600" dirty="0" smtClean="0"/>
              <a:t> = 0; </a:t>
            </a:r>
            <a:r>
              <a:rPr lang="en-US" altLang="ja-JP" sz="1600" dirty="0" err="1" smtClean="0"/>
              <a:t>i</a:t>
            </a:r>
            <a:r>
              <a:rPr lang="en-US" altLang="ja-JP" sz="1600" dirty="0" smtClean="0"/>
              <a:t> &lt; height; ++</a:t>
            </a:r>
            <a:r>
              <a:rPr lang="en-US" altLang="ja-JP" sz="1600" dirty="0" err="1" smtClean="0"/>
              <a:t>i</a:t>
            </a:r>
            <a:r>
              <a:rPr lang="en-US" altLang="ja-JP" sz="1600" dirty="0" smtClean="0"/>
              <a:t>){</a:t>
            </a:r>
          </a:p>
          <a:p>
            <a:pPr marL="0" indent="0">
              <a:buNone/>
            </a:pPr>
            <a:r>
              <a:rPr lang="en-US" altLang="ja-JP" sz="1600" dirty="0"/>
              <a:t> </a:t>
            </a:r>
            <a:r>
              <a:rPr lang="en-US" altLang="ja-JP" sz="1600" dirty="0" smtClean="0"/>
              <a:t>       for(</a:t>
            </a:r>
            <a:r>
              <a:rPr lang="en-US" altLang="ja-JP" sz="1600" dirty="0" err="1" smtClean="0"/>
              <a:t>int</a:t>
            </a:r>
            <a:r>
              <a:rPr lang="en-US" altLang="ja-JP" sz="1600" dirty="0" smtClean="0"/>
              <a:t> j = 0; j &lt; width; ++j) { </a:t>
            </a:r>
          </a:p>
          <a:p>
            <a:pPr marL="0" indent="0">
              <a:buNone/>
            </a:pPr>
            <a:r>
              <a:rPr lang="en-US" altLang="ja-JP" sz="1600" dirty="0"/>
              <a:t> </a:t>
            </a:r>
            <a:r>
              <a:rPr lang="en-US" altLang="ja-JP" sz="1600" dirty="0" smtClean="0"/>
              <a:t>           </a:t>
            </a:r>
            <a:r>
              <a:rPr lang="en-US" altLang="ja-JP" sz="1600" dirty="0" err="1" smtClean="0"/>
              <a:t>img_out</a:t>
            </a:r>
            <a:r>
              <a:rPr lang="en-US" altLang="ja-JP" sz="1600" dirty="0" smtClean="0"/>
              <a:t>[</a:t>
            </a:r>
            <a:r>
              <a:rPr lang="en-US" altLang="ja-JP" sz="1600" dirty="0" err="1" smtClean="0"/>
              <a:t>i</a:t>
            </a:r>
            <a:r>
              <a:rPr lang="en-US" altLang="ja-JP" sz="1600" dirty="0" smtClean="0"/>
              <a:t>*width + j] = …</a:t>
            </a:r>
            <a:r>
              <a:rPr kumimoji="1" lang="en-US" altLang="ja-JP" sz="1600" dirty="0" smtClean="0"/>
              <a:t/>
            </a:r>
            <a:br>
              <a:rPr kumimoji="1" lang="en-US" altLang="ja-JP" sz="1600" dirty="0" smtClean="0"/>
            </a:br>
            <a:r>
              <a:rPr kumimoji="1" lang="en-US" altLang="ja-JP" sz="1600" dirty="0" smtClean="0"/>
              <a:t>  </a:t>
            </a:r>
            <a:endParaRPr kumimoji="1" lang="ja-JP" altLang="en-US" sz="1600" dirty="0"/>
          </a:p>
        </p:txBody>
      </p:sp>
    </p:spTree>
    <p:extLst>
      <p:ext uri="{BB962C8B-B14F-4D97-AF65-F5344CB8AC3E}">
        <p14:creationId xmlns:p14="http://schemas.microsoft.com/office/powerpoint/2010/main" val="136704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17635" y="196770"/>
            <a:ext cx="11088302" cy="6661230"/>
          </a:xfrm>
        </p:spPr>
        <p:txBody>
          <a:bodyPr>
            <a:normAutofit/>
          </a:bodyPr>
          <a:lstStyle/>
          <a:p>
            <a:pPr marL="0" indent="0">
              <a:lnSpc>
                <a:spcPct val="110000"/>
              </a:lnSpc>
              <a:spcBef>
                <a:spcPts val="600"/>
              </a:spcBef>
              <a:spcAft>
                <a:spcPts val="600"/>
              </a:spcAft>
              <a:buNone/>
            </a:pPr>
            <a:r>
              <a:rPr lang="ja-JP" altLang="en-US" sz="2400" dirty="0" smtClean="0"/>
              <a:t>問</a:t>
            </a:r>
            <a:r>
              <a:rPr lang="en-US" altLang="ja-JP" sz="2400" dirty="0" smtClean="0"/>
              <a:t>2) </a:t>
            </a:r>
          </a:p>
          <a:p>
            <a:pPr marL="0" indent="0">
              <a:lnSpc>
                <a:spcPct val="110000"/>
              </a:lnSpc>
              <a:spcBef>
                <a:spcPts val="600"/>
              </a:spcBef>
              <a:spcAft>
                <a:spcPts val="600"/>
              </a:spcAft>
              <a:buNone/>
            </a:pPr>
            <a:r>
              <a:rPr lang="en-US" altLang="ja-JP" sz="2400" dirty="0" smtClean="0"/>
              <a:t>a. </a:t>
            </a:r>
            <a:r>
              <a:rPr lang="ja-JP" altLang="en-US" sz="2400" dirty="0" smtClean="0"/>
              <a:t>回転に対して不変な特徴ベクトルを独自に設計しその計算法を簡潔</a:t>
            </a:r>
            <a:r>
              <a:rPr lang="ja-JP" altLang="en-US" sz="2400" dirty="0"/>
              <a:t>に</a:t>
            </a:r>
            <a:r>
              <a:rPr lang="ja-JP" altLang="en-US" sz="2400" dirty="0" smtClean="0"/>
              <a:t>示せ</a:t>
            </a:r>
            <a:endParaRPr lang="en-US" altLang="ja-JP" sz="800" dirty="0"/>
          </a:p>
          <a:p>
            <a:pPr marL="0" indent="0">
              <a:lnSpc>
                <a:spcPct val="110000"/>
              </a:lnSpc>
              <a:spcBef>
                <a:spcPts val="600"/>
              </a:spcBef>
              <a:spcAft>
                <a:spcPts val="600"/>
              </a:spcAft>
              <a:buNone/>
            </a:pPr>
            <a:r>
              <a:rPr lang="en-US" altLang="ja-JP" sz="2400" dirty="0" smtClean="0"/>
              <a:t>b</a:t>
            </a:r>
            <a:r>
              <a:rPr lang="en-US" altLang="ja-JP" sz="2400" dirty="0"/>
              <a:t>.</a:t>
            </a:r>
            <a:r>
              <a:rPr lang="en-US" altLang="ja-JP" sz="2400" dirty="0" smtClean="0"/>
              <a:t> </a:t>
            </a:r>
            <a:r>
              <a:rPr lang="ja-JP" altLang="en-US" sz="2400" dirty="0" smtClean="0"/>
              <a:t>上記の特徴ベクトルが回転に対して不変となる根拠を簡潔に説明せよ</a:t>
            </a:r>
            <a:endParaRPr lang="en-US" altLang="ja-JP" sz="2400" dirty="0" smtClean="0"/>
          </a:p>
          <a:p>
            <a:pPr marL="0" indent="0">
              <a:lnSpc>
                <a:spcPct val="110000"/>
              </a:lnSpc>
              <a:spcBef>
                <a:spcPts val="600"/>
              </a:spcBef>
              <a:spcAft>
                <a:spcPts val="600"/>
              </a:spcAft>
              <a:buNone/>
            </a:pPr>
            <a:r>
              <a:rPr lang="en-US" altLang="ja-JP" sz="2400" dirty="0" smtClean="0"/>
              <a:t>c. </a:t>
            </a:r>
            <a:r>
              <a:rPr lang="ja-JP" altLang="en-US" sz="2400" dirty="0" smtClean="0"/>
              <a:t>上記の特徴ベクトルを計算する際の計算複雑度とその導出を簡潔に説明せよ</a:t>
            </a:r>
            <a:endParaRPr lang="en-US" altLang="ja-JP" sz="2400" dirty="0"/>
          </a:p>
          <a:p>
            <a:pPr marL="0" indent="0">
              <a:lnSpc>
                <a:spcPct val="110000"/>
              </a:lnSpc>
              <a:spcBef>
                <a:spcPts val="600"/>
              </a:spcBef>
              <a:spcAft>
                <a:spcPts val="600"/>
              </a:spcAft>
              <a:buNone/>
            </a:pPr>
            <a:r>
              <a:rPr lang="en-US" altLang="ja-JP" sz="2400" dirty="0" smtClean="0"/>
              <a:t>d. </a:t>
            </a:r>
            <a:r>
              <a:rPr lang="ja-JP" altLang="en-US" sz="2400" dirty="0" smtClean="0"/>
              <a:t>上記の特徴ベクトルを特徴点マッチングに利用する場合の限界・問題を列挙し解説せよ</a:t>
            </a:r>
            <a:endParaRPr lang="en-US" altLang="ja-JP" sz="2400" dirty="0"/>
          </a:p>
          <a:p>
            <a:pPr marL="0" indent="0">
              <a:lnSpc>
                <a:spcPct val="110000"/>
              </a:lnSpc>
              <a:spcBef>
                <a:spcPts val="0"/>
              </a:spcBef>
              <a:buNone/>
            </a:pPr>
            <a:endParaRPr lang="en-US" altLang="ja-JP" sz="1100" dirty="0" smtClean="0"/>
          </a:p>
          <a:p>
            <a:pPr marL="0" indent="0">
              <a:lnSpc>
                <a:spcPct val="100000"/>
              </a:lnSpc>
              <a:spcBef>
                <a:spcPts val="600"/>
              </a:spcBef>
              <a:buNone/>
            </a:pPr>
            <a:endParaRPr lang="en-US" altLang="ja-JP" sz="1100" dirty="0"/>
          </a:p>
          <a:p>
            <a:pPr marL="0" indent="0">
              <a:lnSpc>
                <a:spcPct val="100000"/>
              </a:lnSpc>
              <a:spcBef>
                <a:spcPts val="600"/>
              </a:spcBef>
              <a:buNone/>
            </a:pPr>
            <a:r>
              <a:rPr lang="en-US" altLang="ja-JP" sz="1400" dirty="0" smtClean="0"/>
              <a:t>※</a:t>
            </a:r>
            <a:r>
              <a:rPr lang="ja-JP" altLang="en-US" sz="1400" dirty="0" smtClean="0"/>
              <a:t>講義中</a:t>
            </a:r>
            <a:r>
              <a:rPr lang="ja-JP" altLang="en-US" sz="1400" dirty="0"/>
              <a:t>に解説した</a:t>
            </a:r>
            <a:r>
              <a:rPr lang="ja-JP" altLang="en-US" sz="1400" dirty="0" smtClean="0"/>
              <a:t>手法</a:t>
            </a:r>
            <a:r>
              <a:rPr lang="en-US" altLang="ja-JP" sz="1400" dirty="0" smtClean="0"/>
              <a:t>(</a:t>
            </a:r>
            <a:r>
              <a:rPr lang="ja-JP" altLang="en-US" sz="1400" dirty="0"/>
              <a:t>勾配や</a:t>
            </a:r>
            <a:r>
              <a:rPr lang="en-US" altLang="ja-JP" sz="1400" dirty="0" err="1"/>
              <a:t>DoG</a:t>
            </a:r>
            <a:r>
              <a:rPr lang="ja-JP" altLang="en-US" sz="1400" dirty="0"/>
              <a:t>など</a:t>
            </a:r>
            <a:r>
              <a:rPr lang="en-US" altLang="ja-JP" sz="1400" dirty="0" smtClean="0"/>
              <a:t>)</a:t>
            </a:r>
            <a:r>
              <a:rPr lang="ja-JP" altLang="en-US" sz="1400" dirty="0" smtClean="0"/>
              <a:t> は</a:t>
            </a:r>
            <a:r>
              <a:rPr lang="ja-JP" altLang="en-US" sz="1400" dirty="0"/>
              <a:t>説明なし</a:t>
            </a:r>
            <a:r>
              <a:rPr lang="ja-JP" altLang="en-US" sz="1400" dirty="0" smtClean="0"/>
              <a:t>に要素技術として利用</a:t>
            </a:r>
            <a:r>
              <a:rPr lang="ja-JP" altLang="en-US" sz="1400" dirty="0"/>
              <a:t>して</a:t>
            </a:r>
            <a:r>
              <a:rPr lang="ja-JP" altLang="en-US" sz="1400" dirty="0" smtClean="0"/>
              <a:t>良い．ただし，講義中</a:t>
            </a:r>
            <a:r>
              <a:rPr lang="ja-JP" altLang="en-US" sz="1400" dirty="0"/>
              <a:t>に解説していない手法を要素技術として利用する場合はその手法の解説もすること</a:t>
            </a:r>
            <a:endParaRPr lang="en-US" altLang="ja-JP" sz="1400" dirty="0"/>
          </a:p>
          <a:p>
            <a:pPr marL="0" indent="0">
              <a:lnSpc>
                <a:spcPct val="100000"/>
              </a:lnSpc>
              <a:spcBef>
                <a:spcPts val="600"/>
              </a:spcBef>
              <a:buNone/>
            </a:pPr>
            <a:r>
              <a:rPr lang="en-US" altLang="ja-JP" sz="1400" dirty="0" smtClean="0"/>
              <a:t>※</a:t>
            </a:r>
            <a:r>
              <a:rPr lang="ja-JP" altLang="en-US" sz="1400" b="1" dirty="0" smtClean="0"/>
              <a:t>これ</a:t>
            </a:r>
            <a:r>
              <a:rPr lang="ja-JP" altLang="en-US" sz="1400" b="1" dirty="0"/>
              <a:t>を読んだ第三者が同じものを実装できる程度に明瞭に記載する</a:t>
            </a:r>
            <a:r>
              <a:rPr lang="ja-JP" altLang="en-US" sz="1400" b="1" dirty="0" smtClean="0"/>
              <a:t>こと</a:t>
            </a:r>
            <a:endParaRPr lang="en-US" altLang="ja-JP" sz="1400" b="1" dirty="0" smtClean="0"/>
          </a:p>
          <a:p>
            <a:pPr marL="0" indent="0">
              <a:lnSpc>
                <a:spcPct val="100000"/>
              </a:lnSpc>
              <a:spcBef>
                <a:spcPts val="600"/>
              </a:spcBef>
              <a:buNone/>
            </a:pPr>
            <a:r>
              <a:rPr lang="en-US" altLang="ja-JP" sz="1400" dirty="0" smtClean="0"/>
              <a:t>※</a:t>
            </a:r>
            <a:r>
              <a:rPr lang="ja-JP" altLang="en-US" sz="1400" dirty="0" smtClean="0"/>
              <a:t>比較的単純な特徴ベクトルを設計しても良いが，講義中に解説した</a:t>
            </a:r>
            <a:r>
              <a:rPr lang="en-US" altLang="ja-JP" sz="1400" dirty="0" smtClean="0"/>
              <a:t>SIFT</a:t>
            </a:r>
            <a:r>
              <a:rPr lang="ja-JP" altLang="en-US" sz="1400" dirty="0" smtClean="0"/>
              <a:t>特徴そのものは解答として認めない</a:t>
            </a:r>
            <a:endParaRPr lang="en-US" altLang="ja-JP" sz="1400" dirty="0" smtClean="0"/>
          </a:p>
          <a:p>
            <a:pPr marL="0" indent="0">
              <a:lnSpc>
                <a:spcPct val="100000"/>
              </a:lnSpc>
              <a:spcBef>
                <a:spcPts val="600"/>
              </a:spcBef>
              <a:buNone/>
            </a:pPr>
            <a:r>
              <a:rPr lang="en-US" altLang="ja-JP" sz="1400" dirty="0" smtClean="0"/>
              <a:t>※</a:t>
            </a:r>
            <a:r>
              <a:rPr lang="ja-JP" altLang="en-US" sz="1400" dirty="0" smtClean="0"/>
              <a:t>説明</a:t>
            </a:r>
            <a:r>
              <a:rPr lang="ja-JP" altLang="en-US" sz="1400" dirty="0"/>
              <a:t>のために図表を用いても</a:t>
            </a:r>
            <a:r>
              <a:rPr lang="ja-JP" altLang="en-US" sz="1400" dirty="0" smtClean="0"/>
              <a:t>良い</a:t>
            </a:r>
            <a:endParaRPr lang="en-US" altLang="ja-JP" sz="2400" dirty="0" smtClean="0"/>
          </a:p>
          <a:p>
            <a:pPr marL="0" indent="0">
              <a:lnSpc>
                <a:spcPct val="100000"/>
              </a:lnSpc>
              <a:spcBef>
                <a:spcPts val="600"/>
              </a:spcBef>
              <a:buNone/>
            </a:pPr>
            <a:endParaRPr lang="en-US" altLang="ja-JP" sz="1400" dirty="0" smtClean="0">
              <a:solidFill>
                <a:srgbClr val="FF0000"/>
              </a:solidFill>
            </a:endParaRPr>
          </a:p>
          <a:p>
            <a:pPr marL="0" indent="0">
              <a:lnSpc>
                <a:spcPct val="100000"/>
              </a:lnSpc>
              <a:spcBef>
                <a:spcPts val="600"/>
              </a:spcBef>
              <a:buNone/>
            </a:pPr>
            <a:r>
              <a:rPr lang="en-US" altLang="ja-JP" sz="1400" dirty="0" smtClean="0">
                <a:solidFill>
                  <a:srgbClr val="FF0000"/>
                </a:solidFill>
              </a:rPr>
              <a:t>※</a:t>
            </a:r>
            <a:r>
              <a:rPr lang="ja-JP" altLang="en-US" sz="1400" dirty="0" smtClean="0">
                <a:solidFill>
                  <a:srgbClr val="FF0000"/>
                </a:solidFill>
              </a:rPr>
              <a:t> 以下の点に着目して採点する</a:t>
            </a:r>
            <a:endParaRPr lang="en-US" altLang="ja-JP" sz="1400" dirty="0">
              <a:solidFill>
                <a:srgbClr val="FF0000"/>
              </a:solidFill>
            </a:endParaRPr>
          </a:p>
          <a:p>
            <a:pPr>
              <a:lnSpc>
                <a:spcPct val="100000"/>
              </a:lnSpc>
              <a:spcBef>
                <a:spcPts val="600"/>
              </a:spcBef>
            </a:pPr>
            <a:r>
              <a:rPr lang="ja-JP" altLang="en-US" sz="1400" dirty="0" smtClean="0">
                <a:solidFill>
                  <a:srgbClr val="FF0000"/>
                </a:solidFill>
              </a:rPr>
              <a:t>内容の正確さ</a:t>
            </a:r>
            <a:endParaRPr lang="en-US" altLang="ja-JP" sz="1400" dirty="0" smtClean="0">
              <a:solidFill>
                <a:srgbClr val="FF0000"/>
              </a:solidFill>
            </a:endParaRPr>
          </a:p>
          <a:p>
            <a:pPr>
              <a:lnSpc>
                <a:spcPct val="100000"/>
              </a:lnSpc>
              <a:spcBef>
                <a:spcPts val="600"/>
              </a:spcBef>
            </a:pPr>
            <a:r>
              <a:rPr lang="ja-JP" altLang="en-US" sz="1400" dirty="0" smtClean="0">
                <a:solidFill>
                  <a:srgbClr val="FF0000"/>
                </a:solidFill>
              </a:rPr>
              <a:t>説明の明瞭</a:t>
            </a:r>
            <a:r>
              <a:rPr lang="ja-JP" altLang="en-US" sz="1400" dirty="0" smtClean="0">
                <a:solidFill>
                  <a:srgbClr val="FF0000"/>
                </a:solidFill>
              </a:rPr>
              <a:t>さ</a:t>
            </a:r>
            <a:endParaRPr lang="ja-JP" altLang="en-US" sz="1400" dirty="0" smtClean="0">
              <a:solidFill>
                <a:srgbClr val="FF0000"/>
              </a:solidFill>
            </a:endParaRPr>
          </a:p>
          <a:p>
            <a:pPr>
              <a:lnSpc>
                <a:spcPct val="100000"/>
              </a:lnSpc>
              <a:spcBef>
                <a:spcPts val="600"/>
              </a:spcBef>
            </a:pPr>
            <a:r>
              <a:rPr lang="ja-JP" altLang="en-US" sz="1400" dirty="0" smtClean="0">
                <a:solidFill>
                  <a:srgbClr val="FF0000"/>
                </a:solidFill>
              </a:rPr>
              <a:t>内容の斬新さ（加点対象として）</a:t>
            </a:r>
            <a:endParaRPr lang="en-US" altLang="ja-JP" sz="1400" dirty="0">
              <a:solidFill>
                <a:srgbClr val="FF0000"/>
              </a:solidFill>
            </a:endParaRPr>
          </a:p>
        </p:txBody>
      </p:sp>
    </p:spTree>
    <p:extLst>
      <p:ext uri="{BB962C8B-B14F-4D97-AF65-F5344CB8AC3E}">
        <p14:creationId xmlns:p14="http://schemas.microsoft.com/office/powerpoint/2010/main" val="27212511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2551</TotalTime>
  <Words>417</Words>
  <Application>Microsoft Office PowerPoint</Application>
  <PresentationFormat>ワイド画面</PresentationFormat>
  <Paragraphs>37</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ＭＳ Ｐゴシック</vt:lpstr>
      <vt:lpstr>メイリオ</vt:lpstr>
      <vt:lpstr>Arial</vt:lpstr>
      <vt:lpstr>Calibri</vt:lpstr>
      <vt:lpstr>Wingdings</vt:lpstr>
      <vt:lpstr>Office テーマ</vt:lpstr>
      <vt:lpstr>デジタルメディア処理2</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198</cp:revision>
  <cp:lastPrinted>2017-03-27T05:25:11Z</cp:lastPrinted>
  <dcterms:created xsi:type="dcterms:W3CDTF">2017-01-19T02:23:36Z</dcterms:created>
  <dcterms:modified xsi:type="dcterms:W3CDTF">2017-06-27T08:14:18Z</dcterms:modified>
</cp:coreProperties>
</file>