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9" r:id="rId2"/>
    <p:sldId id="298" r:id="rId3"/>
    <p:sldId id="278" r:id="rId4"/>
    <p:sldId id="378" r:id="rId5"/>
    <p:sldId id="421" r:id="rId6"/>
    <p:sldId id="418" r:id="rId7"/>
    <p:sldId id="419" r:id="rId8"/>
    <p:sldId id="420" r:id="rId9"/>
    <p:sldId id="431" r:id="rId10"/>
    <p:sldId id="414" r:id="rId11"/>
    <p:sldId id="422" r:id="rId12"/>
    <p:sldId id="423" r:id="rId13"/>
    <p:sldId id="426" r:id="rId14"/>
    <p:sldId id="424" r:id="rId15"/>
    <p:sldId id="432" r:id="rId16"/>
    <p:sldId id="425" r:id="rId17"/>
    <p:sldId id="427" r:id="rId18"/>
    <p:sldId id="429" r:id="rId19"/>
    <p:sldId id="430" r:id="rId20"/>
    <p:sldId id="428" r:id="rId21"/>
    <p:sldId id="433" r:id="rId22"/>
    <p:sldId id="434" r:id="rId23"/>
    <p:sldId id="437" r:id="rId24"/>
    <p:sldId id="435" r:id="rId25"/>
    <p:sldId id="438" r:id="rId26"/>
    <p:sldId id="43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77995" autoAdjust="0"/>
  </p:normalViewPr>
  <p:slideViewPr>
    <p:cSldViewPr snapToGrid="0">
      <p:cViewPr varScale="1">
        <p:scale>
          <a:sx n="95" d="100"/>
          <a:sy n="95" d="100"/>
        </p:scale>
        <p:origin x="122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2017/7/6</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2017/7/6</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2017/7/6</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455651" cy="5296829"/>
          </a:xfrm>
        </p:spPr>
        <p:txBody>
          <a:bodyPr>
            <a:normAutofit/>
          </a:bodyPr>
          <a:lstStyle/>
          <a:p>
            <a:pPr marL="0" indent="0">
              <a:buNone/>
            </a:pPr>
            <a:r>
              <a:rPr lang="ja-JP" altLang="en-US" sz="2400" b="1" dirty="0"/>
              <a:t>右の</a:t>
            </a:r>
            <a:r>
              <a:rPr lang="ja-JP" altLang="en-US" sz="2400" b="1" dirty="0" smtClean="0"/>
              <a:t>コードを動かしてください</a:t>
            </a:r>
            <a:endParaRPr kumimoji="1" lang="en-US" altLang="ja-JP" sz="2400" b="1" dirty="0" smtClean="0"/>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p>
          <a:p>
            <a:pPr marL="0" indent="0">
              <a:buNone/>
            </a:pPr>
            <a:r>
              <a:rPr lang="en-US" altLang="ja-JP" sz="2400" dirty="0" smtClean="0">
                <a:solidFill>
                  <a:srgbClr val="FF0000"/>
                </a:solidFill>
              </a:rPr>
              <a:t>※</a:t>
            </a:r>
            <a:r>
              <a:rPr lang="ja-JP" altLang="en-US" sz="2400" dirty="0">
                <a:solidFill>
                  <a:srgbClr val="FF0000"/>
                </a:solidFill>
              </a:rPr>
              <a:t> </a:t>
            </a:r>
            <a:r>
              <a:rPr lang="en-US" altLang="ja-JP" sz="2400" dirty="0" smtClean="0">
                <a:solidFill>
                  <a:srgbClr val="FF0000"/>
                </a:solidFill>
              </a:rPr>
              <a:t>『#』</a:t>
            </a:r>
            <a:r>
              <a:rPr lang="ja-JP" altLang="en-US" sz="2400" dirty="0" smtClean="0">
                <a:solidFill>
                  <a:srgbClr val="FF0000"/>
                </a:solidFill>
              </a:rPr>
              <a:t>でコメントアウト</a:t>
            </a:r>
            <a:endParaRPr lang="en-US" altLang="ja-JP" sz="2400" dirty="0" smtClean="0">
              <a:solidFill>
                <a:srgbClr val="FF0000"/>
              </a:solidFill>
            </a:endParaRPr>
          </a:p>
          <a:p>
            <a:pPr marL="0" indent="0">
              <a:buNone/>
            </a:pPr>
            <a:r>
              <a:rPr lang="en-US" altLang="ja-JP" sz="2400" dirty="0">
                <a:solidFill>
                  <a:srgbClr val="FF0000"/>
                </a:solidFill>
              </a:rPr>
              <a:t>※</a:t>
            </a:r>
            <a:r>
              <a:rPr lang="en-US" altLang="ja-JP" sz="2400" dirty="0" smtClean="0">
                <a:solidFill>
                  <a:srgbClr val="FF0000"/>
                </a:solidFill>
              </a:rPr>
              <a:t> </a:t>
            </a:r>
            <a:r>
              <a:rPr kumimoji="1" lang="en-US" altLang="ja-JP" sz="2400" dirty="0" smtClean="0">
                <a:solidFill>
                  <a:srgbClr val="FF0000"/>
                </a:solidFill>
              </a:rPr>
              <a:t>『print(“</a:t>
            </a:r>
            <a:r>
              <a:rPr kumimoji="1" lang="ja-JP" altLang="en-US" sz="2400" dirty="0" smtClean="0">
                <a:solidFill>
                  <a:srgbClr val="FF0000"/>
                </a:solidFill>
              </a:rPr>
              <a:t>文字列</a:t>
            </a:r>
            <a:r>
              <a:rPr kumimoji="1" lang="en-US" altLang="ja-JP" sz="2400" dirty="0" smtClean="0">
                <a:solidFill>
                  <a:srgbClr val="FF0000"/>
                </a:solidFill>
              </a:rPr>
              <a:t>”)』</a:t>
            </a:r>
            <a:r>
              <a:rPr kumimoji="1" lang="ja-JP" altLang="en-US" sz="2400" dirty="0" smtClean="0">
                <a:solidFill>
                  <a:srgbClr val="FF0000"/>
                </a:solidFill>
              </a:rPr>
              <a:t>で文字列を出力</a:t>
            </a:r>
            <a:endParaRPr kumimoji="1" lang="ja-JP" altLang="en-US" sz="2400" dirty="0">
              <a:solidFill>
                <a:srgbClr val="FF0000"/>
              </a:solidFill>
            </a:endParaRPr>
          </a:p>
        </p:txBody>
      </p:sp>
      <p:sp>
        <p:nvSpPr>
          <p:cNvPr id="4" name="正方形/長方形 3"/>
          <p:cNvSpPr/>
          <p:nvPr/>
        </p:nvSpPr>
        <p:spPr>
          <a:xfrm>
            <a:off x="6715224" y="2101061"/>
            <a:ext cx="4642585" cy="1815882"/>
          </a:xfrm>
          <a:prstGeom prst="rect">
            <a:avLst/>
          </a:prstGeom>
          <a:solidFill>
            <a:schemeClr val="bg1"/>
          </a:solidFill>
          <a:ln w="31750">
            <a:solidFill>
              <a:schemeClr val="tx1"/>
            </a:solidFill>
          </a:ln>
        </p:spPr>
        <p:txBody>
          <a:bodyPr wrap="square">
            <a:spAutoFit/>
          </a:bodyPr>
          <a:lstStyle/>
          <a:p>
            <a:r>
              <a:rPr lang="en-US" altLang="ja-JP" sz="2800" dirty="0">
                <a:solidFill>
                  <a:srgbClr val="008000"/>
                </a:solidFill>
                <a:highlight>
                  <a:srgbClr val="FFFFFF"/>
                </a:highlight>
                <a:latin typeface="ＭＳ ゴシック" panose="020B0609070205080204" pitchFamily="49" charset="-128"/>
                <a:ea typeface="ＭＳ ゴシック" panose="020B0609070205080204" pitchFamily="49" charset="-128"/>
              </a:rPr>
              <a:t># ex1.py</a:t>
            </a:r>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28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r>
              <a:rPr lang="en-US" altLang="ja-JP" sz="28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28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722694" cy="5296829"/>
          </a:xfrm>
        </p:spPr>
        <p:txBody>
          <a:bodyPr>
            <a:normAutofit/>
          </a:bodyPr>
          <a:lstStyle/>
          <a:p>
            <a:r>
              <a:rPr kumimoji="1" lang="en-US" altLang="ja-JP" sz="2000" dirty="0" err="1" smtClean="0"/>
              <a:t>int</a:t>
            </a:r>
            <a:r>
              <a:rPr lang="en-US" altLang="ja-JP" sz="2000" dirty="0" smtClean="0"/>
              <a:t>, float, string, bool</a:t>
            </a:r>
            <a:r>
              <a:rPr lang="ja-JP" altLang="en-US" sz="2000" dirty="0" smtClean="0"/>
              <a:t>などの型を利用可能</a:t>
            </a:r>
            <a:r>
              <a:rPr lang="en-US" altLang="ja-JP" sz="2000" dirty="0" smtClean="0"/>
              <a:t> </a:t>
            </a:r>
          </a:p>
          <a:p>
            <a:r>
              <a:rPr lang="ja-JP" altLang="en-US" sz="2000" dirty="0" smtClean="0"/>
              <a:t>変数の型は代入する値に応じて自動で</a:t>
            </a:r>
            <a:r>
              <a:rPr lang="ja-JP" altLang="en-US" sz="2000" dirty="0"/>
              <a:t>決まる（型を明示した変数宣言は行わない）</a:t>
            </a:r>
            <a:endParaRPr lang="en-US" altLang="ja-JP" sz="2000" dirty="0" smtClean="0"/>
          </a:p>
          <a:p>
            <a:r>
              <a:rPr lang="ja-JP" altLang="en-US" sz="2000" dirty="0"/>
              <a:t>後</a:t>
            </a:r>
            <a:r>
              <a:rPr lang="ja-JP" altLang="en-US" sz="2000" dirty="0" smtClean="0"/>
              <a:t>から異なる型に変更することも可能　　　（その都度新しい変数が生成される）</a:t>
            </a:r>
            <a:endParaRPr lang="en-US" altLang="ja-JP" sz="2000" dirty="0"/>
          </a:p>
          <a:p>
            <a:pPr marL="0" indent="0">
              <a:buNone/>
            </a:pPr>
            <a:r>
              <a:rPr lang="ja-JP" altLang="en-US" sz="2000" b="1" dirty="0" smtClean="0"/>
              <a:t>右</a:t>
            </a:r>
            <a:r>
              <a:rPr lang="ja-JP" altLang="en-US" sz="2000" b="1" dirty="0"/>
              <a:t>のコードを</a:t>
            </a:r>
            <a:r>
              <a:rPr lang="ja-JP" altLang="en-US" sz="2000" b="1" dirty="0" smtClean="0"/>
              <a:t>動かして</a:t>
            </a:r>
            <a:r>
              <a:rPr lang="ja-JP" altLang="en-US" sz="2000" b="1" dirty="0"/>
              <a:t>みて</a:t>
            </a:r>
            <a:r>
              <a:rPr lang="ja-JP" altLang="en-US" sz="2000" b="1" dirty="0" smtClean="0"/>
              <a:t>ください</a:t>
            </a:r>
            <a:endParaRPr lang="en-US" altLang="ja-JP" sz="2000" b="1" dirty="0" smtClean="0"/>
          </a:p>
          <a:p>
            <a:pPr marL="0" indent="0">
              <a:buNone/>
            </a:pPr>
            <a:r>
              <a:rPr lang="ja-JP" altLang="en-US" sz="2000" b="1" dirty="0"/>
              <a:t>右の</a:t>
            </a:r>
            <a:r>
              <a:rPr lang="ja-JP" altLang="en-US" sz="2000" b="1" dirty="0" smtClean="0"/>
              <a:t>コードを色々と編集し型の挙動を確認してください</a:t>
            </a:r>
            <a:endParaRPr lang="en-US" altLang="ja-JP" sz="2000" b="1" dirty="0"/>
          </a:p>
          <a:p>
            <a:pPr marL="0" indent="0">
              <a:buNone/>
            </a:pPr>
            <a:endParaRPr lang="en-US" altLang="ja-JP" sz="2000" dirty="0" smtClean="0"/>
          </a:p>
          <a:p>
            <a:pPr marL="0" indent="0">
              <a:buNone/>
            </a:pPr>
            <a:r>
              <a:rPr lang="en-US" altLang="ja-JP" sz="2000" dirty="0" smtClean="0">
                <a:solidFill>
                  <a:srgbClr val="FF0000"/>
                </a:solidFill>
              </a:rPr>
              <a:t>※ type ( </a:t>
            </a:r>
            <a:r>
              <a:rPr lang="ja-JP" altLang="en-US" sz="2000" dirty="0" smtClean="0">
                <a:solidFill>
                  <a:srgbClr val="FF0000"/>
                </a:solidFill>
              </a:rPr>
              <a:t>変数名</a:t>
            </a:r>
            <a:r>
              <a:rPr lang="en-US" altLang="ja-JP" sz="2000" dirty="0" smtClean="0">
                <a:solidFill>
                  <a:srgbClr val="FF0000"/>
                </a:solidFill>
              </a:rPr>
              <a:t> )</a:t>
            </a:r>
            <a:r>
              <a:rPr lang="ja-JP" altLang="en-US" sz="2000" dirty="0" smtClean="0">
                <a:solidFill>
                  <a:srgbClr val="FF0000"/>
                </a:solidFill>
              </a:rPr>
              <a:t>　で型を取得</a:t>
            </a:r>
            <a:endParaRPr lang="en-US" altLang="ja-JP" sz="2000" dirty="0" smtClean="0">
              <a:solidFill>
                <a:srgbClr val="FF0000"/>
              </a:solidFill>
            </a:endParaRPr>
          </a:p>
          <a:p>
            <a:pPr marL="0" indent="0">
              <a:buNone/>
            </a:pPr>
            <a:r>
              <a:rPr lang="en-US" altLang="ja-JP" sz="2000" dirty="0" smtClean="0">
                <a:solidFill>
                  <a:srgbClr val="FF0000"/>
                </a:solidFill>
              </a:rPr>
              <a:t>※ id (</a:t>
            </a:r>
            <a:r>
              <a:rPr lang="ja-JP" altLang="en-US" sz="2000" dirty="0">
                <a:solidFill>
                  <a:srgbClr val="FF0000"/>
                </a:solidFill>
              </a:rPr>
              <a:t>変数名</a:t>
            </a:r>
            <a:r>
              <a:rPr lang="en-US" altLang="ja-JP" sz="2000" dirty="0">
                <a:solidFill>
                  <a:srgbClr val="FF0000"/>
                </a:solidFill>
              </a:rPr>
              <a:t> </a:t>
            </a:r>
            <a:r>
              <a:rPr lang="en-US" altLang="ja-JP" sz="2000" dirty="0" smtClean="0">
                <a:solidFill>
                  <a:srgbClr val="FF0000"/>
                </a:solidFill>
              </a:rPr>
              <a:t>) </a:t>
            </a:r>
            <a:r>
              <a:rPr lang="ja-JP" altLang="en-US" sz="2000" dirty="0" smtClean="0">
                <a:solidFill>
                  <a:srgbClr val="FF0000"/>
                </a:solidFill>
              </a:rPr>
              <a:t>でオブジェクト</a:t>
            </a:r>
            <a:r>
              <a:rPr lang="en-US" altLang="ja-JP" sz="2000" dirty="0" smtClean="0">
                <a:solidFill>
                  <a:srgbClr val="FF0000"/>
                </a:solidFill>
              </a:rPr>
              <a:t>id</a:t>
            </a:r>
            <a:r>
              <a:rPr lang="ja-JP" altLang="en-US" sz="2000" dirty="0" smtClean="0">
                <a:solidFill>
                  <a:srgbClr val="FF0000"/>
                </a:solidFill>
              </a:rPr>
              <a:t>を取得 </a:t>
            </a:r>
            <a:r>
              <a:rPr lang="en-US" altLang="ja-JP" sz="2000" dirty="0" smtClean="0">
                <a:solidFill>
                  <a:srgbClr val="FF0000"/>
                </a:solidFill>
                <a:sym typeface="Wingdings" panose="05000000000000000000" pitchFamily="2" charset="2"/>
              </a:rPr>
              <a:t> </a:t>
            </a:r>
            <a:r>
              <a:rPr lang="en-US" altLang="ja-JP" sz="1800" dirty="0" smtClean="0">
                <a:solidFill>
                  <a:srgbClr val="FF0000"/>
                </a:solidFill>
                <a:sym typeface="Wingdings" panose="05000000000000000000" pitchFamily="2" charset="2"/>
              </a:rPr>
              <a:t>id</a:t>
            </a:r>
            <a:r>
              <a:rPr lang="ja-JP" altLang="en-US" sz="1800" dirty="0" smtClean="0">
                <a:solidFill>
                  <a:srgbClr val="FF0000"/>
                </a:solidFill>
                <a:sym typeface="Wingdings" panose="05000000000000000000" pitchFamily="2" charset="2"/>
              </a:rPr>
              <a:t>を見ると，数値代入のたびに新たなオブジェクトが生成されているのが分かる</a:t>
            </a:r>
            <a:endParaRPr lang="en-US" altLang="ja-JP" sz="2000" dirty="0" smtClean="0">
              <a:solidFill>
                <a:srgbClr val="FF0000"/>
              </a:solidFill>
            </a:endParaRPr>
          </a:p>
          <a:p>
            <a:pPr marL="0" indent="0">
              <a:buNone/>
            </a:pPr>
            <a:r>
              <a:rPr lang="en-US" altLang="ja-JP" sz="2000" dirty="0" smtClean="0">
                <a:solidFill>
                  <a:srgbClr val="FF0000"/>
                </a:solidFill>
              </a:rPr>
              <a:t>※ print (</a:t>
            </a:r>
            <a:r>
              <a:rPr lang="ja-JP" altLang="en-US" sz="2000" dirty="0" smtClean="0">
                <a:solidFill>
                  <a:srgbClr val="FF0000"/>
                </a:solidFill>
              </a:rPr>
              <a:t>変数</a:t>
            </a:r>
            <a:r>
              <a:rPr lang="en-US" altLang="ja-JP" sz="2000" dirty="0" smtClean="0">
                <a:solidFill>
                  <a:srgbClr val="FF0000"/>
                </a:solidFill>
              </a:rPr>
              <a:t>1, </a:t>
            </a:r>
            <a:r>
              <a:rPr lang="ja-JP" altLang="en-US" sz="2000" dirty="0" smtClean="0">
                <a:solidFill>
                  <a:srgbClr val="FF0000"/>
                </a:solidFill>
              </a:rPr>
              <a:t>変数</a:t>
            </a:r>
            <a:r>
              <a:rPr lang="en-US" altLang="ja-JP" sz="2000" dirty="0" smtClean="0">
                <a:solidFill>
                  <a:srgbClr val="FF0000"/>
                </a:solidFill>
              </a:rPr>
              <a:t>2)</a:t>
            </a:r>
            <a:r>
              <a:rPr lang="ja-JP" altLang="en-US" sz="2000" dirty="0">
                <a:solidFill>
                  <a:srgbClr val="FF0000"/>
                </a:solidFill>
              </a:rPr>
              <a:t> </a:t>
            </a:r>
            <a:r>
              <a:rPr lang="ja-JP" altLang="en-US" sz="2000" dirty="0" smtClean="0">
                <a:solidFill>
                  <a:srgbClr val="FF0000"/>
                </a:solidFill>
              </a:rPr>
              <a:t>で複数変数を出力可能</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型変換も可能</a:t>
            </a:r>
            <a:endParaRPr lang="en-US" altLang="ja-JP" sz="2000" dirty="0" smtClean="0">
              <a:solidFill>
                <a:srgbClr val="FF0000"/>
              </a:solidFill>
            </a:endParaRPr>
          </a:p>
          <a:p>
            <a:endParaRPr kumimoji="1" lang="ja-JP" altLang="en-US" sz="2000" dirty="0"/>
          </a:p>
        </p:txBody>
      </p:sp>
      <p:sp>
        <p:nvSpPr>
          <p:cNvPr id="5" name="正方形/長方形 4"/>
          <p:cNvSpPr/>
          <p:nvPr/>
        </p:nvSpPr>
        <p:spPr>
          <a:xfrm>
            <a:off x="7013607" y="202130"/>
            <a:ext cx="4642585" cy="649408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smtClean="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#bool</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True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#string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型変換例</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float-&gt;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string-&gt;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-&gt;float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'16'</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a:t>
            </a: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049932" cy="5296829"/>
          </a:xfrm>
        </p:spPr>
        <p:txBody>
          <a:bodyPr>
            <a:normAutofit/>
          </a:bodyPr>
          <a:lstStyle/>
          <a:p>
            <a:pPr marL="0" indent="0">
              <a:buNone/>
            </a:pPr>
            <a:r>
              <a:rPr kumimoji="1" lang="ja-JP" altLang="en-US" sz="2000" b="1" dirty="0" smtClean="0"/>
              <a:t>右のコードの</a:t>
            </a:r>
            <a:r>
              <a:rPr lang="ja-JP" altLang="en-US" sz="2000" b="1" dirty="0" smtClean="0"/>
              <a:t>出力を予想してください</a:t>
            </a:r>
            <a:endParaRPr lang="en-US" altLang="ja-JP" sz="2000" b="1" dirty="0" smtClean="0"/>
          </a:p>
          <a:p>
            <a:pPr marL="0" indent="0">
              <a:buNone/>
            </a:pPr>
            <a:r>
              <a:rPr lang="ja-JP" altLang="en-US" sz="2000" i="1" dirty="0" smtClean="0"/>
              <a:t>　　</a:t>
            </a:r>
            <a:r>
              <a:rPr kumimoji="1" lang="en-US" altLang="ja-JP" sz="2000" dirty="0" smtClean="0"/>
              <a:t>                                                    </a:t>
            </a:r>
          </a:p>
          <a:p>
            <a:pPr marL="0" indent="0">
              <a:buNone/>
            </a:pPr>
            <a:endParaRPr kumimoji="1" lang="en-US" altLang="ja-JP" sz="2000" dirty="0"/>
          </a:p>
          <a:p>
            <a:pPr marL="0" indent="0">
              <a:buNone/>
            </a:pPr>
            <a:endParaRPr kumimoji="1" lang="en-US" altLang="ja-JP" sz="2000" dirty="0" smtClean="0"/>
          </a:p>
          <a:p>
            <a:pPr marL="0" indent="0">
              <a:buNone/>
            </a:pPr>
            <a:endParaRPr kumimoji="1" lang="en-US" altLang="ja-JP" sz="2000" dirty="0" smtClean="0"/>
          </a:p>
          <a:p>
            <a:pPr marL="0" indent="0">
              <a:buNone/>
            </a:pPr>
            <a:endParaRPr kumimoji="1" lang="en-US" altLang="ja-JP" sz="1100" dirty="0" smtClean="0"/>
          </a:p>
          <a:p>
            <a:pPr marL="0" indent="0">
              <a:buNone/>
            </a:pPr>
            <a:r>
              <a:rPr kumimoji="1" lang="ja-JP" altLang="en-US" sz="2000" b="1" dirty="0" smtClean="0"/>
              <a:t>コードを実行し，予想と比べてください</a:t>
            </a:r>
            <a:endParaRPr kumimoji="1" lang="en-US" altLang="ja-JP" sz="2000" b="1" dirty="0" smtClean="0"/>
          </a:p>
          <a:p>
            <a:pPr marL="0" indent="0">
              <a:buNone/>
            </a:pPr>
            <a:r>
              <a:rPr kumimoji="1" lang="ja-JP" altLang="en-US" sz="2000" b="1" dirty="0" smtClean="0"/>
              <a:t>コードの中身を色々変化させ，配列とタプルの挙動を確認してください</a:t>
            </a:r>
            <a:endParaRPr kumimoji="1" lang="en-US" altLang="ja-JP" sz="2000" b="1" dirty="0" smtClean="0"/>
          </a:p>
          <a:p>
            <a:pPr marL="0" indent="0">
              <a:buNone/>
            </a:pPr>
            <a:r>
              <a:rPr lang="en-US" altLang="ja-JP" sz="2000" dirty="0" smtClean="0">
                <a:solidFill>
                  <a:srgbClr val="FF0000"/>
                </a:solidFill>
              </a:rPr>
              <a:t>※ </a:t>
            </a:r>
            <a:r>
              <a:rPr lang="ja-JP" altLang="en-US" sz="2000" dirty="0" smtClean="0">
                <a:solidFill>
                  <a:srgbClr val="FF0000"/>
                </a:solidFill>
              </a:rPr>
              <a:t>配列は</a:t>
            </a:r>
            <a:r>
              <a:rPr lang="en-US" altLang="ja-JP" sz="2000" dirty="0" smtClean="0">
                <a:solidFill>
                  <a:srgbClr val="FF0000"/>
                </a:solidFill>
              </a:rPr>
              <a:t>[], </a:t>
            </a:r>
            <a:r>
              <a:rPr lang="en-US" altLang="ja-JP" sz="2000" dirty="0" err="1" smtClean="0">
                <a:solidFill>
                  <a:srgbClr val="FF0000"/>
                </a:solidFill>
              </a:rPr>
              <a:t>tupple</a:t>
            </a:r>
            <a:r>
              <a:rPr lang="ja-JP" altLang="en-US" sz="2000" dirty="0" smtClean="0">
                <a:solidFill>
                  <a:srgbClr val="FF0000"/>
                </a:solidFill>
              </a:rPr>
              <a:t>は</a:t>
            </a:r>
            <a:r>
              <a:rPr lang="en-US" altLang="ja-JP" sz="2000" dirty="0" smtClean="0">
                <a:solidFill>
                  <a:srgbClr val="FF0000"/>
                </a:solidFill>
              </a:rPr>
              <a:t>()</a:t>
            </a:r>
            <a:r>
              <a:rPr lang="ja-JP" altLang="en-US" sz="2000" dirty="0" smtClean="0">
                <a:solidFill>
                  <a:srgbClr val="FF0000"/>
                </a:solidFill>
              </a:rPr>
              <a:t>で表現される</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配列要素の変更・追加・削除ができる</a:t>
            </a:r>
            <a:endParaRPr lang="en-US" altLang="ja-JP" sz="2000" dirty="0" smtClean="0">
              <a:solidFill>
                <a:srgbClr val="FF0000"/>
              </a:solidFill>
            </a:endParaRPr>
          </a:p>
          <a:p>
            <a:pPr marL="0" indent="0">
              <a:buNone/>
            </a:pPr>
            <a:r>
              <a:rPr lang="en-US" altLang="ja-JP" sz="2000" dirty="0" smtClean="0">
                <a:solidFill>
                  <a:srgbClr val="FF0000"/>
                </a:solidFill>
              </a:rPr>
              <a:t>※ </a:t>
            </a:r>
            <a:r>
              <a:rPr lang="en-US" altLang="ja-JP" sz="2000" dirty="0" err="1" smtClean="0">
                <a:solidFill>
                  <a:srgbClr val="FF0000"/>
                </a:solidFill>
              </a:rPr>
              <a:t>len</a:t>
            </a:r>
            <a:r>
              <a:rPr lang="en-US" altLang="ja-JP" sz="2000" dirty="0" smtClean="0">
                <a:solidFill>
                  <a:srgbClr val="FF0000"/>
                </a:solidFill>
              </a:rPr>
              <a:t>(</a:t>
            </a:r>
            <a:r>
              <a:rPr lang="ja-JP" altLang="en-US" sz="2000" dirty="0" smtClean="0">
                <a:solidFill>
                  <a:srgbClr val="FF0000"/>
                </a:solidFill>
              </a:rPr>
              <a:t>配列名</a:t>
            </a:r>
            <a:r>
              <a:rPr lang="en-US" altLang="ja-JP" sz="2000" dirty="0" smtClean="0">
                <a:solidFill>
                  <a:srgbClr val="FF0000"/>
                </a:solidFill>
              </a:rPr>
              <a:t>)</a:t>
            </a:r>
            <a:r>
              <a:rPr lang="ja-JP" altLang="en-US" sz="2000" dirty="0" smtClean="0">
                <a:solidFill>
                  <a:srgbClr val="FF0000"/>
                </a:solidFill>
              </a:rPr>
              <a:t>で長さを取得できる</a:t>
            </a:r>
            <a:endParaRPr lang="en-US" altLang="ja-JP" sz="2000" dirty="0" smtClean="0">
              <a:solidFill>
                <a:srgbClr val="FF0000"/>
              </a:solidFill>
            </a:endParaRPr>
          </a:p>
          <a:p>
            <a:pPr marL="0" indent="0">
              <a:buNone/>
            </a:pPr>
            <a:r>
              <a:rPr lang="en-US" altLang="ja-JP" sz="2000" dirty="0" smtClean="0">
                <a:solidFill>
                  <a:srgbClr val="FF0000"/>
                </a:solidFill>
              </a:rPr>
              <a:t>※ 2</a:t>
            </a:r>
            <a:r>
              <a:rPr lang="ja-JP" altLang="en-US" sz="2000" dirty="0" smtClean="0">
                <a:solidFill>
                  <a:srgbClr val="FF0000"/>
                </a:solidFill>
              </a:rPr>
              <a:t>次元配列（行列）も表現可能</a:t>
            </a:r>
            <a:endParaRPr lang="en-US" altLang="ja-JP" sz="2000" dirty="0" smtClean="0">
              <a:solidFill>
                <a:srgbClr val="FF0000"/>
              </a:solidFill>
            </a:endParaRPr>
          </a:p>
          <a:p>
            <a:pPr marL="0" indent="0">
              <a:buNone/>
            </a:pPr>
            <a:endParaRPr kumimoji="1" lang="ja-JP" altLang="en-US" sz="2000" dirty="0">
              <a:solidFill>
                <a:srgbClr val="FF000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ex3.py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#1D array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[1,3,5,7]</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要素数</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a2 = A[2]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番目の要素を参照 </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A.append</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後ろに</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を挿入</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A.pop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pop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A.remove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値が</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の最初の要素を削除</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N, a, a2,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array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A[0][1], A,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tupple</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 (1,2,3)</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T[1] = 2  #error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tapple</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は変更不可</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"output4"</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T[1])</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Ex4.py </a:t>
            </a:r>
            <a:r>
              <a:rPr kumimoji="1" lang="en-US" altLang="ja-JP" sz="3600" b="1" dirty="0" err="1" smtClean="0"/>
              <a:t>np.array</a:t>
            </a:r>
            <a:r>
              <a:rPr kumimoji="1" lang="ja-JP" altLang="en-US" sz="3600" b="1" dirty="0" smtClean="0"/>
              <a:t> </a:t>
            </a:r>
            <a:r>
              <a:rPr kumimoji="1" lang="en-US" altLang="ja-JP" sz="3600" b="1" dirty="0" smtClean="0"/>
              <a:t>(1)</a:t>
            </a:r>
            <a:endParaRPr kumimoji="1" lang="ja-JP" altLang="en-US" sz="3600" b="1" dirty="0"/>
          </a:p>
        </p:txBody>
      </p:sp>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kumimoji="1" lang="ja-JP" altLang="en-US" sz="2000" b="1" dirty="0" smtClean="0"/>
              <a:t>右のコード</a:t>
            </a:r>
            <a:r>
              <a:rPr lang="ja-JP" altLang="en-US" sz="2000" b="1" dirty="0" smtClean="0"/>
              <a:t>に</a:t>
            </a:r>
            <a:r>
              <a:rPr lang="en-US" altLang="ja-JP" sz="2000" b="1" dirty="0" smtClean="0"/>
              <a:t>print</a:t>
            </a:r>
            <a:r>
              <a:rPr lang="ja-JP" altLang="en-US" sz="2000" b="1" dirty="0" smtClean="0"/>
              <a:t>文を挿入し，計算結果を確認してください</a:t>
            </a:r>
            <a:endParaRPr kumimoji="1" lang="en-US" altLang="ja-JP" sz="2000" b="1" dirty="0" smtClean="0"/>
          </a:p>
          <a:p>
            <a:pPr marL="0" indent="0">
              <a:buNone/>
            </a:pPr>
            <a:r>
              <a:rPr kumimoji="1" lang="ja-JP" altLang="en-US" sz="2000" b="1" dirty="0" smtClean="0"/>
              <a:t>コードの中身を色々変化させ，</a:t>
            </a:r>
            <a:r>
              <a:rPr kumimoji="1" lang="en-US" altLang="ja-JP" sz="2000" b="1" dirty="0" err="1" smtClean="0"/>
              <a:t>np.array</a:t>
            </a:r>
            <a:r>
              <a:rPr kumimoji="1" lang="en-US" altLang="ja-JP" sz="2000" b="1" dirty="0" smtClean="0"/>
              <a:t> </a:t>
            </a:r>
            <a:r>
              <a:rPr kumimoji="1" lang="ja-JP" altLang="en-US" sz="2000" b="1" dirty="0" smtClean="0"/>
              <a:t>の挙動を確認してください</a:t>
            </a:r>
            <a:endParaRPr kumimoji="1" lang="en-US" altLang="ja-JP" sz="2000" b="1" dirty="0" smtClean="0"/>
          </a:p>
          <a:p>
            <a:pPr marL="0" indent="0">
              <a:buNone/>
            </a:pPr>
            <a:endParaRPr lang="en-US" altLang="ja-JP" sz="2000" dirty="0" smtClean="0"/>
          </a:p>
          <a:p>
            <a:pPr marL="0" indent="0">
              <a:buNone/>
            </a:pPr>
            <a:r>
              <a:rPr lang="en-US" altLang="ja-JP" sz="2000" dirty="0" smtClean="0">
                <a:solidFill>
                  <a:srgbClr val="FF0000"/>
                </a:solidFill>
              </a:rPr>
              <a:t>※『import </a:t>
            </a:r>
            <a:r>
              <a:rPr lang="en-US" altLang="ja-JP" sz="2000" dirty="0" err="1" smtClean="0">
                <a:solidFill>
                  <a:srgbClr val="FF0000"/>
                </a:solidFill>
              </a:rPr>
              <a:t>numpy</a:t>
            </a:r>
            <a:r>
              <a:rPr lang="en-US" altLang="ja-JP" sz="2000" dirty="0" smtClean="0">
                <a:solidFill>
                  <a:srgbClr val="FF0000"/>
                </a:solidFill>
              </a:rPr>
              <a:t> as np』</a:t>
            </a:r>
            <a:r>
              <a:rPr lang="ja-JP" altLang="en-US" sz="2000" dirty="0" smtClean="0">
                <a:solidFill>
                  <a:srgbClr val="FF0000"/>
                </a:solidFill>
              </a:rPr>
              <a:t>は</a:t>
            </a:r>
            <a:r>
              <a:rPr lang="en-US" altLang="ja-JP" sz="2000" dirty="0" err="1" smtClean="0">
                <a:solidFill>
                  <a:srgbClr val="FF0000"/>
                </a:solidFill>
              </a:rPr>
              <a:t>numpy</a:t>
            </a:r>
            <a:r>
              <a:rPr lang="ja-JP" altLang="en-US" sz="2000" dirty="0" smtClean="0">
                <a:solidFill>
                  <a:srgbClr val="FF0000"/>
                </a:solidFill>
              </a:rPr>
              <a:t>関連のモジュールのインポート文</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en-US" altLang="ja-JP" sz="2000" dirty="0" smtClean="0">
                <a:solidFill>
                  <a:srgbClr val="FF0000"/>
                </a:solidFill>
              </a:rPr>
              <a:t>python &amp; </a:t>
            </a:r>
            <a:r>
              <a:rPr lang="en-US" altLang="ja-JP" sz="2000" dirty="0" err="1" smtClean="0">
                <a:solidFill>
                  <a:srgbClr val="FF0000"/>
                </a:solidFill>
              </a:rPr>
              <a:t>openCV</a:t>
            </a:r>
            <a:r>
              <a:rPr lang="ja-JP" altLang="en-US" sz="2000" dirty="0" smtClean="0">
                <a:solidFill>
                  <a:srgbClr val="FF0000"/>
                </a:solidFill>
              </a:rPr>
              <a:t>環境では，</a:t>
            </a:r>
            <a:r>
              <a:rPr lang="en-US" altLang="ja-JP" sz="2000" dirty="0" err="1" smtClean="0">
                <a:solidFill>
                  <a:srgbClr val="FF0000"/>
                </a:solidFill>
              </a:rPr>
              <a:t>np.array</a:t>
            </a:r>
            <a:r>
              <a:rPr lang="ja-JP" altLang="en-US" sz="2000" dirty="0" smtClean="0">
                <a:solidFill>
                  <a:srgbClr val="FF0000"/>
                </a:solidFill>
              </a:rPr>
              <a:t>で</a:t>
            </a:r>
            <a:r>
              <a:rPr lang="ja-JP" altLang="en-US" sz="2000" dirty="0">
                <a:solidFill>
                  <a:srgbClr val="FF0000"/>
                </a:solidFill>
              </a:rPr>
              <a:t>画像を</a:t>
            </a:r>
            <a:r>
              <a:rPr lang="ja-JP" altLang="en-US" sz="2000" dirty="0" smtClean="0">
                <a:solidFill>
                  <a:srgbClr val="FF0000"/>
                </a:solidFill>
              </a:rPr>
              <a:t>表現</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ja-JP" altLang="en-US" sz="2000" dirty="0" smtClean="0">
                <a:solidFill>
                  <a:srgbClr val="FF0000"/>
                </a:solidFill>
              </a:rPr>
              <a:t>要素ごとの演算が一行で書ける（画像と画像の和など）</a:t>
            </a:r>
            <a:endParaRPr lang="en-US" altLang="ja-JP" sz="2000" dirty="0" smtClean="0">
              <a:solidFill>
                <a:srgbClr val="FF0000"/>
              </a:solidFill>
            </a:endParaRPr>
          </a:p>
          <a:p>
            <a:pPr marL="0" indent="0">
              <a:buNone/>
            </a:pPr>
            <a:r>
              <a:rPr lang="en-US" altLang="ja-JP" sz="2000" dirty="0" smtClean="0">
                <a:solidFill>
                  <a:srgbClr val="FF0000"/>
                </a:solidFill>
              </a:rPr>
              <a:t>※ np</a:t>
            </a:r>
            <a:r>
              <a:rPr lang="ja-JP" altLang="en-US" sz="2000" dirty="0" smtClean="0">
                <a:solidFill>
                  <a:srgbClr val="FF0000"/>
                </a:solidFill>
              </a:rPr>
              <a:t>配列名</a:t>
            </a:r>
            <a:r>
              <a:rPr lang="en-US" altLang="ja-JP" sz="2000" dirty="0" smtClean="0">
                <a:solidFill>
                  <a:srgbClr val="FF0000"/>
                </a:solidFill>
              </a:rPr>
              <a:t>.shape</a:t>
            </a:r>
            <a:r>
              <a:rPr lang="ja-JP" altLang="en-US" sz="2000" dirty="0" smtClean="0">
                <a:solidFill>
                  <a:srgbClr val="FF0000"/>
                </a:solidFill>
              </a:rPr>
              <a:t>で配列サイズを取得</a:t>
            </a:r>
            <a:endParaRPr lang="en-US" altLang="ja-JP" sz="2000" dirty="0" smtClean="0">
              <a:solidFill>
                <a:srgbClr val="FF0000"/>
              </a:solidFill>
            </a:endParaRPr>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B.shape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B)</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要素ごとの演算</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和差積商余</a:t>
            </a:r>
            <a:r>
              <a:rPr lang="ja-JP" altLang="en-US"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べ</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き</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D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E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F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G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 = A - 1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C,C.shape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510139" y="1322457"/>
            <a:ext cx="5938888" cy="5296829"/>
          </a:xfrm>
        </p:spPr>
        <p:txBody>
          <a:bodyPr>
            <a:normAutofit/>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endParaRPr lang="en-US" altLang="ja-JP" sz="2400" dirty="0" smtClean="0"/>
          </a:p>
        </p:txBody>
      </p:sp>
      <p:sp>
        <p:nvSpPr>
          <p:cNvPr id="5" name="正方形/長方形 4"/>
          <p:cNvSpPr/>
          <p:nvPr/>
        </p:nvSpPr>
        <p:spPr>
          <a:xfrm>
            <a:off x="353027" y="4268953"/>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ex5.py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mean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.mean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mean, sum,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A-mean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kumimoji="1" lang="en-US" altLang="ja-JP" sz="2000" dirty="0" smtClean="0"/>
              <a:t>for</a:t>
            </a:r>
            <a:r>
              <a:rPr kumimoji="1" lang="ja-JP" altLang="en-US" sz="2000" dirty="0" smtClean="0"/>
              <a:t>文は右コード</a:t>
            </a:r>
            <a:r>
              <a:rPr lang="ja-JP" altLang="en-US" sz="2000" dirty="0"/>
              <a:t>の通り定義</a:t>
            </a:r>
            <a:r>
              <a:rPr lang="ja-JP" altLang="en-US" sz="2000" dirty="0" smtClean="0"/>
              <a:t>できる</a:t>
            </a:r>
            <a:endParaRPr lang="en-US" altLang="ja-JP" sz="2000" dirty="0" smtClean="0"/>
          </a:p>
          <a:p>
            <a:pPr marL="0" indent="0">
              <a:buNone/>
            </a:pPr>
            <a:r>
              <a:rPr lang="ja-JP" altLang="en-US" sz="2000" b="1" dirty="0"/>
              <a:t>右のコードを実行してみてください</a:t>
            </a:r>
            <a:endParaRPr lang="en-US" altLang="ja-JP" sz="2000" b="1" dirty="0"/>
          </a:p>
          <a:p>
            <a:pPr marL="0" indent="0">
              <a:buNone/>
            </a:pPr>
            <a:r>
              <a:rPr lang="ja-JP" altLang="en-US" sz="2000" b="1" dirty="0"/>
              <a:t>右のコードを少し変更して挙動を確かめてください</a:t>
            </a:r>
            <a:endParaRPr lang="en-US" altLang="ja-JP" sz="2000" b="1" dirty="0"/>
          </a:p>
          <a:p>
            <a:pPr marL="0" indent="0">
              <a:buNone/>
            </a:pPr>
            <a:endParaRPr kumimoji="1" lang="en-US" altLang="ja-JP" sz="2000" dirty="0" smtClean="0"/>
          </a:p>
          <a:p>
            <a:pPr marL="0" indent="0">
              <a:buNone/>
            </a:pPr>
            <a:r>
              <a:rPr lang="en-US" altLang="ja-JP" sz="2000" dirty="0">
                <a:solidFill>
                  <a:srgbClr val="FF0000"/>
                </a:solidFill>
              </a:rPr>
              <a:t>※</a:t>
            </a:r>
            <a:r>
              <a:rPr lang="ja-JP" altLang="en-US" sz="2000" dirty="0" smtClean="0">
                <a:solidFill>
                  <a:srgbClr val="FF0000"/>
                </a:solidFill>
              </a:rPr>
              <a:t>インデント</a:t>
            </a:r>
            <a:r>
              <a:rPr lang="ja-JP" altLang="en-US" sz="2000" dirty="0">
                <a:solidFill>
                  <a:srgbClr val="FF0000"/>
                </a:solidFill>
              </a:rPr>
              <a:t>により</a:t>
            </a:r>
            <a:r>
              <a:rPr lang="ja-JP" altLang="en-US" sz="2000" dirty="0" smtClean="0">
                <a:solidFill>
                  <a:srgbClr val="FF0000"/>
                </a:solidFill>
              </a:rPr>
              <a:t>ブロックを定義する　（</a:t>
            </a:r>
            <a:r>
              <a:rPr lang="en-US" altLang="ja-JP" sz="2000" dirty="0" smtClean="0">
                <a:solidFill>
                  <a:srgbClr val="FF0000"/>
                </a:solidFill>
              </a:rPr>
              <a:t>C</a:t>
            </a:r>
            <a:r>
              <a:rPr lang="ja-JP" altLang="en-US" sz="2000" dirty="0" smtClean="0">
                <a:solidFill>
                  <a:srgbClr val="FF0000"/>
                </a:solidFill>
              </a:rPr>
              <a:t>では</a:t>
            </a:r>
            <a:r>
              <a:rPr lang="en-US" altLang="ja-JP" sz="2000" dirty="0" smtClean="0">
                <a:solidFill>
                  <a:srgbClr val="FF0000"/>
                </a:solidFill>
              </a:rPr>
              <a:t>{}</a:t>
            </a:r>
            <a:r>
              <a:rPr lang="ja-JP" altLang="en-US" sz="2000" dirty="0">
                <a:solidFill>
                  <a:srgbClr val="FF0000"/>
                </a:solidFill>
              </a:rPr>
              <a:t>で</a:t>
            </a:r>
            <a:r>
              <a:rPr lang="ja-JP" altLang="en-US" sz="2000" dirty="0" smtClean="0">
                <a:solidFill>
                  <a:srgbClr val="FF0000"/>
                </a:solidFill>
              </a:rPr>
              <a:t>ブロックを定義した）</a:t>
            </a:r>
            <a:endParaRPr lang="en-US" altLang="ja-JP" sz="2000" dirty="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ブロック開始部分に </a:t>
            </a:r>
            <a:r>
              <a:rPr lang="en-US" altLang="ja-JP" sz="2000" dirty="0" smtClean="0">
                <a:solidFill>
                  <a:srgbClr val="FF0000"/>
                </a:solidFill>
              </a:rPr>
              <a:t>『:』</a:t>
            </a:r>
            <a:r>
              <a:rPr lang="ja-JP" altLang="en-US" sz="2000" dirty="0" smtClean="0">
                <a:solidFill>
                  <a:srgbClr val="FF0000"/>
                </a:solidFill>
              </a:rPr>
              <a:t>が必要</a:t>
            </a:r>
            <a:endParaRPr lang="en-US" altLang="ja-JP" sz="2000" dirty="0">
              <a:solidFill>
                <a:srgbClr val="FF0000"/>
              </a:solidFill>
            </a:endParaRPr>
          </a:p>
          <a:p>
            <a:pPr marL="0" indent="0">
              <a:buNone/>
            </a:pPr>
            <a:r>
              <a:rPr lang="en-US" altLang="ja-JP" sz="2000" dirty="0">
                <a:solidFill>
                  <a:srgbClr val="FF0000"/>
                </a:solidFill>
              </a:rPr>
              <a:t>※ 『for </a:t>
            </a:r>
            <a:r>
              <a:rPr lang="en-US" altLang="ja-JP" sz="2000" dirty="0" smtClean="0">
                <a:solidFill>
                  <a:srgbClr val="FF0000"/>
                </a:solidFill>
              </a:rPr>
              <a:t>p </a:t>
            </a:r>
            <a:r>
              <a:rPr lang="en-US" altLang="ja-JP" sz="2000" dirty="0">
                <a:solidFill>
                  <a:srgbClr val="FF0000"/>
                </a:solidFill>
              </a:rPr>
              <a:t>in </a:t>
            </a:r>
            <a:r>
              <a:rPr lang="en-US" altLang="ja-JP" sz="2000" dirty="0" smtClean="0">
                <a:solidFill>
                  <a:srgbClr val="FF0000"/>
                </a:solidFill>
              </a:rPr>
              <a:t>A :』</a:t>
            </a:r>
            <a:r>
              <a:rPr lang="ja-JP" altLang="en-US" sz="2000" dirty="0" smtClean="0">
                <a:solidFill>
                  <a:srgbClr val="FF0000"/>
                </a:solidFill>
              </a:rPr>
              <a:t>で</a:t>
            </a:r>
            <a:r>
              <a:rPr lang="en-US" altLang="ja-JP" sz="2000" dirty="0" smtClean="0">
                <a:solidFill>
                  <a:srgbClr val="FF0000"/>
                </a:solidFill>
              </a:rPr>
              <a:t>A</a:t>
            </a:r>
            <a:r>
              <a:rPr lang="ja-JP" altLang="en-US" sz="2000" dirty="0" smtClean="0">
                <a:solidFill>
                  <a:srgbClr val="FF0000"/>
                </a:solidFill>
              </a:rPr>
              <a:t>のすべての要素に順にアクセスできる</a:t>
            </a:r>
            <a:endParaRPr lang="en-US" altLang="ja-JP" sz="2000" dirty="0" smtClean="0">
              <a:solidFill>
                <a:srgbClr val="FF0000"/>
              </a:solidFill>
            </a:endParaRPr>
          </a:p>
          <a:p>
            <a:pPr marL="0" indent="0">
              <a:buNone/>
            </a:pPr>
            <a:r>
              <a:rPr lang="en-US" altLang="ja-JP" sz="2000" dirty="0" smtClean="0">
                <a:solidFill>
                  <a:srgbClr val="FF0000"/>
                </a:solidFill>
              </a:rPr>
              <a:t>※ 『for </a:t>
            </a:r>
            <a:r>
              <a:rPr lang="en-US" altLang="ja-JP" sz="2000" dirty="0" err="1">
                <a:solidFill>
                  <a:srgbClr val="FF0000"/>
                </a:solidFill>
              </a:rPr>
              <a:t>i</a:t>
            </a:r>
            <a:r>
              <a:rPr lang="en-US" altLang="ja-JP" sz="2000" dirty="0" smtClean="0">
                <a:solidFill>
                  <a:srgbClr val="FF0000"/>
                </a:solidFill>
              </a:rPr>
              <a:t> in range(a, b) :』</a:t>
            </a:r>
            <a:r>
              <a:rPr lang="ja-JP" altLang="en-US" sz="2000" dirty="0" smtClean="0">
                <a:solidFill>
                  <a:srgbClr val="FF0000"/>
                </a:solidFill>
              </a:rPr>
              <a:t>で </a:t>
            </a:r>
            <a:r>
              <a:rPr lang="en-US" altLang="ja-JP" sz="2000" dirty="0" err="1" smtClean="0">
                <a:solidFill>
                  <a:srgbClr val="FF0000"/>
                </a:solidFill>
              </a:rPr>
              <a:t>i</a:t>
            </a:r>
            <a:r>
              <a:rPr lang="en-US" altLang="ja-JP" sz="2000" dirty="0" smtClean="0">
                <a:solidFill>
                  <a:srgbClr val="FF0000"/>
                </a:solidFill>
              </a:rPr>
              <a:t> = a~b-1</a:t>
            </a:r>
            <a:r>
              <a:rPr lang="ja-JP" altLang="en-US" sz="2000" dirty="0" smtClean="0">
                <a:solidFill>
                  <a:srgbClr val="FF0000"/>
                </a:solidFill>
              </a:rPr>
              <a:t>をループできる</a:t>
            </a:r>
            <a:endParaRPr lang="en-US" altLang="ja-JP" sz="2000" dirty="0"/>
          </a:p>
          <a:p>
            <a:pPr marL="0" indent="0">
              <a:buNone/>
            </a:pPr>
            <a:r>
              <a:rPr lang="en-US" altLang="ja-JP" sz="2000" dirty="0">
                <a:solidFill>
                  <a:srgbClr val="FF0000"/>
                </a:solidFill>
              </a:rPr>
              <a:t>※ for</a:t>
            </a:r>
            <a:r>
              <a:rPr lang="ja-JP" altLang="en-US" sz="2000" dirty="0">
                <a:solidFill>
                  <a:srgbClr val="FF0000"/>
                </a:solidFill>
              </a:rPr>
              <a:t>文はスコープを作らないので</a:t>
            </a:r>
            <a:r>
              <a:rPr lang="en-US" altLang="ja-JP" sz="2000" dirty="0">
                <a:solidFill>
                  <a:srgbClr val="FF0000"/>
                </a:solidFill>
              </a:rPr>
              <a:t>for</a:t>
            </a:r>
            <a:r>
              <a:rPr lang="ja-JP" altLang="en-US" sz="2000" dirty="0">
                <a:solidFill>
                  <a:srgbClr val="FF0000"/>
                </a:solidFill>
              </a:rPr>
              <a:t>文内で生成された変数</a:t>
            </a:r>
            <a:r>
              <a:rPr lang="ja-JP" altLang="en-US" sz="2000" dirty="0" smtClean="0">
                <a:solidFill>
                  <a:srgbClr val="FF0000"/>
                </a:solidFill>
              </a:rPr>
              <a:t>を</a:t>
            </a:r>
            <a:r>
              <a:rPr lang="en-US" altLang="ja-JP" sz="2000" dirty="0" smtClean="0">
                <a:solidFill>
                  <a:srgbClr val="FF0000"/>
                </a:solidFill>
              </a:rPr>
              <a:t>for</a:t>
            </a:r>
            <a:r>
              <a:rPr lang="ja-JP" altLang="en-US" sz="2000" dirty="0" smtClean="0">
                <a:solidFill>
                  <a:srgbClr val="FF0000"/>
                </a:solidFill>
              </a:rPr>
              <a:t>文の外でも参照</a:t>
            </a:r>
            <a:r>
              <a:rPr lang="ja-JP" altLang="en-US" sz="2000" dirty="0">
                <a:solidFill>
                  <a:srgbClr val="FF0000"/>
                </a:solidFill>
              </a:rPr>
              <a:t>できる</a:t>
            </a:r>
            <a:endParaRPr lang="en-US" altLang="ja-JP" sz="2000" dirty="0">
              <a:solidFill>
                <a:srgbClr val="FF0000"/>
              </a:solidFill>
            </a:endParaRPr>
          </a:p>
          <a:p>
            <a:pPr marL="0" indent="0">
              <a:buNone/>
            </a:pPr>
            <a:endParaRPr lang="en-US" altLang="ja-JP" sz="2000" dirty="0" smtClean="0"/>
          </a:p>
          <a:p>
            <a:endParaRPr lang="en-US" altLang="ja-JP" sz="2000" dirty="0"/>
          </a:p>
          <a:p>
            <a:endParaRPr lang="en-US" altLang="ja-JP" sz="2000" dirty="0" smtClean="0"/>
          </a:p>
        </p:txBody>
      </p:sp>
      <p:sp>
        <p:nvSpPr>
          <p:cNvPr id="5" name="正方形/長方形 4"/>
          <p:cNvSpPr/>
          <p:nvPr/>
        </p:nvSpPr>
        <p:spPr>
          <a:xfrm>
            <a:off x="6975106" y="710496"/>
            <a:ext cx="4642585" cy="5262979"/>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ex6.py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([1,2,3,4,5,6,7,8,9,10])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p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p</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5</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tmp</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も参照可能</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560071"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の通り定義できる</a:t>
            </a:r>
            <a:endParaRPr lang="en-US" altLang="ja-JP" sz="2000" dirty="0"/>
          </a:p>
          <a:p>
            <a:r>
              <a:rPr kumimoji="1" lang="en-US" altLang="ja-JP" sz="2000" dirty="0" smtClean="0"/>
              <a:t>for</a:t>
            </a:r>
            <a:r>
              <a:rPr kumimoji="1" lang="ja-JP" altLang="en-US" sz="2000" dirty="0" smtClean="0"/>
              <a:t>文と同様に</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t>右のコードを実行し挙動を確認してください</a:t>
            </a:r>
            <a:endParaRPr lang="en-US" altLang="ja-JP" sz="2000" b="1" dirty="0" smtClean="0"/>
          </a:p>
          <a:p>
            <a:endParaRPr lang="en-US" altLang="ja-JP" sz="2000" dirty="0"/>
          </a:p>
          <a:p>
            <a:pPr marL="0" indent="0">
              <a:buNone/>
            </a:pPr>
            <a:r>
              <a:rPr lang="en-US" altLang="ja-JP" sz="2000" dirty="0" smtClean="0">
                <a:solidFill>
                  <a:srgbClr val="FF0000"/>
                </a:solidFill>
              </a:rPr>
              <a:t>※ A</a:t>
            </a:r>
            <a:r>
              <a:rPr lang="ja-JP" altLang="en-US" sz="2000" dirty="0" smtClean="0">
                <a:solidFill>
                  <a:srgbClr val="FF0000"/>
                </a:solidFill>
              </a:rPr>
              <a:t>かつ</a:t>
            </a:r>
            <a:r>
              <a:rPr lang="en-US" altLang="ja-JP" sz="2000" dirty="0" smtClean="0">
                <a:solidFill>
                  <a:srgbClr val="FF0000"/>
                </a:solidFill>
              </a:rPr>
              <a:t>B</a:t>
            </a:r>
            <a:r>
              <a:rPr lang="ja-JP" altLang="en-US" sz="2000" dirty="0" smtClean="0">
                <a:solidFill>
                  <a:srgbClr val="FF0000"/>
                </a:solidFill>
              </a:rPr>
              <a:t> や </a:t>
            </a:r>
            <a:r>
              <a:rPr lang="en-US" altLang="ja-JP" sz="2000" dirty="0" smtClean="0">
                <a:solidFill>
                  <a:srgbClr val="FF0000"/>
                </a:solidFill>
              </a:rPr>
              <a:t>A</a:t>
            </a:r>
            <a:r>
              <a:rPr lang="ja-JP" altLang="en-US" sz="2000" dirty="0" smtClean="0">
                <a:solidFill>
                  <a:srgbClr val="FF0000"/>
                </a:solidFill>
              </a:rPr>
              <a:t>または</a:t>
            </a:r>
            <a:r>
              <a:rPr lang="en-US" altLang="ja-JP" sz="2000" dirty="0" smtClean="0">
                <a:solidFill>
                  <a:srgbClr val="FF0000"/>
                </a:solidFill>
              </a:rPr>
              <a:t>B</a:t>
            </a:r>
            <a:r>
              <a:rPr lang="ja-JP" altLang="en-US" sz="2000" dirty="0" smtClean="0">
                <a:solidFill>
                  <a:srgbClr val="FF0000"/>
                </a:solidFill>
              </a:rPr>
              <a:t>は 以下の通り</a:t>
            </a:r>
            <a:endParaRPr kumimoji="1" lang="en-US" altLang="ja-JP" sz="2000" dirty="0" smtClean="0">
              <a:solidFill>
                <a:srgbClr val="FF0000"/>
              </a:solidFill>
            </a:endParaRPr>
          </a:p>
          <a:p>
            <a:pPr marL="0" indent="0">
              <a:buNone/>
            </a:pPr>
            <a:r>
              <a:rPr kumimoji="1" lang="en-US" altLang="ja-JP" sz="2000" dirty="0" smtClean="0">
                <a:solidFill>
                  <a:srgbClr val="FF0000"/>
                </a:solidFill>
                <a:sym typeface="Wingdings" panose="05000000000000000000" pitchFamily="2" charset="2"/>
              </a:rPr>
              <a:t> if( </a:t>
            </a:r>
            <a:r>
              <a:rPr kumimoji="1" lang="ja-JP" altLang="en-US" sz="2000" dirty="0" smtClean="0">
                <a:solidFill>
                  <a:srgbClr val="FF0000"/>
                </a:solidFill>
                <a:sym typeface="Wingdings" panose="05000000000000000000" pitchFamily="2" charset="2"/>
              </a:rPr>
              <a:t>条件</a:t>
            </a:r>
            <a:r>
              <a:rPr kumimoji="1" lang="en-US" altLang="ja-JP" sz="2000" dirty="0" smtClean="0">
                <a:solidFill>
                  <a:srgbClr val="FF0000"/>
                </a:solidFill>
                <a:sym typeface="Wingdings" panose="05000000000000000000" pitchFamily="2" charset="2"/>
              </a:rPr>
              <a:t>A </a:t>
            </a:r>
            <a:r>
              <a:rPr kumimoji="1" lang="en-US" altLang="ja-JP" sz="2000" dirty="0" smtClean="0">
                <a:solidFill>
                  <a:srgbClr val="0070C0"/>
                </a:solidFill>
                <a:sym typeface="Wingdings" panose="05000000000000000000" pitchFamily="2" charset="2"/>
              </a:rPr>
              <a:t>and</a:t>
            </a:r>
            <a:r>
              <a:rPr kumimoji="1" lang="en-US" altLang="ja-JP" sz="2000" dirty="0" smtClean="0">
                <a:solidFill>
                  <a:srgbClr val="FF0000"/>
                </a:solidFill>
                <a:sym typeface="Wingdings" panose="05000000000000000000" pitchFamily="2" charset="2"/>
              </a:rPr>
              <a:t> </a:t>
            </a:r>
            <a:r>
              <a:rPr kumimoji="1" lang="ja-JP" altLang="en-US" sz="2000" dirty="0" smtClean="0">
                <a:solidFill>
                  <a:srgbClr val="FF0000"/>
                </a:solidFill>
                <a:sym typeface="Wingdings" panose="05000000000000000000" pitchFamily="2" charset="2"/>
              </a:rPr>
              <a:t>条件</a:t>
            </a:r>
            <a:r>
              <a:rPr kumimoji="1" lang="en-US" altLang="ja-JP" sz="2000" dirty="0" smtClean="0">
                <a:solidFill>
                  <a:srgbClr val="FF0000"/>
                </a:solidFill>
                <a:sym typeface="Wingdings" panose="05000000000000000000" pitchFamily="2" charset="2"/>
              </a:rPr>
              <a:t>B) : </a:t>
            </a:r>
            <a:endParaRPr kumimoji="1" lang="en-US" altLang="ja-JP" sz="2000" dirty="0" smtClean="0">
              <a:solidFill>
                <a:srgbClr val="FF0000"/>
              </a:solidFill>
            </a:endParaRPr>
          </a:p>
          <a:p>
            <a:pPr>
              <a:buFont typeface="Wingdings" panose="05000000000000000000" pitchFamily="2" charset="2"/>
              <a:buChar char="à"/>
            </a:pPr>
            <a:r>
              <a:rPr lang="en-US" altLang="ja-JP" sz="2000" dirty="0" smtClean="0">
                <a:solidFill>
                  <a:srgbClr val="FF0000"/>
                </a:solidFill>
                <a:sym typeface="Wingdings" panose="05000000000000000000" pitchFamily="2" charset="2"/>
              </a:rPr>
              <a:t>if</a:t>
            </a:r>
            <a:r>
              <a:rPr lang="en-US" altLang="ja-JP" sz="2000" dirty="0">
                <a:solidFill>
                  <a:srgbClr val="FF0000"/>
                </a:solidFill>
                <a:sym typeface="Wingdings" panose="05000000000000000000" pitchFamily="2" charset="2"/>
              </a:rPr>
              <a:t>( </a:t>
            </a:r>
            <a:r>
              <a:rPr lang="ja-JP" altLang="en-US" sz="2000" dirty="0">
                <a:solidFill>
                  <a:srgbClr val="FF0000"/>
                </a:solidFill>
                <a:sym typeface="Wingdings" panose="05000000000000000000" pitchFamily="2" charset="2"/>
              </a:rPr>
              <a:t>条件</a:t>
            </a:r>
            <a:r>
              <a:rPr lang="en-US" altLang="ja-JP" sz="2000" dirty="0">
                <a:solidFill>
                  <a:srgbClr val="FF0000"/>
                </a:solidFill>
                <a:sym typeface="Wingdings" panose="05000000000000000000" pitchFamily="2" charset="2"/>
              </a:rPr>
              <a:t>A </a:t>
            </a:r>
            <a:r>
              <a:rPr lang="en-US" altLang="ja-JP" sz="2000" dirty="0" smtClean="0">
                <a:solidFill>
                  <a:srgbClr val="0070C0"/>
                </a:solidFill>
                <a:sym typeface="Wingdings" panose="05000000000000000000" pitchFamily="2" charset="2"/>
              </a:rPr>
              <a:t>or</a:t>
            </a:r>
            <a:r>
              <a:rPr lang="en-US" altLang="ja-JP" sz="2000" dirty="0" smtClean="0">
                <a:solidFill>
                  <a:srgbClr val="FF0000"/>
                </a:solidFill>
                <a:sym typeface="Wingdings" panose="05000000000000000000" pitchFamily="2" charset="2"/>
              </a:rPr>
              <a:t> </a:t>
            </a:r>
            <a:r>
              <a:rPr lang="ja-JP" altLang="en-US" sz="2000" dirty="0">
                <a:solidFill>
                  <a:srgbClr val="FF0000"/>
                </a:solidFill>
                <a:sym typeface="Wingdings" panose="05000000000000000000" pitchFamily="2" charset="2"/>
              </a:rPr>
              <a:t>条件</a:t>
            </a:r>
            <a:r>
              <a:rPr lang="en-US" altLang="ja-JP" sz="2000" dirty="0">
                <a:solidFill>
                  <a:srgbClr val="FF0000"/>
                </a:solidFill>
                <a:sym typeface="Wingdings" panose="05000000000000000000" pitchFamily="2" charset="2"/>
              </a:rPr>
              <a:t>B) </a:t>
            </a:r>
            <a:r>
              <a:rPr lang="en-US" altLang="ja-JP" sz="2000" dirty="0" smtClean="0">
                <a:solidFill>
                  <a:srgbClr val="FF0000"/>
                </a:solidFill>
                <a:sym typeface="Wingdings" panose="05000000000000000000" pitchFamily="2" charset="2"/>
              </a:rPr>
              <a:t>:</a:t>
            </a:r>
            <a:endParaRPr lang="en-US" altLang="ja-JP" sz="2000" dirty="0">
              <a:solidFill>
                <a:srgbClr val="FF0000"/>
              </a:solidFill>
            </a:endParaRPr>
          </a:p>
          <a:p>
            <a:pPr marL="0" indent="0">
              <a:buNone/>
            </a:pPr>
            <a:r>
              <a:rPr lang="en-US" altLang="ja-JP" sz="2000" dirty="0">
                <a:solidFill>
                  <a:srgbClr val="FF0000"/>
                </a:solidFill>
              </a:rPr>
              <a:t>※ </a:t>
            </a:r>
            <a:r>
              <a:rPr lang="en-US" altLang="ja-JP" sz="2000" dirty="0" smtClean="0">
                <a:solidFill>
                  <a:srgbClr val="FF0000"/>
                </a:solidFill>
              </a:rPr>
              <a:t>if</a:t>
            </a:r>
            <a:r>
              <a:rPr lang="ja-JP" altLang="en-US" sz="2000" dirty="0" smtClean="0">
                <a:solidFill>
                  <a:srgbClr val="FF0000"/>
                </a:solidFill>
              </a:rPr>
              <a:t>文</a:t>
            </a:r>
            <a:r>
              <a:rPr lang="ja-JP" altLang="en-US" sz="2000" dirty="0">
                <a:solidFill>
                  <a:srgbClr val="FF0000"/>
                </a:solidFill>
              </a:rPr>
              <a:t>はスコープを作らない</a:t>
            </a:r>
            <a:r>
              <a:rPr lang="ja-JP" altLang="en-US" sz="2000" dirty="0" smtClean="0">
                <a:solidFill>
                  <a:srgbClr val="FF0000"/>
                </a:solidFill>
              </a:rPr>
              <a:t>ので</a:t>
            </a:r>
            <a:r>
              <a:rPr lang="en-US" altLang="ja-JP" sz="2000" dirty="0" smtClean="0">
                <a:solidFill>
                  <a:srgbClr val="FF0000"/>
                </a:solidFill>
              </a:rPr>
              <a:t>if</a:t>
            </a:r>
            <a:r>
              <a:rPr lang="ja-JP" altLang="en-US" sz="2000" dirty="0" smtClean="0">
                <a:solidFill>
                  <a:srgbClr val="FF0000"/>
                </a:solidFill>
              </a:rPr>
              <a:t>文内</a:t>
            </a:r>
            <a:r>
              <a:rPr lang="ja-JP" altLang="en-US" sz="2000" dirty="0">
                <a:solidFill>
                  <a:srgbClr val="FF0000"/>
                </a:solidFill>
              </a:rPr>
              <a:t>で生成された変数を外から参照</a:t>
            </a:r>
            <a:r>
              <a:rPr lang="ja-JP" altLang="en-US" sz="2000" dirty="0" smtClean="0">
                <a:solidFill>
                  <a:srgbClr val="FF0000"/>
                </a:solidFill>
              </a:rPr>
              <a:t>できる</a:t>
            </a:r>
            <a:endParaRPr lang="en-US" altLang="ja-JP" sz="2000" dirty="0">
              <a:solidFill>
                <a:srgbClr val="FF0000"/>
              </a:solidFill>
            </a:endParaRPr>
          </a:p>
          <a:p>
            <a:endParaRPr kumimoji="1" lang="en-US" altLang="ja-JP" sz="2000" dirty="0" smtClean="0"/>
          </a:p>
          <a:p>
            <a:endParaRPr kumimoji="1" lang="en-US" altLang="ja-JP" sz="2000" dirty="0" smtClean="0"/>
          </a:p>
        </p:txBody>
      </p:sp>
      <p:sp>
        <p:nvSpPr>
          <p:cNvPr id="5" name="正方形/長方形 4"/>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ex7.py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[1,2,4,2,1,1,3,4]</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elif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2 )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else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関数は</a:t>
            </a:r>
            <a:r>
              <a:rPr kumimoji="1" lang="ja-JP" altLang="en-US" sz="2000" dirty="0" smtClean="0"/>
              <a:t>右のコードの通り定義できる</a:t>
            </a:r>
            <a:endParaRPr kumimoji="1" lang="en-US" altLang="ja-JP" sz="2000" dirty="0" smtClean="0"/>
          </a:p>
          <a:p>
            <a:pPr marL="0" indent="0">
              <a:buNone/>
            </a:pPr>
            <a:r>
              <a:rPr lang="ja-JP" altLang="en-US" sz="2000" b="1" dirty="0" smtClean="0"/>
              <a:t>右</a:t>
            </a:r>
            <a:r>
              <a:rPr lang="ja-JP" altLang="en-US" sz="2000" b="1" dirty="0"/>
              <a:t>の</a:t>
            </a:r>
            <a:r>
              <a:rPr lang="ja-JP" altLang="en-US" sz="2000" b="1" dirty="0" smtClean="0"/>
              <a:t>コードを実行してください．</a:t>
            </a:r>
            <a:endParaRPr lang="en-US" altLang="ja-JP" sz="2000" b="1" dirty="0" smtClean="0"/>
          </a:p>
          <a:p>
            <a:pPr marL="0" indent="0">
              <a:buNone/>
            </a:pPr>
            <a:r>
              <a:rPr lang="ja-JP" altLang="en-US" sz="2000" b="1" dirty="0"/>
              <a:t>右の</a:t>
            </a:r>
            <a:r>
              <a:rPr lang="ja-JP" altLang="en-US" sz="2000" b="1" dirty="0" smtClean="0"/>
              <a:t>コードの中身を色々変化させ，変数のスコープを確認してください</a:t>
            </a:r>
            <a:endParaRPr kumimoji="1" lang="en-US" altLang="ja-JP" sz="2000" dirty="0" smtClean="0"/>
          </a:p>
          <a:p>
            <a:pPr marL="0" indent="0">
              <a:buNone/>
            </a:pPr>
            <a:r>
              <a:rPr lang="en-US" altLang="ja-JP" sz="2000" dirty="0">
                <a:solidFill>
                  <a:srgbClr val="FF0000"/>
                </a:solidFill>
              </a:rPr>
              <a:t>※</a:t>
            </a:r>
            <a:r>
              <a:rPr lang="ja-JP" altLang="en-US" sz="2000" dirty="0" smtClean="0">
                <a:solidFill>
                  <a:srgbClr val="FF0000"/>
                </a:solidFill>
              </a:rPr>
              <a:t>複数の</a:t>
            </a:r>
            <a:r>
              <a:rPr lang="ja-JP" altLang="en-US" sz="2000" dirty="0">
                <a:solidFill>
                  <a:srgbClr val="FF0000"/>
                </a:solidFill>
              </a:rPr>
              <a:t>引数</a:t>
            </a:r>
            <a:r>
              <a:rPr lang="ja-JP" altLang="en-US" sz="2000" dirty="0" smtClean="0">
                <a:solidFill>
                  <a:srgbClr val="FF0000"/>
                </a:solidFill>
              </a:rPr>
              <a:t>を受け取れる</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引数は，値渡し（と思ってよい）</a:t>
            </a:r>
            <a:endParaRPr lang="en-US" altLang="ja-JP" sz="2000" dirty="0">
              <a:solidFill>
                <a:srgbClr val="FF0000"/>
              </a:solidFill>
            </a:endParaRPr>
          </a:p>
          <a:p>
            <a:pPr marL="457200" lvl="1" indent="0">
              <a:buNone/>
            </a:pPr>
            <a:r>
              <a:rPr lang="ja-JP" altLang="en-US" sz="1200" dirty="0" smtClean="0">
                <a:solidFill>
                  <a:srgbClr val="FF0000"/>
                </a:solidFill>
              </a:rPr>
              <a:t>ある引数</a:t>
            </a:r>
            <a:r>
              <a:rPr lang="en-US" altLang="ja-JP" sz="1200" dirty="0" smtClean="0">
                <a:solidFill>
                  <a:srgbClr val="FF0000"/>
                </a:solidFill>
              </a:rPr>
              <a:t>a</a:t>
            </a:r>
            <a:r>
              <a:rPr lang="ja-JP" altLang="en-US" sz="1200" dirty="0" smtClean="0">
                <a:solidFill>
                  <a:srgbClr val="FF0000"/>
                </a:solidFill>
              </a:rPr>
              <a:t>があるとき，</a:t>
            </a:r>
            <a:r>
              <a:rPr lang="en-US" altLang="ja-JP" sz="1200" dirty="0" smtClean="0">
                <a:solidFill>
                  <a:srgbClr val="FF0000"/>
                </a:solidFill>
              </a:rPr>
              <a:t>a</a:t>
            </a:r>
            <a:r>
              <a:rPr lang="ja-JP" altLang="en-US" sz="1200" dirty="0" smtClean="0">
                <a:solidFill>
                  <a:srgbClr val="FF0000"/>
                </a:solidFill>
              </a:rPr>
              <a:t>に代入をしない場合は</a:t>
            </a:r>
            <a:r>
              <a:rPr lang="en-US" altLang="ja-JP" sz="1200" dirty="0" smtClean="0">
                <a:solidFill>
                  <a:srgbClr val="FF0000"/>
                </a:solidFill>
              </a:rPr>
              <a:t>a</a:t>
            </a:r>
            <a:r>
              <a:rPr lang="ja-JP" altLang="en-US" sz="1200" dirty="0" err="1" smtClean="0">
                <a:solidFill>
                  <a:srgbClr val="FF0000"/>
                </a:solidFill>
              </a:rPr>
              <a:t>への</a:t>
            </a:r>
            <a:r>
              <a:rPr lang="ja-JP" altLang="en-US" sz="1200" dirty="0" smtClean="0">
                <a:solidFill>
                  <a:srgbClr val="FF0000"/>
                </a:solidFill>
              </a:rPr>
              <a:t>参照が保持される．関数内で</a:t>
            </a:r>
            <a:r>
              <a:rPr lang="en-US" altLang="ja-JP" sz="1200" dirty="0" smtClean="0">
                <a:solidFill>
                  <a:srgbClr val="FF0000"/>
                </a:solidFill>
              </a:rPr>
              <a:t>a</a:t>
            </a:r>
            <a:r>
              <a:rPr lang="ja-JP" altLang="en-US" sz="1200" dirty="0" err="1" smtClean="0">
                <a:solidFill>
                  <a:srgbClr val="FF0000"/>
                </a:solidFill>
              </a:rPr>
              <a:t>への</a:t>
            </a:r>
            <a:r>
              <a:rPr lang="ja-JP" altLang="en-US" sz="1200" dirty="0" smtClean="0">
                <a:solidFill>
                  <a:srgbClr val="FF0000"/>
                </a:solidFill>
              </a:rPr>
              <a:t>代入が起こると，その瞬間に</a:t>
            </a:r>
            <a:r>
              <a:rPr lang="ja-JP" altLang="en-US" sz="1200" dirty="0">
                <a:solidFill>
                  <a:srgbClr val="FF0000"/>
                </a:solidFill>
              </a:rPr>
              <a:t>新</a:t>
            </a:r>
            <a:r>
              <a:rPr lang="ja-JP" altLang="en-US" sz="1200" dirty="0" smtClean="0">
                <a:solidFill>
                  <a:srgbClr val="FF0000"/>
                </a:solidFill>
              </a:rPr>
              <a:t>たに変数</a:t>
            </a:r>
            <a:r>
              <a:rPr lang="en-US" altLang="ja-JP" sz="1200" dirty="0" smtClean="0">
                <a:solidFill>
                  <a:srgbClr val="FF0000"/>
                </a:solidFill>
              </a:rPr>
              <a:t>a</a:t>
            </a:r>
            <a:r>
              <a:rPr lang="ja-JP" altLang="en-US" sz="1200" dirty="0" smtClean="0">
                <a:solidFill>
                  <a:srgbClr val="FF0000"/>
                </a:solidFill>
              </a:rPr>
              <a:t>が生成される．そのため，関数外部からみると引数変数の変化は起きないため，値渡しのように見える．</a:t>
            </a:r>
            <a:endParaRPr lang="en-US" altLang="ja-JP" sz="1200" dirty="0" smtClean="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複数の値を返せる</a:t>
            </a:r>
            <a:endParaRPr lang="en-US" altLang="ja-JP" sz="2000" dirty="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関数はスコープを作る：関数内部で定義した変数は外に漏れない</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関数はスコープの外の変数を参照できる，　　</a:t>
            </a:r>
            <a:r>
              <a:rPr lang="ja-JP" altLang="en-US" sz="2000" dirty="0">
                <a:solidFill>
                  <a:srgbClr val="FF0000"/>
                </a:solidFill>
              </a:rPr>
              <a:t>　</a:t>
            </a:r>
            <a:r>
              <a:rPr lang="ja-JP" altLang="en-US" sz="2000" dirty="0" smtClean="0">
                <a:solidFill>
                  <a:srgbClr val="FF0000"/>
                </a:solidFill>
              </a:rPr>
              <a:t>（</a:t>
            </a:r>
            <a:r>
              <a:rPr lang="ja-JP" altLang="en-US" sz="1600" dirty="0" smtClean="0">
                <a:solidFill>
                  <a:srgbClr val="FF0000"/>
                </a:solidFill>
              </a:rPr>
              <a:t>ただし関数内部で代入をすると，その変数は関数のローカル変数に</a:t>
            </a:r>
            <a:r>
              <a:rPr lang="ja-JP" altLang="en-US" sz="2000" dirty="0"/>
              <a:t>）</a:t>
            </a:r>
            <a:endParaRPr lang="en-US" altLang="ja-JP" sz="1600" dirty="0" smtClean="0">
              <a:solidFill>
                <a:srgbClr val="FF0000"/>
              </a:solidFill>
            </a:endParaRPr>
          </a:p>
        </p:txBody>
      </p:sp>
      <p:sp>
        <p:nvSpPr>
          <p:cNvPr id="5" name="正方形/長方形 4"/>
          <p:cNvSpPr/>
          <p:nvPr/>
        </p:nvSpPr>
        <p:spPr>
          <a:xfrm>
            <a:off x="6975106" y="710496"/>
            <a:ext cx="4642585"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ex8.py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def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c)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外の</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c</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を参照できる</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 = 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sub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sub)</a:t>
            </a:r>
          </a:p>
          <a:p>
            <a:endPar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0969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a:t>
            </a:r>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12520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75000"/>
                  </a:schemeClr>
                </a:solidFill>
              </a:rPr>
              <a:t>4/13   </a:t>
            </a:r>
            <a:r>
              <a:rPr lang="ja-JP" altLang="en-US" sz="1800" strike="sngStrike" dirty="0" smtClean="0">
                <a:solidFill>
                  <a:schemeClr val="bg1">
                    <a:lumMod val="75000"/>
                  </a:schemeClr>
                </a:solidFill>
              </a:rPr>
              <a:t>デジタル画像とは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イントロダクション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4/20   </a:t>
            </a:r>
            <a:r>
              <a:rPr lang="ja-JP" altLang="en-US" sz="1800" strike="sngStrike" dirty="0" smtClean="0">
                <a:solidFill>
                  <a:schemeClr val="bg1">
                    <a:lumMod val="75000"/>
                  </a:schemeClr>
                </a:solidFill>
              </a:rPr>
              <a:t>フィルタ処理</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画素ごとの濃淡変換、</a:t>
            </a:r>
            <a:r>
              <a:rPr lang="ja-JP" altLang="en-US" sz="1800" strike="sngStrike" dirty="0">
                <a:solidFill>
                  <a:schemeClr val="bg1">
                    <a:lumMod val="75000"/>
                  </a:schemeClr>
                </a:solidFill>
              </a:rPr>
              <a:t>線形フィルタ，非線形</a:t>
            </a:r>
            <a:r>
              <a:rPr lang="ja-JP" altLang="en-US" sz="1800" strike="sngStrike" dirty="0" smtClean="0">
                <a:solidFill>
                  <a:schemeClr val="bg1">
                    <a:lumMod val="75000"/>
                  </a:schemeClr>
                </a:solidFill>
              </a:rPr>
              <a:t>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4/27   </a:t>
            </a:r>
            <a:r>
              <a:rPr lang="ja-JP" altLang="en-US" sz="1800" strike="sngStrike" dirty="0" smtClean="0">
                <a:solidFill>
                  <a:schemeClr val="bg1">
                    <a:lumMod val="75000"/>
                  </a:schemeClr>
                </a:solidFill>
              </a:rPr>
              <a:t>フィルタ処理</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フーリエ変換，ローパスフィルタ，ハイパスフィルタ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5/11   </a:t>
            </a:r>
            <a:r>
              <a:rPr kumimoji="1" lang="ja-JP" altLang="en-US" sz="1800" strike="sngStrike" dirty="0" smtClean="0">
                <a:solidFill>
                  <a:schemeClr val="bg1">
                    <a:lumMod val="75000"/>
                  </a:schemeClr>
                </a:solidFill>
              </a:rPr>
              <a:t>画像の幾何変換１</a:t>
            </a:r>
            <a:r>
              <a:rPr kumimoji="1" lang="en-US" altLang="ja-JP" sz="1800" strike="sngStrike" dirty="0" smtClean="0">
                <a:solidFill>
                  <a:schemeClr val="bg1">
                    <a:lumMod val="75000"/>
                  </a:schemeClr>
                </a:solidFill>
              </a:rPr>
              <a:t> 	:</a:t>
            </a:r>
            <a:r>
              <a:rPr lang="ja-JP" altLang="en-US" sz="1800" strike="sngStrike" dirty="0" smtClean="0">
                <a:solidFill>
                  <a:schemeClr val="bg1">
                    <a:lumMod val="75000"/>
                  </a:schemeClr>
                </a:solidFill>
              </a:rPr>
              <a:t> アファイン変換</a:t>
            </a:r>
            <a:r>
              <a:rPr lang="en-US" altLang="ja-JP" sz="1800" strike="sngStrike" dirty="0" smtClean="0">
                <a:solidFill>
                  <a:schemeClr val="bg1">
                    <a:lumMod val="75000"/>
                  </a:schemeClr>
                </a:solidFill>
              </a:rPr>
              <a:t>						</a:t>
            </a:r>
            <a:endParaRPr kumimoji="1"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5/18   </a:t>
            </a:r>
            <a:r>
              <a:rPr lang="ja-JP" altLang="en-US" sz="1800" strike="sngStrike" dirty="0" smtClean="0">
                <a:solidFill>
                  <a:schemeClr val="bg1">
                    <a:lumMod val="75000"/>
                  </a:schemeClr>
                </a:solidFill>
              </a:rPr>
              <a:t>画像の</a:t>
            </a:r>
            <a:r>
              <a:rPr lang="ja-JP" altLang="en-US" sz="1800" strike="sngStrike" dirty="0">
                <a:solidFill>
                  <a:schemeClr val="bg1">
                    <a:lumMod val="75000"/>
                  </a:schemeClr>
                </a:solidFill>
              </a:rPr>
              <a:t>幾何</a:t>
            </a:r>
            <a:r>
              <a:rPr lang="ja-JP" altLang="en-US" sz="1800" strike="sngStrike" dirty="0" smtClean="0">
                <a:solidFill>
                  <a:schemeClr val="bg1">
                    <a:lumMod val="75000"/>
                  </a:schemeClr>
                </a:solidFill>
              </a:rPr>
              <a:t>変換２</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画像の補間，イメージモザイキング</a:t>
            </a:r>
            <a:r>
              <a:rPr lang="en-US" altLang="ja-JP" sz="1800" strike="sngStrike" dirty="0" smtClean="0">
                <a:solidFill>
                  <a:schemeClr val="bg1">
                    <a:lumMod val="75000"/>
                  </a:schemeClr>
                </a:solidFill>
              </a:rPr>
              <a:t>		</a:t>
            </a:r>
            <a:r>
              <a:rPr lang="en-US" altLang="ja-JP" sz="1800" strike="sngStrike" dirty="0">
                <a:solidFill>
                  <a:schemeClr val="bg1">
                    <a:lumMod val="75000"/>
                  </a:schemeClr>
                </a:solidFill>
              </a:rPr>
              <a:t>	</a:t>
            </a:r>
            <a:endParaRPr lang="en-US" altLang="ja-JP" sz="1800" strike="sngStrike" dirty="0" smtClean="0">
              <a:solidFill>
                <a:schemeClr val="bg1">
                  <a:lumMod val="75000"/>
                </a:schemeClr>
              </a:solidFill>
            </a:endParaRPr>
          </a:p>
          <a:p>
            <a:pPr marL="0" indent="0">
              <a:buNone/>
            </a:pPr>
            <a:r>
              <a:rPr kumimoji="1" lang="en-US" altLang="ja-JP" sz="1800" strike="sngStrike" dirty="0" smtClean="0">
                <a:solidFill>
                  <a:schemeClr val="bg1">
                    <a:lumMod val="75000"/>
                  </a:schemeClr>
                </a:solidFill>
              </a:rPr>
              <a:t>5/25   </a:t>
            </a:r>
            <a:r>
              <a:rPr kumimoji="1" lang="ja-JP" altLang="en-US" sz="1800" strike="sngStrike" dirty="0" smtClean="0">
                <a:solidFill>
                  <a:schemeClr val="bg1">
                    <a:lumMod val="75000"/>
                  </a:schemeClr>
                </a:solidFill>
              </a:rPr>
              <a:t>画像領域分割　</a:t>
            </a:r>
            <a:r>
              <a:rPr kumimoji="1" lang="en-US" altLang="ja-JP" sz="1800" strike="sngStrike" dirty="0" smtClean="0">
                <a:solidFill>
                  <a:schemeClr val="bg1">
                    <a:lumMod val="75000"/>
                  </a:schemeClr>
                </a:solidFill>
              </a:rPr>
              <a:t>	: </a:t>
            </a:r>
            <a:r>
              <a:rPr kumimoji="1" lang="ja-JP" altLang="en-US" sz="1800" strike="sngStrike" dirty="0" smtClean="0">
                <a:solidFill>
                  <a:schemeClr val="bg1">
                    <a:lumMod val="75000"/>
                  </a:schemeClr>
                </a:solidFill>
              </a:rPr>
              <a:t>領域拡張法，動的輪郭モデル，グラフカット法，</a:t>
            </a:r>
            <a:r>
              <a:rPr kumimoji="1" lang="en-US" altLang="ja-JP" sz="1800" strike="sngStrike" dirty="0" smtClean="0">
                <a:solidFill>
                  <a:schemeClr val="bg1">
                    <a:lumMod val="75000"/>
                  </a:schemeClr>
                </a:solidFill>
              </a:rPr>
              <a:t>		</a:t>
            </a:r>
          </a:p>
          <a:p>
            <a:pPr marL="0" indent="0">
              <a:buNone/>
            </a:pPr>
            <a:r>
              <a:rPr lang="en-US" altLang="ja-JP" sz="1800" strike="sngStrike" dirty="0">
                <a:solidFill>
                  <a:schemeClr val="bg1">
                    <a:lumMod val="75000"/>
                  </a:schemeClr>
                </a:solidFill>
              </a:rPr>
              <a:t>6</a:t>
            </a:r>
            <a:r>
              <a:rPr lang="en-US" altLang="ja-JP" sz="1800" strike="sngStrike" dirty="0" smtClean="0">
                <a:solidFill>
                  <a:schemeClr val="bg1">
                    <a:lumMod val="75000"/>
                  </a:schemeClr>
                </a:solidFill>
              </a:rPr>
              <a:t>/01   </a:t>
            </a:r>
            <a:r>
              <a:rPr lang="ja-JP" altLang="en-US" sz="1800" b="1" strike="sngStrike" dirty="0" smtClean="0">
                <a:solidFill>
                  <a:schemeClr val="bg1">
                    <a:lumMod val="75000"/>
                  </a:schemeClr>
                </a:solidFill>
              </a:rPr>
              <a:t>前半のまとめ </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約</a:t>
            </a:r>
            <a:r>
              <a:rPr kumimoji="1" lang="en-US" altLang="ja-JP" sz="1800" b="1" strike="sngStrike" dirty="0" smtClean="0">
                <a:solidFill>
                  <a:schemeClr val="bg1">
                    <a:lumMod val="75000"/>
                  </a:schemeClr>
                </a:solidFill>
              </a:rPr>
              <a:t>30</a:t>
            </a:r>
            <a:r>
              <a:rPr kumimoji="1" lang="ja-JP" altLang="en-US" sz="1800" b="1" strike="sngStrike" dirty="0" smtClean="0">
                <a:solidFill>
                  <a:schemeClr val="bg1">
                    <a:lumMod val="75000"/>
                  </a:schemeClr>
                </a:solidFill>
              </a:rPr>
              <a:t>分</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と中間試験（約</a:t>
            </a:r>
            <a:r>
              <a:rPr lang="en-US" altLang="ja-JP" sz="1800" b="1" strike="sngStrike" dirty="0">
                <a:solidFill>
                  <a:schemeClr val="bg1">
                    <a:lumMod val="75000"/>
                  </a:schemeClr>
                </a:solidFill>
              </a:rPr>
              <a:t>7</a:t>
            </a:r>
            <a:r>
              <a:rPr kumimoji="1" lang="en-US" altLang="ja-JP" sz="1800" b="1" strike="sngStrike" dirty="0" smtClean="0">
                <a:solidFill>
                  <a:schemeClr val="bg1">
                    <a:lumMod val="75000"/>
                  </a:schemeClr>
                </a:solidFill>
              </a:rPr>
              <a:t>0</a:t>
            </a:r>
            <a:r>
              <a:rPr kumimoji="1" lang="ja-JP" altLang="en-US" sz="1800" b="1" strike="sngStrike" dirty="0" smtClean="0">
                <a:solidFill>
                  <a:schemeClr val="bg1">
                    <a:lumMod val="75000"/>
                  </a:schemeClr>
                </a:solidFill>
              </a:rPr>
              <a:t>分）</a:t>
            </a:r>
            <a:endParaRPr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6/08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テンプレートマッチング、コーナー・エッジ検出 </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6/15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2 	: </a:t>
            </a:r>
            <a:r>
              <a:rPr lang="en-US" altLang="ja-JP" sz="1800" strike="sngStrike" dirty="0" err="1" smtClean="0">
                <a:solidFill>
                  <a:schemeClr val="bg1">
                    <a:lumMod val="75000"/>
                  </a:schemeClr>
                </a:solidFill>
              </a:rPr>
              <a:t>DoG</a:t>
            </a:r>
            <a:r>
              <a:rPr lang="ja-JP" altLang="en-US" sz="1800" strike="sngStrike" dirty="0" err="1" smtClean="0">
                <a:solidFill>
                  <a:schemeClr val="bg1">
                    <a:lumMod val="75000"/>
                  </a:schemeClr>
                </a:solidFill>
              </a:rPr>
              <a:t>、</a:t>
            </a:r>
            <a:r>
              <a:rPr lang="en-US" altLang="ja-JP" sz="1800" strike="sngStrike" dirty="0" smtClean="0">
                <a:solidFill>
                  <a:schemeClr val="bg1">
                    <a:lumMod val="75000"/>
                  </a:schemeClr>
                </a:solidFill>
              </a:rPr>
              <a:t>SIFT</a:t>
            </a:r>
            <a:r>
              <a:rPr lang="ja-JP" altLang="en-US" sz="1800" strike="sngStrike" dirty="0" smtClean="0">
                <a:solidFill>
                  <a:schemeClr val="bg1">
                    <a:lumMod val="75000"/>
                  </a:schemeClr>
                </a:solidFill>
              </a:rPr>
              <a:t>特徴量、</a:t>
            </a:r>
            <a:r>
              <a:rPr lang="en-US" altLang="ja-JP" sz="1800" strike="sngStrike" dirty="0" smtClean="0">
                <a:solidFill>
                  <a:schemeClr val="bg1">
                    <a:lumMod val="75000"/>
                  </a:schemeClr>
                </a:solidFill>
              </a:rPr>
              <a:t>Hough</a:t>
            </a:r>
            <a:r>
              <a:rPr lang="ja-JP" altLang="en-US" sz="1800" strike="sngStrike" dirty="0" smtClean="0">
                <a:solidFill>
                  <a:schemeClr val="bg1">
                    <a:lumMod val="75000"/>
                  </a:schemeClr>
                </a:solidFill>
              </a:rPr>
              <a:t>変換</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6/22   </a:t>
            </a:r>
            <a:r>
              <a:rPr lang="ja-JP" altLang="en-US" sz="1800" strike="sngStrike" dirty="0" smtClean="0">
                <a:solidFill>
                  <a:schemeClr val="bg1">
                    <a:lumMod val="75000"/>
                  </a:schemeClr>
                </a:solidFill>
              </a:rPr>
              <a:t>画像認識</a:t>
            </a:r>
            <a:r>
              <a:rPr lang="en-US" altLang="ja-JP" sz="1800" strike="sngStrike" dirty="0" smtClean="0">
                <a:solidFill>
                  <a:schemeClr val="bg1">
                    <a:lumMod val="75000"/>
                  </a:schemeClr>
                </a:solidFill>
              </a:rPr>
              <a:t>1</a:t>
            </a:r>
            <a:r>
              <a:rPr lang="ja-JP" altLang="en-US" sz="1800" strike="sngStrike" dirty="0" smtClean="0">
                <a:solidFill>
                  <a:schemeClr val="bg1">
                    <a:lumMod val="75000"/>
                  </a:schemeClr>
                </a:solidFill>
              </a:rPr>
              <a:t>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パターン認識概論，サポートベクタマシン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6/29   </a:t>
            </a:r>
            <a:r>
              <a:rPr lang="ja-JP" altLang="en-US" sz="1800" strike="sngStrike" dirty="0" smtClean="0">
                <a:solidFill>
                  <a:schemeClr val="bg1">
                    <a:lumMod val="75000"/>
                  </a:schemeClr>
                </a:solidFill>
              </a:rPr>
              <a:t>画像認識</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ニューラルネットワーク、深層学習</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7/06   </a:t>
            </a:r>
            <a:r>
              <a:rPr lang="ja-JP" altLang="en-US" sz="1800" strike="sngStrike" dirty="0" smtClean="0">
                <a:solidFill>
                  <a:schemeClr val="bg1">
                    <a:lumMod val="75000"/>
                  </a:schemeClr>
                </a:solidFill>
              </a:rPr>
              <a:t>画像処理演習</a:t>
            </a:r>
            <a:r>
              <a:rPr lang="en-US" altLang="ja-JP" sz="1800" strike="sngStrike" dirty="0" smtClean="0">
                <a:solidFill>
                  <a:schemeClr val="bg1">
                    <a:lumMod val="75000"/>
                  </a:schemeClr>
                </a:solidFill>
              </a:rPr>
              <a:t>	: ImageJ</a:t>
            </a:r>
            <a:r>
              <a:rPr lang="ja-JP" altLang="en-US" sz="1800" strike="sngStrike" dirty="0" smtClean="0">
                <a:solidFill>
                  <a:schemeClr val="bg1">
                    <a:lumMod val="75000"/>
                  </a:schemeClr>
                </a:solidFill>
              </a:rPr>
              <a:t>を用いた画像処理入門</a:t>
            </a:r>
            <a:r>
              <a:rPr lang="en-US" altLang="ja-JP" sz="1800" strike="sngStrike" dirty="0">
                <a:solidFill>
                  <a:schemeClr val="bg1">
                    <a:lumMod val="75000"/>
                  </a:schemeClr>
                </a:solidFill>
              </a:rPr>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dirty="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Tree>
    <p:extLst>
      <p:ext uri="{BB962C8B-B14F-4D97-AF65-F5344CB8AC3E}">
        <p14:creationId xmlns:p14="http://schemas.microsoft.com/office/powerpoint/2010/main" val="46909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1" y="1343722"/>
            <a:ext cx="5534878" cy="5296829"/>
          </a:xfrm>
        </p:spPr>
        <p:txBody>
          <a:bodyPr>
            <a:normAutofit/>
          </a:bodyPr>
          <a:lstStyle/>
          <a:p>
            <a:pPr marL="0" indent="0">
              <a:buNone/>
            </a:pPr>
            <a:r>
              <a:rPr lang="ja-JP" altLang="en-US" sz="2000" b="1" dirty="0" smtClean="0"/>
              <a:t>適当な画像を準備し，名前を「</a:t>
            </a:r>
            <a:r>
              <a:rPr lang="en-US" altLang="ja-JP" sz="2000" b="1" dirty="0" smtClean="0"/>
              <a:t>img.png</a:t>
            </a:r>
            <a:r>
              <a:rPr lang="ja-JP" altLang="en-US" sz="2000" b="1" dirty="0" smtClean="0"/>
              <a:t>」としてコードと同一フォルダに配置してください</a:t>
            </a:r>
            <a:endParaRPr lang="en-US" altLang="ja-JP" sz="2000" b="1" dirty="0" smtClean="0"/>
          </a:p>
          <a:p>
            <a:pPr marL="0" indent="0">
              <a:buNone/>
            </a:pPr>
            <a:r>
              <a:rPr lang="ja-JP" altLang="en-US" sz="2000" b="1" dirty="0"/>
              <a:t>右の</a:t>
            </a:r>
            <a:r>
              <a:rPr lang="ja-JP" altLang="en-US" sz="2000" b="1" dirty="0" smtClean="0"/>
              <a:t>コードを実行し画像が表示されることを確認してください</a:t>
            </a:r>
            <a:endParaRPr lang="en-US" altLang="ja-JP" sz="2000" b="1" dirty="0" smtClean="0"/>
          </a:p>
          <a:p>
            <a:pPr marL="0" indent="0">
              <a:buNone/>
            </a:pPr>
            <a:r>
              <a:rPr lang="en-US" altLang="ja-JP" sz="2000" dirty="0">
                <a:solidFill>
                  <a:srgbClr val="008000"/>
                </a:solidFill>
                <a:highlight>
                  <a:srgbClr val="FFFFFF"/>
                </a:highlight>
                <a:latin typeface="ＭＳ ゴシック" panose="020B0609070205080204" pitchFamily="49" charset="-128"/>
                <a:ea typeface="ＭＳ ゴシック" panose="020B0609070205080204" pitchFamily="49" charset="-128"/>
              </a:rPr>
              <a:t>draw</a:t>
            </a:r>
            <a:r>
              <a:rPr lang="ja-JP" altLang="en-US" sz="2000" b="1" dirty="0" smtClean="0"/>
              <a:t>部分</a:t>
            </a:r>
            <a:r>
              <a:rPr lang="ja-JP" altLang="en-US" sz="2000" b="1" dirty="0" smtClean="0"/>
              <a:t>を変更し挙動を確認してください</a:t>
            </a:r>
            <a:endParaRPr lang="en-US" altLang="ja-JP" sz="2000" b="1" dirty="0" smtClean="0"/>
          </a:p>
          <a:p>
            <a:pPr marL="0" indent="0">
              <a:buNone/>
            </a:pPr>
            <a:endParaRPr lang="en-US" altLang="ja-JP" sz="2000" b="1" dirty="0" smtClean="0"/>
          </a:p>
          <a:p>
            <a:pPr marL="0" indent="0">
              <a:buNone/>
            </a:pPr>
            <a:r>
              <a:rPr lang="en-US" altLang="ja-JP" sz="2000" dirty="0" smtClean="0">
                <a:solidFill>
                  <a:srgbClr val="FF0000"/>
                </a:solidFill>
              </a:rPr>
              <a:t>※</a:t>
            </a:r>
            <a:r>
              <a:rPr lang="ja-JP" altLang="en-US" sz="2000" dirty="0" smtClean="0">
                <a:solidFill>
                  <a:srgbClr val="FF0000"/>
                </a:solidFill>
              </a:rPr>
              <a:t>非常に手軽に画像読み込み、画像への書き込み，画像の表示，画像の書き出しが行なえます</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画像は </a:t>
            </a:r>
            <a:r>
              <a:rPr lang="en-US" altLang="ja-JP" sz="2000" dirty="0" err="1" smtClean="0">
                <a:solidFill>
                  <a:srgbClr val="FF0000"/>
                </a:solidFill>
              </a:rPr>
              <a:t>np.array</a:t>
            </a:r>
            <a:r>
              <a:rPr lang="en-US" altLang="ja-JP" sz="2000" dirty="0" smtClean="0">
                <a:solidFill>
                  <a:srgbClr val="FF0000"/>
                </a:solidFill>
              </a:rPr>
              <a:t> </a:t>
            </a:r>
            <a:r>
              <a:rPr lang="ja-JP" altLang="en-US" sz="2000" dirty="0" smtClean="0">
                <a:solidFill>
                  <a:srgbClr val="FF0000"/>
                </a:solidFill>
              </a:rPr>
              <a:t>形式で表現されます</a:t>
            </a:r>
            <a:endParaRPr lang="en-US" altLang="ja-JP" sz="2000" dirty="0" smtClean="0">
              <a:solidFill>
                <a:srgbClr val="FF0000"/>
              </a:solidFill>
            </a:endParaRPr>
          </a:p>
          <a:p>
            <a:pPr marL="0" indent="0">
              <a:buNone/>
            </a:pPr>
            <a:r>
              <a:rPr lang="en-US" altLang="ja-JP" sz="1600" dirty="0" smtClean="0"/>
              <a:t>cv2.line        (</a:t>
            </a:r>
            <a:r>
              <a:rPr lang="ja-JP" altLang="en-US" sz="1600" dirty="0" smtClean="0"/>
              <a:t>画像，点</a:t>
            </a:r>
            <a:r>
              <a:rPr lang="en-US" altLang="ja-JP" sz="1600" dirty="0" smtClean="0"/>
              <a:t>1, </a:t>
            </a:r>
            <a:r>
              <a:rPr lang="ja-JP" altLang="en-US" sz="1600" dirty="0" smtClean="0"/>
              <a:t>点</a:t>
            </a:r>
            <a:r>
              <a:rPr lang="en-US" altLang="ja-JP" sz="1600" dirty="0" smtClean="0"/>
              <a:t>2, </a:t>
            </a:r>
            <a:r>
              <a:rPr lang="ja-JP" altLang="en-US" sz="1600" dirty="0" smtClean="0"/>
              <a:t>色</a:t>
            </a:r>
            <a:r>
              <a:rPr lang="en-US" altLang="ja-JP" sz="1600" dirty="0" smtClean="0"/>
              <a:t>, </a:t>
            </a:r>
            <a:r>
              <a:rPr lang="ja-JP" altLang="en-US" sz="1600" dirty="0" smtClean="0"/>
              <a:t>太さ</a:t>
            </a:r>
            <a:r>
              <a:rPr lang="en-US" altLang="ja-JP" sz="1600" dirty="0" smtClean="0"/>
              <a:t>)</a:t>
            </a:r>
          </a:p>
          <a:p>
            <a:pPr marL="0" indent="0">
              <a:buNone/>
            </a:pPr>
            <a:r>
              <a:rPr lang="en-US" altLang="ja-JP" sz="1600" dirty="0" smtClean="0"/>
              <a:t>cv2.rectangle(</a:t>
            </a:r>
            <a:r>
              <a:rPr lang="ja-JP" altLang="en-US" sz="1600" dirty="0"/>
              <a:t>画像，点</a:t>
            </a:r>
            <a:r>
              <a:rPr lang="en-US" altLang="ja-JP" sz="1600" dirty="0"/>
              <a:t>1, </a:t>
            </a:r>
            <a:r>
              <a:rPr lang="ja-JP" altLang="en-US" sz="1600" dirty="0"/>
              <a:t>点</a:t>
            </a:r>
            <a:r>
              <a:rPr lang="en-US" altLang="ja-JP" sz="1600" dirty="0"/>
              <a:t>2, </a:t>
            </a:r>
            <a:r>
              <a:rPr lang="ja-JP" altLang="en-US" sz="1600" dirty="0" smtClean="0"/>
              <a:t>色</a:t>
            </a:r>
            <a:r>
              <a:rPr lang="en-US" altLang="ja-JP" sz="1600" dirty="0"/>
              <a:t>, </a:t>
            </a:r>
            <a:r>
              <a:rPr lang="ja-JP" altLang="en-US" sz="1600" dirty="0"/>
              <a:t>太さ</a:t>
            </a:r>
            <a:r>
              <a:rPr lang="en-US" altLang="ja-JP" sz="1600" dirty="0" smtClean="0"/>
              <a:t>)</a:t>
            </a:r>
          </a:p>
          <a:p>
            <a:pPr marL="0" indent="0">
              <a:buNone/>
            </a:pPr>
            <a:r>
              <a:rPr lang="en-US" altLang="ja-JP" sz="1600" dirty="0" smtClean="0"/>
              <a:t>cv2.circle      (</a:t>
            </a:r>
            <a:r>
              <a:rPr lang="ja-JP" altLang="en-US" sz="1600" dirty="0"/>
              <a:t>画像</a:t>
            </a:r>
            <a:r>
              <a:rPr lang="ja-JP" altLang="en-US" sz="1600" dirty="0" smtClean="0"/>
              <a:t>，中心</a:t>
            </a:r>
            <a:r>
              <a:rPr lang="en-US" altLang="ja-JP" sz="1600" dirty="0" smtClean="0"/>
              <a:t>,</a:t>
            </a:r>
            <a:r>
              <a:rPr lang="ja-JP" altLang="en-US" sz="1600" dirty="0"/>
              <a:t> </a:t>
            </a:r>
            <a:r>
              <a:rPr lang="ja-JP" altLang="en-US" sz="1600" dirty="0" smtClean="0"/>
              <a:t>半径</a:t>
            </a:r>
            <a:r>
              <a:rPr lang="en-US" altLang="ja-JP" sz="1600" dirty="0" smtClean="0"/>
              <a:t>, </a:t>
            </a:r>
            <a:r>
              <a:rPr lang="ja-JP" altLang="en-US" sz="1600" dirty="0" smtClean="0"/>
              <a:t>色</a:t>
            </a:r>
            <a:r>
              <a:rPr lang="en-US" altLang="ja-JP" sz="1600" dirty="0" smtClean="0"/>
              <a:t>, </a:t>
            </a:r>
            <a:r>
              <a:rPr lang="ja-JP" altLang="en-US" sz="1600" dirty="0" smtClean="0"/>
              <a:t>太さ</a:t>
            </a:r>
            <a:r>
              <a:rPr lang="en-US" altLang="ja-JP" sz="1600" dirty="0" smtClean="0"/>
              <a:t>)</a:t>
            </a:r>
          </a:p>
          <a:p>
            <a:pPr marL="0" indent="0">
              <a:buNone/>
            </a:pPr>
            <a:r>
              <a:rPr lang="en-US" altLang="ja-JP" sz="2000" dirty="0" smtClean="0">
                <a:solidFill>
                  <a:srgbClr val="FF0000"/>
                </a:solidFill>
              </a:rPr>
              <a:t>※</a:t>
            </a:r>
            <a:r>
              <a:rPr lang="ja-JP" altLang="en-US" sz="2000" dirty="0" smtClean="0">
                <a:solidFill>
                  <a:srgbClr val="FF0000"/>
                </a:solidFill>
              </a:rPr>
              <a:t>その他の図形描画関数は以下を参照</a:t>
            </a:r>
            <a:r>
              <a:rPr lang="en-US" altLang="ja-JP" sz="2000" dirty="0" smtClean="0">
                <a:solidFill>
                  <a:srgbClr val="FF0000"/>
                </a:solidFill>
                <a:hlinkClick r:id="rId2"/>
              </a:rPr>
              <a:t>http</a:t>
            </a:r>
            <a:r>
              <a:rPr lang="en-US" altLang="ja-JP" sz="2000" dirty="0">
                <a:solidFill>
                  <a:srgbClr val="FF0000"/>
                </a:solidFill>
                <a:hlinkClick r:id="rId2"/>
              </a:rPr>
              <a:t>://</a:t>
            </a:r>
            <a:r>
              <a:rPr lang="en-US" altLang="ja-JP" sz="2000" dirty="0" smtClean="0">
                <a:solidFill>
                  <a:srgbClr val="FF0000"/>
                </a:solidFill>
                <a:hlinkClick r:id="rId2"/>
              </a:rPr>
              <a:t>docs.opencv.org/2.4/modules/core/doc/drawing_functions.html</a:t>
            </a:r>
            <a:endParaRPr lang="en-US" altLang="ja-JP" sz="2000" dirty="0" smtClean="0">
              <a:solidFill>
                <a:srgbClr val="FF0000"/>
              </a:solidFill>
            </a:endParaRPr>
          </a:p>
          <a:p>
            <a:pPr marL="0" indent="0">
              <a:buNone/>
            </a:pPr>
            <a:endParaRPr lang="en-US" altLang="ja-JP" sz="2000" b="1" dirty="0" smtClean="0"/>
          </a:p>
          <a:p>
            <a:endParaRPr kumimoji="1" lang="ja-JP" altLang="en-US" sz="2000" b="1" dirty="0"/>
          </a:p>
        </p:txBody>
      </p:sp>
      <p:sp>
        <p:nvSpPr>
          <p:cNvPr id="4" name="正方形/長方形 3"/>
          <p:cNvSpPr/>
          <p:nvPr/>
        </p:nvSpPr>
        <p:spPr>
          <a:xfrm>
            <a:off x="6247694" y="1268761"/>
            <a:ext cx="5739867" cy="4770537"/>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ex10.py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img.dtype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#draw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and dots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.line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,(100,100),(300,200), (0,255,255),2)</a:t>
            </a:r>
          </a:p>
          <a:p>
            <a:r>
              <a:rPr lang="fr-FR"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fr-FR"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.circle   (img,(100,100), 50,       (255,255,0),1)</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,(100,100),(200,200), (255,0,255),1)</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#save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52903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543" y="307375"/>
            <a:ext cx="6853539" cy="733270"/>
          </a:xfrm>
        </p:spPr>
        <p:txBody>
          <a:bodyPr>
            <a:normAutofit/>
          </a:bodyPr>
          <a:lstStyle/>
          <a:p>
            <a:r>
              <a:rPr lang="en-US" altLang="ja-JP" sz="3600" dirty="0" smtClean="0"/>
              <a:t>Ex11.py </a:t>
            </a:r>
            <a:r>
              <a:rPr lang="ja-JP" altLang="en-US" sz="3600" dirty="0"/>
              <a:t>画素へ</a:t>
            </a:r>
            <a:r>
              <a:rPr lang="ja-JP" altLang="en-US" sz="3600" dirty="0" smtClean="0"/>
              <a:t>の</a:t>
            </a:r>
            <a:r>
              <a:rPr lang="ja-JP" altLang="en-US" sz="3600" dirty="0"/>
              <a:t>アクセス</a:t>
            </a:r>
            <a:endParaRPr kumimoji="1" lang="ja-JP" altLang="en-US" sz="3600" dirty="0"/>
          </a:p>
        </p:txBody>
      </p:sp>
      <p:sp>
        <p:nvSpPr>
          <p:cNvPr id="3" name="コンテンツ プレースホルダー 2"/>
          <p:cNvSpPr>
            <a:spLocks noGrp="1"/>
          </p:cNvSpPr>
          <p:nvPr>
            <p:ph idx="1"/>
          </p:nvPr>
        </p:nvSpPr>
        <p:spPr>
          <a:xfrm>
            <a:off x="721543" y="1285971"/>
            <a:ext cx="5053615" cy="5296829"/>
          </a:xfrm>
        </p:spPr>
        <p:txBody>
          <a:bodyPr>
            <a:normAutofit/>
          </a:bodyPr>
          <a:lstStyle/>
          <a:p>
            <a:endParaRPr kumimoji="1" lang="en-US" altLang="ja-JP" sz="2000" b="1"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し画像を</a:t>
            </a:r>
            <a:r>
              <a:rPr kumimoji="1" lang="ja-JP" altLang="en-US" sz="2000" b="1" dirty="0" smtClean="0"/>
              <a:t>グレースケール化し</a:t>
            </a:r>
            <a:r>
              <a:rPr lang="ja-JP" altLang="en-US" sz="2000" b="1" dirty="0"/>
              <a:t>て</a:t>
            </a:r>
            <a:r>
              <a:rPr lang="ja-JP" altLang="en-US" sz="2000" b="1" dirty="0" smtClean="0"/>
              <a:t>ください</a:t>
            </a:r>
            <a:endParaRPr lang="en-US" altLang="ja-JP" sz="2000" b="1" dirty="0" smtClean="0"/>
          </a:p>
          <a:p>
            <a:pPr marL="0" indent="0">
              <a:buNone/>
            </a:pPr>
            <a:r>
              <a:rPr kumimoji="1" lang="en-US" altLang="ja-JP" sz="2000" dirty="0" smtClean="0">
                <a:solidFill>
                  <a:srgbClr val="FF0000"/>
                </a:solidFill>
              </a:rPr>
              <a:t>※</a:t>
            </a:r>
            <a:r>
              <a:rPr kumimoji="1" lang="ja-JP" altLang="en-US" sz="2000" dirty="0" smtClean="0">
                <a:solidFill>
                  <a:srgbClr val="FF0000"/>
                </a:solidFill>
              </a:rPr>
              <a:t>途中計算時のオーバフローを避けるため，画像 </a:t>
            </a:r>
            <a:r>
              <a:rPr kumimoji="1" lang="en-US" altLang="ja-JP" sz="2000" dirty="0" smtClean="0">
                <a:solidFill>
                  <a:srgbClr val="FF0000"/>
                </a:solidFill>
              </a:rPr>
              <a:t>(</a:t>
            </a:r>
            <a:r>
              <a:rPr kumimoji="1" lang="en-US" altLang="ja-JP" sz="2000" dirty="0" err="1" smtClean="0">
                <a:solidFill>
                  <a:srgbClr val="FF0000"/>
                </a:solidFill>
              </a:rPr>
              <a:t>img</a:t>
            </a:r>
            <a:r>
              <a:rPr kumimoji="1" lang="en-US" altLang="ja-JP" sz="2000" dirty="0" smtClean="0">
                <a:solidFill>
                  <a:srgbClr val="FF0000"/>
                </a:solidFill>
              </a:rPr>
              <a:t>, </a:t>
            </a:r>
            <a:r>
              <a:rPr kumimoji="1" lang="en-US" altLang="ja-JP" sz="2000" dirty="0" err="1" smtClean="0">
                <a:solidFill>
                  <a:srgbClr val="FF0000"/>
                </a:solidFill>
              </a:rPr>
              <a:t>img_gray</a:t>
            </a:r>
            <a:r>
              <a:rPr kumimoji="1" lang="en-US" altLang="ja-JP" sz="2000" dirty="0" smtClean="0">
                <a:solidFill>
                  <a:srgbClr val="FF0000"/>
                </a:solidFill>
              </a:rPr>
              <a:t>)</a:t>
            </a:r>
            <a:r>
              <a:rPr kumimoji="1" lang="ja-JP" altLang="en-US" sz="2000" dirty="0" smtClean="0">
                <a:solidFill>
                  <a:srgbClr val="FF0000"/>
                </a:solidFill>
              </a:rPr>
              <a:t>は一度</a:t>
            </a:r>
            <a:r>
              <a:rPr kumimoji="1" lang="en-US" altLang="ja-JP" sz="2000" dirty="0" smtClean="0">
                <a:solidFill>
                  <a:srgbClr val="FF0000"/>
                </a:solidFill>
              </a:rPr>
              <a:t>float</a:t>
            </a:r>
            <a:r>
              <a:rPr kumimoji="1" lang="ja-JP" altLang="en-US" sz="2000" dirty="0" smtClean="0">
                <a:solidFill>
                  <a:srgbClr val="FF0000"/>
                </a:solidFill>
              </a:rPr>
              <a:t>型に変換されています</a:t>
            </a:r>
            <a:endParaRPr kumimoji="1" lang="ja-JP" altLang="en-US" sz="2000" dirty="0">
              <a:solidFill>
                <a:srgbClr val="FF0000"/>
              </a:solidFill>
            </a:endParaRPr>
          </a:p>
        </p:txBody>
      </p:sp>
      <p:sp>
        <p:nvSpPr>
          <p:cNvPr id="4" name="正方形/長方形 3"/>
          <p:cNvSpPr/>
          <p:nvPr/>
        </p:nvSpPr>
        <p:spPr>
          <a:xfrm>
            <a:off x="6205085" y="1285971"/>
            <a:ext cx="4642585" cy="501675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ex11.py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(H,W)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391467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9413" y="365126"/>
            <a:ext cx="5573379" cy="733270"/>
          </a:xfrm>
        </p:spPr>
        <p:txBody>
          <a:bodyPr>
            <a:normAutofit/>
          </a:bodyPr>
          <a:lstStyle/>
          <a:p>
            <a:r>
              <a:rPr lang="en-US" altLang="ja-JP" sz="4000" dirty="0" smtClean="0"/>
              <a:t>Ex12.py </a:t>
            </a:r>
            <a:r>
              <a:rPr lang="ja-JP" altLang="en-US" sz="4000" dirty="0" smtClean="0"/>
              <a:t>線形フィルタ</a:t>
            </a:r>
            <a:endParaRPr kumimoji="1" lang="ja-JP" altLang="en-US" sz="4000" dirty="0"/>
          </a:p>
        </p:txBody>
      </p:sp>
      <p:sp>
        <p:nvSpPr>
          <p:cNvPr id="3" name="コンテンツ プレースホルダー 2"/>
          <p:cNvSpPr>
            <a:spLocks noGrp="1"/>
          </p:cNvSpPr>
          <p:nvPr>
            <p:ph idx="1"/>
          </p:nvPr>
        </p:nvSpPr>
        <p:spPr>
          <a:xfrm>
            <a:off x="519413" y="1343722"/>
            <a:ext cx="5400124" cy="5296829"/>
          </a:xfrm>
        </p:spPr>
        <p:txBody>
          <a:bodyPr>
            <a:normAutofit/>
          </a:bodyPr>
          <a:lstStyle/>
          <a:p>
            <a:pPr marL="0" indent="0">
              <a:buNone/>
            </a:pPr>
            <a:r>
              <a:rPr lang="ja-JP" altLang="en-US" sz="2000" dirty="0" smtClean="0"/>
              <a:t>右の</a:t>
            </a:r>
            <a:r>
              <a:rPr lang="ja-JP" altLang="en-US" sz="2000" dirty="0"/>
              <a:t>コード</a:t>
            </a:r>
            <a:r>
              <a:rPr lang="ja-JP" altLang="en-US" sz="2000" dirty="0" smtClean="0"/>
              <a:t>の</a:t>
            </a:r>
            <a:r>
              <a:rPr lang="ja-JP" altLang="en-US" sz="2000" dirty="0"/>
              <a:t>一部を編集</a:t>
            </a:r>
            <a:r>
              <a:rPr lang="ja-JP" altLang="en-US" sz="2000" dirty="0" smtClean="0"/>
              <a:t>し，縦横ソーベルフィルタを完成させてください</a:t>
            </a:r>
            <a:endParaRPr lang="en-US" altLang="ja-JP" sz="2000" dirty="0" smtClean="0"/>
          </a:p>
          <a:p>
            <a:pPr marL="0" indent="0">
              <a:buNone/>
            </a:pPr>
            <a:endParaRPr lang="en-US" altLang="ja-JP" sz="2000" dirty="0"/>
          </a:p>
          <a:p>
            <a:pPr marL="0" indent="0">
              <a:buNone/>
            </a:pPr>
            <a:r>
              <a:rPr lang="en-US" altLang="ja-JP" sz="2000" dirty="0">
                <a:solidFill>
                  <a:srgbClr val="FF0000"/>
                </a:solidFill>
              </a:rPr>
              <a:t>※</a:t>
            </a:r>
            <a:r>
              <a:rPr lang="ja-JP" altLang="en-US" sz="2000" dirty="0">
                <a:solidFill>
                  <a:srgbClr val="FF0000"/>
                </a:solidFill>
              </a:rPr>
              <a:t>途中計算時のオーバフローを避けるため，画像 </a:t>
            </a:r>
            <a:r>
              <a:rPr lang="en-US" altLang="ja-JP" sz="2000" dirty="0">
                <a:solidFill>
                  <a:srgbClr val="FF0000"/>
                </a:solidFill>
              </a:rPr>
              <a:t>(</a:t>
            </a:r>
            <a:r>
              <a:rPr lang="en-US" altLang="ja-JP" sz="2000" dirty="0" err="1">
                <a:solidFill>
                  <a:srgbClr val="FF0000"/>
                </a:solidFill>
              </a:rPr>
              <a:t>img</a:t>
            </a:r>
            <a:r>
              <a:rPr lang="en-US" altLang="ja-JP" sz="2000" dirty="0">
                <a:solidFill>
                  <a:srgbClr val="FF0000"/>
                </a:solidFill>
              </a:rPr>
              <a:t>, </a:t>
            </a:r>
            <a:r>
              <a:rPr lang="en-US" altLang="ja-JP" sz="2000" dirty="0" err="1">
                <a:solidFill>
                  <a:srgbClr val="FF0000"/>
                </a:solidFill>
              </a:rPr>
              <a:t>img_gray</a:t>
            </a:r>
            <a:r>
              <a:rPr lang="en-US" altLang="ja-JP" sz="2000" dirty="0">
                <a:solidFill>
                  <a:srgbClr val="FF0000"/>
                </a:solidFill>
              </a:rPr>
              <a:t>)</a:t>
            </a:r>
            <a:r>
              <a:rPr lang="ja-JP" altLang="en-US" sz="2000" dirty="0">
                <a:solidFill>
                  <a:srgbClr val="FF0000"/>
                </a:solidFill>
              </a:rPr>
              <a:t>は一度</a:t>
            </a:r>
            <a:r>
              <a:rPr lang="en-US" altLang="ja-JP" sz="2000" dirty="0">
                <a:solidFill>
                  <a:srgbClr val="FF0000"/>
                </a:solidFill>
              </a:rPr>
              <a:t>float</a:t>
            </a:r>
            <a:r>
              <a:rPr lang="ja-JP" altLang="en-US" sz="2000" dirty="0">
                <a:solidFill>
                  <a:srgbClr val="FF0000"/>
                </a:solidFill>
              </a:rPr>
              <a:t>型に変換されています</a:t>
            </a:r>
            <a:endParaRPr lang="en-US" altLang="ja-JP" sz="2000" dirty="0" smtClean="0"/>
          </a:p>
          <a:p>
            <a:pPr marL="0" indent="0">
              <a:buNone/>
            </a:pPr>
            <a:r>
              <a:rPr lang="ja-JP" altLang="en-US" sz="2000" dirty="0" smtClean="0"/>
              <a:t>ヒント</a:t>
            </a:r>
            <a:r>
              <a:rPr lang="en-US" altLang="ja-JP" sz="2000" dirty="0" smtClean="0"/>
              <a:t>: </a:t>
            </a:r>
            <a:r>
              <a:rPr lang="ja-JP" altLang="en-US" sz="2000" dirty="0" smtClean="0"/>
              <a:t>マイナスの画素値は正値にして青</a:t>
            </a:r>
            <a:r>
              <a:rPr lang="en-US" altLang="ja-JP" sz="2000" dirty="0" err="1" smtClean="0"/>
              <a:t>ch</a:t>
            </a:r>
            <a:r>
              <a:rPr lang="ja-JP" altLang="en-US" sz="2000" dirty="0" smtClean="0"/>
              <a:t>へ，正の画素値は赤</a:t>
            </a:r>
            <a:r>
              <a:rPr lang="en-US" altLang="ja-JP" sz="2000" dirty="0" err="1" smtClean="0"/>
              <a:t>ch</a:t>
            </a:r>
            <a:r>
              <a:rPr lang="ja-JP" altLang="en-US" sz="2000" dirty="0" smtClean="0"/>
              <a:t>に入れてください</a:t>
            </a:r>
            <a:endParaRPr lang="en-US" altLang="ja-JP" sz="2000" dirty="0" smtClean="0"/>
          </a:p>
        </p:txBody>
      </p:sp>
      <p:sp>
        <p:nvSpPr>
          <p:cNvPr id="4" name="正方形/長方形 3"/>
          <p:cNvSpPr/>
          <p:nvPr/>
        </p:nvSpPr>
        <p:spPr>
          <a:xfrm>
            <a:off x="6294922" y="365126"/>
            <a:ext cx="5149515" cy="6247864"/>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as grayscale and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&lt; 0   ) : dx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&gt; 255 ) : dx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&lt; 0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&gt; 255 )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dx</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223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Ex13.py </a:t>
            </a:r>
            <a:r>
              <a:rPr lang="ja-JP" altLang="en-US" sz="4000" dirty="0" smtClean="0"/>
              <a:t>平均画像</a:t>
            </a:r>
            <a:endParaRPr kumimoji="1" lang="ja-JP" altLang="en-US" sz="4000" dirty="0"/>
          </a:p>
        </p:txBody>
      </p:sp>
      <p:sp>
        <p:nvSpPr>
          <p:cNvPr id="3" name="コンテンツ プレースホルダー 2"/>
          <p:cNvSpPr>
            <a:spLocks noGrp="1"/>
          </p:cNvSpPr>
          <p:nvPr>
            <p:ph idx="1"/>
          </p:nvPr>
        </p:nvSpPr>
        <p:spPr>
          <a:xfrm>
            <a:off x="278781" y="1343722"/>
            <a:ext cx="5053615" cy="5296829"/>
          </a:xfrm>
        </p:spPr>
        <p:txBody>
          <a:bodyPr>
            <a:normAutofit/>
          </a:bodyPr>
          <a:lstStyle/>
          <a:p>
            <a:endParaRPr kumimoji="1" lang="en-US" altLang="ja-JP" sz="2000"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し，３個の画像の平均画像を作成してください．</a:t>
            </a:r>
            <a:endParaRPr lang="en-US" altLang="ja-JP" sz="2000" b="1" dirty="0" smtClean="0"/>
          </a:p>
          <a:p>
            <a:pPr marL="0" indent="0">
              <a:buNone/>
            </a:pPr>
            <a:r>
              <a:rPr lang="ja-JP" altLang="en-US" sz="2000" b="1" dirty="0" smtClean="0"/>
              <a:t>入力する画像は，同じサイズのものを適当に準備してください</a:t>
            </a:r>
            <a:endParaRPr lang="en-US" altLang="ja-JP" sz="2000" b="1" dirty="0" smtClean="0"/>
          </a:p>
          <a:p>
            <a:pPr marL="0" indent="0">
              <a:buNone/>
            </a:pP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途中計算時のオーバフローを避けるため，画像 </a:t>
            </a:r>
            <a:r>
              <a:rPr lang="en-US" altLang="ja-JP" sz="2000" dirty="0">
                <a:solidFill>
                  <a:srgbClr val="FF0000"/>
                </a:solidFill>
              </a:rPr>
              <a:t>(</a:t>
            </a:r>
            <a:r>
              <a:rPr lang="en-US" altLang="ja-JP" sz="2000" dirty="0" err="1">
                <a:solidFill>
                  <a:srgbClr val="FF0000"/>
                </a:solidFill>
              </a:rPr>
              <a:t>img</a:t>
            </a:r>
            <a:r>
              <a:rPr lang="en-US" altLang="ja-JP" sz="2000" dirty="0">
                <a:solidFill>
                  <a:srgbClr val="FF0000"/>
                </a:solidFill>
              </a:rPr>
              <a:t>, </a:t>
            </a:r>
            <a:r>
              <a:rPr lang="en-US" altLang="ja-JP" sz="2000" dirty="0" err="1">
                <a:solidFill>
                  <a:srgbClr val="FF0000"/>
                </a:solidFill>
              </a:rPr>
              <a:t>img_gray</a:t>
            </a:r>
            <a:r>
              <a:rPr lang="en-US" altLang="ja-JP" sz="2000" dirty="0">
                <a:solidFill>
                  <a:srgbClr val="FF0000"/>
                </a:solidFill>
              </a:rPr>
              <a:t>)</a:t>
            </a:r>
            <a:r>
              <a:rPr lang="ja-JP" altLang="en-US" sz="2000" dirty="0">
                <a:solidFill>
                  <a:srgbClr val="FF0000"/>
                </a:solidFill>
              </a:rPr>
              <a:t>は一度</a:t>
            </a:r>
            <a:r>
              <a:rPr lang="en-US" altLang="ja-JP" sz="2000" dirty="0">
                <a:solidFill>
                  <a:srgbClr val="FF0000"/>
                </a:solidFill>
              </a:rPr>
              <a:t>float</a:t>
            </a:r>
            <a:r>
              <a:rPr lang="ja-JP" altLang="en-US" sz="2000" dirty="0">
                <a:solidFill>
                  <a:srgbClr val="FF0000"/>
                </a:solidFill>
              </a:rPr>
              <a:t>型に変換されています</a:t>
            </a:r>
            <a:endParaRPr kumimoji="1" lang="ja-JP" altLang="en-US" sz="2000" dirty="0"/>
          </a:p>
        </p:txBody>
      </p:sp>
      <p:sp>
        <p:nvSpPr>
          <p:cNvPr id="5" name="正方形/長方形 4"/>
          <p:cNvSpPr/>
          <p:nvPr/>
        </p:nvSpPr>
        <p:spPr>
          <a:xfrm>
            <a:off x="6477803" y="1098396"/>
            <a:ext cx="4937760"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and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comvert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to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img2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img3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以下を編集し平均画像を生成せよ</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a:t>
            </a: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img1)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img2)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img3)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A31515"/>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427857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573379" cy="733270"/>
          </a:xfrm>
        </p:spPr>
        <p:txBody>
          <a:bodyPr>
            <a:normAutofit/>
          </a:bodyPr>
          <a:lstStyle/>
          <a:p>
            <a:r>
              <a:rPr lang="en-US" altLang="ja-JP" sz="3600" dirty="0" smtClean="0"/>
              <a:t>Ex14.py </a:t>
            </a:r>
            <a:r>
              <a:rPr lang="ja-JP" altLang="en-US" sz="3600" dirty="0" smtClean="0"/>
              <a:t>顔認識</a:t>
            </a:r>
            <a:endParaRPr kumimoji="1" lang="ja-JP" altLang="en-US" sz="3600" dirty="0"/>
          </a:p>
        </p:txBody>
      </p:sp>
      <p:sp>
        <p:nvSpPr>
          <p:cNvPr id="3" name="コンテンツ プレースホルダー 2"/>
          <p:cNvSpPr>
            <a:spLocks noGrp="1"/>
          </p:cNvSpPr>
          <p:nvPr>
            <p:ph idx="1"/>
          </p:nvPr>
        </p:nvSpPr>
        <p:spPr>
          <a:xfrm>
            <a:off x="278781" y="1343723"/>
            <a:ext cx="6381549" cy="3170526"/>
          </a:xfrm>
        </p:spPr>
        <p:txBody>
          <a:bodyPr>
            <a:normAutofit lnSpcReduction="10000"/>
          </a:bodyPr>
          <a:lstStyle/>
          <a:p>
            <a:r>
              <a:rPr lang="ja-JP" altLang="en-US" sz="2000" dirty="0" smtClean="0"/>
              <a:t>右は</a:t>
            </a:r>
            <a:r>
              <a:rPr lang="en-US" altLang="ja-JP" sz="2000" dirty="0" err="1" smtClean="0"/>
              <a:t>OpenCV</a:t>
            </a:r>
            <a:r>
              <a:rPr lang="ja-JP" altLang="en-US" sz="2000" dirty="0" err="1" smtClean="0"/>
              <a:t>が提</a:t>
            </a:r>
            <a:r>
              <a:rPr lang="ja-JP" altLang="en-US" sz="2000" dirty="0" smtClean="0"/>
              <a:t>供する顔認識関数を利用して，　顔認識を行うコードです．</a:t>
            </a:r>
            <a:endParaRPr lang="en-US" altLang="ja-JP" sz="2000" dirty="0" smtClean="0"/>
          </a:p>
          <a:p>
            <a:pPr marL="0" indent="0">
              <a:buNone/>
            </a:pPr>
            <a:r>
              <a:rPr lang="ja-JP" altLang="en-US" sz="2000" b="1" dirty="0" smtClean="0"/>
              <a:t>このコードを実行し挙動を確認してください</a:t>
            </a:r>
            <a:endParaRPr lang="en-US" altLang="ja-JP" sz="2000" b="1" dirty="0" smtClean="0"/>
          </a:p>
          <a:p>
            <a:pPr marL="0" indent="0">
              <a:buNone/>
            </a:pPr>
            <a:r>
              <a:rPr lang="ja-JP" altLang="en-US" sz="2000" b="1" dirty="0"/>
              <a:t>パラメータ</a:t>
            </a:r>
            <a:r>
              <a:rPr lang="ja-JP" altLang="en-US" sz="2000" b="1" dirty="0" smtClean="0"/>
              <a:t>を変更して挙動の変化を確認してください</a:t>
            </a:r>
            <a:endParaRPr lang="en-US" altLang="ja-JP" sz="2000" b="1" dirty="0" smtClean="0"/>
          </a:p>
          <a:p>
            <a:pPr marL="0" indent="0">
              <a:buNone/>
            </a:pPr>
            <a:endParaRPr lang="en-US" altLang="ja-JP" sz="2000" b="1" dirty="0" smtClean="0"/>
          </a:p>
          <a:p>
            <a:r>
              <a:rPr lang="ja-JP" altLang="en-US" sz="2000" dirty="0" smtClean="0"/>
              <a:t>多少確証が低くとも顔らしい部分をすべてマークするよう，コードを書き換えて</a:t>
            </a:r>
            <a:r>
              <a:rPr lang="ja-JP" altLang="en-US" sz="2000" dirty="0" smtClean="0"/>
              <a:t>ください</a:t>
            </a:r>
            <a:endParaRPr lang="en-US" altLang="ja-JP" sz="2000" dirty="0" smtClean="0"/>
          </a:p>
          <a:p>
            <a:r>
              <a:rPr lang="en-US" altLang="ja-JP" sz="2000" dirty="0">
                <a:solidFill>
                  <a:srgbClr val="A31515"/>
                </a:solidFill>
                <a:highlight>
                  <a:srgbClr val="FFFFFF"/>
                </a:highlight>
                <a:latin typeface="ＭＳ ゴシック" panose="020B0609070205080204" pitchFamily="49" charset="-128"/>
                <a:ea typeface="ＭＳ ゴシック" panose="020B0609070205080204" pitchFamily="49" charset="-128"/>
              </a:rPr>
              <a:t>share folder</a:t>
            </a:r>
            <a:r>
              <a:rPr lang="ja-JP" altLang="en-US" sz="2000" dirty="0">
                <a:solidFill>
                  <a:srgbClr val="A31515"/>
                </a:solidFill>
                <a:highlight>
                  <a:srgbClr val="FFFFFF"/>
                </a:highlight>
                <a:latin typeface="ＭＳ ゴシック" panose="020B0609070205080204" pitchFamily="49" charset="-128"/>
                <a:ea typeface="ＭＳ ゴシック" panose="020B0609070205080204" pitchFamily="49" charset="-128"/>
              </a:rPr>
              <a:t>において</a:t>
            </a:r>
            <a:r>
              <a:rPr lang="ja-JP" altLang="en-US" sz="20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ある</a:t>
            </a:r>
            <a:r>
              <a:rPr lang="en-US" altLang="ja-JP" sz="2000" dirty="0" err="1" smtClean="0">
                <a:solidFill>
                  <a:srgbClr val="A31515"/>
                </a:solidFill>
                <a:highlight>
                  <a:srgbClr val="FFFFFF"/>
                </a:highlight>
                <a:latin typeface="ＭＳ ゴシック" panose="020B0609070205080204" pitchFamily="49" charset="-128"/>
                <a:ea typeface="ＭＳ ゴシック" panose="020B0609070205080204" pitchFamily="49" charset="-128"/>
              </a:rPr>
              <a:t>haarcascade_frontalface</a:t>
            </a:r>
            <a:r>
              <a:rPr lang="en-US" altLang="ja-JP" sz="20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_default.xml</a:t>
            </a:r>
            <a:r>
              <a:rPr lang="ja-JP" altLang="en-US" sz="20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ファイルをローカルにコピーしてください。</a:t>
            </a:r>
            <a:endParaRPr lang="en-US" altLang="ja-JP" sz="2000" dirty="0" smtClean="0"/>
          </a:p>
        </p:txBody>
      </p:sp>
      <p:sp>
        <p:nvSpPr>
          <p:cNvPr id="4" name="正方形/長方形 3"/>
          <p:cNvSpPr/>
          <p:nvPr/>
        </p:nvSpPr>
        <p:spPr>
          <a:xfrm>
            <a:off x="6660330" y="482729"/>
            <a:ext cx="5169117" cy="6001643"/>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grayscale image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"IMG_5349.jpg"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face_cascade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.CascadeClassifier</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smtClean="0">
                <a:solidFill>
                  <a:srgbClr val="A31515"/>
                </a:solidFill>
                <a:highlight>
                  <a:srgbClr val="FFFFFF"/>
                </a:highlight>
                <a:latin typeface="ＭＳ ゴシック" panose="020B0609070205080204" pitchFamily="49" charset="-128"/>
                <a:ea typeface="ＭＳ ゴシック" panose="020B0609070205080204" pitchFamily="49" charset="-128"/>
              </a:rPr>
              <a:t>haarcascade_frontalface</a:t>
            </a:r>
            <a:r>
              <a:rPr lang="ja-JP" altLang="en-US"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_</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default.xml'</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face_cascade.detectMultiScale</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scaleFactor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minNeighbors</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minSize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 100),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maxSize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=(300,300))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[2:4]), (255,255,255), thickness=4)</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"res.png"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"test"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226510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a:t>
            </a:r>
            <a:r>
              <a:rPr lang="ja-JP" altLang="en-US" dirty="0" smtClean="0"/>
              <a:t>ほしい</a:t>
            </a:r>
            <a:endParaRPr lang="en-US" altLang="ja-JP" dirty="0" smtClean="0"/>
          </a:p>
          <a:p>
            <a:pPr>
              <a:lnSpc>
                <a:spcPct val="100000"/>
              </a:lnSpc>
            </a:pPr>
            <a:endParaRPr lang="en-US" altLang="ja-JP" dirty="0"/>
          </a:p>
          <a:p>
            <a:pPr marL="0" indent="0">
              <a:lnSpc>
                <a:spcPct val="100000"/>
              </a:lnSpc>
              <a:buNone/>
            </a:pPr>
            <a:r>
              <a:rPr kumimoji="1" lang="en-US" altLang="ja-JP" dirty="0" smtClean="0">
                <a:sym typeface="Wingdings" panose="05000000000000000000" pitchFamily="2" charset="2"/>
              </a:rPr>
              <a:t> </a:t>
            </a:r>
            <a:r>
              <a:rPr lang="ja-JP" altLang="en-US" smtClean="0">
                <a:sym typeface="Wingdings" panose="05000000000000000000" pitchFamily="2" charset="2"/>
              </a:rPr>
              <a:t>後期</a:t>
            </a:r>
            <a:r>
              <a:rPr lang="ja-JP" altLang="en-US">
                <a:sym typeface="Wingdings" panose="05000000000000000000" pitchFamily="2" charset="2"/>
              </a:rPr>
              <a:t>の</a:t>
            </a:r>
            <a:r>
              <a:rPr kumimoji="1" lang="ja-JP" altLang="en-US" smtClean="0"/>
              <a:t>高度</a:t>
            </a:r>
            <a:r>
              <a:rPr kumimoji="1" lang="ja-JP" altLang="en-US" smtClean="0"/>
              <a:t>情報</a:t>
            </a:r>
            <a:r>
              <a:rPr kumimoji="1" lang="ja-JP" altLang="en-US" smtClean="0"/>
              <a:t>演習で</a:t>
            </a:r>
            <a:r>
              <a:rPr kumimoji="1" lang="ja-JP" altLang="en-US" dirty="0" smtClean="0"/>
              <a:t>は，比較的大変な課題を用意してお待ちしています</a:t>
            </a:r>
            <a:endParaRPr kumimoji="1" lang="en-US" altLang="ja-JP" dirty="0" smtClean="0"/>
          </a:p>
        </p:txBody>
      </p:sp>
    </p:spTree>
    <p:extLst>
      <p:ext uri="{BB962C8B-B14F-4D97-AF65-F5344CB8AC3E}">
        <p14:creationId xmlns:p14="http://schemas.microsoft.com/office/powerpoint/2010/main" val="7608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目的</a:t>
            </a:r>
            <a:endParaRPr kumimoji="1" lang="ja-JP" altLang="en-US" sz="3600" dirty="0"/>
          </a:p>
        </p:txBody>
      </p:sp>
      <p:sp>
        <p:nvSpPr>
          <p:cNvPr id="3" name="コンテンツ プレースホルダー 2"/>
          <p:cNvSpPr>
            <a:spLocks noGrp="1"/>
          </p:cNvSpPr>
          <p:nvPr>
            <p:ph idx="1"/>
          </p:nvPr>
        </p:nvSpPr>
        <p:spPr>
          <a:xfrm>
            <a:off x="697881" y="1343722"/>
            <a:ext cx="10997933" cy="3879856"/>
          </a:xfrm>
        </p:spPr>
        <p:txBody>
          <a:bodyPr>
            <a:normAutofit/>
          </a:bodyPr>
          <a:lstStyle/>
          <a:p>
            <a:r>
              <a:rPr lang="ja-JP" altLang="en-US" sz="2400" dirty="0" smtClean="0"/>
              <a:t>画像処理プログラミングがどのようなものか体験してみる</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本講義で取り扱うのはあくまでほんの触りの部分だけです．もし興味が湧いた方は，後期の高度情報処理演習</a:t>
            </a:r>
            <a:r>
              <a:rPr lang="en-US" altLang="ja-JP" sz="2400" dirty="0" smtClean="0"/>
              <a:t>B</a:t>
            </a:r>
            <a:r>
              <a:rPr lang="ja-JP" altLang="en-US" sz="2400" dirty="0" smtClean="0"/>
              <a:t>に来るか，独学で学修を進めてください．</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本講義では，コードを書きながら</a:t>
            </a:r>
            <a:r>
              <a:rPr lang="en-US" altLang="ja-JP" sz="2400" dirty="0" smtClean="0"/>
              <a:t>Python</a:t>
            </a:r>
            <a:r>
              <a:rPr lang="ja-JP" altLang="en-US" sz="2400" dirty="0" smtClean="0"/>
              <a:t>の表面的な使い方を体験します．網羅的な機能・文法の紹介は行ないません．</a:t>
            </a:r>
            <a:endParaRPr lang="en-US" altLang="ja-JP" sz="2400" dirty="0" smtClean="0"/>
          </a:p>
          <a:p>
            <a:pPr marL="0" indent="0">
              <a:buNone/>
            </a:pPr>
            <a:endParaRPr lang="en-US" altLang="ja-JP" sz="2400" dirty="0"/>
          </a:p>
          <a:p>
            <a:endParaRPr lang="en-US" altLang="ja-JP" sz="2400" dirty="0" smtClean="0"/>
          </a:p>
          <a:p>
            <a:endParaRPr lang="en-US" altLang="ja-JP" sz="2400"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16058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
        <p:nvSpPr>
          <p:cNvPr id="3" name="コンテンツ プレースホルダー 2"/>
          <p:cNvSpPr>
            <a:spLocks noGrp="1"/>
          </p:cNvSpPr>
          <p:nvPr>
            <p:ph idx="1"/>
          </p:nvPr>
        </p:nvSpPr>
        <p:spPr>
          <a:xfrm>
            <a:off x="278781" y="1343722"/>
            <a:ext cx="11708780" cy="3323971"/>
          </a:xfrm>
        </p:spPr>
        <p:txBody>
          <a:bodyPr/>
          <a:lstStyle/>
          <a:p>
            <a:endParaRPr kumimoji="1" lang="ja-JP" altLang="en-US" dirty="0"/>
          </a:p>
        </p:txBody>
      </p:sp>
    </p:spTree>
    <p:extLst>
      <p:ext uri="{BB962C8B-B14F-4D97-AF65-F5344CB8AC3E}">
        <p14:creationId xmlns:p14="http://schemas.microsoft.com/office/powerpoint/2010/main" val="15460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Python3.5,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a:t>
            </a:r>
            <a:r>
              <a:rPr lang="en-US" altLang="ja-JP" sz="1800" dirty="0" smtClean="0"/>
              <a:t>391MB</a:t>
            </a:r>
            <a:r>
              <a:rPr lang="ja-JP" altLang="en-US" sz="1800" dirty="0" smtClean="0"/>
              <a:t>なので、ちょっとだけ時間がかかる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Anaconda2-4.2.0-Windows-x86_64.exe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a:p>
            <a:endParaRPr lang="en-US" altLang="ja-JP" sz="2000" dirty="0"/>
          </a:p>
          <a:p>
            <a:r>
              <a:rPr lang="en-US" altLang="ja-JP" sz="2000" dirty="0" smtClean="0"/>
              <a:t>2017/3/14</a:t>
            </a:r>
            <a:r>
              <a:rPr lang="ja-JP" altLang="en-US" sz="2000" dirty="0" smtClean="0"/>
              <a:t>追記</a:t>
            </a:r>
            <a:r>
              <a:rPr lang="en-US" altLang="ja-JP" sz="2000" dirty="0" smtClean="0"/>
              <a:t>. </a:t>
            </a:r>
            <a:r>
              <a:rPr lang="ja-JP" altLang="en-US" sz="2000" dirty="0" smtClean="0"/>
              <a:t>結局</a:t>
            </a:r>
            <a:r>
              <a:rPr lang="en-US" altLang="ja-JP" sz="2000" dirty="0" smtClean="0"/>
              <a:t>Atom</a:t>
            </a:r>
            <a:r>
              <a:rPr lang="ja-JP" altLang="en-US" sz="2000" dirty="0" smtClean="0"/>
              <a:t>に乗り換えました</a:t>
            </a:r>
            <a:r>
              <a:rPr lang="en-US" altLang="ja-JP" sz="2000" dirty="0" smtClean="0"/>
              <a:t>.</a:t>
            </a:r>
            <a:r>
              <a:rPr lang="ja-JP" altLang="en-US" sz="2000" dirty="0" smtClean="0"/>
              <a:t>　</a:t>
            </a:r>
            <a:r>
              <a:rPr lang="en-US" altLang="ja-JP" sz="2000" dirty="0">
                <a:sym typeface="Wingdings" panose="05000000000000000000" pitchFamily="2" charset="2"/>
              </a:rPr>
              <a:t> https://atom.io/</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745596"/>
            <a:ext cx="11708780" cy="2013550"/>
          </a:xfrm>
        </p:spPr>
        <p:txBody>
          <a:bodyPr>
            <a:normAutofit/>
          </a:bodyPr>
          <a:lstStyle/>
          <a:p>
            <a:pPr algn="r"/>
            <a:r>
              <a:rPr kumimoji="1" lang="ja-JP" altLang="en-US" sz="4000" dirty="0" smtClean="0"/>
              <a:t>初めての</a:t>
            </a:r>
            <a:r>
              <a:rPr kumimoji="1" lang="en-US" altLang="ja-JP" sz="4000" dirty="0" smtClean="0"/>
              <a:t>Python</a:t>
            </a:r>
            <a:endParaRPr kumimoji="1" lang="ja-JP" altLang="en-US" sz="4000" dirty="0"/>
          </a:p>
        </p:txBody>
      </p:sp>
    </p:spTree>
    <p:extLst>
      <p:ext uri="{BB962C8B-B14F-4D97-AF65-F5344CB8AC3E}">
        <p14:creationId xmlns:p14="http://schemas.microsoft.com/office/powerpoint/2010/main" val="40234518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16280</TotalTime>
  <Words>2364</Words>
  <Application>Microsoft Office PowerPoint</Application>
  <PresentationFormat>ワイド画面</PresentationFormat>
  <Paragraphs>455</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ＭＳ ゴシック</vt:lpstr>
      <vt:lpstr>メイリオ</vt:lpstr>
      <vt:lpstr>Arial</vt:lpstr>
      <vt:lpstr>Calibri</vt:lpstr>
      <vt:lpstr>Consolas</vt:lpstr>
      <vt:lpstr>Wingdings</vt:lpstr>
      <vt:lpstr>Office テーマ</vt:lpstr>
      <vt:lpstr>デジタルメディア処理2</vt:lpstr>
      <vt:lpstr>デジタルメディア処理２、2017（前期）</vt:lpstr>
      <vt:lpstr>目的</vt:lpstr>
      <vt:lpstr>Python</vt:lpstr>
      <vt:lpstr>自分のPCでpythonを動かしたい人向けメモ</vt:lpstr>
      <vt:lpstr>Anacondaをインストールする</vt:lpstr>
      <vt:lpstr>OpenCVをインストール</vt:lpstr>
      <vt:lpstr>エディタ</vt:lpstr>
      <vt:lpstr>初めてのPython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Ex6.py  クラス</vt:lpstr>
      <vt:lpstr>PythonとOpenCVを利用した画像処理</vt:lpstr>
      <vt:lpstr>Ex10.py 画像の入出力</vt:lpstr>
      <vt:lpstr>Ex11.py 画素へのアクセス</vt:lpstr>
      <vt:lpstr>Ex12.py 線形フィルタ</vt:lpstr>
      <vt:lpstr>Ex13.py 平均画像</vt:lpstr>
      <vt:lpstr>Ex14.py 顔認識</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509</cp:revision>
  <dcterms:created xsi:type="dcterms:W3CDTF">2017-01-19T02:23:36Z</dcterms:created>
  <dcterms:modified xsi:type="dcterms:W3CDTF">2017-07-06T03:32:12Z</dcterms:modified>
</cp:coreProperties>
</file>