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81" r:id="rId4"/>
    <p:sldId id="279" r:id="rId5"/>
    <p:sldId id="280" r:id="rId6"/>
    <p:sldId id="271" r:id="rId7"/>
    <p:sldId id="273" r:id="rId8"/>
    <p:sldId id="274" r:id="rId9"/>
    <p:sldId id="275" r:id="rId10"/>
    <p:sldId id="276" r:id="rId11"/>
    <p:sldId id="257" r:id="rId12"/>
    <p:sldId id="258" r:id="rId13"/>
    <p:sldId id="278" r:id="rId14"/>
    <p:sldId id="282" r:id="rId15"/>
    <p:sldId id="259" r:id="rId16"/>
    <p:sldId id="260" r:id="rId17"/>
    <p:sldId id="261" r:id="rId18"/>
    <p:sldId id="262" r:id="rId19"/>
    <p:sldId id="263" r:id="rId20"/>
    <p:sldId id="265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4" d="100"/>
          <a:sy n="74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D55C-875A-4F31-BA9F-30D52B63BCE4}" type="datetimeFigureOut">
              <a:rPr kumimoji="1" lang="ja-JP" altLang="en-US" smtClean="0"/>
              <a:pPr/>
              <a:t>2017/4/24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AED9-0DFC-4D8B-B857-9C2FF9B451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Arduino</a:t>
            </a:r>
            <a:r>
              <a:rPr lang="ja-JP" altLang="en-US" dirty="0" smtClean="0"/>
              <a:t>を使用した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システムの簡易設定ツール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ja-JP" altLang="en-US" dirty="0" smtClean="0"/>
              <a:t>出口研究室　</a:t>
            </a:r>
            <a:r>
              <a:rPr lang="en-US" altLang="ja-JP" dirty="0" smtClean="0"/>
              <a:t>B4 </a:t>
            </a:r>
            <a:r>
              <a:rPr lang="ja-JP" altLang="en-US" dirty="0" smtClean="0"/>
              <a:t>西高史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39552" y="33569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39552" y="3429000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79512" y="3429000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251520" y="3861048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539552" y="3861048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187624" y="476672"/>
            <a:ext cx="4968552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7504" y="42930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使用者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43808" y="5486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本研究の</a:t>
            </a:r>
            <a:r>
              <a:rPr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6948264" y="2852936"/>
            <a:ext cx="1440160" cy="13681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948264" y="620688"/>
            <a:ext cx="1440160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948264" y="5085184"/>
            <a:ext cx="1440160" cy="13681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39" idx="4"/>
            <a:endCxn id="38" idx="0"/>
          </p:cNvCxnSpPr>
          <p:nvPr/>
        </p:nvCxnSpPr>
        <p:spPr>
          <a:xfrm>
            <a:off x="7668344" y="1988840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668344" y="422108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308304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36296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Actuator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08304" y="33477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2555776" y="1124744"/>
            <a:ext cx="180020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740352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MQTT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740352" y="44278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MQTT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>
            <a:endCxn id="50" idx="2"/>
          </p:cNvCxnSpPr>
          <p:nvPr/>
        </p:nvCxnSpPr>
        <p:spPr>
          <a:xfrm flipV="1">
            <a:off x="899592" y="1556792"/>
            <a:ext cx="1656184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771800" y="4653136"/>
            <a:ext cx="180020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2627784" y="2924944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>
            <a:stCxn id="50" idx="6"/>
            <a:endCxn id="39" idx="2"/>
          </p:cNvCxnSpPr>
          <p:nvPr/>
        </p:nvCxnSpPr>
        <p:spPr>
          <a:xfrm flipV="1">
            <a:off x="4355976" y="1304764"/>
            <a:ext cx="2592288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899592" y="3717032"/>
            <a:ext cx="1944216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endCxn id="58" idx="2"/>
          </p:cNvCxnSpPr>
          <p:nvPr/>
        </p:nvCxnSpPr>
        <p:spPr>
          <a:xfrm flipV="1">
            <a:off x="899592" y="3392996"/>
            <a:ext cx="1728192" cy="32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843808" y="30689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</a:t>
            </a:r>
            <a:r>
              <a:rPr lang="en-US" altLang="ja-JP" dirty="0" smtClean="0"/>
              <a:t>Pub/Sub</a:t>
            </a:r>
          </a:p>
          <a:p>
            <a:r>
              <a:rPr kumimoji="1" lang="ja-JP" altLang="en-US" dirty="0" smtClean="0"/>
              <a:t>テスト・可視化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987824" y="119849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Arduino</a:t>
            </a:r>
            <a:endParaRPr lang="en-US" altLang="ja-JP" dirty="0" smtClean="0"/>
          </a:p>
          <a:p>
            <a:r>
              <a:rPr lang="ja-JP" altLang="en-US" dirty="0" smtClean="0"/>
              <a:t>コード出力</a:t>
            </a:r>
            <a:endParaRPr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131840" y="47251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Arduino</a:t>
            </a:r>
            <a:endParaRPr lang="en-US" altLang="ja-JP" dirty="0" smtClean="0"/>
          </a:p>
          <a:p>
            <a:r>
              <a:rPr lang="ja-JP" altLang="en-US" dirty="0" smtClean="0"/>
              <a:t>コード出力</a:t>
            </a:r>
            <a:endParaRPr lang="en-US" altLang="ja-JP" dirty="0" smtClean="0"/>
          </a:p>
        </p:txBody>
      </p:sp>
      <p:cxnSp>
        <p:nvCxnSpPr>
          <p:cNvPr id="77" name="直線矢印コネクタ 76"/>
          <p:cNvCxnSpPr>
            <a:endCxn id="38" idx="2"/>
          </p:cNvCxnSpPr>
          <p:nvPr/>
        </p:nvCxnSpPr>
        <p:spPr>
          <a:xfrm>
            <a:off x="4644008" y="3429000"/>
            <a:ext cx="2304256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endCxn id="40" idx="2"/>
          </p:cNvCxnSpPr>
          <p:nvPr/>
        </p:nvCxnSpPr>
        <p:spPr>
          <a:xfrm>
            <a:off x="4572000" y="5085184"/>
            <a:ext cx="2376264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2007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MQTT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563888" y="177281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 smtClean="0"/>
              <a:t>mqtt_ui</a:t>
            </a:r>
            <a:endParaRPr kumimoji="1" lang="ja-JP" altLang="en-US" sz="3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3648" y="358579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err="1" smtClean="0"/>
              <a:t>PubConfig</a:t>
            </a:r>
            <a:endParaRPr kumimoji="1" lang="ja-JP" altLang="en-US" sz="3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3888" y="3595082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err="1" smtClean="0"/>
              <a:t>SubConfig</a:t>
            </a:r>
            <a:endParaRPr kumimoji="1" lang="ja-JP" altLang="en-US" sz="3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12160" y="357301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smtClean="0"/>
              <a:t>Test</a:t>
            </a:r>
            <a:endParaRPr kumimoji="1" lang="ja-JP" altLang="en-US" sz="3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03648" y="573325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err="1" smtClean="0"/>
              <a:t>PIf</a:t>
            </a:r>
            <a:endParaRPr kumimoji="1" lang="ja-JP" altLang="en-US" sz="3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252536" y="573325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smtClean="0"/>
              <a:t>Pub</a:t>
            </a:r>
            <a:endParaRPr kumimoji="1" lang="ja-JP" altLang="en-US" sz="3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15816" y="573325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smtClean="0"/>
              <a:t>Sub</a:t>
            </a:r>
            <a:endParaRPr kumimoji="1" lang="ja-JP" altLang="en-US" sz="3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11960" y="573325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000" dirty="0" err="1" smtClean="0"/>
              <a:t>SIf</a:t>
            </a:r>
            <a:endParaRPr kumimoji="1" lang="ja-JP" altLang="en-US" sz="3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12160" y="573325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 smtClean="0"/>
              <a:t>Test_Display</a:t>
            </a:r>
            <a:endParaRPr kumimoji="1" lang="ja-JP" altLang="en-US" sz="3000" dirty="0"/>
          </a:p>
        </p:txBody>
      </p:sp>
      <p:cxnSp>
        <p:nvCxnSpPr>
          <p:cNvPr id="18" name="直線矢印コネクタ 17"/>
          <p:cNvCxnSpPr>
            <a:stCxn id="7" idx="2"/>
            <a:endCxn id="8" idx="0"/>
          </p:cNvCxnSpPr>
          <p:nvPr/>
        </p:nvCxnSpPr>
        <p:spPr>
          <a:xfrm flipH="1">
            <a:off x="2735796" y="2326814"/>
            <a:ext cx="2160240" cy="1258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2"/>
            <a:endCxn id="10" idx="0"/>
          </p:cNvCxnSpPr>
          <p:nvPr/>
        </p:nvCxnSpPr>
        <p:spPr>
          <a:xfrm>
            <a:off x="4896036" y="2326814"/>
            <a:ext cx="0" cy="12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11" idx="0"/>
          </p:cNvCxnSpPr>
          <p:nvPr/>
        </p:nvCxnSpPr>
        <p:spPr>
          <a:xfrm>
            <a:off x="4896036" y="2326814"/>
            <a:ext cx="2448272" cy="124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2"/>
            <a:endCxn id="13" idx="0"/>
          </p:cNvCxnSpPr>
          <p:nvPr/>
        </p:nvCxnSpPr>
        <p:spPr>
          <a:xfrm flipH="1">
            <a:off x="1079612" y="4139788"/>
            <a:ext cx="1656184" cy="159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2"/>
            <a:endCxn id="12" idx="0"/>
          </p:cNvCxnSpPr>
          <p:nvPr/>
        </p:nvCxnSpPr>
        <p:spPr>
          <a:xfrm>
            <a:off x="2735796" y="4139788"/>
            <a:ext cx="0" cy="159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0" idx="2"/>
            <a:endCxn id="14" idx="0"/>
          </p:cNvCxnSpPr>
          <p:nvPr/>
        </p:nvCxnSpPr>
        <p:spPr>
          <a:xfrm flipH="1">
            <a:off x="4247964" y="4149080"/>
            <a:ext cx="64807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2"/>
            <a:endCxn id="15" idx="0"/>
          </p:cNvCxnSpPr>
          <p:nvPr/>
        </p:nvCxnSpPr>
        <p:spPr>
          <a:xfrm>
            <a:off x="4896036" y="4149080"/>
            <a:ext cx="64807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1" idx="2"/>
            <a:endCxn id="16" idx="0"/>
          </p:cNvCxnSpPr>
          <p:nvPr/>
        </p:nvCxnSpPr>
        <p:spPr>
          <a:xfrm>
            <a:off x="7344308" y="4127014"/>
            <a:ext cx="0" cy="160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クラスの遷移図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mqtt</a:t>
            </a:r>
            <a:r>
              <a:rPr lang="en-US" altLang="ja-JP" dirty="0" err="1" smtClean="0"/>
              <a:t>_ui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12776"/>
            <a:ext cx="892899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39552" y="1772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99792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07904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36096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72200" y="16195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6" y="21955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15816" y="25649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⑨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⑩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15816" y="33477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08304" y="3356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⑬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8304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⑪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08304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⑧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536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⑭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5172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⑮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39952" y="39957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⑯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5576" y="46438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91680" y="44278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⑱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83768" y="44278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⑲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mqtt</a:t>
            </a:r>
            <a:r>
              <a:rPr lang="en-US" altLang="ja-JP" dirty="0" err="1" smtClean="0"/>
              <a:t>_ui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84"/>
                <a:gridCol w="3744416"/>
                <a:gridCol w="360040"/>
                <a:gridCol w="37547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058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①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ボードを選択する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通信のポート番号を入力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使うトピックの数を決める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通信のユーザー名を入力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③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②で設定したトピック数の</a:t>
                      </a:r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に変更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通信のユーザーパスワードを入力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④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</a:t>
                      </a:r>
                      <a:r>
                        <a:rPr kumimoji="1" lang="ja-JP" altLang="en-US" dirty="0" smtClean="0"/>
                        <a:t>のクラスを呼び出す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Pub</a:t>
                      </a:r>
                      <a:r>
                        <a:rPr kumimoji="1" lang="ja-JP" altLang="en-US" dirty="0" smtClean="0"/>
                        <a:t>か</a:t>
                      </a:r>
                      <a:r>
                        <a:rPr kumimoji="1" lang="en-US" altLang="ja-JP" dirty="0" smtClean="0"/>
                        <a:t>Sub</a:t>
                      </a:r>
                      <a:r>
                        <a:rPr kumimoji="1" lang="ja-JP" altLang="en-US" dirty="0" smtClean="0"/>
                        <a:t>を選択する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Wi-Fi</a:t>
                      </a:r>
                      <a:r>
                        <a:rPr kumimoji="1" lang="ja-JP" altLang="en-US" dirty="0" smtClean="0"/>
                        <a:t>や</a:t>
                      </a:r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の設定をテキストファイルで保存する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Topic</a:t>
                      </a:r>
                      <a:r>
                        <a:rPr kumimoji="1" lang="ja-JP" altLang="en-US" dirty="0" smtClean="0"/>
                        <a:t>を入力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⑤で保存したファイルを呼び出す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PubConfig</a:t>
                      </a:r>
                      <a:r>
                        <a:rPr kumimoji="1" lang="ja-JP" altLang="en-US" dirty="0" smtClean="0"/>
                        <a:t>または</a:t>
                      </a:r>
                      <a:r>
                        <a:rPr kumimoji="1" lang="en-US" altLang="ja-JP" dirty="0" err="1" smtClean="0"/>
                        <a:t>SubConfig</a:t>
                      </a:r>
                      <a:r>
                        <a:rPr kumimoji="1" lang="ja-JP" altLang="en-US" dirty="0" smtClean="0"/>
                        <a:t>のクラスを呼び出す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Wi-Fi</a:t>
                      </a:r>
                      <a:r>
                        <a:rPr kumimoji="1" lang="ja-JP" altLang="en-US" dirty="0" smtClean="0"/>
                        <a:t>の</a:t>
                      </a:r>
                      <a:r>
                        <a:rPr kumimoji="1" lang="en-US" altLang="ja-JP" dirty="0" smtClean="0"/>
                        <a:t>SSID</a:t>
                      </a:r>
                      <a:r>
                        <a:rPr kumimoji="1" lang="ja-JP" altLang="en-US" dirty="0" smtClean="0"/>
                        <a:t>を入力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</a:t>
                      </a:r>
                      <a:r>
                        <a:rPr kumimoji="1" lang="ja-JP" altLang="en-US" dirty="0" smtClean="0"/>
                        <a:t>ポートを入力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Wi-Fi</a:t>
                      </a:r>
                      <a:r>
                        <a:rPr kumimoji="1" lang="ja-JP" altLang="en-US" dirty="0" smtClean="0"/>
                        <a:t>のパスワードを入力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⑱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設定したコードを</a:t>
                      </a:r>
                      <a:r>
                        <a:rPr kumimoji="1" lang="en-US" altLang="ja-JP" dirty="0" err="1" smtClean="0"/>
                        <a:t>Arduino</a:t>
                      </a:r>
                      <a:r>
                        <a:rPr kumimoji="1" lang="ja-JP" altLang="en-US" dirty="0" smtClean="0"/>
                        <a:t>本体に送る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通信の</a:t>
                      </a:r>
                      <a:r>
                        <a:rPr kumimoji="1" lang="en-US" altLang="ja-JP" dirty="0" err="1" smtClean="0"/>
                        <a:t>ClientID</a:t>
                      </a:r>
                      <a:r>
                        <a:rPr kumimoji="1" lang="ja-JP" altLang="en-US" dirty="0" smtClean="0"/>
                        <a:t>を入力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⑲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設定したコードを</a:t>
                      </a:r>
                      <a:r>
                        <a:rPr kumimoji="1" lang="en-US" altLang="ja-JP" dirty="0" err="1" smtClean="0"/>
                        <a:t>Arduino</a:t>
                      </a:r>
                      <a:r>
                        <a:rPr kumimoji="1" lang="ja-JP" altLang="en-US" dirty="0" smtClean="0"/>
                        <a:t>の</a:t>
                      </a:r>
                      <a:r>
                        <a:rPr kumimoji="1" lang="en-US" altLang="ja-JP" dirty="0" smtClean="0"/>
                        <a:t>IDE</a:t>
                      </a:r>
                      <a:r>
                        <a:rPr kumimoji="1" lang="ja-JP" altLang="en-US" dirty="0" smtClean="0"/>
                        <a:t>で開く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MQTT</a:t>
                      </a:r>
                      <a:r>
                        <a:rPr kumimoji="1" lang="ja-JP" altLang="en-US" dirty="0" smtClean="0"/>
                        <a:t>通信のサーバー名を入力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PubConfig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パブリッシャーに関する設定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をする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設定する内容</a:t>
            </a:r>
            <a:endParaRPr lang="en-US" altLang="ja-JP" dirty="0" smtClean="0"/>
          </a:p>
          <a:p>
            <a:r>
              <a:rPr lang="en-US" altLang="ja-JP" dirty="0" err="1" smtClean="0"/>
              <a:t>Pif</a:t>
            </a:r>
            <a:r>
              <a:rPr lang="ja-JP" altLang="en-US" dirty="0" smtClean="0"/>
              <a:t>　　　　　　　　　　　　　　　　　　　　　　　　　　　　</a:t>
            </a:r>
            <a:r>
              <a:rPr lang="en-US" altLang="ja-JP" dirty="0" smtClean="0"/>
              <a:t>Publish</a:t>
            </a:r>
            <a:r>
              <a:rPr lang="ja-JP" altLang="en-US" dirty="0" smtClean="0"/>
              <a:t>する条件を設定する</a:t>
            </a:r>
            <a:endParaRPr lang="en-US" altLang="ja-JP" dirty="0" smtClean="0"/>
          </a:p>
          <a:p>
            <a:r>
              <a:rPr lang="en-US" altLang="ja-JP" dirty="0" smtClean="0"/>
              <a:t>Pub</a:t>
            </a:r>
            <a:r>
              <a:rPr lang="ja-JP" altLang="en-US" dirty="0" smtClean="0"/>
              <a:t>　　　　　　　　　　　　　　　　　　　　　　　　　　　　</a:t>
            </a:r>
            <a:r>
              <a:rPr lang="en-US" altLang="ja-JP" dirty="0" smtClean="0"/>
              <a:t>Publish</a:t>
            </a:r>
            <a:r>
              <a:rPr lang="ja-JP" altLang="en-US" dirty="0" smtClean="0"/>
              <a:t>する内容を設定する</a:t>
            </a:r>
            <a:endParaRPr lang="en-US" altLang="ja-JP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556792"/>
            <a:ext cx="2333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PIf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Publish</a:t>
            </a:r>
            <a:r>
              <a:rPr kumimoji="1" lang="ja-JP" altLang="en-US" dirty="0" smtClean="0"/>
              <a:t>する条件を設定する</a:t>
            </a:r>
            <a:r>
              <a:rPr kumimoji="1" lang="en-US" altLang="ja-JP" dirty="0" smtClean="0"/>
              <a:t>UI</a:t>
            </a:r>
          </a:p>
          <a:p>
            <a:endParaRPr lang="en-US" altLang="ja-JP" dirty="0" smtClean="0"/>
          </a:p>
          <a:p>
            <a:pPr>
              <a:buNone/>
            </a:pPr>
            <a:r>
              <a:rPr kumimoji="1" lang="en-US" altLang="ja-JP" dirty="0" err="1" smtClean="0"/>
              <a:t>PubConfig</a:t>
            </a:r>
            <a:r>
              <a:rPr kumimoji="1" lang="ja-JP" altLang="en-US" dirty="0" err="1" smtClean="0"/>
              <a:t>にて</a:t>
            </a:r>
            <a:r>
              <a:rPr kumimoji="1" lang="en-US" altLang="ja-JP" dirty="0" err="1" smtClean="0"/>
              <a:t>PIf</a:t>
            </a:r>
            <a:r>
              <a:rPr kumimoji="1" lang="ja-JP" altLang="en-US" dirty="0" smtClean="0"/>
              <a:t>のコンボボックス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で選択した時に開く。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入力フォームと説明分があり、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説明に従って入力し、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を押す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556792"/>
            <a:ext cx="23526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Pub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Publish</a:t>
            </a:r>
            <a:r>
              <a:rPr kumimoji="1" lang="ja-JP" altLang="en-US" dirty="0" smtClean="0"/>
              <a:t>する内容を設定する</a:t>
            </a:r>
            <a:r>
              <a:rPr lang="en-US" altLang="ja-JP" dirty="0" smtClean="0"/>
              <a:t>UI</a:t>
            </a:r>
          </a:p>
          <a:p>
            <a:endParaRPr kumimoji="1" lang="en-US" altLang="ja-JP" dirty="0" smtClean="0"/>
          </a:p>
          <a:p>
            <a:pPr>
              <a:buNone/>
            </a:pPr>
            <a:r>
              <a:rPr lang="en-US" altLang="ja-JP" dirty="0" err="1" smtClean="0"/>
              <a:t>PubConfig</a:t>
            </a:r>
            <a:r>
              <a:rPr lang="ja-JP" altLang="en-US" dirty="0" err="1" smtClean="0"/>
              <a:t>にて</a:t>
            </a:r>
            <a:r>
              <a:rPr lang="en-US" altLang="ja-JP" dirty="0" smtClean="0"/>
              <a:t>Pub</a:t>
            </a:r>
            <a:r>
              <a:rPr lang="ja-JP" altLang="en-US" dirty="0" smtClean="0"/>
              <a:t>のコンボボックス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で選択した時に開く。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入力フォームと説明分があり、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説明に従って入力し、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を押す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556792"/>
            <a:ext cx="23526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SubConfig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サブスクライバーに関する設定　　　　　　　　　　　　　をする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設定する内容</a:t>
            </a:r>
            <a:endParaRPr lang="en-US" altLang="ja-JP" dirty="0" smtClean="0"/>
          </a:p>
          <a:p>
            <a:r>
              <a:rPr lang="en-US" altLang="ja-JP" dirty="0" err="1" smtClean="0"/>
              <a:t>Sif</a:t>
            </a:r>
            <a:r>
              <a:rPr lang="ja-JP" altLang="en-US" dirty="0" smtClean="0"/>
              <a:t>　　　　　　　　　　　　　　　　　　　　　　　　　　　　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する条件を設定する</a:t>
            </a:r>
            <a:endParaRPr lang="en-US" altLang="ja-JP" dirty="0" smtClean="0"/>
          </a:p>
          <a:p>
            <a:r>
              <a:rPr lang="en-US" altLang="ja-JP" dirty="0" smtClean="0"/>
              <a:t>Sub</a:t>
            </a:r>
            <a:r>
              <a:rPr lang="ja-JP" altLang="en-US" dirty="0" smtClean="0"/>
              <a:t>　　　　　　　　　　　　　　　　　　　　　　　　　　　　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する内容を設定する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28800"/>
            <a:ext cx="2343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SIf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Subscribe</a:t>
            </a:r>
            <a:r>
              <a:rPr lang="ja-JP" altLang="en-US" dirty="0" smtClean="0"/>
              <a:t>する条件を設定する</a:t>
            </a:r>
            <a:r>
              <a:rPr lang="en-US" altLang="ja-JP" dirty="0" smtClean="0"/>
              <a:t>UI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err="1" smtClean="0"/>
              <a:t>SubConfig</a:t>
            </a:r>
            <a:r>
              <a:rPr lang="ja-JP" altLang="en-US" dirty="0" err="1" smtClean="0"/>
              <a:t>にて</a:t>
            </a:r>
            <a:r>
              <a:rPr lang="en-US" altLang="ja-JP" dirty="0" err="1" smtClean="0"/>
              <a:t>SIf</a:t>
            </a:r>
            <a:r>
              <a:rPr lang="ja-JP" altLang="en-US" dirty="0" smtClean="0"/>
              <a:t>のコンボボックス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で選択した時に開く。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入力フォームと説明分があり、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説明に従って入力し、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を押す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628800"/>
            <a:ext cx="2362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Subscribe</a:t>
            </a:r>
            <a:r>
              <a:rPr lang="ja-JP" altLang="en-US" dirty="0" smtClean="0"/>
              <a:t>する内容を設定する</a:t>
            </a:r>
            <a:r>
              <a:rPr lang="en-US" altLang="ja-JP" dirty="0" smtClean="0"/>
              <a:t>UI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err="1" smtClean="0"/>
              <a:t>SubConfig</a:t>
            </a:r>
            <a:r>
              <a:rPr lang="ja-JP" altLang="en-US" dirty="0" err="1" smtClean="0"/>
              <a:t>にて</a:t>
            </a:r>
            <a:r>
              <a:rPr lang="en-US" altLang="ja-JP" dirty="0" smtClean="0"/>
              <a:t>Sub</a:t>
            </a:r>
            <a:r>
              <a:rPr lang="ja-JP" altLang="en-US" dirty="0" smtClean="0"/>
              <a:t>のコンボボックス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で選択した時に開く。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入力フォームと説明分があり、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説明に従って入力し、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を押す</a:t>
            </a:r>
            <a:endParaRPr lang="en-US" altLang="ja-JP" dirty="0" smtClean="0"/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23717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を用いた</a:t>
            </a:r>
            <a:r>
              <a:rPr kumimoji="1" lang="en-US" altLang="ja-JP" dirty="0" smtClean="0"/>
              <a:t>MQTT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ja-JP" dirty="0" err="1" smtClean="0"/>
              <a:t>Arduino</a:t>
            </a:r>
            <a:r>
              <a:rPr lang="ja-JP" altLang="en-US" dirty="0" smtClean="0"/>
              <a:t>はプログラミングにより動くマイコン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ではプログラミングが苦手な人は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どうすればいいか？</a:t>
            </a:r>
            <a:endParaRPr lang="en-US" altLang="ja-JP" dirty="0" smtClean="0"/>
          </a:p>
          <a:p>
            <a:pPr algn="ctr"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を用いてセンサー・アクチュエータの種類や動く条件などを指定してコードを生成、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に内容を送信する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Test/</a:t>
            </a:r>
            <a:r>
              <a:rPr kumimoji="1" lang="en-US" altLang="ja-JP" dirty="0" err="1" smtClean="0"/>
              <a:t>Test_Display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テストの</a:t>
            </a:r>
            <a:r>
              <a:rPr kumimoji="1" lang="en-US" altLang="ja-JP" dirty="0" smtClean="0"/>
              <a:t>Topic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入力し、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したい内容を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選択、該当する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テスト内容が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smtClean="0"/>
              <a:t>表示される。</a:t>
            </a:r>
            <a:endParaRPr kumimoji="1"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56792"/>
            <a:ext cx="6336704" cy="58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現在の問題点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Arduino</a:t>
            </a:r>
            <a:r>
              <a:rPr lang="ja-JP" altLang="en-US" dirty="0" smtClean="0"/>
              <a:t>本体が</a:t>
            </a:r>
            <a:r>
              <a:rPr kumimoji="1" lang="ja-JP" altLang="en-US" dirty="0" smtClean="0"/>
              <a:t>同期</a:t>
            </a:r>
            <a:r>
              <a:rPr kumimoji="1" lang="ja-JP" altLang="en-US" dirty="0" smtClean="0"/>
              <a:t>・非同期の通信を同時にできない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Publish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を同時にできない）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対策：マルチスレッドを導入する</a:t>
            </a:r>
            <a:endParaRPr kumimoji="1" lang="en-US" altLang="ja-JP" dirty="0" smtClean="0"/>
          </a:p>
          <a:p>
            <a:r>
              <a:rPr lang="en-US" altLang="ja-JP" dirty="0" smtClean="0"/>
              <a:t>UI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のファイルを開くとコンパイルができない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ArduinoIDE</a:t>
            </a:r>
            <a:r>
              <a:rPr lang="ja-JP" altLang="en-US" dirty="0" smtClean="0"/>
              <a:t>が共</a:t>
            </a:r>
            <a:r>
              <a:rPr lang="ja-JP" altLang="en-US" dirty="0" smtClean="0"/>
              <a:t>に</a:t>
            </a:r>
            <a:r>
              <a:rPr lang="en-US" altLang="ja-JP" dirty="0" smtClean="0"/>
              <a:t>Java(TM) Platform SE binary</a:t>
            </a:r>
            <a:r>
              <a:rPr lang="ja-JP" altLang="en-US" dirty="0" smtClean="0"/>
              <a:t>のアプリで動かしていることが原因か</a:t>
            </a:r>
            <a:endParaRPr lang="en-US" altLang="ja-JP" dirty="0" smtClean="0"/>
          </a:p>
          <a:p>
            <a:r>
              <a:rPr kumimoji="1" lang="ja-JP" altLang="en-US" dirty="0" smtClean="0"/>
              <a:t>エラーハンドラがない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MQTT</a:t>
            </a:r>
            <a:r>
              <a:rPr kumimoji="1" lang="ja-JP" altLang="en-US" dirty="0" smtClean="0"/>
              <a:t>通信とは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IBM</a:t>
            </a:r>
            <a:r>
              <a:rPr lang="ja-JP" altLang="en-US" dirty="0" smtClean="0"/>
              <a:t>社と</a:t>
            </a:r>
            <a:r>
              <a:rPr lang="en-US" altLang="ja-JP" dirty="0" err="1" smtClean="0"/>
              <a:t>Eurotech</a:t>
            </a:r>
            <a:r>
              <a:rPr lang="ja-JP" altLang="en-US" dirty="0" smtClean="0"/>
              <a:t>社によって考案された通信プロトコル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モノ同士の通信を前提とした通信プロトコルであり、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の世界において有効な通信プロトコルである。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67544" y="692696"/>
          <a:ext cx="8208912" cy="566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項目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MQTT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HTTP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役割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Publisher</a:t>
                      </a:r>
                    </a:p>
                    <a:p>
                      <a:r>
                        <a:rPr kumimoji="1" lang="en-US" altLang="ja-JP" sz="2400" dirty="0" smtClean="0"/>
                        <a:t>Subscriber</a:t>
                      </a:r>
                    </a:p>
                    <a:p>
                      <a:r>
                        <a:rPr kumimoji="1" lang="en-US" altLang="ja-JP" sz="2400" dirty="0" smtClean="0"/>
                        <a:t>Broker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Client</a:t>
                      </a:r>
                    </a:p>
                    <a:p>
                      <a:r>
                        <a:rPr kumimoji="1" lang="en-US" altLang="ja-JP" sz="2400" dirty="0" smtClean="0"/>
                        <a:t>Server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通信対象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N:N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1:1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通信方式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Publish</a:t>
                      </a:r>
                    </a:p>
                    <a:p>
                      <a:r>
                        <a:rPr kumimoji="1" lang="en-US" altLang="ja-JP" sz="2400" dirty="0" smtClean="0"/>
                        <a:t>Subscribe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Request</a:t>
                      </a:r>
                    </a:p>
                    <a:p>
                      <a:r>
                        <a:rPr kumimoji="1" lang="en-US" altLang="ja-JP" sz="2400" dirty="0" smtClean="0"/>
                        <a:t>Response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同期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同期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同期</a:t>
                      </a:r>
                      <a:r>
                        <a:rPr kumimoji="1" lang="en-US" altLang="ja-JP" sz="2400" dirty="0" smtClean="0"/>
                        <a:t>/</a:t>
                      </a:r>
                      <a:r>
                        <a:rPr kumimoji="1" lang="ja-JP" altLang="en-US" sz="2400" dirty="0" smtClean="0"/>
                        <a:t>非同期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固定長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ja-JP" altLang="en-US" sz="2400" dirty="0" smtClean="0"/>
                        <a:t>バイト～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50</a:t>
                      </a:r>
                      <a:r>
                        <a:rPr kumimoji="1" lang="ja-JP" altLang="en-US" sz="2400" dirty="0" smtClean="0"/>
                        <a:t>バイト～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送信形式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Topic</a:t>
                      </a:r>
                    </a:p>
                    <a:p>
                      <a:r>
                        <a:rPr kumimoji="1" lang="en-US" altLang="ja-JP" sz="2400" dirty="0" smtClean="0"/>
                        <a:t>Value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Header</a:t>
                      </a:r>
                    </a:p>
                    <a:p>
                      <a:r>
                        <a:rPr kumimoji="1" lang="en-US" altLang="ja-JP" sz="2400" dirty="0" smtClean="0"/>
                        <a:t>Request</a:t>
                      </a:r>
                    </a:p>
                    <a:p>
                      <a:r>
                        <a:rPr kumimoji="1" lang="en-US" altLang="ja-JP" sz="2400" dirty="0" smtClean="0"/>
                        <a:t>Data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電池消費量（比）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10</a:t>
                      </a:r>
                      <a:r>
                        <a:rPr kumimoji="1" lang="ja-JP" altLang="en-US" sz="2400" dirty="0" smtClean="0"/>
                        <a:t>～</a:t>
                      </a:r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945226" y="6444044"/>
            <a:ext cx="392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ja-JP" altLang="en-US" dirty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MQTT</a:t>
            </a:r>
            <a:r>
              <a:rPr lang="ja-JP" altLang="en-US" dirty="0" smtClean="0"/>
              <a:t>通信と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通信の比較表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表 57"/>
          <p:cNvGraphicFramePr>
            <a:graphicFrameLocks noGrp="1"/>
          </p:cNvGraphicFramePr>
          <p:nvPr/>
        </p:nvGraphicFramePr>
        <p:xfrm>
          <a:off x="251520" y="5661248"/>
          <a:ext cx="21602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5"/>
                <a:gridCol w="523695"/>
              </a:tblGrid>
              <a:tr h="1908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Topic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value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Nishi/room1/temperature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/>
        </p:nvGraphicFramePr>
        <p:xfrm>
          <a:off x="251520" y="5661248"/>
          <a:ext cx="21602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5"/>
                <a:gridCol w="523695"/>
              </a:tblGrid>
              <a:tr h="1908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Topic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value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Nishi/room1/temperature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/>
        </p:nvGraphicFramePr>
        <p:xfrm>
          <a:off x="251520" y="5661248"/>
          <a:ext cx="21602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45"/>
                <a:gridCol w="523695"/>
              </a:tblGrid>
              <a:tr h="1908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Topic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value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19082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Nishi/room1/temperature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>
          <a:xfrm>
            <a:off x="6588224" y="5157192"/>
            <a:ext cx="22322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588224" y="4365104"/>
            <a:ext cx="22322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588224" y="3573016"/>
            <a:ext cx="22322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3419872" y="414908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508104" y="1916832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395536" y="414908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1403648" y="1916832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MQTT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79712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84168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7584" y="44998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Publisher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95936" y="45091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Broker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60232" y="3707740"/>
            <a:ext cx="207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サブスクライバー①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660232" y="5291916"/>
            <a:ext cx="207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サブスクライバー</a:t>
            </a:r>
            <a:r>
              <a:rPr lang="ja-JP" altLang="en-US" dirty="0" smtClean="0">
                <a:solidFill>
                  <a:schemeClr val="bg1"/>
                </a:solidFill>
              </a:rPr>
              <a:t>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60232" y="4499828"/>
            <a:ext cx="207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サブスクライバー②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563888" y="220486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3563888" y="256490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851920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51920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339752" y="46531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7" idx="3"/>
            <a:endCxn id="28" idx="1"/>
          </p:cNvCxnSpPr>
          <p:nvPr/>
        </p:nvCxnSpPr>
        <p:spPr>
          <a:xfrm flipV="1">
            <a:off x="5364088" y="3897052"/>
            <a:ext cx="1224136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7" idx="3"/>
          </p:cNvCxnSpPr>
          <p:nvPr/>
        </p:nvCxnSpPr>
        <p:spPr>
          <a:xfrm>
            <a:off x="5364088" y="465313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7" idx="3"/>
            <a:endCxn id="31" idx="1"/>
          </p:cNvCxnSpPr>
          <p:nvPr/>
        </p:nvCxnSpPr>
        <p:spPr>
          <a:xfrm>
            <a:off x="5364088" y="4653136"/>
            <a:ext cx="122413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483768" y="42930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36096" y="5445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Subscribe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483768" y="1412776"/>
            <a:ext cx="18722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0" dirty="0" smtClean="0"/>
              <a:t>HTTP</a:t>
            </a:r>
            <a:r>
              <a:rPr lang="ja-JP" altLang="en-US" sz="2300" dirty="0" smtClean="0"/>
              <a:t>通信</a:t>
            </a:r>
            <a:endParaRPr kumimoji="1" lang="ja-JP" altLang="en-US" sz="23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483768" y="3558788"/>
            <a:ext cx="18722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0" dirty="0" smtClean="0"/>
              <a:t>MQTT</a:t>
            </a:r>
            <a:r>
              <a:rPr lang="ja-JP" altLang="en-US" sz="2300" dirty="0" smtClean="0"/>
              <a:t>通信</a:t>
            </a:r>
            <a:endParaRPr kumimoji="1" lang="ja-JP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33871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33871 -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33871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1 -0.00394 L 0.83489 -0.287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1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1 -0.00394 L 0.83489 -0.161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1 -0.00394 L 0.83489 -0.056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7544" y="42210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683568" y="465313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683568" y="4725144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23528" y="4725144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95536" y="5157192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683568" y="5157192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547664" y="3645024"/>
            <a:ext cx="496855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1520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使用者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782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本研究の</a:t>
            </a:r>
            <a:r>
              <a:rPr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6948264" y="3645024"/>
            <a:ext cx="1440160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948264" y="5085184"/>
            <a:ext cx="1440160" cy="13681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08304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36296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Actuator</a:t>
            </a:r>
            <a:endParaRPr kumimoji="1"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2771800" y="4653136"/>
            <a:ext cx="180020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>
            <a:endCxn id="56" idx="2"/>
          </p:cNvCxnSpPr>
          <p:nvPr/>
        </p:nvCxnSpPr>
        <p:spPr>
          <a:xfrm>
            <a:off x="827584" y="508518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059832" y="47251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Arduino</a:t>
            </a:r>
            <a:endParaRPr lang="en-US" altLang="ja-JP" dirty="0" smtClean="0"/>
          </a:p>
          <a:p>
            <a:r>
              <a:rPr lang="ja-JP" altLang="en-US" dirty="0" smtClean="0"/>
              <a:t>コード出力</a:t>
            </a:r>
            <a:endParaRPr lang="en-US" altLang="ja-JP" dirty="0" smtClean="0"/>
          </a:p>
        </p:txBody>
      </p:sp>
      <p:cxnSp>
        <p:nvCxnSpPr>
          <p:cNvPr id="80" name="直線矢印コネクタ 79"/>
          <p:cNvCxnSpPr>
            <a:stCxn id="56" idx="6"/>
            <a:endCxn id="40" idx="2"/>
          </p:cNvCxnSpPr>
          <p:nvPr/>
        </p:nvCxnSpPr>
        <p:spPr>
          <a:xfrm>
            <a:off x="4572000" y="5085184"/>
            <a:ext cx="2376264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56" idx="6"/>
            <a:endCxn id="39" idx="2"/>
          </p:cNvCxnSpPr>
          <p:nvPr/>
        </p:nvCxnSpPr>
        <p:spPr>
          <a:xfrm flipV="1">
            <a:off x="4572000" y="4329100"/>
            <a:ext cx="2376264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①センサー・アクチュエータの作成</a:t>
            </a:r>
            <a:endParaRPr kumimoji="1" lang="ja-JP" altLang="en-US" dirty="0"/>
          </a:p>
        </p:txBody>
      </p:sp>
      <p:sp>
        <p:nvSpPr>
          <p:cNvPr id="67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882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ja-JP" altLang="en-US" dirty="0" smtClean="0"/>
              <a:t>・どういう条件で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・何をしてほしいか</a:t>
            </a:r>
            <a:r>
              <a:rPr lang="ja-JP" altLang="en-US" sz="2200" dirty="0" smtClean="0"/>
              <a:t>（どのセンサー、アクチュエータを使うか）</a:t>
            </a:r>
            <a:endParaRPr lang="en-US" altLang="ja-JP" sz="2200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を設定することによりコードを生成、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に送る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①センサー・アクチュエータの作成</a:t>
            </a:r>
            <a:endParaRPr kumimoji="1" lang="ja-JP" altLang="en-US" dirty="0"/>
          </a:p>
        </p:txBody>
      </p:sp>
      <p:sp>
        <p:nvSpPr>
          <p:cNvPr id="67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882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ja-JP" altLang="en-US" dirty="0" smtClean="0"/>
              <a:t>新たなセンサーやアクチュエータを追加したい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→特定の様式を満たす</a:t>
            </a:r>
            <a:r>
              <a:rPr lang="en-US" altLang="ja-JP" dirty="0" smtClean="0"/>
              <a:t>txt</a:t>
            </a:r>
            <a:r>
              <a:rPr lang="ja-JP" altLang="en-US" dirty="0" smtClean="0"/>
              <a:t>ファイルを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ins</a:t>
            </a:r>
            <a:r>
              <a:rPr lang="ja-JP" altLang="en-US" dirty="0" smtClean="0"/>
              <a:t>フォルダに追加する</a:t>
            </a:r>
            <a:endParaRPr lang="en-US" altLang="ja-JP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8339427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7544" y="4221088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683568" y="465313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683568" y="4725144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23528" y="4725144"/>
            <a:ext cx="36004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95536" y="5157192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683568" y="5157192"/>
            <a:ext cx="28803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1547664" y="3645024"/>
            <a:ext cx="496855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1520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使用者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8782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本研究の</a:t>
            </a:r>
            <a:r>
              <a:rPr lang="en-US" altLang="ja-JP" dirty="0" smtClean="0"/>
              <a:t>UI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27584" y="5085184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Pub/Sub</a:t>
            </a:r>
            <a:r>
              <a:rPr lang="ja-JP" altLang="en-US" dirty="0" smtClean="0"/>
              <a:t>のテスト</a:t>
            </a:r>
            <a:endParaRPr kumimoji="1" lang="ja-JP" altLang="en-US" dirty="0"/>
          </a:p>
        </p:txBody>
      </p:sp>
      <p:sp>
        <p:nvSpPr>
          <p:cNvPr id="67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08823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・①でセンサー・アクチュエータが動作しているかどうか確認したい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・ブローカーの状況を可視化したい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→ブローカーと直接</a:t>
            </a:r>
            <a:r>
              <a:rPr lang="en-US" altLang="ja-JP" dirty="0" smtClean="0"/>
              <a:t>MQTT</a:t>
            </a:r>
            <a:r>
              <a:rPr lang="ja-JP" altLang="en-US" dirty="0" smtClean="0"/>
              <a:t>通信を行う</a:t>
            </a:r>
            <a:endParaRPr lang="en-US" altLang="ja-JP" dirty="0" smtClean="0"/>
          </a:p>
        </p:txBody>
      </p:sp>
      <p:sp>
        <p:nvSpPr>
          <p:cNvPr id="26" name="円/楕円 25"/>
          <p:cNvSpPr/>
          <p:nvPr/>
        </p:nvSpPr>
        <p:spPr>
          <a:xfrm>
            <a:off x="7092280" y="4365104"/>
            <a:ext cx="1440160" cy="13681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80312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2771800" y="4581128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87824" y="47251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</a:t>
            </a:r>
            <a:r>
              <a:rPr lang="en-US" altLang="ja-JP" dirty="0" smtClean="0"/>
              <a:t>Pub/Sub</a:t>
            </a:r>
          </a:p>
          <a:p>
            <a:r>
              <a:rPr kumimoji="1" lang="ja-JP" altLang="en-US" dirty="0" smtClean="0"/>
              <a:t>テスト・可視化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8" idx="6"/>
            <a:endCxn id="26" idx="2"/>
          </p:cNvCxnSpPr>
          <p:nvPr/>
        </p:nvCxnSpPr>
        <p:spPr>
          <a:xfrm>
            <a:off x="4788024" y="50491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36408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MQTT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Pub/Sub</a:t>
            </a:r>
            <a:r>
              <a:rPr lang="ja-JP" altLang="en-US" dirty="0" smtClean="0"/>
              <a:t>のテスト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336704" cy="58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728</Words>
  <Application>Microsoft Office PowerPoint</Application>
  <PresentationFormat>画面に合わせる (4:3)</PresentationFormat>
  <Paragraphs>241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Arduinoを使用したIoTシステムの簡易設定ツール</vt:lpstr>
      <vt:lpstr>UIを用いたMQTT設定</vt:lpstr>
      <vt:lpstr>MQTT通信とは</vt:lpstr>
      <vt:lpstr>スライド 4</vt:lpstr>
      <vt:lpstr>MQTT</vt:lpstr>
      <vt:lpstr>①センサー・アクチュエータの作成</vt:lpstr>
      <vt:lpstr>①センサー・アクチュエータの作成</vt:lpstr>
      <vt:lpstr>②Pub/Subのテスト</vt:lpstr>
      <vt:lpstr>②Pub/Subのテスト</vt:lpstr>
      <vt:lpstr>スライド 10</vt:lpstr>
      <vt:lpstr>UIクラスの遷移図</vt:lpstr>
      <vt:lpstr>mqtt_ui</vt:lpstr>
      <vt:lpstr>mqtt_ui</vt:lpstr>
      <vt:lpstr>PubConfig</vt:lpstr>
      <vt:lpstr>PIf</vt:lpstr>
      <vt:lpstr>Pub</vt:lpstr>
      <vt:lpstr>SubConfig</vt:lpstr>
      <vt:lpstr>SIf</vt:lpstr>
      <vt:lpstr>Sub</vt:lpstr>
      <vt:lpstr>Test/Test_Display</vt:lpstr>
      <vt:lpstr>現在の問題点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西高史</dc:creator>
  <cp:lastModifiedBy>西高史</cp:lastModifiedBy>
  <cp:revision>10</cp:revision>
  <dcterms:created xsi:type="dcterms:W3CDTF">2017-03-30T08:31:21Z</dcterms:created>
  <dcterms:modified xsi:type="dcterms:W3CDTF">2017-04-24T02:49:56Z</dcterms:modified>
</cp:coreProperties>
</file>