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1" r:id="rId4"/>
    <p:sldId id="262" r:id="rId5"/>
    <p:sldId id="259" r:id="rId6"/>
    <p:sldId id="265" r:id="rId7"/>
    <p:sldId id="266" r:id="rId8"/>
    <p:sldId id="267" r:id="rId9"/>
    <p:sldId id="268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SON" initials="R" lastIdx="2" clrIdx="0">
    <p:extLst>
      <p:ext uri="{19B8F6BF-5375-455C-9EA6-DF929625EA0E}">
        <p15:presenceInfo xmlns:p15="http://schemas.microsoft.com/office/powerpoint/2012/main" userId="ROB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5B8D7-04AC-4C29-991D-8598028F57B5}" type="datetimeFigureOut">
              <a:rPr lang="pt-BR" smtClean="0"/>
              <a:t>07/09/2019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30F9E-CAF5-4017-848D-E245E0A3BB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400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9C6F-D6F1-4A65-BB76-BF8C9D06E909}" type="datetime1">
              <a:rPr lang="en-US" smtClean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1240-6C0E-4287-B422-DFE3A07FEDBD}" type="datetime1">
              <a:rPr lang="en-US" smtClean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7268-9505-4373-B6DD-2A014456CD22}" type="datetime1">
              <a:rPr lang="en-US" smtClean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1489-9C19-4DD0-AA7E-BC96C9529976}" type="datetime1">
              <a:rPr lang="en-US" smtClean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1C55-269E-4722-9294-F4606BFB93FB}" type="datetime1">
              <a:rPr lang="en-US" smtClean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76DC-EE96-4F07-A361-12B5269FA8DF}" type="datetime1">
              <a:rPr lang="en-US" smtClean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1879-015C-4FF2-99DC-B5A7A21F8F79}" type="datetime1">
              <a:rPr lang="en-US" smtClean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F73C-3727-4CE9-99AC-A31F8961F456}" type="datetime1">
              <a:rPr lang="en-US" smtClean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0E73-729B-4770-AD19-883F2A046EAF}" type="datetime1">
              <a:rPr lang="en-US" smtClean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FBEE-8D3A-4ABB-9D87-4B020FBE2A33}" type="datetime1">
              <a:rPr lang="en-US" smtClean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2D89-2A17-4950-A7EB-158AADDA024D}" type="datetime1">
              <a:rPr lang="en-US" smtClean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4743-F309-4DC6-95F0-A83D1D7C0FC5}" type="datetime1">
              <a:rPr lang="en-US" smtClean="0"/>
              <a:t>9/7/2019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CD5C-4DB4-466E-BB46-C38990505378}" type="datetime1">
              <a:rPr lang="en-US" smtClean="0"/>
              <a:t>9/7/2019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3AF2-57D3-4EDB-A16F-F52C1C9F3BED}" type="datetime1">
              <a:rPr lang="en-US" smtClean="0"/>
              <a:t>9/7/2019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9173-A45D-4FF1-AFD8-9C2626C54BEE}" type="datetime1">
              <a:rPr lang="en-US" smtClean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228C-259C-4BDA-B496-DF634712E066}" type="datetime1">
              <a:rPr lang="en-US" smtClean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7E068-D17B-4DEA-B1EE-411E0DD858C9}" type="datetime1">
              <a:rPr lang="en-US" smtClean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410FD-2DF0-4C29-829B-D80735DD8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6305" y="1260389"/>
            <a:ext cx="8915399" cy="321275"/>
          </a:xfrm>
        </p:spPr>
        <p:txBody>
          <a:bodyPr>
            <a:normAutofit fontScale="90000"/>
          </a:bodyPr>
          <a:lstStyle/>
          <a:p>
            <a:r>
              <a:rPr lang="pt-BR" dirty="0"/>
              <a:t>         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Ordenação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7A4A6A-2F80-4F6B-AE1E-FE067DB07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5190" y="2627869"/>
            <a:ext cx="8114270" cy="4168347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Inserção – 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InsertionSort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Alunos : Pedro , Robson																	</a:t>
            </a:r>
          </a:p>
          <a:p>
            <a:pPr algn="ctr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D59D02-3053-4AAF-9FC4-61CC16D3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4931A2-E0B9-4945-9943-A584AF101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V="1">
            <a:off x="2589212" y="6500934"/>
            <a:ext cx="7619999" cy="89664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63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C1AD9-89DF-4BE9-A159-C24B6336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20625B-3584-47CE-B6D4-AAAF95E70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  <a:p>
            <a:endParaRPr lang="pt-BR" dirty="0"/>
          </a:p>
          <a:p>
            <a:r>
              <a:rPr lang="pt-BR" b="1" dirty="0" err="1"/>
              <a:t>CORMEN,</a:t>
            </a:r>
            <a:r>
              <a:rPr lang="pt-BR" dirty="0" err="1"/>
              <a:t>Thomas</a:t>
            </a:r>
            <a:r>
              <a:rPr lang="pt-BR" dirty="0"/>
              <a:t> </a:t>
            </a:r>
            <a:r>
              <a:rPr lang="pt-BR" dirty="0" err="1"/>
              <a:t>H.Algoritmos</a:t>
            </a:r>
            <a:r>
              <a:rPr lang="pt-BR" dirty="0"/>
              <a:t> :Teoria e Prática . 3 edição . Rio de Janeiro : ELSEVIER ,2012.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2EFF04F-7A01-4A5F-9D18-217B31FF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541FD0E-823F-429B-AE4E-96067438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72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9771A-9979-4C9A-A387-B851995FD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169" y="788868"/>
            <a:ext cx="8911687" cy="1280890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79A511B-998A-4260-995A-F4D62A343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0203" y="787782"/>
            <a:ext cx="4392545" cy="4706495"/>
          </a:xfrm>
        </p:spPr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5847FCC-570C-4594-BF9D-CFE1AEB4F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30203" y="5704007"/>
            <a:ext cx="2361479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Fonte: Elsevier (2012)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6FFE3DC5-975F-4CA1-9F26-EC903A05F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02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1C250-1EEC-4D39-88D0-45CCD7F6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CFD0C3-F066-421E-8F97-5ED0136CE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Simples implementação, leitura e manutenção; 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 trocas , menos comparações 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Útil para pequenas entradas  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7FB896-7021-4CBC-A1F5-4EEE7C2C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5F4701-51C6-4272-AE73-25341945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877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F78BC-668C-49F6-B6D6-666105D0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					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Vantagens/Desvantagens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307184-1730-421D-BE12-5D32DBBA8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254" y="2131593"/>
            <a:ext cx="10986745" cy="3777622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ordenação por inserção é estável                                      * Alto custo de movimentação de elementos no vetor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mais eficaz  para um vetor quase ordenado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40C350-2ED8-48BF-BA7C-2A38916BB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518419F-26FF-4288-BB56-604B8C4C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C1E83E8-29DF-46C1-BBA2-6C7F20EBA5DC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6698627" y="2131593"/>
            <a:ext cx="0" cy="3777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1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D1597-D50B-40E1-A833-D8D42477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15F13A1-13A9-491D-A5AB-EA83B0BA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EF737E1-3A39-4DA5-8375-D3D641AE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1E608660-EC1F-45FC-863C-CBB68D95C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1957" y="1837038"/>
            <a:ext cx="5577015" cy="439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79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BD8BD-E353-44EE-AFC6-287976E4B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6B5C7A-7AC9-4630-A624-6D16D768F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418" y="357067"/>
            <a:ext cx="8915400" cy="3777622"/>
          </a:xfrm>
        </p:spPr>
        <p:txBody>
          <a:bodyPr>
            <a:normAutofit fontScale="25000" lnSpcReduction="20000"/>
          </a:bodyPr>
          <a:lstStyle/>
          <a:p>
            <a:endParaRPr lang="pt-BR" sz="7200" dirty="0"/>
          </a:p>
          <a:p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insercao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	</a:t>
            </a:r>
          </a:p>
          <a:p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cnt,ant,aux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=1;cnt&lt;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max;cnt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aux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=cnt-1;</a:t>
            </a:r>
          </a:p>
          <a:p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&gt;=0 &amp;&amp; 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]&gt;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aux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                    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</a:t>
            </a:r>
          </a:p>
          <a:p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[ant+1]=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                                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aux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=3;</a:t>
            </a:r>
          </a:p>
          <a:p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--;                                                         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     </a:t>
            </a:r>
          </a:p>
          <a:p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[ant+1]=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aux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		</a:t>
            </a:r>
          </a:p>
          <a:p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r>
              <a:rPr lang="pt-BR" dirty="0"/>
              <a:t>	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}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53ECAF8-35C1-4486-BE2B-8D636B889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33EAC6-CB94-42E3-B3C2-71935C025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A4C99797-6A09-4718-99A7-4A03C810E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24759"/>
              </p:ext>
            </p:extLst>
          </p:nvPr>
        </p:nvGraphicFramePr>
        <p:xfrm>
          <a:off x="8212909" y="1943139"/>
          <a:ext cx="199630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65434">
                  <a:extLst>
                    <a:ext uri="{9D8B030D-6E8A-4147-A177-3AD203B41FA5}">
                      <a16:colId xmlns:a16="http://schemas.microsoft.com/office/drawing/2014/main" val="2793255065"/>
                    </a:ext>
                  </a:extLst>
                </a:gridCol>
                <a:gridCol w="665434">
                  <a:extLst>
                    <a:ext uri="{9D8B030D-6E8A-4147-A177-3AD203B41FA5}">
                      <a16:colId xmlns:a16="http://schemas.microsoft.com/office/drawing/2014/main" val="1673225367"/>
                    </a:ext>
                  </a:extLst>
                </a:gridCol>
                <a:gridCol w="665434">
                  <a:extLst>
                    <a:ext uri="{9D8B030D-6E8A-4147-A177-3AD203B41FA5}">
                      <a16:colId xmlns:a16="http://schemas.microsoft.com/office/drawing/2014/main" val="1950404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1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75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227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00791-EB4D-4FE1-89DC-613AF99C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47228C-C750-439D-8190-D65A3BE66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insercao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	</a:t>
            </a:r>
          </a:p>
          <a:p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cnt,ant,aux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=1;cnt&lt; 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aux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=cnt-1;</a:t>
            </a:r>
          </a:p>
          <a:p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&gt;=0 &amp;&amp; 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]&gt;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aux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                    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=2;</a:t>
            </a:r>
          </a:p>
          <a:p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[ant+1]=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                                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aux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=2;</a:t>
            </a:r>
          </a:p>
          <a:p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--;                                                         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=1;      </a:t>
            </a:r>
          </a:p>
          <a:p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[ant+1]=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aux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		</a:t>
            </a:r>
          </a:p>
          <a:p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r>
              <a:rPr lang="pt-BR" dirty="0"/>
              <a:t>	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5ABC6F2-56F3-48DD-B080-4D53F337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379976-42CA-4DF8-821E-2C0836F0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DFC6FFB3-AED3-493A-AFC1-13261CE4A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128735"/>
              </p:ext>
            </p:extLst>
          </p:nvPr>
        </p:nvGraphicFramePr>
        <p:xfrm>
          <a:off x="8328454" y="1905000"/>
          <a:ext cx="1721708" cy="7746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6937">
                  <a:extLst>
                    <a:ext uri="{9D8B030D-6E8A-4147-A177-3AD203B41FA5}">
                      <a16:colId xmlns:a16="http://schemas.microsoft.com/office/drawing/2014/main" val="264147585"/>
                    </a:ext>
                  </a:extLst>
                </a:gridCol>
                <a:gridCol w="681910">
                  <a:extLst>
                    <a:ext uri="{9D8B030D-6E8A-4147-A177-3AD203B41FA5}">
                      <a16:colId xmlns:a16="http://schemas.microsoft.com/office/drawing/2014/main" val="3514831580"/>
                    </a:ext>
                  </a:extLst>
                </a:gridCol>
                <a:gridCol w="522861">
                  <a:extLst>
                    <a:ext uri="{9D8B030D-6E8A-4147-A177-3AD203B41FA5}">
                      <a16:colId xmlns:a16="http://schemas.microsoft.com/office/drawing/2014/main" val="3594352255"/>
                    </a:ext>
                  </a:extLst>
                </a:gridCol>
              </a:tblGrid>
              <a:tr h="40891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898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629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642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23836-F859-4AC0-B4DE-EE4611C12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547" y="-113672"/>
            <a:ext cx="8911687" cy="128089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FD9578-0221-4BB7-A4E8-97D106363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insercao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	</a:t>
            </a:r>
          </a:p>
          <a:p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cnt,ant,aux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=1;cnt&lt; 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aux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=cnt-1;</a:t>
            </a:r>
          </a:p>
          <a:p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&gt;=0 &amp;&amp; 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]&gt;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aux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                    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=2;</a:t>
            </a:r>
          </a:p>
          <a:p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[ant+1]=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                                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aux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=2;</a:t>
            </a:r>
          </a:p>
          <a:p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--;                                                         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     </a:t>
            </a:r>
          </a:p>
          <a:p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[ant+1]=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aux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		</a:t>
            </a:r>
          </a:p>
          <a:p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	</a:t>
            </a:r>
          </a:p>
          <a:p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44AD38-7333-4051-A670-6EDD6E90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F9A526-11E9-4629-A7F1-A515B3B8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9B9C52E4-AEB4-46C5-9CCE-2731CA5E2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363155"/>
              </p:ext>
            </p:extLst>
          </p:nvPr>
        </p:nvGraphicFramePr>
        <p:xfrm>
          <a:off x="8473545" y="2133600"/>
          <a:ext cx="1735666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2722">
                  <a:extLst>
                    <a:ext uri="{9D8B030D-6E8A-4147-A177-3AD203B41FA5}">
                      <a16:colId xmlns:a16="http://schemas.microsoft.com/office/drawing/2014/main" val="786142255"/>
                    </a:ext>
                  </a:extLst>
                </a:gridCol>
                <a:gridCol w="601133">
                  <a:extLst>
                    <a:ext uri="{9D8B030D-6E8A-4147-A177-3AD203B41FA5}">
                      <a16:colId xmlns:a16="http://schemas.microsoft.com/office/drawing/2014/main" val="3618458277"/>
                    </a:ext>
                  </a:extLst>
                </a:gridCol>
                <a:gridCol w="531811">
                  <a:extLst>
                    <a:ext uri="{9D8B030D-6E8A-4147-A177-3AD203B41FA5}">
                      <a16:colId xmlns:a16="http://schemas.microsoft.com/office/drawing/2014/main" val="3094270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963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574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922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84999-AF80-45CB-8A01-19E90825B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785" y="147337"/>
            <a:ext cx="8911687" cy="1280890"/>
          </a:xfrm>
        </p:spPr>
        <p:txBody>
          <a:bodyPr/>
          <a:lstStyle/>
          <a:p>
            <a:endParaRPr lang="pt-BR" dirty="0"/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9C93BF97-DD28-4802-B71C-B54696A120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606461"/>
              </p:ext>
            </p:extLst>
          </p:nvPr>
        </p:nvGraphicFramePr>
        <p:xfrm>
          <a:off x="8081319" y="1907059"/>
          <a:ext cx="166404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4681">
                  <a:extLst>
                    <a:ext uri="{9D8B030D-6E8A-4147-A177-3AD203B41FA5}">
                      <a16:colId xmlns:a16="http://schemas.microsoft.com/office/drawing/2014/main" val="392816332"/>
                    </a:ext>
                  </a:extLst>
                </a:gridCol>
                <a:gridCol w="554681">
                  <a:extLst>
                    <a:ext uri="{9D8B030D-6E8A-4147-A177-3AD203B41FA5}">
                      <a16:colId xmlns:a16="http://schemas.microsoft.com/office/drawing/2014/main" val="3018996477"/>
                    </a:ext>
                  </a:extLst>
                </a:gridCol>
                <a:gridCol w="554681">
                  <a:extLst>
                    <a:ext uri="{9D8B030D-6E8A-4147-A177-3AD203B41FA5}">
                      <a16:colId xmlns:a16="http://schemas.microsoft.com/office/drawing/2014/main" val="2931506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66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615257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CA1729-6647-488A-A87F-D5C2BC6C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8DB6453-0540-4C9F-BE00-2597DD3B1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AF9BC02-ACA5-4FF8-926E-5F283F5EEC99}"/>
              </a:ext>
            </a:extLst>
          </p:cNvPr>
          <p:cNvSpPr/>
          <p:nvPr/>
        </p:nvSpPr>
        <p:spPr>
          <a:xfrm>
            <a:off x="3048000" y="1905000"/>
            <a:ext cx="669736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insercao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	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cnt,ant,aux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=1;cnt&lt;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aux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=cnt-1;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&gt;=0 &amp;&amp;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]&gt;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aux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                   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[ant+1]=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                               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aux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--;                                                        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=-1;      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[ant+1]=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aux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9766755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419</TotalTime>
  <Words>144</Words>
  <Application>Microsoft Office PowerPoint</Application>
  <PresentationFormat>Widescreen</PresentationFormat>
  <Paragraphs>119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Cacho</vt:lpstr>
      <vt:lpstr>          Ordenação</vt:lpstr>
      <vt:lpstr>Apresentação do PowerPoint</vt:lpstr>
      <vt:lpstr>                   Características</vt:lpstr>
      <vt:lpstr>     Vantagens/Desvantagens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Oredenação</dc:title>
  <dc:creator>ROBSON</dc:creator>
  <cp:lastModifiedBy>ROBSON</cp:lastModifiedBy>
  <cp:revision>29</cp:revision>
  <dcterms:created xsi:type="dcterms:W3CDTF">2019-09-03T15:22:44Z</dcterms:created>
  <dcterms:modified xsi:type="dcterms:W3CDTF">2019-09-07T21:12:55Z</dcterms:modified>
</cp:coreProperties>
</file>