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616DA210-FB5B-4158-B5E0-FEB733F419BA}" styleName="Estilo Claro 3">
    <a:wholeTbl>
      <a:tcTxStyle>
        <a:fontRef idx="minor">
          <a:scrgbClr b="0" g="0" r="0"/>
        </a:fontRef>
        <a:schemeClr val="tx1"/>
      </a:tcTxStyle>
      <a:tcStyle>
        <a:tcBdr>
          <a:left>
            <a:ln cmpd="sng" w="12700">
              <a:solidFill>
                <a:schemeClr val="tx1"/>
              </a:solidFill>
            </a:ln>
          </a:left>
          <a:right>
            <a:ln cmpd="sng" w="12700">
              <a:solidFill>
                <a:schemeClr val="tx1"/>
              </a:solidFill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 cmpd="sng" w="12700">
              <a:solidFill>
                <a:schemeClr val="tx1"/>
              </a:solidFill>
            </a:ln>
          </a:insideH>
          <a:insideV>
            <a:ln cmpd="sng" w="12700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25400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nalise_de_algoritmos/aulas/divide-and-conquer.html" TargetMode="External"/><Relationship Id="rId2" Type="http://schemas.openxmlformats.org/officeDocument/2006/relationships/hyperlink" Target="https://www.treinaweb.com.br/blog/conheca-os-principais-algoritmos-de-ordenaca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source=images&amp;cd=&amp;cad=rja&amp;uact=8&amp;ved=2ahUKEwir0vLrw7rkAhUFHrkGHZ_7CwEQjhx6BAgBEAI&amp;url=https://pt.khanacademy.org/computing/computer-science/algorithms/quick-sort/a/analysis-of-quicksort&amp;psig=AOvVaw3nHAR4I_HWlNaaOKwCrCzq&amp;ust=1567802030650402" TargetMode="External"/><Relationship Id="rId5" Type="http://schemas.openxmlformats.org/officeDocument/2006/relationships/hyperlink" Target="https://www.google.com/url?sa=i&amp;source=images&amp;cd=&amp;cad=rja&amp;uact=8&amp;ved=2ahUKEwicm8T-wLrkAhUND7kGHfcvAmoQjB16BAgBEAM&amp;url=http://www.students.ic.unicamp.br/~ra089053/testmc458/Mo417PG1.html&amp;psig=AOvVaw3W6iZu7sm_B08cycfmlqfL&amp;ust=1567801246003537" TargetMode="External"/><Relationship Id="rId4" Type="http://schemas.openxmlformats.org/officeDocument/2006/relationships/hyperlink" Target="https://anotacoesdeaula.wordpress.com/2013/05/19/aa-bc1435-5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221885-BFFD-4302-9264-239BD4CB5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829" y="2438399"/>
            <a:ext cx="8791576" cy="1522137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Método de ordenação </a:t>
            </a:r>
            <a:r>
              <a:rPr lang="pt-BR" sz="4400" dirty="0" err="1"/>
              <a:t>Quick</a:t>
            </a:r>
            <a:r>
              <a:rPr lang="pt-BR" sz="4400" dirty="0"/>
              <a:t> </a:t>
            </a:r>
            <a:r>
              <a:rPr lang="pt-BR" sz="4400" dirty="0" err="1"/>
              <a:t>sort</a:t>
            </a:r>
            <a:r>
              <a:rPr lang="pt-BR" sz="4400" dirty="0"/>
              <a:t/>
            </a:r>
            <a:br>
              <a:rPr lang="pt-BR" sz="4400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0DCE98-58EB-47B5-94B6-5F751CF98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09963"/>
            <a:ext cx="8791575" cy="916263"/>
          </a:xfrm>
        </p:spPr>
        <p:txBody>
          <a:bodyPr/>
          <a:lstStyle/>
          <a:p>
            <a:r>
              <a:rPr lang="pt-BR" dirty="0"/>
              <a:t>Disciplina de Algoritmos e programação II.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DB014A1A-7519-4D84-9491-CD1C5D5E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3829" cy="209384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9061091E-70F4-431B-9CB6-AFB9F8B23BB6}"/>
              </a:ext>
            </a:extLst>
          </p:cNvPr>
          <p:cNvSpPr txBox="1"/>
          <p:nvPr/>
        </p:nvSpPr>
        <p:spPr>
          <a:xfrm>
            <a:off x="1923829" y="0"/>
            <a:ext cx="705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Universidade Federal do Mato Grosso do Sul- Campus de  Ponta Porã - CPPP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60A6E62A-496D-460E-922E-1B4A30349599}"/>
              </a:ext>
            </a:extLst>
          </p:cNvPr>
          <p:cNvSpPr txBox="1"/>
          <p:nvPr/>
        </p:nvSpPr>
        <p:spPr>
          <a:xfrm>
            <a:off x="1876423" y="4770783"/>
            <a:ext cx="4598504" cy="122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BR" spc="-60" dirty="0">
                <a:latin typeface="Arial" panose="020B0604020202020204" pitchFamily="34" charset="0"/>
                <a:cs typeface="Arial" panose="020B0604020202020204" pitchFamily="34" charset="0"/>
              </a:rPr>
              <a:t>Rafael Antunes de Brito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BR" spc="-60" dirty="0">
                <a:latin typeface="Arial" panose="020B0604020202020204" pitchFamily="34" charset="0"/>
                <a:cs typeface="Arial" panose="020B0604020202020204" pitchFamily="34" charset="0"/>
              </a:rPr>
              <a:t>Thiago Caetano Roth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BR" spc="-60" dirty="0">
                <a:latin typeface="Arial" panose="020B0604020202020204" pitchFamily="34" charset="0"/>
                <a:cs typeface="Arial" panose="020B0604020202020204" pitchFamily="34" charset="0"/>
              </a:rPr>
              <a:t>Victor Hugo A. </a:t>
            </a:r>
            <a:r>
              <a:rPr lang="pt-BR" spc="-60" dirty="0" err="1">
                <a:latin typeface="Arial" panose="020B0604020202020204" pitchFamily="34" charset="0"/>
                <a:cs typeface="Arial" panose="020B0604020202020204" pitchFamily="34" charset="0"/>
              </a:rPr>
              <a:t>Agustinho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Willian Mateus E.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Palhano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64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888B87-8CFE-4E49-BC02-20E832C0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• Pior caso: C(n) = O(n2)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4A521DD-871F-4419-B65E-27E2C8A0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7" cy="2198688"/>
          </a:xfrm>
        </p:spPr>
        <p:txBody>
          <a:bodyPr/>
          <a:lstStyle/>
          <a:p>
            <a:r>
              <a:rPr lang="pt-BR" dirty="0"/>
              <a:t>• O pior caso ocorre quando, sistematicamente, o pivô é escolhido como sendo um dos extremos de um arquivo já ordenado. 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xmlns="" id="{07A0C0B1-D2DA-466B-888A-723771303C6C}"/>
              </a:ext>
            </a:extLst>
          </p:cNvPr>
          <p:cNvSpPr/>
          <p:nvPr/>
        </p:nvSpPr>
        <p:spPr>
          <a:xfrm>
            <a:off x="7443623" y="3429000"/>
            <a:ext cx="492639" cy="219868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1E48D706-9A11-4BCD-B4CD-2974D9F275FF}"/>
              </a:ext>
            </a:extLst>
          </p:cNvPr>
          <p:cNvSpPr txBox="1"/>
          <p:nvPr/>
        </p:nvSpPr>
        <p:spPr>
          <a:xfrm>
            <a:off x="5862039" y="4232341"/>
            <a:ext cx="225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 = O(n)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E151C85B-E86E-47A4-B31F-333B19C141E5}"/>
              </a:ext>
            </a:extLst>
          </p:cNvPr>
          <p:cNvSpPr txBox="1"/>
          <p:nvPr/>
        </p:nvSpPr>
        <p:spPr>
          <a:xfrm>
            <a:off x="8095290" y="2782669"/>
            <a:ext cx="268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operações por nível da árvore de execução</a:t>
            </a:r>
          </a:p>
        </p:txBody>
      </p:sp>
      <p:pic>
        <p:nvPicPr>
          <p:cNvPr id="8" name="Imagem 7" descr="Uma imagem contendo texto, mapa&#10;&#10;Descrição gerada automaticamente">
            <a:extLst>
              <a:ext uri="{FF2B5EF4-FFF2-40B4-BE49-F238E27FC236}">
                <a16:creationId xmlns:a16="http://schemas.microsoft.com/office/drawing/2014/main" xmlns="" id="{02C232A5-7063-4C9E-B900-720AFD11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290" y="3447333"/>
            <a:ext cx="2663732" cy="26271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65FDB359-78F6-4A5D-907A-0A288CDBE635}"/>
              </a:ext>
            </a:extLst>
          </p:cNvPr>
          <p:cNvSpPr txBox="1"/>
          <p:nvPr/>
        </p:nvSpPr>
        <p:spPr>
          <a:xfrm>
            <a:off x="1194421" y="4417007"/>
            <a:ext cx="340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Solução: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Forma de escolha do Pivô, pode se realizar uma média por 2 ou por 3 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AA46D57D-365D-4788-A980-6250A29FAB6D}"/>
              </a:ext>
            </a:extLst>
          </p:cNvPr>
          <p:cNvSpPr txBox="1"/>
          <p:nvPr/>
        </p:nvSpPr>
        <p:spPr>
          <a:xfrm>
            <a:off x="9672343" y="6052984"/>
            <a:ext cx="1086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Imagem2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13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xmlns="" id="{55A9BACB-7D96-48AA-AC58-9B103FED75C3}"/>
              </a:ext>
            </a:extLst>
          </p:cNvPr>
          <p:cNvSpPr txBox="1">
            <a:spLocks/>
          </p:cNvSpPr>
          <p:nvPr/>
        </p:nvSpPr>
        <p:spPr>
          <a:xfrm>
            <a:off x="1143000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4" y="736979"/>
            <a:ext cx="9978105" cy="534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4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xmlns="" id="{55A9BACB-7D96-48AA-AC58-9B103FED75C3}"/>
              </a:ext>
            </a:extLst>
          </p:cNvPr>
          <p:cNvSpPr txBox="1">
            <a:spLocks/>
          </p:cNvSpPr>
          <p:nvPr/>
        </p:nvSpPr>
        <p:spPr>
          <a:xfrm>
            <a:off x="1143000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2713"/>
            <a:ext cx="6619164" cy="66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3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E63E24-AF82-4F9B-9AC8-56FBBABB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Demonstração em tabela da ordenação do vetor.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xmlns="" id="{A15F12FD-7948-E44B-901B-8245A90FA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072937"/>
              </p:ext>
            </p:extLst>
          </p:nvPr>
        </p:nvGraphicFramePr>
        <p:xfrm>
          <a:off x="1491175" y="2249488"/>
          <a:ext cx="9556236" cy="3366235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2427682">
                  <a:extLst>
                    <a:ext uri="{9D8B030D-6E8A-4147-A177-3AD203B41FA5}">
                      <a16:colId xmlns:a16="http://schemas.microsoft.com/office/drawing/2014/main" xmlns="" val="2163465770"/>
                    </a:ext>
                  </a:extLst>
                </a:gridCol>
                <a:gridCol w="1559996">
                  <a:extLst>
                    <a:ext uri="{9D8B030D-6E8A-4147-A177-3AD203B41FA5}">
                      <a16:colId xmlns:a16="http://schemas.microsoft.com/office/drawing/2014/main" xmlns="" val="3911511639"/>
                    </a:ext>
                  </a:extLst>
                </a:gridCol>
                <a:gridCol w="928093">
                  <a:extLst>
                    <a:ext uri="{9D8B030D-6E8A-4147-A177-3AD203B41FA5}">
                      <a16:colId xmlns:a16="http://schemas.microsoft.com/office/drawing/2014/main" xmlns="" val="3879141780"/>
                    </a:ext>
                  </a:extLst>
                </a:gridCol>
                <a:gridCol w="928093">
                  <a:extLst>
                    <a:ext uri="{9D8B030D-6E8A-4147-A177-3AD203B41FA5}">
                      <a16:colId xmlns:a16="http://schemas.microsoft.com/office/drawing/2014/main" xmlns="" val="4010933378"/>
                    </a:ext>
                  </a:extLst>
                </a:gridCol>
                <a:gridCol w="928093">
                  <a:extLst>
                    <a:ext uri="{9D8B030D-6E8A-4147-A177-3AD203B41FA5}">
                      <a16:colId xmlns:a16="http://schemas.microsoft.com/office/drawing/2014/main" xmlns="" val="3116606892"/>
                    </a:ext>
                  </a:extLst>
                </a:gridCol>
                <a:gridCol w="928093">
                  <a:extLst>
                    <a:ext uri="{9D8B030D-6E8A-4147-A177-3AD203B41FA5}">
                      <a16:colId xmlns:a16="http://schemas.microsoft.com/office/drawing/2014/main" xmlns="" val="3915431112"/>
                    </a:ext>
                  </a:extLst>
                </a:gridCol>
                <a:gridCol w="928093">
                  <a:extLst>
                    <a:ext uri="{9D8B030D-6E8A-4147-A177-3AD203B41FA5}">
                      <a16:colId xmlns:a16="http://schemas.microsoft.com/office/drawing/2014/main" xmlns="" val="2420748132"/>
                    </a:ext>
                  </a:extLst>
                </a:gridCol>
                <a:gridCol w="928093">
                  <a:extLst>
                    <a:ext uri="{9D8B030D-6E8A-4147-A177-3AD203B41FA5}">
                      <a16:colId xmlns:a16="http://schemas.microsoft.com/office/drawing/2014/main" xmlns="" val="2676723193"/>
                    </a:ext>
                  </a:extLst>
                </a:gridCol>
              </a:tblGrid>
              <a:tr h="80653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Variável 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0380859"/>
                  </a:ext>
                </a:extLst>
              </a:tr>
              <a:tr h="4266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Posição Inicial 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0959638"/>
                  </a:ext>
                </a:extLst>
              </a:tr>
              <a:tr h="426617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2760169"/>
                  </a:ext>
                </a:extLst>
              </a:tr>
              <a:tr h="426617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7915431"/>
                  </a:ext>
                </a:extLst>
              </a:tr>
              <a:tr h="426617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4746968"/>
                  </a:ext>
                </a:extLst>
              </a:tr>
              <a:tr h="4266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Vetor ordenado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9150943"/>
                  </a:ext>
                </a:extLst>
              </a:tr>
              <a:tr h="426617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638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92CFAC-A52A-2944-BF67-31AF7CCE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26" y="637074"/>
            <a:ext cx="9905998" cy="1478570"/>
          </a:xfrm>
        </p:spPr>
        <p:txBody>
          <a:bodyPr/>
          <a:lstStyle/>
          <a:p>
            <a:r>
              <a:rPr lang="pt-BR" dirty="0"/>
              <a:t>EXEMPLO DE ALGORITMO QUICK SORT.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xmlns="" id="{B890C998-8297-1F49-A930-3223BA701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268" y="1927275"/>
            <a:ext cx="4370507" cy="4403188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xmlns="" id="{BB6F59F2-6C58-C34B-A3CD-A3CFE5147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227" y="1927275"/>
            <a:ext cx="3223466" cy="263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0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D071A5-ED3A-4E31-9D8D-208EFDA3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6775E02-D933-4192-8B6D-2F5C005D8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7" y="1899138"/>
            <a:ext cx="10466363" cy="4465293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principais tipos de algoritmos de ordenação. &lt;</a:t>
            </a:r>
            <a:r>
              <a:rPr lang="pt-B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https://www.treinaweb.com.br/blog/</a:t>
            </a:r>
            <a:r>
              <a:rPr lang="pt-BR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conheca</a:t>
            </a:r>
            <a:r>
              <a:rPr lang="pt-B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-os-principais-algoritmos-de-ordenação </a:t>
            </a:r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&gt;</a:t>
            </a:r>
            <a:r>
              <a:rPr lang="pt-BR" dirty="0"/>
              <a:t> . Acesso em 04 de Setembro de 2019.</a:t>
            </a:r>
          </a:p>
          <a:p>
            <a:endParaRPr lang="pt-BR" dirty="0">
              <a:hlinkClick r:id="rId2"/>
            </a:endParaRPr>
          </a:p>
          <a:p>
            <a:r>
              <a:rPr lang="pt-BR" dirty="0"/>
              <a:t>Divisão e conquista </a:t>
            </a:r>
            <a:r>
              <a:rPr lang="pt-BR" dirty="0">
                <a:solidFill>
                  <a:schemeClr val="bg1"/>
                </a:solidFill>
              </a:rPr>
              <a:t>&lt; </a:t>
            </a:r>
            <a:r>
              <a:rPr lang="pt-B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https://www.ime.usp.br/~pf/analise_de_algoritmos/aulas/divide-and-conquer.html&gt;</a:t>
            </a:r>
            <a:r>
              <a:rPr lang="pt-BR" dirty="0"/>
              <a:t>Acesso em 04 de Setembro de 2019.</a:t>
            </a:r>
          </a:p>
          <a:p>
            <a:endParaRPr lang="pt-BR" dirty="0">
              <a:hlinkClick r:id="rId3"/>
            </a:endParaRPr>
          </a:p>
          <a:p>
            <a:r>
              <a:rPr lang="pt-BR" dirty="0" err="1"/>
              <a:t>Quick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&lt; </a:t>
            </a:r>
            <a:r>
              <a:rPr lang="pt-B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https://anotacoesdeaula.wordpress.com/2013/05/19/aa-bc1435-5/</a:t>
            </a:r>
            <a:r>
              <a:rPr lang="pt-BR" dirty="0">
                <a:solidFill>
                  <a:schemeClr val="bg1"/>
                </a:solidFill>
              </a:rPr>
              <a:t>&gt; </a:t>
            </a:r>
            <a:r>
              <a:rPr lang="pt-BR" dirty="0"/>
              <a:t>Acesso em 04 de Setembro de 2019.</a:t>
            </a:r>
          </a:p>
          <a:p>
            <a:r>
              <a:rPr lang="pt-BR" dirty="0"/>
              <a:t>imagem  1(Arvore do </a:t>
            </a:r>
            <a:r>
              <a:rPr lang="pt-BR" dirty="0" err="1"/>
              <a:t>Quick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)&lt;</a:t>
            </a:r>
            <a:r>
              <a:rPr lang="pt-BR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google.com/url?sa=i&amp;source=images&amp;cd=&amp;cad=rja&amp;uact=8&amp;ved=2ahUKEwicm8T-wLrkAhUND7kGHfcvAmoQjB16BAgBEAM&amp;url=http%3A%2F%2Fwww.students.ic.unicamp.br%2F~ra089053%2Ftestmc458%2FMo417PG1.html&amp;psig=AOvVaw3W6iZu7sm_B08cycfmlqfL&amp;ust=1567801246003537&gt;&gt;</a:t>
            </a:r>
            <a:r>
              <a:rPr lang="pt-BR" dirty="0"/>
              <a:t>Acesso em 04 de Setembro de 2019.</a:t>
            </a:r>
          </a:p>
          <a:p>
            <a:endParaRPr lang="pt-BR" dirty="0">
              <a:hlinkClick r:id="rId5"/>
            </a:endParaRPr>
          </a:p>
          <a:p>
            <a:pPr marL="0" indent="0">
              <a:buNone/>
            </a:pPr>
            <a:r>
              <a:rPr lang="pt-BR" dirty="0"/>
              <a:t>Imagens  (Arvore do </a:t>
            </a:r>
            <a:r>
              <a:rPr lang="pt-BR" dirty="0" err="1"/>
              <a:t>Quick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) </a:t>
            </a:r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google.com/url?sa=i&amp;source=images&amp;cd=&amp;cad=rja&amp;uact=8&amp;ved=2ahUKEwir0vLrw7rkAhUFHrkGHZ_7CwEQjhx6BAgBEAI&amp;url=https%3A%2F%2Fpt.khanacademy.org%2Fcomputing%2Fcomputer-science%2Falgorithms%2Fquick-sort%2Fa%2Fanalysis-of-quicksort&amp;psig=AOvVaw3nHAR4I_HWlNaaOKwCrCzq&amp;ust=1567802030650402</a:t>
            </a:r>
            <a:r>
              <a:rPr lang="pt-BR" dirty="0">
                <a:solidFill>
                  <a:schemeClr val="bg1"/>
                </a:solidFill>
              </a:rPr>
              <a:t>&gt; </a:t>
            </a:r>
            <a:r>
              <a:rPr lang="pt-BR" dirty="0"/>
              <a:t>Acesso em 04 de Setembro de 2019.</a:t>
            </a:r>
          </a:p>
          <a:p>
            <a:pPr marL="0" indent="0">
              <a:buNone/>
            </a:pPr>
            <a:endParaRPr lang="pt-BR" dirty="0"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83636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97BE08-8D34-4F8C-87AC-0EFF73E0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ordenação.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D12B423-84F3-45BE-B328-CBA8F52E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49487"/>
            <a:ext cx="10133011" cy="3541714"/>
          </a:xfrm>
        </p:spPr>
        <p:txBody>
          <a:bodyPr/>
          <a:lstStyle/>
          <a:p>
            <a:r>
              <a:rPr lang="pt-BR" dirty="0"/>
              <a:t>A ordenação tem como objetivo facilitar as buscas e pesquisas de ocorrências de determinado elemento em um conjunto ordenado.</a:t>
            </a:r>
          </a:p>
          <a:p>
            <a:r>
              <a:rPr lang="pt-BR" i="1" dirty="0"/>
              <a:t>Métodos de Ordenação</a:t>
            </a:r>
            <a:r>
              <a:rPr lang="pt-BR" dirty="0"/>
              <a:t> ou </a:t>
            </a:r>
            <a:r>
              <a:rPr lang="pt-BR" i="1" dirty="0"/>
              <a:t>Algoritmos de Ordenação.    </a:t>
            </a:r>
          </a:p>
          <a:p>
            <a:pPr indent="-49213"/>
            <a:r>
              <a:rPr lang="pt-BR" sz="1600" dirty="0"/>
              <a:t>Ordenação Interna:  escopo do estudo.</a:t>
            </a:r>
          </a:p>
          <a:p>
            <a:pPr indent="-49213"/>
            <a:r>
              <a:rPr lang="pt-BR" sz="1600" dirty="0"/>
              <a:t>Ordenação Externa:</a:t>
            </a:r>
            <a:r>
              <a:rPr lang="pt-BR" sz="1600" i="1" dirty="0"/>
              <a:t>                                                   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9495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C216C1-5594-44AB-9FFB-EBBF9321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interna.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4091224-E4B0-41BA-8165-47D3AA5B18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600" b="1" dirty="0"/>
              <a:t>Método Simples</a:t>
            </a:r>
          </a:p>
          <a:p>
            <a:r>
              <a:rPr lang="pt-BR" dirty="0"/>
              <a:t>são adequados para pequenos vetores, são programas pequenos e fáceis de entender. </a:t>
            </a:r>
          </a:p>
          <a:p>
            <a:r>
              <a:rPr lang="fr-FR" i="1" dirty="0"/>
              <a:t>Insertion Sort</a:t>
            </a:r>
            <a:r>
              <a:rPr lang="fr-FR" dirty="0"/>
              <a:t>, </a:t>
            </a:r>
            <a:r>
              <a:rPr lang="fr-FR" i="1" dirty="0"/>
              <a:t>Selection Sort</a:t>
            </a:r>
            <a:r>
              <a:rPr lang="fr-FR" dirty="0"/>
              <a:t>, </a:t>
            </a:r>
            <a:r>
              <a:rPr lang="fr-FR" i="1" dirty="0"/>
              <a:t>Bubble Sort</a:t>
            </a:r>
            <a:r>
              <a:rPr lang="fr-FR" dirty="0"/>
              <a:t>, </a:t>
            </a:r>
            <a:r>
              <a:rPr lang="fr-FR" i="1" dirty="0"/>
              <a:t>Comb Sort</a:t>
            </a:r>
            <a:r>
              <a:rPr lang="fr-FR" dirty="0"/>
              <a:t>.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15C58A67-D309-42D8-9CF8-739B958793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600" b="1" dirty="0"/>
              <a:t>Métodos Eficientes.</a:t>
            </a:r>
          </a:p>
          <a:p>
            <a:r>
              <a:rPr lang="pt-BR" dirty="0"/>
              <a:t>são mais complexos nos detalhes, requerem um número menor de comparações.</a:t>
            </a:r>
          </a:p>
          <a:p>
            <a:r>
              <a:rPr lang="pt-BR" dirty="0"/>
              <a:t> São projetados para trabalhar com uma quantidade maior de dados</a:t>
            </a:r>
          </a:p>
          <a:p>
            <a:r>
              <a:rPr lang="pt-BR" dirty="0" err="1"/>
              <a:t>Quick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, Merge </a:t>
            </a:r>
            <a:r>
              <a:rPr lang="pt-BR" dirty="0" err="1"/>
              <a:t>sort</a:t>
            </a:r>
            <a:r>
              <a:rPr lang="pt-BR" dirty="0"/>
              <a:t>, Shell </a:t>
            </a:r>
            <a:r>
              <a:rPr lang="pt-BR" dirty="0" err="1"/>
              <a:t>sort</a:t>
            </a:r>
            <a:r>
              <a:rPr lang="pt-BR" dirty="0"/>
              <a:t>, </a:t>
            </a:r>
            <a:r>
              <a:rPr lang="pt-BR" dirty="0" err="1"/>
              <a:t>Heap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, </a:t>
            </a:r>
            <a:r>
              <a:rPr lang="pt-BR" dirty="0" err="1"/>
              <a:t>Radix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, </a:t>
            </a:r>
            <a:r>
              <a:rPr lang="pt-BR" dirty="0" err="1"/>
              <a:t>Gnome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, </a:t>
            </a:r>
            <a:r>
              <a:rPr lang="pt-BR" dirty="0" err="1"/>
              <a:t>Count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, </a:t>
            </a:r>
            <a:r>
              <a:rPr lang="pt-BR" dirty="0" err="1"/>
              <a:t>Bucket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2213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4504EA-F9E3-467A-9270-52E36D53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Quick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FE83C80-77D6-4859-9DA3-6180ED41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Criado por C.A.R </a:t>
            </a:r>
            <a:r>
              <a:rPr lang="pt-BR" dirty="0" err="1"/>
              <a:t>Hoare</a:t>
            </a:r>
            <a:r>
              <a:rPr lang="pt-BR" dirty="0"/>
              <a:t> em </a:t>
            </a:r>
            <a:r>
              <a:rPr lang="pt-BR" dirty="0" smtClean="0"/>
              <a:t>1960, </a:t>
            </a:r>
            <a:r>
              <a:rPr lang="pt-BR" dirty="0"/>
              <a:t>quando visitou </a:t>
            </a:r>
            <a:r>
              <a:rPr lang="pt-BR" dirty="0" smtClean="0"/>
              <a:t>a Universidade de </a:t>
            </a:r>
            <a:r>
              <a:rPr lang="pt-BR" dirty="0" err="1" smtClean="0"/>
              <a:t>Moscovo</a:t>
            </a:r>
            <a:r>
              <a:rPr lang="pt-BR" dirty="0"/>
              <a:t> como estudante</a:t>
            </a:r>
            <a:r>
              <a:rPr lang="pt-BR" dirty="0" smtClean="0"/>
              <a:t> </a:t>
            </a:r>
            <a:r>
              <a:rPr lang="pt-BR" dirty="0"/>
              <a:t>e publicado em 1962. </a:t>
            </a:r>
          </a:p>
          <a:p>
            <a:r>
              <a:rPr lang="pt-BR" dirty="0"/>
              <a:t>Ordenação por Troca de participações.</a:t>
            </a:r>
          </a:p>
          <a:p>
            <a:r>
              <a:rPr lang="pt-BR" dirty="0"/>
              <a:t> É o algoritmo de ordenação interna mais rápido que se conhece para uma ampla variedade de situações. </a:t>
            </a:r>
          </a:p>
          <a:p>
            <a:r>
              <a:rPr lang="pt-BR" dirty="0"/>
              <a:t>Segue a técnica de programação de Dividir e Conquistar.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858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15B4B3-C10F-4775-B59C-C7A04AC4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</a:t>
            </a:r>
            <a:r>
              <a:rPr lang="pt-BR" dirty="0" err="1"/>
              <a:t>Quick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.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B74EA44-CE11-4F22-AE8D-AEA7BE0E0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Estratégia de projeto de algoritmos “</a:t>
            </a:r>
            <a:r>
              <a:rPr lang="pt-BR" i="1" dirty="0"/>
              <a:t>Dividir e Conquistar</a:t>
            </a:r>
            <a:r>
              <a:rPr lang="pt-BR" dirty="0"/>
              <a:t>":</a:t>
            </a:r>
          </a:p>
          <a:p>
            <a:r>
              <a:rPr lang="pt-BR" dirty="0"/>
              <a:t>Escolhemos um valor (designado </a:t>
            </a:r>
            <a:r>
              <a:rPr lang="pt-BR" i="1" dirty="0"/>
              <a:t>pivô</a:t>
            </a:r>
            <a:r>
              <a:rPr lang="pt-BR" dirty="0"/>
              <a:t>).  </a:t>
            </a:r>
          </a:p>
          <a:p>
            <a:r>
              <a:rPr lang="pt-BR" dirty="0"/>
              <a:t>Partimos a sequência em duas parte:</a:t>
            </a:r>
          </a:p>
          <a:p>
            <a:pPr lvl="1"/>
            <a:r>
              <a:rPr lang="pt-BR" dirty="0"/>
              <a:t>todos os valores </a:t>
            </a:r>
            <a:r>
              <a:rPr lang="pt-BR" i="1" dirty="0" smtClean="0"/>
              <a:t>menores, são colocados a esquerda </a:t>
            </a:r>
            <a:r>
              <a:rPr lang="pt-BR" i="1" dirty="0"/>
              <a:t>do </a:t>
            </a:r>
            <a:r>
              <a:rPr lang="pt-BR" i="1" dirty="0" smtClean="0"/>
              <a:t>pivô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todos os valores </a:t>
            </a:r>
            <a:r>
              <a:rPr lang="pt-BR" i="1" dirty="0" smtClean="0"/>
              <a:t>maiores, são colocados a direita </a:t>
            </a:r>
            <a:r>
              <a:rPr lang="pt-BR" i="1" dirty="0"/>
              <a:t>do </a:t>
            </a:r>
            <a:r>
              <a:rPr lang="pt-BR" i="1" dirty="0" smtClean="0"/>
              <a:t>pivô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Também chamada de particionamento</a:t>
            </a:r>
          </a:p>
          <a:p>
            <a:r>
              <a:rPr lang="pt-BR" dirty="0"/>
              <a:t>Recursivamente ordenamos as duas </a:t>
            </a:r>
            <a:r>
              <a:rPr lang="pt-BR" dirty="0" smtClean="0"/>
              <a:t>subsequência.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30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15B4B3-C10F-4775-B59C-C7A04AC4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</a:t>
            </a:r>
            <a:r>
              <a:rPr lang="pt-BR" dirty="0" err="1"/>
              <a:t>Quick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.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B74EA44-CE11-4F22-AE8D-AEA7BE0E0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Estratégia de projeto de algoritmos “</a:t>
            </a:r>
            <a:r>
              <a:rPr lang="pt-BR" i="1" dirty="0"/>
              <a:t>Dividir e Conquistar</a:t>
            </a:r>
            <a:r>
              <a:rPr lang="pt-BR" dirty="0"/>
              <a:t>":</a:t>
            </a:r>
          </a:p>
          <a:p>
            <a:r>
              <a:rPr lang="pt-BR" dirty="0"/>
              <a:t>Escolhemos um valor (designado </a:t>
            </a:r>
            <a:r>
              <a:rPr lang="pt-BR" i="1" dirty="0"/>
              <a:t>pivô</a:t>
            </a:r>
            <a:r>
              <a:rPr lang="pt-BR" dirty="0"/>
              <a:t>)</a:t>
            </a:r>
          </a:p>
          <a:p>
            <a:r>
              <a:rPr lang="pt-BR" dirty="0"/>
              <a:t>Partimos a sequência em duas parte(Dividir).</a:t>
            </a:r>
          </a:p>
          <a:p>
            <a:pPr lvl="1"/>
            <a:r>
              <a:rPr lang="pt-BR" dirty="0"/>
              <a:t>todos os valores </a:t>
            </a:r>
            <a:r>
              <a:rPr lang="pt-BR" i="1" dirty="0"/>
              <a:t>menores, são colocados a esquerda do pivô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todos os valores </a:t>
            </a:r>
            <a:r>
              <a:rPr lang="pt-BR" i="1" dirty="0"/>
              <a:t>maiores, são colocados a direita do pivô</a:t>
            </a:r>
            <a:r>
              <a:rPr lang="pt-BR" dirty="0"/>
              <a:t>;</a:t>
            </a:r>
          </a:p>
          <a:p>
            <a:r>
              <a:rPr lang="pt-BR" dirty="0" smtClean="0"/>
              <a:t>Recursivamente </a:t>
            </a:r>
            <a:r>
              <a:rPr lang="pt-BR" dirty="0"/>
              <a:t>ordenamos as duas </a:t>
            </a:r>
            <a:r>
              <a:rPr lang="pt-BR" dirty="0" smtClean="0"/>
              <a:t>subsequência</a:t>
            </a:r>
            <a:endParaRPr lang="pt-BR" dirty="0"/>
          </a:p>
          <a:p>
            <a:r>
              <a:rPr lang="pt-BR" dirty="0"/>
              <a:t>Os resultados são combinados para se chegar a solução final(Conquistar).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7C3EC0B5-00CD-4062-A23E-CCA89DA6E6D2}"/>
              </a:ext>
            </a:extLst>
          </p:cNvPr>
          <p:cNvSpPr/>
          <p:nvPr/>
        </p:nvSpPr>
        <p:spPr>
          <a:xfrm>
            <a:off x="5565913" y="5645426"/>
            <a:ext cx="528498" cy="59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p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xmlns="" id="{1B718C02-AAEE-4AF1-973E-05A40018427A}"/>
              </a:ext>
            </a:extLst>
          </p:cNvPr>
          <p:cNvSpPr/>
          <p:nvPr/>
        </p:nvSpPr>
        <p:spPr>
          <a:xfrm>
            <a:off x="6188765" y="5645426"/>
            <a:ext cx="3485322" cy="5940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n</a:t>
            </a:r>
            <a:r>
              <a:rPr lang="pt-BR" b="1" u="sng" dirty="0"/>
              <a:t>&gt;</a:t>
            </a:r>
            <a:r>
              <a:rPr lang="pt-BR" b="1" dirty="0"/>
              <a:t>p</a:t>
            </a:r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xmlns="" id="{C4A1760C-3A75-4B99-8247-86F8219CCE44}"/>
              </a:ext>
            </a:extLst>
          </p:cNvPr>
          <p:cNvSpPr/>
          <p:nvPr/>
        </p:nvSpPr>
        <p:spPr>
          <a:xfrm>
            <a:off x="2517913" y="5645426"/>
            <a:ext cx="2953646" cy="594056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n</a:t>
            </a:r>
            <a:r>
              <a:rPr lang="pt-BR" b="1" u="sng" dirty="0"/>
              <a:t>&lt;</a:t>
            </a:r>
            <a:r>
              <a:rPr lang="pt-BR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90234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26D0F0BD-CFE2-4205-B1CE-25CFFC90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Vantagens/ desvantagens Do </a:t>
            </a:r>
            <a:r>
              <a:rPr lang="pt-BR" dirty="0" err="1"/>
              <a:t>quick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D6BC091E-C939-43FE-8E24-923DF802A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Vantagens: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C1B67C6-CC75-4FCC-B693-A614C03E1B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 É extremamente eficiente para ordenar arquivos de dados. </a:t>
            </a:r>
          </a:p>
          <a:p>
            <a:pPr marL="0" indent="0">
              <a:buNone/>
            </a:pPr>
            <a:r>
              <a:rPr lang="pt-BR" dirty="0"/>
              <a:t>• Necessita de apenas uma pequena pilha como memória auxiliar. </a:t>
            </a:r>
          </a:p>
          <a:p>
            <a:pPr marL="0" indent="0">
              <a:buNone/>
            </a:pPr>
            <a:r>
              <a:rPr lang="pt-BR" dirty="0"/>
              <a:t>• Requer O(n log n) comparações em média (caso médio) para ordenar n itens. 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xmlns="" id="{67471149-3349-4CEC-B250-4626A5526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xmlns="" id="{86630BE8-E066-4FAD-A711-2E25F07FF2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Tem um pior caso O(n2) comparações. </a:t>
            </a:r>
          </a:p>
          <a:p>
            <a:r>
              <a:rPr lang="pt-BR" dirty="0"/>
              <a:t>Sua implementação é delicada e difícil:                                             Um pequeno engano pode levar a efeitos inesperados para algumas entradas de dados. </a:t>
            </a:r>
          </a:p>
          <a:p>
            <a:r>
              <a:rPr lang="pt-BR" dirty="0"/>
              <a:t> O método não é estável. </a:t>
            </a:r>
          </a:p>
        </p:txBody>
      </p:sp>
    </p:spTree>
    <p:extLst>
      <p:ext uri="{BB962C8B-B14F-4D97-AF65-F5344CB8AC3E}">
        <p14:creationId xmlns:p14="http://schemas.microsoft.com/office/powerpoint/2010/main" val="277917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2E4E997-8672-4FFD-B8EC-9932A8E47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FE6BA9E6-1D9E-4D30-B528-D49FA134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2A41F0-31E3-4A90-B327-AE94CD59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/>
              <a:t>Melhor caso: C(n) = 2C(n/2) + n = n log 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3F20D69-D5A6-4ECA-BDCA-9DE7D610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pt-BR" sz="2000" dirty="0"/>
              <a:t>Ocorre quando o problema é sempre divido em subproblemas de igual tamanho após a partição.</a:t>
            </a:r>
          </a:p>
        </p:txBody>
      </p:sp>
      <p:pic>
        <p:nvPicPr>
          <p:cNvPr id="5" name="Imagem 4" descr="Uma imagem contendo interior, sentado, dispositivo&#10;&#10;Descrição gerada automaticamente">
            <a:extLst>
              <a:ext uri="{FF2B5EF4-FFF2-40B4-BE49-F238E27FC236}">
                <a16:creationId xmlns:a16="http://schemas.microsoft.com/office/drawing/2014/main" xmlns="" id="{F0FC7B43-E859-4CD8-BE1B-11F09A613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710" y="3264372"/>
            <a:ext cx="3477424" cy="243428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53E4DEE-E996-40F8-8635-0FF43D734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xmlns="" id="{08BD1D3E-43CE-49EB-A424-0738950C64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E9182037-E3FA-489A-95D5-29E424842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E8864E76-AD7F-4BEE-B3F6-A78FA42AEF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xmlns="" id="{8AD071B3-046D-4479-91FE-01E9AD7C8A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91D776F5-E902-4A4D-A75D-A46E063C9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EBED8F24-A998-4952-AB68-E2074F0746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74D7A646-8CDC-49B3-9C44-3EF38DB42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D4E99D14-E4F4-419B-9AAF-8D1CEAB28A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377E106C-5445-4A52-9F7E-DA1738744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752BFE96-D378-4BAE-A64B-F851A34C4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B88FFB19-5A5E-4078-B467-9D4ABD21B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xmlns="" id="{11042975-3D19-4728-BCDA-D3F5CD633E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xmlns="" id="{A28972BD-D2E1-4DCA-A907-2E3B6F6066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xmlns="" id="{1C806824-5C2D-4747-B038-69EE4074B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3B33F710-16D7-4F48-BFCA-66C9CA2352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6C8C8ED4-90FA-4E97-AAF0-D5D51E6A9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xmlns="" id="{6C5EB9C1-B25F-4172-8A96-5950ECC828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097E6E8A-9373-4655-882B-21715CCE9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EB8CC766-1206-4372-ACAF-8230AF4D54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xmlns="" id="{1C8E2511-2489-47B2-9C19-C410910DD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xmlns="" id="{D7820196-0A47-47EF-832C-A688E897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xmlns="" id="{4982E0BF-34AE-48A3-AD6B-E0F3CD05DB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xmlns="" id="{CD34643B-9DF2-4310-8868-48252C339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xmlns="" id="{4E020C4E-AF64-44A8-B830-779541D8D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xmlns="" id="{D97BC3D3-B1B3-4825-9169-BBEF1DBCF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xmlns="" id="{A750DC4F-1DAF-470E-98C6-6C68DEB933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xmlns="" id="{2F99594A-5BBD-4E10-A818-8BE52B7D9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BC45CA75-AED8-486A-AB25-49FF98322E5B}"/>
              </a:ext>
            </a:extLst>
          </p:cNvPr>
          <p:cNvSpPr txBox="1"/>
          <p:nvPr/>
        </p:nvSpPr>
        <p:spPr>
          <a:xfrm>
            <a:off x="6759874" y="2505670"/>
            <a:ext cx="313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O(n) operações por nível da árvore de execução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7B66E68D-6B03-4800-A967-8BC3FA4E8E4D}"/>
              </a:ext>
            </a:extLst>
          </p:cNvPr>
          <p:cNvSpPr txBox="1"/>
          <p:nvPr/>
        </p:nvSpPr>
        <p:spPr>
          <a:xfrm>
            <a:off x="4464844" y="4232010"/>
            <a:ext cx="201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 = O(log n)</a:t>
            </a:r>
          </a:p>
          <a:p>
            <a:endParaRPr 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xmlns="" id="{389992B7-A9F0-4DC5-8A4C-68ABB67131FA}"/>
              </a:ext>
            </a:extLst>
          </p:cNvPr>
          <p:cNvSpPr/>
          <p:nvPr/>
        </p:nvSpPr>
        <p:spPr>
          <a:xfrm>
            <a:off x="5906370" y="3382169"/>
            <a:ext cx="492639" cy="219868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56DE8C4B-B7AA-468C-97C4-CC04BAF6D629}"/>
              </a:ext>
            </a:extLst>
          </p:cNvPr>
          <p:cNvSpPr txBox="1"/>
          <p:nvPr/>
        </p:nvSpPr>
        <p:spPr>
          <a:xfrm>
            <a:off x="8980455" y="5650282"/>
            <a:ext cx="108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92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888B87-8CFE-4E49-BC02-20E832C0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• Pior caso: C(n) = O(n2)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4A521DD-871F-4419-B65E-27E2C8A0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7" cy="2198688"/>
          </a:xfrm>
        </p:spPr>
        <p:txBody>
          <a:bodyPr/>
          <a:lstStyle/>
          <a:p>
            <a:r>
              <a:rPr lang="pt-BR" dirty="0"/>
              <a:t>• O pior caso ocorre quando, sistematicamente, o pivô é escolhido como sendo um dos extremos de um arquivo já ordenado. 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xmlns="" id="{07A0C0B1-D2DA-466B-888A-723771303C6C}"/>
              </a:ext>
            </a:extLst>
          </p:cNvPr>
          <p:cNvSpPr/>
          <p:nvPr/>
        </p:nvSpPr>
        <p:spPr>
          <a:xfrm>
            <a:off x="7443623" y="3429000"/>
            <a:ext cx="492639" cy="219868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1E48D706-9A11-4BCD-B4CD-2974D9F275FF}"/>
              </a:ext>
            </a:extLst>
          </p:cNvPr>
          <p:cNvSpPr txBox="1"/>
          <p:nvPr/>
        </p:nvSpPr>
        <p:spPr>
          <a:xfrm>
            <a:off x="5862039" y="4232341"/>
            <a:ext cx="225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 = O(n)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E151C85B-E86E-47A4-B31F-333B19C141E5}"/>
              </a:ext>
            </a:extLst>
          </p:cNvPr>
          <p:cNvSpPr txBox="1"/>
          <p:nvPr/>
        </p:nvSpPr>
        <p:spPr>
          <a:xfrm>
            <a:off x="8095290" y="2782669"/>
            <a:ext cx="268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operações por nível da árvore de execução</a:t>
            </a:r>
          </a:p>
        </p:txBody>
      </p:sp>
      <p:pic>
        <p:nvPicPr>
          <p:cNvPr id="8" name="Imagem 7" descr="Uma imagem contendo texto, mapa&#10;&#10;Descrição gerada automaticamente">
            <a:extLst>
              <a:ext uri="{FF2B5EF4-FFF2-40B4-BE49-F238E27FC236}">
                <a16:creationId xmlns:a16="http://schemas.microsoft.com/office/drawing/2014/main" xmlns="" id="{02C232A5-7063-4C9E-B900-720AFD11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290" y="3447333"/>
            <a:ext cx="2663732" cy="262715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1803494D-5BA2-4007-A257-A70DD4049B66}"/>
              </a:ext>
            </a:extLst>
          </p:cNvPr>
          <p:cNvSpPr txBox="1"/>
          <p:nvPr/>
        </p:nvSpPr>
        <p:spPr>
          <a:xfrm>
            <a:off x="9672343" y="6052984"/>
            <a:ext cx="1086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Imagem2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885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