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299F0F-0300-4222-806E-D06691E1D79F}">
  <a:tblStyle styleId="{EC299F0F-0300-4222-806E-D06691E1D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607358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607358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825362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825362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825362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825362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825362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825362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8253620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8253620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cd1a7c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cd1a7c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60735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60735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607358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607358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cd1a7c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cd1a7c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cd1a7c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cd1a7c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cd1a7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cd1a7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5791c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5791c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825362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825362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75" y="107725"/>
            <a:ext cx="51530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86438" y="1693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Shell Sort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teste de mesa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701950" y="381225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Professora:Yorah Bosse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Antonio Carlos Gonçalves Fernandes Junior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Sara Beatriz Cabral Rodrigues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Thainara Orneles Matos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2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2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0 é maior que na posição 1 ? nao.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3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3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2 é maior que na posição 3 ? sim, então troca.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3"/>
          <p:cNvSpPr/>
          <p:nvPr/>
        </p:nvSpPr>
        <p:spPr>
          <a:xfrm rot="5400000">
            <a:off x="5160450" y="2441675"/>
            <a:ext cx="253800" cy="1430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 rot="-5400000">
            <a:off x="5191800" y="3437525"/>
            <a:ext cx="294300" cy="153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4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1 é maior que na posição 2 ? não.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5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3 é maior que na posição 4? não.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13" y="124888"/>
            <a:ext cx="6590975" cy="48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1809300"/>
            <a:ext cx="9144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D9D9D9"/>
                </a:highlight>
              </a:rPr>
              <a:t>Criado por Donald </a:t>
            </a:r>
            <a:r>
              <a:rPr b="1" lang="pt-BR" sz="2400">
                <a:solidFill>
                  <a:srgbClr val="222222"/>
                </a:solidFill>
                <a:highlight>
                  <a:srgbClr val="D9D9D9"/>
                </a:highlight>
              </a:rPr>
              <a:t>Shell</a:t>
            </a:r>
            <a:r>
              <a:rPr lang="pt-BR" sz="2400">
                <a:solidFill>
                  <a:srgbClr val="222222"/>
                </a:solidFill>
                <a:highlight>
                  <a:srgbClr val="D9D9D9"/>
                </a:highlight>
              </a:rPr>
              <a:t> em 1959, o método </a:t>
            </a:r>
            <a:r>
              <a:rPr b="1" lang="pt-BR" sz="2400">
                <a:solidFill>
                  <a:srgbClr val="222222"/>
                </a:solidFill>
                <a:highlight>
                  <a:srgbClr val="D9D9D9"/>
                </a:highlight>
              </a:rPr>
              <a:t>Shell Sort é</a:t>
            </a:r>
            <a:r>
              <a:rPr lang="pt-BR" sz="2400">
                <a:solidFill>
                  <a:srgbClr val="222222"/>
                </a:solidFill>
                <a:highlight>
                  <a:srgbClr val="D9D9D9"/>
                </a:highlight>
              </a:rPr>
              <a:t> uma extensão do algoritmo de </a:t>
            </a:r>
            <a:r>
              <a:rPr b="1" lang="pt-BR" sz="2400">
                <a:solidFill>
                  <a:srgbClr val="222222"/>
                </a:solidFill>
                <a:highlight>
                  <a:srgbClr val="D9D9D9"/>
                </a:highlight>
              </a:rPr>
              <a:t>ordenação</a:t>
            </a:r>
            <a:r>
              <a:rPr lang="pt-BR" sz="2400">
                <a:solidFill>
                  <a:srgbClr val="222222"/>
                </a:solidFill>
                <a:highlight>
                  <a:srgbClr val="D9D9D9"/>
                </a:highlight>
              </a:rPr>
              <a:t> por inserção. Ele permite a troca de registros distantes um do outro.</a:t>
            </a:r>
            <a:endParaRPr sz="24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086450" y="9923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Definindo max como 5, agora vamos fazer o teste de mesa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952500" y="21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7"/>
          <p:cNvSpPr txBox="1"/>
          <p:nvPr/>
        </p:nvSpPr>
        <p:spPr>
          <a:xfrm>
            <a:off x="905850" y="2889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x+d=2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vetor na posição 0 e maior que o da posição 2 ? sim, então troca  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320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/>
          <p:nvPr/>
        </p:nvSpPr>
        <p:spPr>
          <a:xfrm rot="5400000">
            <a:off x="2827800" y="1793069"/>
            <a:ext cx="253800" cy="257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 rot="-5400000">
            <a:off x="2807550" y="2883575"/>
            <a:ext cx="294300" cy="2608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1 é maior que na posição 3 ? sim, então troca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 rot="5400000">
            <a:off x="4294625" y="1854044"/>
            <a:ext cx="253800" cy="257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4274375" y="2900375"/>
            <a:ext cx="294300" cy="2608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9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2 é maior que na posição 4 ? sim, então troca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9"/>
          <p:cNvSpPr/>
          <p:nvPr/>
        </p:nvSpPr>
        <p:spPr>
          <a:xfrm rot="5400000">
            <a:off x="5730900" y="1871219"/>
            <a:ext cx="253800" cy="257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-5400000">
            <a:off x="5710650" y="2974850"/>
            <a:ext cx="294300" cy="2608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0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0 é maior que na posição 2 ? sim, então troca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/>
          <p:nvPr/>
        </p:nvSpPr>
        <p:spPr>
          <a:xfrm rot="5400000">
            <a:off x="2862650" y="1871219"/>
            <a:ext cx="253800" cy="257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 rot="-5400000">
            <a:off x="2842400" y="2900375"/>
            <a:ext cx="294300" cy="2608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1"/>
          <p:cNvGraphicFramePr/>
          <p:nvPr/>
        </p:nvGraphicFramePr>
        <p:xfrm>
          <a:off x="952500" y="20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905850" y="2949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x=0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x+d=1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vetor na posição 0 é maior que na posição 1 ? sim, então troca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32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{EC299F0F-0300-4222-806E-D06691E1D79F}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 rot="5400000">
            <a:off x="2292250" y="2441675"/>
            <a:ext cx="253800" cy="1430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 rot="-5400000">
            <a:off x="2305250" y="3437525"/>
            <a:ext cx="294300" cy="153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