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7" r:id="rId4"/>
    <p:sldId id="266" r:id="rId5"/>
    <p:sldId id="269" r:id="rId6"/>
    <p:sldId id="270" r:id="rId7"/>
    <p:sldId id="257" r:id="rId8"/>
    <p:sldId id="258" r:id="rId9"/>
    <p:sldId id="259" r:id="rId10"/>
    <p:sldId id="261" r:id="rId11"/>
    <p:sldId id="262" r:id="rId12"/>
    <p:sldId id="264" r:id="rId13"/>
    <p:sldId id="271" r:id="rId14"/>
    <p:sldId id="263" r:id="rId15"/>
    <p:sldId id="275" r:id="rId16"/>
    <p:sldId id="276" r:id="rId17"/>
    <p:sldId id="280" r:id="rId18"/>
    <p:sldId id="274" r:id="rId19"/>
    <p:sldId id="279" r:id="rId20"/>
    <p:sldId id="273" r:id="rId21"/>
    <p:sldId id="277" r:id="rId22"/>
    <p:sldId id="278"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3" autoAdjust="0"/>
  </p:normalViewPr>
  <p:slideViewPr>
    <p:cSldViewPr snapToGrid="0">
      <p:cViewPr varScale="1">
        <p:scale>
          <a:sx n="89" d="100"/>
          <a:sy n="89" d="100"/>
        </p:scale>
        <p:origin x="4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135F119-AEF4-4371-969A-4C71D439037E}" type="datetimeFigureOut">
              <a:rPr kumimoji="1" lang="ja-JP" altLang="en-US" smtClean="0"/>
              <a:t>2017/10/11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B95D689-5C7E-4F38-8C52-BBF9DBA045DE}" type="slidenum">
              <a:rPr kumimoji="1" lang="ja-JP" altLang="en-US" smtClean="0"/>
              <a:t>‹#›</a:t>
            </a:fld>
            <a:endParaRPr kumimoji="1" lang="ja-JP" altLang="en-US"/>
          </a:p>
        </p:txBody>
      </p:sp>
    </p:spTree>
    <p:extLst>
      <p:ext uri="{BB962C8B-B14F-4D97-AF65-F5344CB8AC3E}">
        <p14:creationId xmlns:p14="http://schemas.microsoft.com/office/powerpoint/2010/main" val="439448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135F119-AEF4-4371-969A-4C71D439037E}" type="datetimeFigureOut">
              <a:rPr kumimoji="1" lang="ja-JP" altLang="en-US" smtClean="0"/>
              <a:t>2017/10/11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B95D689-5C7E-4F38-8C52-BBF9DBA045DE}" type="slidenum">
              <a:rPr kumimoji="1" lang="ja-JP" altLang="en-US" smtClean="0"/>
              <a:t>‹#›</a:t>
            </a:fld>
            <a:endParaRPr kumimoji="1" lang="ja-JP" altLang="en-US"/>
          </a:p>
        </p:txBody>
      </p:sp>
    </p:spTree>
    <p:extLst>
      <p:ext uri="{BB962C8B-B14F-4D97-AF65-F5344CB8AC3E}">
        <p14:creationId xmlns:p14="http://schemas.microsoft.com/office/powerpoint/2010/main" val="1849105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135F119-AEF4-4371-969A-4C71D439037E}" type="datetimeFigureOut">
              <a:rPr kumimoji="1" lang="ja-JP" altLang="en-US" smtClean="0"/>
              <a:t>2017/10/11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B95D689-5C7E-4F38-8C52-BBF9DBA045DE}" type="slidenum">
              <a:rPr kumimoji="1" lang="ja-JP" altLang="en-US" smtClean="0"/>
              <a:t>‹#›</a:t>
            </a:fld>
            <a:endParaRPr kumimoji="1" lang="ja-JP" altLang="en-US"/>
          </a:p>
        </p:txBody>
      </p:sp>
    </p:spTree>
    <p:extLst>
      <p:ext uri="{BB962C8B-B14F-4D97-AF65-F5344CB8AC3E}">
        <p14:creationId xmlns:p14="http://schemas.microsoft.com/office/powerpoint/2010/main" val="1617013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135F119-AEF4-4371-969A-4C71D439037E}" type="datetimeFigureOut">
              <a:rPr kumimoji="1" lang="ja-JP" altLang="en-US" smtClean="0"/>
              <a:t>2017/10/11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B95D689-5C7E-4F38-8C52-BBF9DBA045DE}" type="slidenum">
              <a:rPr kumimoji="1" lang="ja-JP" altLang="en-US" smtClean="0"/>
              <a:t>‹#›</a:t>
            </a:fld>
            <a:endParaRPr kumimoji="1" lang="ja-JP" altLang="en-US"/>
          </a:p>
        </p:txBody>
      </p:sp>
    </p:spTree>
    <p:extLst>
      <p:ext uri="{BB962C8B-B14F-4D97-AF65-F5344CB8AC3E}">
        <p14:creationId xmlns:p14="http://schemas.microsoft.com/office/powerpoint/2010/main" val="1677727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135F119-AEF4-4371-969A-4C71D439037E}" type="datetimeFigureOut">
              <a:rPr kumimoji="1" lang="ja-JP" altLang="en-US" smtClean="0"/>
              <a:t>2017/10/11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B95D689-5C7E-4F38-8C52-BBF9DBA045DE}" type="slidenum">
              <a:rPr kumimoji="1" lang="ja-JP" altLang="en-US" smtClean="0"/>
              <a:t>‹#›</a:t>
            </a:fld>
            <a:endParaRPr kumimoji="1" lang="ja-JP" altLang="en-US"/>
          </a:p>
        </p:txBody>
      </p:sp>
    </p:spTree>
    <p:extLst>
      <p:ext uri="{BB962C8B-B14F-4D97-AF65-F5344CB8AC3E}">
        <p14:creationId xmlns:p14="http://schemas.microsoft.com/office/powerpoint/2010/main" val="4289531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135F119-AEF4-4371-969A-4C71D439037E}" type="datetimeFigureOut">
              <a:rPr kumimoji="1" lang="ja-JP" altLang="en-US" smtClean="0"/>
              <a:t>2017/10/11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B95D689-5C7E-4F38-8C52-BBF9DBA045DE}" type="slidenum">
              <a:rPr kumimoji="1" lang="ja-JP" altLang="en-US" smtClean="0"/>
              <a:t>‹#›</a:t>
            </a:fld>
            <a:endParaRPr kumimoji="1" lang="ja-JP" altLang="en-US"/>
          </a:p>
        </p:txBody>
      </p:sp>
    </p:spTree>
    <p:extLst>
      <p:ext uri="{BB962C8B-B14F-4D97-AF65-F5344CB8AC3E}">
        <p14:creationId xmlns:p14="http://schemas.microsoft.com/office/powerpoint/2010/main" val="871794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135F119-AEF4-4371-969A-4C71D439037E}" type="datetimeFigureOut">
              <a:rPr kumimoji="1" lang="ja-JP" altLang="en-US" smtClean="0"/>
              <a:t>2017/10/11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B95D689-5C7E-4F38-8C52-BBF9DBA045DE}" type="slidenum">
              <a:rPr kumimoji="1" lang="ja-JP" altLang="en-US" smtClean="0"/>
              <a:t>‹#›</a:t>
            </a:fld>
            <a:endParaRPr kumimoji="1" lang="ja-JP" altLang="en-US"/>
          </a:p>
        </p:txBody>
      </p:sp>
    </p:spTree>
    <p:extLst>
      <p:ext uri="{BB962C8B-B14F-4D97-AF65-F5344CB8AC3E}">
        <p14:creationId xmlns:p14="http://schemas.microsoft.com/office/powerpoint/2010/main" val="3186088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135F119-AEF4-4371-969A-4C71D439037E}" type="datetimeFigureOut">
              <a:rPr kumimoji="1" lang="ja-JP" altLang="en-US" smtClean="0"/>
              <a:t>2017/10/11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B95D689-5C7E-4F38-8C52-BBF9DBA045DE}" type="slidenum">
              <a:rPr kumimoji="1" lang="ja-JP" altLang="en-US" smtClean="0"/>
              <a:t>‹#›</a:t>
            </a:fld>
            <a:endParaRPr kumimoji="1" lang="ja-JP" altLang="en-US"/>
          </a:p>
        </p:txBody>
      </p:sp>
    </p:spTree>
    <p:extLst>
      <p:ext uri="{BB962C8B-B14F-4D97-AF65-F5344CB8AC3E}">
        <p14:creationId xmlns:p14="http://schemas.microsoft.com/office/powerpoint/2010/main" val="1440140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135F119-AEF4-4371-969A-4C71D439037E}" type="datetimeFigureOut">
              <a:rPr kumimoji="1" lang="ja-JP" altLang="en-US" smtClean="0"/>
              <a:t>2017/10/11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B95D689-5C7E-4F38-8C52-BBF9DBA045DE}" type="slidenum">
              <a:rPr kumimoji="1" lang="ja-JP" altLang="en-US" smtClean="0"/>
              <a:t>‹#›</a:t>
            </a:fld>
            <a:endParaRPr kumimoji="1" lang="ja-JP" altLang="en-US"/>
          </a:p>
        </p:txBody>
      </p:sp>
    </p:spTree>
    <p:extLst>
      <p:ext uri="{BB962C8B-B14F-4D97-AF65-F5344CB8AC3E}">
        <p14:creationId xmlns:p14="http://schemas.microsoft.com/office/powerpoint/2010/main" val="183944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135F119-AEF4-4371-969A-4C71D439037E}" type="datetimeFigureOut">
              <a:rPr kumimoji="1" lang="ja-JP" altLang="en-US" smtClean="0"/>
              <a:t>2017/10/11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B95D689-5C7E-4F38-8C52-BBF9DBA045DE}" type="slidenum">
              <a:rPr kumimoji="1" lang="ja-JP" altLang="en-US" smtClean="0"/>
              <a:t>‹#›</a:t>
            </a:fld>
            <a:endParaRPr kumimoji="1" lang="ja-JP" altLang="en-US"/>
          </a:p>
        </p:txBody>
      </p:sp>
    </p:spTree>
    <p:extLst>
      <p:ext uri="{BB962C8B-B14F-4D97-AF65-F5344CB8AC3E}">
        <p14:creationId xmlns:p14="http://schemas.microsoft.com/office/powerpoint/2010/main" val="3386778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135F119-AEF4-4371-969A-4C71D439037E}" type="datetimeFigureOut">
              <a:rPr kumimoji="1" lang="ja-JP" altLang="en-US" smtClean="0"/>
              <a:t>2017/10/11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B95D689-5C7E-4F38-8C52-BBF9DBA045DE}" type="slidenum">
              <a:rPr kumimoji="1" lang="ja-JP" altLang="en-US" smtClean="0"/>
              <a:t>‹#›</a:t>
            </a:fld>
            <a:endParaRPr kumimoji="1" lang="ja-JP" altLang="en-US"/>
          </a:p>
        </p:txBody>
      </p:sp>
    </p:spTree>
    <p:extLst>
      <p:ext uri="{BB962C8B-B14F-4D97-AF65-F5344CB8AC3E}">
        <p14:creationId xmlns:p14="http://schemas.microsoft.com/office/powerpoint/2010/main" val="143262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35F119-AEF4-4371-969A-4C71D439037E}" type="datetimeFigureOut">
              <a:rPr kumimoji="1" lang="ja-JP" altLang="en-US" smtClean="0"/>
              <a:t>2017/10/11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5D689-5C7E-4F38-8C52-BBF9DBA045DE}" type="slidenum">
              <a:rPr kumimoji="1" lang="ja-JP" altLang="en-US" smtClean="0"/>
              <a:t>‹#›</a:t>
            </a:fld>
            <a:endParaRPr kumimoji="1" lang="ja-JP" altLang="en-US"/>
          </a:p>
        </p:txBody>
      </p:sp>
    </p:spTree>
    <p:extLst>
      <p:ext uri="{BB962C8B-B14F-4D97-AF65-F5344CB8AC3E}">
        <p14:creationId xmlns:p14="http://schemas.microsoft.com/office/powerpoint/2010/main" val="263734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dirty="0" smtClean="0"/>
              <a:t>Forest </a:t>
            </a:r>
            <a:r>
              <a:rPr lang="en-US" altLang="ja-JP" dirty="0"/>
              <a:t>B</a:t>
            </a:r>
            <a:r>
              <a:rPr lang="en-US" altLang="ja-JP" dirty="0" smtClean="0"/>
              <a:t>ubble</a:t>
            </a:r>
            <a:br>
              <a:rPr lang="en-US" altLang="ja-JP" dirty="0" smtClean="0"/>
            </a:br>
            <a:r>
              <a:rPr lang="en-US" altLang="ja-JP" dirty="0" smtClean="0"/>
              <a:t>~</a:t>
            </a:r>
            <a:r>
              <a:rPr lang="ja-JP" altLang="en-US" dirty="0" smtClean="0"/>
              <a:t>エルの冒険</a:t>
            </a:r>
            <a:r>
              <a:rPr lang="en-US" altLang="ja-JP" dirty="0" smtClean="0"/>
              <a:t>~</a:t>
            </a:r>
            <a:endParaRPr kumimoji="1" lang="ja-JP" altLang="en-US" dirty="0"/>
          </a:p>
        </p:txBody>
      </p:sp>
      <p:sp>
        <p:nvSpPr>
          <p:cNvPr id="3" name="サブタイトル 2"/>
          <p:cNvSpPr>
            <a:spLocks noGrp="1"/>
          </p:cNvSpPr>
          <p:nvPr>
            <p:ph type="subTitle" idx="1"/>
          </p:nvPr>
        </p:nvSpPr>
        <p:spPr/>
        <p:txBody>
          <a:bodyPr/>
          <a:lstStyle/>
          <a:p>
            <a:pPr algn="l"/>
            <a:r>
              <a:rPr kumimoji="1" lang="ja-JP" altLang="en-US" dirty="0" smtClean="0"/>
              <a:t>チーム名</a:t>
            </a:r>
            <a:endParaRPr kumimoji="1" lang="en-US" altLang="ja-JP" dirty="0" smtClean="0"/>
          </a:p>
          <a:p>
            <a:pPr algn="l"/>
            <a:r>
              <a:rPr lang="en-US" altLang="ja-JP" dirty="0" smtClean="0"/>
              <a:t>	</a:t>
            </a:r>
            <a:r>
              <a:rPr lang="ja-JP" altLang="en-US" dirty="0" smtClean="0"/>
              <a:t>チーム古のシャボン玉</a:t>
            </a:r>
            <a:endParaRPr kumimoji="1" lang="ja-JP" altLang="en-US" dirty="0"/>
          </a:p>
        </p:txBody>
      </p:sp>
    </p:spTree>
    <p:extLst>
      <p:ext uri="{BB962C8B-B14F-4D97-AF65-F5344CB8AC3E}">
        <p14:creationId xmlns:p14="http://schemas.microsoft.com/office/powerpoint/2010/main" val="2752321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593" y="2568283"/>
            <a:ext cx="4658264" cy="2620274"/>
          </a:xfrm>
          <a:prstGeom prst="rect">
            <a:avLst/>
          </a:prstGeom>
        </p:spPr>
      </p:pic>
      <p:sp>
        <p:nvSpPr>
          <p:cNvPr id="4" name="タイトル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ステージ</a:t>
            </a:r>
            <a:r>
              <a:rPr lang="ja-JP" altLang="en-US" dirty="0"/>
              <a:t>セレクト</a:t>
            </a:r>
            <a:r>
              <a:rPr lang="ja-JP" altLang="en-US" dirty="0" smtClean="0"/>
              <a:t>画面</a:t>
            </a:r>
            <a:endParaRPr lang="ja-JP" altLang="en-US" dirty="0"/>
          </a:p>
        </p:txBody>
      </p:sp>
      <p:sp>
        <p:nvSpPr>
          <p:cNvPr id="8" name="テキスト ボックス 7"/>
          <p:cNvSpPr txBox="1"/>
          <p:nvPr/>
        </p:nvSpPr>
        <p:spPr>
          <a:xfrm>
            <a:off x="2003486" y="5234724"/>
            <a:ext cx="3640348" cy="276999"/>
          </a:xfrm>
          <a:prstGeom prst="rect">
            <a:avLst/>
          </a:prstGeom>
          <a:noFill/>
        </p:spPr>
        <p:txBody>
          <a:bodyPr wrap="square" rtlCol="0">
            <a:spAutoFit/>
          </a:bodyPr>
          <a:lstStyle/>
          <a:p>
            <a:r>
              <a:rPr lang="en-US" altLang="ja-JP" sz="1200" dirty="0" err="1" smtClean="0"/>
              <a:t>BanGDream</a:t>
            </a:r>
            <a:r>
              <a:rPr lang="en-US" altLang="ja-JP" sz="1200" dirty="0" smtClean="0"/>
              <a:t>!</a:t>
            </a:r>
            <a:r>
              <a:rPr lang="ja-JP" altLang="en-US" sz="1200" dirty="0" smtClean="0"/>
              <a:t>バンドリガールズバンドパーティから引用</a:t>
            </a:r>
            <a:endParaRPr kumimoji="1" lang="ja-JP" altLang="en-US" sz="1200" dirty="0"/>
          </a:p>
        </p:txBody>
      </p:sp>
      <p:sp>
        <p:nvSpPr>
          <p:cNvPr id="9" name="正方形/長方形 8"/>
          <p:cNvSpPr/>
          <p:nvPr/>
        </p:nvSpPr>
        <p:spPr>
          <a:xfrm>
            <a:off x="944593" y="2580752"/>
            <a:ext cx="4658264" cy="595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1711755" y="2693742"/>
            <a:ext cx="3123940" cy="369332"/>
          </a:xfrm>
          <a:prstGeom prst="rect">
            <a:avLst/>
          </a:prstGeom>
          <a:noFill/>
        </p:spPr>
        <p:txBody>
          <a:bodyPr wrap="square" rtlCol="0">
            <a:spAutoFit/>
          </a:bodyPr>
          <a:lstStyle/>
          <a:p>
            <a:pPr algn="ctr"/>
            <a:r>
              <a:rPr kumimoji="1" lang="en-US" altLang="ja-JP" dirty="0" smtClean="0"/>
              <a:t>2/5</a:t>
            </a:r>
            <a:endParaRPr kumimoji="1" lang="ja-JP" altLang="en-US" dirty="0"/>
          </a:p>
        </p:txBody>
      </p:sp>
      <p:sp>
        <p:nvSpPr>
          <p:cNvPr id="12" name="円/楕円 11"/>
          <p:cNvSpPr/>
          <p:nvPr/>
        </p:nvSpPr>
        <p:spPr>
          <a:xfrm>
            <a:off x="1947774" y="3714513"/>
            <a:ext cx="1085491" cy="1147492"/>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1039484" y="2693742"/>
            <a:ext cx="615111" cy="369332"/>
          </a:xfrm>
          <a:prstGeom prst="rect">
            <a:avLst/>
          </a:prstGeom>
          <a:noFill/>
        </p:spPr>
        <p:txBody>
          <a:bodyPr wrap="square" rtlCol="0">
            <a:spAutoFit/>
          </a:bodyPr>
          <a:lstStyle/>
          <a:p>
            <a:r>
              <a:rPr kumimoji="1" lang="ja-JP" altLang="en-US" dirty="0" smtClean="0"/>
              <a:t>①</a:t>
            </a:r>
            <a:endParaRPr kumimoji="1" lang="ja-JP" altLang="en-US" dirty="0"/>
          </a:p>
        </p:txBody>
      </p:sp>
      <p:sp>
        <p:nvSpPr>
          <p:cNvPr id="14" name="テキスト ボックス 13"/>
          <p:cNvSpPr txBox="1"/>
          <p:nvPr/>
        </p:nvSpPr>
        <p:spPr>
          <a:xfrm>
            <a:off x="1634706" y="3529846"/>
            <a:ext cx="368780" cy="369332"/>
          </a:xfrm>
          <a:prstGeom prst="rect">
            <a:avLst/>
          </a:prstGeom>
          <a:solidFill>
            <a:schemeClr val="accent2"/>
          </a:solidFill>
        </p:spPr>
        <p:txBody>
          <a:bodyPr wrap="square" rtlCol="0">
            <a:spAutoFit/>
          </a:bodyPr>
          <a:lstStyle/>
          <a:p>
            <a:r>
              <a:rPr kumimoji="1" lang="ja-JP" altLang="en-US" dirty="0" smtClean="0"/>
              <a:t>②</a:t>
            </a:r>
            <a:endParaRPr kumimoji="1" lang="ja-JP" altLang="en-US" dirty="0"/>
          </a:p>
        </p:txBody>
      </p:sp>
      <p:sp>
        <p:nvSpPr>
          <p:cNvPr id="15" name="テキスト ボックス 14"/>
          <p:cNvSpPr txBox="1"/>
          <p:nvPr/>
        </p:nvSpPr>
        <p:spPr>
          <a:xfrm>
            <a:off x="5986732" y="2070340"/>
            <a:ext cx="6205268" cy="923330"/>
          </a:xfrm>
          <a:prstGeom prst="rect">
            <a:avLst/>
          </a:prstGeom>
          <a:noFill/>
        </p:spPr>
        <p:txBody>
          <a:bodyPr wrap="square" rtlCol="0">
            <a:spAutoFit/>
          </a:bodyPr>
          <a:lstStyle/>
          <a:p>
            <a:r>
              <a:rPr kumimoji="1" lang="ja-JP" altLang="en-US" dirty="0" smtClean="0"/>
              <a:t>■①ステージクリア数の表示</a:t>
            </a:r>
            <a:endParaRPr kumimoji="1" lang="en-US" altLang="ja-JP" dirty="0" smtClean="0"/>
          </a:p>
          <a:p>
            <a:r>
              <a:rPr lang="ja-JP" altLang="en-US" dirty="0"/>
              <a:t>　</a:t>
            </a:r>
            <a:r>
              <a:rPr lang="ja-JP" altLang="en-US" dirty="0" smtClean="0"/>
              <a:t>ステージのクリア数を表示する。</a:t>
            </a:r>
            <a:endParaRPr lang="en-US" altLang="ja-JP" dirty="0" smtClean="0"/>
          </a:p>
          <a:p>
            <a:r>
              <a:rPr lang="ja-JP" altLang="en-US" dirty="0"/>
              <a:t>　</a:t>
            </a:r>
            <a:r>
              <a:rPr lang="ja-JP" altLang="en-US" dirty="0" smtClean="0"/>
              <a:t>〇</a:t>
            </a:r>
            <a:r>
              <a:rPr lang="en-US" altLang="ja-JP" dirty="0" smtClean="0"/>
              <a:t>/</a:t>
            </a:r>
            <a:r>
              <a:rPr lang="ja-JP" altLang="en-US" dirty="0" smtClean="0"/>
              <a:t>〇表示の予定</a:t>
            </a:r>
            <a:endParaRPr lang="en-US" altLang="ja-JP" dirty="0" smtClean="0"/>
          </a:p>
        </p:txBody>
      </p:sp>
      <p:sp>
        <p:nvSpPr>
          <p:cNvPr id="16" name="テキスト ボックス 15"/>
          <p:cNvSpPr txBox="1"/>
          <p:nvPr/>
        </p:nvSpPr>
        <p:spPr>
          <a:xfrm>
            <a:off x="5986732" y="3545457"/>
            <a:ext cx="4580626" cy="1477328"/>
          </a:xfrm>
          <a:prstGeom prst="rect">
            <a:avLst/>
          </a:prstGeom>
          <a:noFill/>
        </p:spPr>
        <p:txBody>
          <a:bodyPr wrap="square" rtlCol="0">
            <a:spAutoFit/>
          </a:bodyPr>
          <a:lstStyle/>
          <a:p>
            <a:r>
              <a:rPr kumimoji="1" lang="ja-JP" altLang="en-US" dirty="0" smtClean="0"/>
              <a:t>■②マップのアイコン表示</a:t>
            </a:r>
            <a:endParaRPr kumimoji="1" lang="en-US" altLang="ja-JP" dirty="0" smtClean="0"/>
          </a:p>
          <a:p>
            <a:r>
              <a:rPr lang="ja-JP" altLang="en-US" dirty="0"/>
              <a:t>　</a:t>
            </a:r>
            <a:r>
              <a:rPr lang="ja-JP" altLang="en-US" dirty="0" smtClean="0"/>
              <a:t>マップ上に次に進める場所のアイコンを表示。</a:t>
            </a:r>
            <a:endParaRPr lang="en-US" altLang="ja-JP" dirty="0" smtClean="0"/>
          </a:p>
          <a:p>
            <a:r>
              <a:rPr lang="ja-JP" altLang="en-US" dirty="0"/>
              <a:t>　</a:t>
            </a:r>
            <a:r>
              <a:rPr lang="ja-JP" altLang="en-US" dirty="0" smtClean="0"/>
              <a:t>タップでステージへ進む。</a:t>
            </a:r>
            <a:endParaRPr lang="en-US" altLang="ja-JP" dirty="0" smtClean="0"/>
          </a:p>
          <a:p>
            <a:r>
              <a:rPr lang="ja-JP" altLang="en-US" dirty="0"/>
              <a:t>　</a:t>
            </a:r>
            <a:r>
              <a:rPr lang="ja-JP" altLang="en-US" dirty="0" smtClean="0"/>
              <a:t>進めないところには鍵のマークを表示して</a:t>
            </a:r>
            <a:endParaRPr lang="en-US" altLang="ja-JP" dirty="0" smtClean="0"/>
          </a:p>
          <a:p>
            <a:r>
              <a:rPr lang="ja-JP" altLang="en-US" dirty="0"/>
              <a:t>　</a:t>
            </a:r>
            <a:r>
              <a:rPr lang="ja-JP" altLang="en-US" dirty="0" smtClean="0"/>
              <a:t>選択不可にする。</a:t>
            </a:r>
            <a:endParaRPr lang="en-US" altLang="ja-JP" dirty="0" smtClean="0"/>
          </a:p>
        </p:txBody>
      </p:sp>
      <p:sp>
        <p:nvSpPr>
          <p:cNvPr id="17" name="正方形/長方形 16"/>
          <p:cNvSpPr/>
          <p:nvPr/>
        </p:nvSpPr>
        <p:spPr>
          <a:xfrm>
            <a:off x="560717" y="353143"/>
            <a:ext cx="11027434" cy="6202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p:nvPr/>
        </p:nvCxnSpPr>
        <p:spPr>
          <a:xfrm flipV="1">
            <a:off x="838200" y="1605280"/>
            <a:ext cx="10515600" cy="16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957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t>メイン</a:t>
            </a:r>
            <a:r>
              <a:rPr lang="ja-JP" altLang="en-US" dirty="0" smtClean="0"/>
              <a:t>画面</a:t>
            </a:r>
            <a:endParaRPr lang="ja-JP" altLang="en-US" dirty="0"/>
          </a:p>
        </p:txBody>
      </p:sp>
      <p:sp>
        <p:nvSpPr>
          <p:cNvPr id="14" name="テキスト ボックス 13"/>
          <p:cNvSpPr txBox="1"/>
          <p:nvPr/>
        </p:nvSpPr>
        <p:spPr>
          <a:xfrm>
            <a:off x="5986732" y="2070340"/>
            <a:ext cx="6205268" cy="923330"/>
          </a:xfrm>
          <a:prstGeom prst="rect">
            <a:avLst/>
          </a:prstGeom>
          <a:noFill/>
        </p:spPr>
        <p:txBody>
          <a:bodyPr wrap="square" rtlCol="0">
            <a:spAutoFit/>
          </a:bodyPr>
          <a:lstStyle/>
          <a:p>
            <a:r>
              <a:rPr kumimoji="1" lang="ja-JP" altLang="en-US" dirty="0" smtClean="0"/>
              <a:t>■①</a:t>
            </a:r>
            <a:r>
              <a:rPr lang="en-US" altLang="ja-JP" dirty="0"/>
              <a:t>HP</a:t>
            </a:r>
            <a:r>
              <a:rPr lang="ja-JP" altLang="en-US" dirty="0"/>
              <a:t>表示。</a:t>
            </a:r>
            <a:endParaRPr lang="en-US" altLang="ja-JP" dirty="0"/>
          </a:p>
          <a:p>
            <a:r>
              <a:rPr lang="ja-JP" altLang="en-US" dirty="0"/>
              <a:t>　</a:t>
            </a:r>
            <a:r>
              <a:rPr lang="en-US" altLang="ja-JP" dirty="0"/>
              <a:t>HP</a:t>
            </a:r>
            <a:r>
              <a:rPr lang="ja-JP" altLang="en-US" dirty="0"/>
              <a:t>の表示</a:t>
            </a:r>
            <a:r>
              <a:rPr lang="ja-JP" altLang="en-US" dirty="0" smtClean="0"/>
              <a:t>。一回当たるたびに</a:t>
            </a:r>
            <a:r>
              <a:rPr lang="en-US" altLang="ja-JP" dirty="0" smtClean="0"/>
              <a:t>HP</a:t>
            </a:r>
            <a:r>
              <a:rPr lang="ja-JP" altLang="en-US" dirty="0" smtClean="0"/>
              <a:t>が</a:t>
            </a:r>
            <a:r>
              <a:rPr lang="en-US" altLang="ja-JP" dirty="0" smtClean="0"/>
              <a:t>1</a:t>
            </a:r>
            <a:r>
              <a:rPr lang="ja-JP" altLang="en-US" dirty="0" smtClean="0"/>
              <a:t>減少する。</a:t>
            </a:r>
            <a:endParaRPr lang="en-US" altLang="ja-JP" dirty="0" smtClean="0"/>
          </a:p>
          <a:p>
            <a:r>
              <a:rPr lang="ja-JP" altLang="en-US" dirty="0"/>
              <a:t>　</a:t>
            </a:r>
            <a:r>
              <a:rPr lang="ja-JP" altLang="en-US" dirty="0" smtClean="0"/>
              <a:t>落ちたら</a:t>
            </a:r>
            <a:r>
              <a:rPr lang="en-US" altLang="ja-JP" dirty="0" smtClean="0"/>
              <a:t>HP</a:t>
            </a:r>
            <a:r>
              <a:rPr lang="ja-JP" altLang="en-US" dirty="0" smtClean="0"/>
              <a:t>が</a:t>
            </a:r>
            <a:r>
              <a:rPr lang="en-US" altLang="ja-JP" dirty="0" smtClean="0"/>
              <a:t>1</a:t>
            </a:r>
            <a:r>
              <a:rPr lang="ja-JP" altLang="en-US" dirty="0" smtClean="0"/>
              <a:t>減少しチェックポイントから復帰する。</a:t>
            </a:r>
            <a:endParaRPr lang="en-US" altLang="ja-JP" dirty="0"/>
          </a:p>
        </p:txBody>
      </p:sp>
      <p:sp>
        <p:nvSpPr>
          <p:cNvPr id="15" name="テキスト ボックス 14"/>
          <p:cNvSpPr txBox="1"/>
          <p:nvPr/>
        </p:nvSpPr>
        <p:spPr>
          <a:xfrm>
            <a:off x="5986732" y="3200051"/>
            <a:ext cx="4719368" cy="923330"/>
          </a:xfrm>
          <a:prstGeom prst="rect">
            <a:avLst/>
          </a:prstGeom>
          <a:noFill/>
        </p:spPr>
        <p:txBody>
          <a:bodyPr wrap="square" rtlCol="0">
            <a:spAutoFit/>
          </a:bodyPr>
          <a:lstStyle/>
          <a:p>
            <a:r>
              <a:rPr kumimoji="1" lang="ja-JP" altLang="en-US" dirty="0" smtClean="0"/>
              <a:t>■</a:t>
            </a:r>
            <a:r>
              <a:rPr lang="ja-JP" altLang="en-US" dirty="0"/>
              <a:t>②移動ボタン表示</a:t>
            </a:r>
            <a:endParaRPr lang="en-US" altLang="ja-JP" dirty="0"/>
          </a:p>
          <a:p>
            <a:r>
              <a:rPr lang="ja-JP" altLang="en-US" dirty="0"/>
              <a:t>　左の矢印は左へ移動、右の矢印は右へ移動</a:t>
            </a:r>
            <a:endParaRPr lang="en-US" altLang="ja-JP" dirty="0"/>
          </a:p>
          <a:p>
            <a:r>
              <a:rPr lang="ja-JP" altLang="en-US" dirty="0"/>
              <a:t>　となる。</a:t>
            </a:r>
            <a:endParaRPr lang="en-US" altLang="ja-JP" dirty="0" smtClean="0"/>
          </a:p>
        </p:txBody>
      </p:sp>
      <p:sp>
        <p:nvSpPr>
          <p:cNvPr id="17" name="テキスト ボックス 16"/>
          <p:cNvSpPr txBox="1"/>
          <p:nvPr/>
        </p:nvSpPr>
        <p:spPr>
          <a:xfrm>
            <a:off x="5986732" y="4329762"/>
            <a:ext cx="5367068" cy="646331"/>
          </a:xfrm>
          <a:prstGeom prst="rect">
            <a:avLst/>
          </a:prstGeom>
          <a:noFill/>
        </p:spPr>
        <p:txBody>
          <a:bodyPr wrap="square" rtlCol="0">
            <a:spAutoFit/>
          </a:bodyPr>
          <a:lstStyle/>
          <a:p>
            <a:r>
              <a:rPr kumimoji="1" lang="ja-JP" altLang="en-US" dirty="0" smtClean="0"/>
              <a:t>■</a:t>
            </a:r>
            <a:r>
              <a:rPr lang="ja-JP" altLang="en-US" dirty="0"/>
              <a:t>③シャボン</a:t>
            </a:r>
            <a:r>
              <a:rPr lang="ja-JP" altLang="en-US" dirty="0" smtClean="0"/>
              <a:t>玉ボタン</a:t>
            </a:r>
            <a:r>
              <a:rPr lang="ja-JP" altLang="en-US" dirty="0"/>
              <a:t>表示</a:t>
            </a:r>
          </a:p>
          <a:p>
            <a:r>
              <a:rPr lang="ja-JP" altLang="en-US" dirty="0"/>
              <a:t>　シャボン</a:t>
            </a:r>
            <a:r>
              <a:rPr lang="ja-JP" altLang="en-US" dirty="0" smtClean="0"/>
              <a:t>玉を生成する時に使用。</a:t>
            </a:r>
            <a:endParaRPr lang="ja-JP" altLang="en-US" dirty="0"/>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346944"/>
            <a:ext cx="5036387" cy="3183147"/>
          </a:xfrm>
          <a:prstGeom prst="rect">
            <a:avLst/>
          </a:prstGeom>
        </p:spPr>
      </p:pic>
      <p:sp>
        <p:nvSpPr>
          <p:cNvPr id="11" name="正方形/長方形 10"/>
          <p:cNvSpPr/>
          <p:nvPr/>
        </p:nvSpPr>
        <p:spPr>
          <a:xfrm>
            <a:off x="944217" y="4793488"/>
            <a:ext cx="646981" cy="64698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728035" y="4793488"/>
            <a:ext cx="622288" cy="64698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1849991" y="4923620"/>
            <a:ext cx="370936" cy="386715"/>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右矢印 18"/>
          <p:cNvSpPr/>
          <p:nvPr/>
        </p:nvSpPr>
        <p:spPr>
          <a:xfrm rot="10800000">
            <a:off x="1090866" y="4923619"/>
            <a:ext cx="370936" cy="386715"/>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5029949" y="4709834"/>
            <a:ext cx="722432" cy="72243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6045" y="4793488"/>
            <a:ext cx="538114" cy="496411"/>
          </a:xfrm>
          <a:prstGeom prst="rect">
            <a:avLst/>
          </a:prstGeom>
        </p:spPr>
      </p:pic>
      <p:sp>
        <p:nvSpPr>
          <p:cNvPr id="24" name="正方形/長方形 23"/>
          <p:cNvSpPr/>
          <p:nvPr/>
        </p:nvSpPr>
        <p:spPr>
          <a:xfrm>
            <a:off x="838200" y="2563425"/>
            <a:ext cx="2044460" cy="1984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4606161" y="2392501"/>
            <a:ext cx="431560" cy="369332"/>
          </a:xfrm>
          <a:prstGeom prst="rect">
            <a:avLst/>
          </a:prstGeom>
          <a:solidFill>
            <a:schemeClr val="tx1"/>
          </a:solidFill>
        </p:spPr>
        <p:txBody>
          <a:bodyPr wrap="square" rtlCol="0">
            <a:spAutoFit/>
          </a:bodyPr>
          <a:lstStyle/>
          <a:p>
            <a:r>
              <a:rPr lang="ja-JP" altLang="en-US" dirty="0">
                <a:solidFill>
                  <a:schemeClr val="bg1"/>
                </a:solidFill>
              </a:rPr>
              <a:t>②</a:t>
            </a:r>
            <a:endParaRPr kumimoji="1" lang="ja-JP" altLang="en-US" dirty="0">
              <a:solidFill>
                <a:schemeClr val="bg1"/>
              </a:solidFill>
            </a:endParaRPr>
          </a:p>
        </p:txBody>
      </p:sp>
      <p:sp>
        <p:nvSpPr>
          <p:cNvPr id="26" name="テキスト ボックス 25"/>
          <p:cNvSpPr txBox="1"/>
          <p:nvPr/>
        </p:nvSpPr>
        <p:spPr>
          <a:xfrm>
            <a:off x="875086" y="4347350"/>
            <a:ext cx="431560" cy="369332"/>
          </a:xfrm>
          <a:prstGeom prst="rect">
            <a:avLst/>
          </a:prstGeom>
          <a:solidFill>
            <a:schemeClr val="tx1"/>
          </a:solidFill>
        </p:spPr>
        <p:txBody>
          <a:bodyPr wrap="square" rtlCol="0">
            <a:spAutoFit/>
          </a:bodyPr>
          <a:lstStyle/>
          <a:p>
            <a:r>
              <a:rPr lang="ja-JP" altLang="en-US" dirty="0">
                <a:solidFill>
                  <a:schemeClr val="bg1"/>
                </a:solidFill>
              </a:rPr>
              <a:t>③</a:t>
            </a:r>
            <a:endParaRPr kumimoji="1" lang="ja-JP" altLang="en-US" dirty="0">
              <a:solidFill>
                <a:schemeClr val="bg1"/>
              </a:solidFill>
            </a:endParaRPr>
          </a:p>
        </p:txBody>
      </p:sp>
      <p:sp>
        <p:nvSpPr>
          <p:cNvPr id="28" name="テキスト ボックス 27"/>
          <p:cNvSpPr txBox="1"/>
          <p:nvPr/>
        </p:nvSpPr>
        <p:spPr>
          <a:xfrm>
            <a:off x="882994" y="1970193"/>
            <a:ext cx="415744" cy="369332"/>
          </a:xfrm>
          <a:prstGeom prst="rect">
            <a:avLst/>
          </a:prstGeom>
          <a:solidFill>
            <a:schemeClr val="tx1"/>
          </a:solidFill>
        </p:spPr>
        <p:txBody>
          <a:bodyPr wrap="square" rtlCol="0">
            <a:spAutoFit/>
          </a:bodyPr>
          <a:lstStyle/>
          <a:p>
            <a:r>
              <a:rPr lang="ja-JP" altLang="en-US" dirty="0">
                <a:solidFill>
                  <a:schemeClr val="bg1"/>
                </a:solidFill>
              </a:rPr>
              <a:t>①</a:t>
            </a:r>
            <a:endParaRPr kumimoji="1" lang="ja-JP" altLang="en-US" dirty="0">
              <a:solidFill>
                <a:schemeClr val="bg1"/>
              </a:solidFill>
            </a:endParaRPr>
          </a:p>
        </p:txBody>
      </p:sp>
      <p:sp>
        <p:nvSpPr>
          <p:cNvPr id="21" name="正方形/長方形 20"/>
          <p:cNvSpPr/>
          <p:nvPr/>
        </p:nvSpPr>
        <p:spPr>
          <a:xfrm>
            <a:off x="560717" y="353143"/>
            <a:ext cx="11027434" cy="6202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3" name="図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5023" y="2378293"/>
            <a:ext cx="331877" cy="460346"/>
          </a:xfrm>
          <a:prstGeom prst="rect">
            <a:avLst/>
          </a:prstGeom>
        </p:spPr>
      </p:pic>
      <p:pic>
        <p:nvPicPr>
          <p:cNvPr id="27" name="図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81471" y="2360311"/>
            <a:ext cx="331877" cy="460346"/>
          </a:xfrm>
          <a:prstGeom prst="rect">
            <a:avLst/>
          </a:prstGeom>
        </p:spPr>
      </p:pic>
      <p:pic>
        <p:nvPicPr>
          <p:cNvPr id="30" name="図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64148" y="2361840"/>
            <a:ext cx="331877" cy="460346"/>
          </a:xfrm>
          <a:prstGeom prst="rect">
            <a:avLst/>
          </a:prstGeom>
        </p:spPr>
      </p:pic>
      <p:cxnSp>
        <p:nvCxnSpPr>
          <p:cNvPr id="32" name="直線コネクタ 31"/>
          <p:cNvCxnSpPr/>
          <p:nvPr/>
        </p:nvCxnSpPr>
        <p:spPr>
          <a:xfrm flipV="1">
            <a:off x="838200" y="1605280"/>
            <a:ext cx="10515600" cy="16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5986732" y="5182474"/>
            <a:ext cx="5367068" cy="1200329"/>
          </a:xfrm>
          <a:prstGeom prst="rect">
            <a:avLst/>
          </a:prstGeom>
          <a:noFill/>
        </p:spPr>
        <p:txBody>
          <a:bodyPr wrap="square" rtlCol="0">
            <a:spAutoFit/>
          </a:bodyPr>
          <a:lstStyle/>
          <a:p>
            <a:r>
              <a:rPr kumimoji="1" lang="ja-JP" altLang="en-US" dirty="0" smtClean="0"/>
              <a:t>■</a:t>
            </a:r>
            <a:r>
              <a:rPr lang="ja-JP" altLang="en-US" dirty="0" smtClean="0"/>
              <a:t>③残り時間の表示</a:t>
            </a:r>
            <a:endParaRPr lang="en-US" altLang="ja-JP" dirty="0" smtClean="0"/>
          </a:p>
          <a:p>
            <a:r>
              <a:rPr lang="ja-JP" altLang="en-US" dirty="0" smtClean="0"/>
              <a:t>　時間が</a:t>
            </a:r>
            <a:r>
              <a:rPr lang="en-US" altLang="ja-JP" dirty="0" smtClean="0"/>
              <a:t>0</a:t>
            </a:r>
            <a:r>
              <a:rPr lang="ja-JP" altLang="en-US" dirty="0" smtClean="0"/>
              <a:t>になるとゲームオーバーになる。</a:t>
            </a:r>
            <a:endParaRPr lang="en-US" altLang="ja-JP" dirty="0" smtClean="0"/>
          </a:p>
          <a:p>
            <a:r>
              <a:rPr lang="ja-JP" altLang="en-US" dirty="0" smtClean="0"/>
              <a:t>　残り時間によりクリア時のランクが決まる。</a:t>
            </a:r>
            <a:endParaRPr lang="en-US" altLang="ja-JP" dirty="0" smtClean="0"/>
          </a:p>
          <a:p>
            <a:r>
              <a:rPr lang="ja-JP" altLang="en-US" dirty="0" smtClean="0"/>
              <a:t>　クリアランクは後に記述。</a:t>
            </a:r>
            <a:endParaRPr lang="ja-JP" altLang="en-US" dirty="0"/>
          </a:p>
        </p:txBody>
      </p:sp>
      <p:sp>
        <p:nvSpPr>
          <p:cNvPr id="3" name="テキスト ボックス 2"/>
          <p:cNvSpPr txBox="1"/>
          <p:nvPr/>
        </p:nvSpPr>
        <p:spPr>
          <a:xfrm>
            <a:off x="5047890" y="2378293"/>
            <a:ext cx="871268" cy="276999"/>
          </a:xfrm>
          <a:prstGeom prst="rect">
            <a:avLst/>
          </a:prstGeom>
          <a:noFill/>
        </p:spPr>
        <p:txBody>
          <a:bodyPr wrap="square" rtlCol="0">
            <a:spAutoFit/>
          </a:bodyPr>
          <a:lstStyle/>
          <a:p>
            <a:r>
              <a:rPr lang="en-US" altLang="ja-JP" sz="1200" dirty="0" smtClean="0"/>
              <a:t>TIME</a:t>
            </a:r>
            <a:r>
              <a:rPr lang="ja-JP" altLang="en-US" sz="1200" dirty="0" smtClean="0"/>
              <a:t>：</a:t>
            </a:r>
            <a:r>
              <a:rPr lang="en-US" altLang="ja-JP" sz="1200" dirty="0" smtClean="0"/>
              <a:t>300</a:t>
            </a:r>
            <a:endParaRPr kumimoji="1" lang="ja-JP" altLang="en-US" sz="1200" dirty="0"/>
          </a:p>
        </p:txBody>
      </p:sp>
      <p:sp>
        <p:nvSpPr>
          <p:cNvPr id="31" name="テキスト ボックス 30"/>
          <p:cNvSpPr txBox="1"/>
          <p:nvPr/>
        </p:nvSpPr>
        <p:spPr>
          <a:xfrm>
            <a:off x="4664613" y="4359124"/>
            <a:ext cx="431560" cy="369332"/>
          </a:xfrm>
          <a:prstGeom prst="rect">
            <a:avLst/>
          </a:prstGeom>
          <a:solidFill>
            <a:schemeClr val="tx1"/>
          </a:solidFill>
        </p:spPr>
        <p:txBody>
          <a:bodyPr wrap="square" rtlCol="0">
            <a:spAutoFit/>
          </a:bodyPr>
          <a:lstStyle/>
          <a:p>
            <a:r>
              <a:rPr lang="ja-JP" altLang="en-US" dirty="0" smtClean="0">
                <a:solidFill>
                  <a:schemeClr val="bg1"/>
                </a:solidFill>
              </a:rPr>
              <a:t>④</a:t>
            </a:r>
            <a:endParaRPr kumimoji="1" lang="ja-JP" altLang="en-US" dirty="0">
              <a:solidFill>
                <a:schemeClr val="bg1"/>
              </a:solidFill>
            </a:endParaRPr>
          </a:p>
        </p:txBody>
      </p:sp>
    </p:spTree>
    <p:extLst>
      <p:ext uri="{BB962C8B-B14F-4D97-AF65-F5344CB8AC3E}">
        <p14:creationId xmlns:p14="http://schemas.microsoft.com/office/powerpoint/2010/main" val="1383262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653880"/>
            <a:ext cx="4984630" cy="3183147"/>
          </a:xfrm>
          <a:prstGeom prst="rect">
            <a:avLst/>
          </a:prstGeom>
        </p:spPr>
      </p:pic>
      <p:sp>
        <p:nvSpPr>
          <p:cNvPr id="24" name="正方形/長方形 23"/>
          <p:cNvSpPr/>
          <p:nvPr/>
        </p:nvSpPr>
        <p:spPr>
          <a:xfrm>
            <a:off x="846443" y="2874970"/>
            <a:ext cx="1970561" cy="2016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t>メイン</a:t>
            </a:r>
            <a:r>
              <a:rPr lang="ja-JP" altLang="en-US" dirty="0" smtClean="0"/>
              <a:t>画面</a:t>
            </a:r>
            <a:endParaRPr lang="ja-JP" altLang="en-US" dirty="0"/>
          </a:p>
        </p:txBody>
      </p:sp>
      <p:sp>
        <p:nvSpPr>
          <p:cNvPr id="8" name="テキスト ボックス 7"/>
          <p:cNvSpPr txBox="1"/>
          <p:nvPr/>
        </p:nvSpPr>
        <p:spPr>
          <a:xfrm>
            <a:off x="1091687" y="1764132"/>
            <a:ext cx="6203193" cy="584775"/>
          </a:xfrm>
          <a:prstGeom prst="rect">
            <a:avLst/>
          </a:prstGeom>
          <a:noFill/>
        </p:spPr>
        <p:txBody>
          <a:bodyPr wrap="square" rtlCol="0">
            <a:spAutoFit/>
          </a:bodyPr>
          <a:lstStyle/>
          <a:p>
            <a:r>
              <a:rPr lang="ja-JP" altLang="en-US" sz="3200" dirty="0" smtClean="0"/>
              <a:t>■リザルト</a:t>
            </a:r>
            <a:endParaRPr lang="en-US" altLang="ja-JP" sz="3200" dirty="0"/>
          </a:p>
        </p:txBody>
      </p:sp>
      <p:sp>
        <p:nvSpPr>
          <p:cNvPr id="9" name="正方形/長方形 8"/>
          <p:cNvSpPr/>
          <p:nvPr/>
        </p:nvSpPr>
        <p:spPr>
          <a:xfrm>
            <a:off x="1808176" y="2968246"/>
            <a:ext cx="3044678" cy="25184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2182786" y="3176125"/>
            <a:ext cx="2355011" cy="369332"/>
          </a:xfrm>
          <a:prstGeom prst="rect">
            <a:avLst/>
          </a:prstGeom>
          <a:noFill/>
        </p:spPr>
        <p:txBody>
          <a:bodyPr wrap="square" rtlCol="0">
            <a:spAutoFit/>
          </a:bodyPr>
          <a:lstStyle/>
          <a:p>
            <a:pPr algn="ctr"/>
            <a:r>
              <a:rPr kumimoji="1" lang="ja-JP" altLang="en-US" dirty="0" smtClean="0"/>
              <a:t>クリア</a:t>
            </a:r>
            <a:endParaRPr kumimoji="1" lang="ja-JP" altLang="en-US" dirty="0"/>
          </a:p>
        </p:txBody>
      </p:sp>
      <p:sp>
        <p:nvSpPr>
          <p:cNvPr id="3" name="テキスト ボックス 2"/>
          <p:cNvSpPr txBox="1"/>
          <p:nvPr/>
        </p:nvSpPr>
        <p:spPr>
          <a:xfrm>
            <a:off x="2363940" y="3877811"/>
            <a:ext cx="1992702" cy="369332"/>
          </a:xfrm>
          <a:prstGeom prst="rect">
            <a:avLst/>
          </a:prstGeom>
          <a:noFill/>
        </p:spPr>
        <p:txBody>
          <a:bodyPr wrap="square" rtlCol="0">
            <a:spAutoFit/>
          </a:bodyPr>
          <a:lstStyle/>
          <a:p>
            <a:pPr algn="ctr"/>
            <a:r>
              <a:rPr kumimoji="1" lang="ja-JP" altLang="en-US" dirty="0" smtClean="0"/>
              <a:t>クリアタイム　ｘｘｘｘ</a:t>
            </a:r>
            <a:endParaRPr kumimoji="1" lang="ja-JP" altLang="en-US" dirty="0"/>
          </a:p>
        </p:txBody>
      </p:sp>
      <p:sp>
        <p:nvSpPr>
          <p:cNvPr id="11" name="テキスト ボックス 10"/>
          <p:cNvSpPr txBox="1"/>
          <p:nvPr/>
        </p:nvSpPr>
        <p:spPr>
          <a:xfrm>
            <a:off x="2363940" y="4577570"/>
            <a:ext cx="1992702" cy="369332"/>
          </a:xfrm>
          <a:prstGeom prst="rect">
            <a:avLst/>
          </a:prstGeom>
          <a:noFill/>
        </p:spPr>
        <p:txBody>
          <a:bodyPr wrap="square" rtlCol="0">
            <a:spAutoFit/>
          </a:bodyPr>
          <a:lstStyle/>
          <a:p>
            <a:pPr algn="ctr"/>
            <a:r>
              <a:rPr kumimoji="1" lang="ja-JP" altLang="en-US" dirty="0" smtClean="0"/>
              <a:t>ランク　</a:t>
            </a:r>
            <a:r>
              <a:rPr kumimoji="1" lang="en-US" altLang="ja-JP" dirty="0" smtClean="0"/>
              <a:t>S</a:t>
            </a:r>
            <a:endParaRPr kumimoji="1" lang="ja-JP" altLang="en-US" dirty="0"/>
          </a:p>
        </p:txBody>
      </p:sp>
      <p:sp>
        <p:nvSpPr>
          <p:cNvPr id="13" name="テキスト ボックス 12"/>
          <p:cNvSpPr txBox="1"/>
          <p:nvPr/>
        </p:nvSpPr>
        <p:spPr>
          <a:xfrm>
            <a:off x="1819758" y="3003616"/>
            <a:ext cx="448574" cy="369332"/>
          </a:xfrm>
          <a:prstGeom prst="rect">
            <a:avLst/>
          </a:prstGeom>
          <a:noFill/>
        </p:spPr>
        <p:txBody>
          <a:bodyPr wrap="square" rtlCol="0">
            <a:spAutoFit/>
          </a:bodyPr>
          <a:lstStyle/>
          <a:p>
            <a:r>
              <a:rPr lang="ja-JP" altLang="en-US" dirty="0"/>
              <a:t>②</a:t>
            </a:r>
            <a:endParaRPr kumimoji="1" lang="ja-JP" altLang="en-US" dirty="0"/>
          </a:p>
        </p:txBody>
      </p:sp>
      <p:sp>
        <p:nvSpPr>
          <p:cNvPr id="14" name="テキスト ボックス 13"/>
          <p:cNvSpPr txBox="1"/>
          <p:nvPr/>
        </p:nvSpPr>
        <p:spPr>
          <a:xfrm>
            <a:off x="838200" y="2705724"/>
            <a:ext cx="163902" cy="369332"/>
          </a:xfrm>
          <a:prstGeom prst="rect">
            <a:avLst/>
          </a:prstGeom>
          <a:noFill/>
        </p:spPr>
        <p:txBody>
          <a:bodyPr wrap="square" rtlCol="0">
            <a:spAutoFit/>
          </a:bodyPr>
          <a:lstStyle/>
          <a:p>
            <a:r>
              <a:rPr lang="ja-JP" altLang="en-US" dirty="0"/>
              <a:t>①</a:t>
            </a:r>
            <a:endParaRPr kumimoji="1" lang="ja-JP" altLang="en-US" dirty="0"/>
          </a:p>
        </p:txBody>
      </p:sp>
      <p:sp>
        <p:nvSpPr>
          <p:cNvPr id="15" name="テキスト ボックス 14"/>
          <p:cNvSpPr txBox="1"/>
          <p:nvPr/>
        </p:nvSpPr>
        <p:spPr>
          <a:xfrm>
            <a:off x="5981077" y="3323813"/>
            <a:ext cx="5500681" cy="1477328"/>
          </a:xfrm>
          <a:prstGeom prst="rect">
            <a:avLst/>
          </a:prstGeom>
          <a:noFill/>
        </p:spPr>
        <p:txBody>
          <a:bodyPr wrap="square" rtlCol="0">
            <a:spAutoFit/>
          </a:bodyPr>
          <a:lstStyle/>
          <a:p>
            <a:r>
              <a:rPr kumimoji="1" lang="ja-JP" altLang="en-US" dirty="0" smtClean="0"/>
              <a:t>■</a:t>
            </a:r>
            <a:r>
              <a:rPr lang="ja-JP" altLang="en-US" dirty="0"/>
              <a:t>②</a:t>
            </a:r>
            <a:r>
              <a:rPr kumimoji="1" lang="ja-JP" altLang="en-US" dirty="0" smtClean="0"/>
              <a:t>「ステージクリア」の表示</a:t>
            </a:r>
            <a:endParaRPr kumimoji="1" lang="en-US" altLang="ja-JP" dirty="0" smtClean="0"/>
          </a:p>
          <a:p>
            <a:r>
              <a:rPr lang="ja-JP" altLang="en-US" dirty="0"/>
              <a:t>　</a:t>
            </a:r>
            <a:r>
              <a:rPr lang="ja-JP" altLang="en-US" dirty="0" smtClean="0"/>
              <a:t>クリア時に浮き出るように出す。</a:t>
            </a:r>
            <a:endParaRPr lang="en-US" altLang="ja-JP" dirty="0" smtClean="0"/>
          </a:p>
          <a:p>
            <a:r>
              <a:rPr kumimoji="1" lang="ja-JP" altLang="en-US" dirty="0"/>
              <a:t>　</a:t>
            </a:r>
            <a:r>
              <a:rPr kumimoji="1" lang="ja-JP" altLang="en-US" dirty="0" smtClean="0"/>
              <a:t>クリアの</a:t>
            </a:r>
            <a:r>
              <a:rPr kumimoji="1" lang="ja-JP" altLang="en-US" dirty="0" smtClean="0"/>
              <a:t>時の残り時間</a:t>
            </a:r>
            <a:r>
              <a:rPr kumimoji="1" lang="ja-JP" altLang="en-US" dirty="0" smtClean="0"/>
              <a:t>と時間によるランクを表示する。</a:t>
            </a:r>
            <a:endParaRPr kumimoji="1" lang="en-US" altLang="ja-JP" dirty="0" smtClean="0"/>
          </a:p>
          <a:p>
            <a:r>
              <a:rPr kumimoji="1" lang="ja-JP" altLang="en-US" dirty="0" smtClean="0"/>
              <a:t>　ゲーム中は時間表示は行わない。</a:t>
            </a:r>
            <a:endParaRPr kumimoji="1" lang="en-US" altLang="ja-JP" dirty="0" smtClean="0"/>
          </a:p>
          <a:p>
            <a:endParaRPr kumimoji="1" lang="en-US" altLang="ja-JP" dirty="0" smtClean="0"/>
          </a:p>
        </p:txBody>
      </p:sp>
      <p:sp>
        <p:nvSpPr>
          <p:cNvPr id="17" name="テキスト ボックス 16"/>
          <p:cNvSpPr txBox="1"/>
          <p:nvPr/>
        </p:nvSpPr>
        <p:spPr>
          <a:xfrm>
            <a:off x="2143968" y="5002556"/>
            <a:ext cx="2380890" cy="369332"/>
          </a:xfrm>
          <a:prstGeom prst="rect">
            <a:avLst/>
          </a:prstGeom>
          <a:solidFill>
            <a:schemeClr val="accent4"/>
          </a:solidFill>
        </p:spPr>
        <p:txBody>
          <a:bodyPr wrap="square" rtlCol="0">
            <a:spAutoFit/>
          </a:bodyPr>
          <a:lstStyle/>
          <a:p>
            <a:pPr algn="ctr"/>
            <a:r>
              <a:rPr kumimoji="1" lang="ja-JP" altLang="en-US" dirty="0" smtClean="0"/>
              <a:t>タップして進む</a:t>
            </a:r>
            <a:endParaRPr kumimoji="1" lang="ja-JP" altLang="en-US" dirty="0"/>
          </a:p>
        </p:txBody>
      </p:sp>
      <p:sp>
        <p:nvSpPr>
          <p:cNvPr id="18" name="テキスト ボックス 17"/>
          <p:cNvSpPr txBox="1"/>
          <p:nvPr/>
        </p:nvSpPr>
        <p:spPr>
          <a:xfrm>
            <a:off x="2151172" y="5002556"/>
            <a:ext cx="525987" cy="369332"/>
          </a:xfrm>
          <a:prstGeom prst="rect">
            <a:avLst/>
          </a:prstGeom>
          <a:noFill/>
        </p:spPr>
        <p:txBody>
          <a:bodyPr wrap="square" rtlCol="0">
            <a:spAutoFit/>
          </a:bodyPr>
          <a:lstStyle/>
          <a:p>
            <a:r>
              <a:rPr kumimoji="1" lang="ja-JP" altLang="en-US" dirty="0" smtClean="0"/>
              <a:t>③</a:t>
            </a:r>
            <a:endParaRPr kumimoji="1" lang="ja-JP" altLang="en-US" dirty="0"/>
          </a:p>
        </p:txBody>
      </p:sp>
      <p:sp>
        <p:nvSpPr>
          <p:cNvPr id="19" name="テキスト ボックス 18"/>
          <p:cNvSpPr txBox="1"/>
          <p:nvPr/>
        </p:nvSpPr>
        <p:spPr>
          <a:xfrm>
            <a:off x="5981077" y="5131284"/>
            <a:ext cx="5367068" cy="1200329"/>
          </a:xfrm>
          <a:prstGeom prst="rect">
            <a:avLst/>
          </a:prstGeom>
          <a:noFill/>
        </p:spPr>
        <p:txBody>
          <a:bodyPr wrap="square" rtlCol="0">
            <a:spAutoFit/>
          </a:bodyPr>
          <a:lstStyle/>
          <a:p>
            <a:r>
              <a:rPr kumimoji="1" lang="ja-JP" altLang="en-US" dirty="0" smtClean="0"/>
              <a:t>■③「</a:t>
            </a:r>
            <a:r>
              <a:rPr lang="ja-JP" altLang="en-US" dirty="0" smtClean="0"/>
              <a:t>タップして進む」</a:t>
            </a:r>
            <a:r>
              <a:rPr kumimoji="1" lang="ja-JP" altLang="en-US" dirty="0" smtClean="0"/>
              <a:t>の表示</a:t>
            </a:r>
            <a:endParaRPr kumimoji="1" lang="en-US" altLang="ja-JP" dirty="0" smtClean="0"/>
          </a:p>
          <a:p>
            <a:r>
              <a:rPr lang="ja-JP" altLang="en-US" dirty="0"/>
              <a:t>　</a:t>
            </a:r>
            <a:r>
              <a:rPr lang="ja-JP" altLang="en-US" dirty="0" smtClean="0"/>
              <a:t>何をしていいかわからなくなる可能性があるので、</a:t>
            </a:r>
            <a:endParaRPr lang="en-US" altLang="ja-JP" dirty="0" smtClean="0"/>
          </a:p>
          <a:p>
            <a:r>
              <a:rPr lang="ja-JP" altLang="en-US" dirty="0"/>
              <a:t>　</a:t>
            </a:r>
            <a:r>
              <a:rPr lang="ja-JP" altLang="en-US" dirty="0" smtClean="0"/>
              <a:t>クリア</a:t>
            </a:r>
            <a:r>
              <a:rPr lang="ja-JP" altLang="en-US" dirty="0"/>
              <a:t>表示</a:t>
            </a:r>
            <a:r>
              <a:rPr lang="ja-JP" altLang="en-US" dirty="0" smtClean="0"/>
              <a:t>の</a:t>
            </a:r>
            <a:r>
              <a:rPr lang="en-US" altLang="ja-JP" dirty="0" smtClean="0"/>
              <a:t>1</a:t>
            </a:r>
            <a:r>
              <a:rPr lang="ja-JP" altLang="en-US" dirty="0" smtClean="0"/>
              <a:t>秒後くらいに表示する。</a:t>
            </a:r>
            <a:endParaRPr lang="en-US" altLang="ja-JP" dirty="0" smtClean="0"/>
          </a:p>
          <a:p>
            <a:r>
              <a:rPr lang="ja-JP" altLang="en-US" dirty="0"/>
              <a:t>　</a:t>
            </a:r>
            <a:r>
              <a:rPr lang="ja-JP" altLang="en-US" dirty="0" smtClean="0"/>
              <a:t>タップするとステージセレクトに移行する。</a:t>
            </a:r>
            <a:endParaRPr lang="en-US" altLang="ja-JP" dirty="0" smtClean="0"/>
          </a:p>
        </p:txBody>
      </p:sp>
      <p:sp>
        <p:nvSpPr>
          <p:cNvPr id="20" name="テキスト ボックス 19"/>
          <p:cNvSpPr txBox="1"/>
          <p:nvPr/>
        </p:nvSpPr>
        <p:spPr>
          <a:xfrm>
            <a:off x="5981077" y="2070340"/>
            <a:ext cx="4580626" cy="923330"/>
          </a:xfrm>
          <a:prstGeom prst="rect">
            <a:avLst/>
          </a:prstGeom>
          <a:noFill/>
        </p:spPr>
        <p:txBody>
          <a:bodyPr wrap="square" rtlCol="0">
            <a:spAutoFit/>
          </a:bodyPr>
          <a:lstStyle/>
          <a:p>
            <a:r>
              <a:rPr kumimoji="1" lang="ja-JP" altLang="en-US" dirty="0" smtClean="0"/>
              <a:t>■</a:t>
            </a:r>
            <a:r>
              <a:rPr lang="ja-JP" altLang="en-US" dirty="0"/>
              <a:t>①</a:t>
            </a:r>
            <a:r>
              <a:rPr kumimoji="1" lang="ja-JP" altLang="en-US" dirty="0" smtClean="0"/>
              <a:t>「ゲーム画面」表示</a:t>
            </a:r>
            <a:endParaRPr kumimoji="1" lang="en-US" altLang="ja-JP" dirty="0" smtClean="0"/>
          </a:p>
          <a:p>
            <a:r>
              <a:rPr lang="ja-JP" altLang="en-US" dirty="0"/>
              <a:t>　</a:t>
            </a:r>
            <a:r>
              <a:rPr lang="ja-JP" altLang="en-US" dirty="0" smtClean="0"/>
              <a:t>ゲームのメインを</a:t>
            </a:r>
            <a:r>
              <a:rPr lang="en-US" altLang="ja-JP" dirty="0" smtClean="0"/>
              <a:t>UI</a:t>
            </a:r>
            <a:r>
              <a:rPr lang="ja-JP" altLang="en-US" dirty="0" smtClean="0"/>
              <a:t>をすべて除いて表示</a:t>
            </a:r>
            <a:endParaRPr lang="en-US" altLang="ja-JP" dirty="0" smtClean="0"/>
          </a:p>
          <a:p>
            <a:r>
              <a:rPr lang="ja-JP" altLang="en-US" dirty="0" smtClean="0"/>
              <a:t>　しておく。</a:t>
            </a:r>
            <a:endParaRPr lang="en-US" altLang="ja-JP" dirty="0" smtClean="0"/>
          </a:p>
        </p:txBody>
      </p:sp>
      <p:sp>
        <p:nvSpPr>
          <p:cNvPr id="21" name="正方形/長方形 20"/>
          <p:cNvSpPr/>
          <p:nvPr/>
        </p:nvSpPr>
        <p:spPr>
          <a:xfrm>
            <a:off x="560717" y="353143"/>
            <a:ext cx="11027434" cy="6202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p:cNvCxnSpPr/>
          <p:nvPr/>
        </p:nvCxnSpPr>
        <p:spPr>
          <a:xfrm flipV="1">
            <a:off x="838200" y="1605280"/>
            <a:ext cx="10515600" cy="16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3839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653880"/>
            <a:ext cx="4984630" cy="3183147"/>
          </a:xfrm>
          <a:prstGeom prst="rect">
            <a:avLst/>
          </a:prstGeom>
        </p:spPr>
      </p:pic>
      <p:sp>
        <p:nvSpPr>
          <p:cNvPr id="29" name="正方形/長方形 28"/>
          <p:cNvSpPr/>
          <p:nvPr/>
        </p:nvSpPr>
        <p:spPr>
          <a:xfrm>
            <a:off x="846443" y="2874970"/>
            <a:ext cx="1970561" cy="2016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t>メイン</a:t>
            </a:r>
            <a:r>
              <a:rPr lang="ja-JP" altLang="en-US" dirty="0" smtClean="0"/>
              <a:t>画面</a:t>
            </a:r>
            <a:endParaRPr lang="ja-JP" altLang="en-US" dirty="0"/>
          </a:p>
        </p:txBody>
      </p:sp>
      <p:sp>
        <p:nvSpPr>
          <p:cNvPr id="8" name="テキスト ボックス 7"/>
          <p:cNvSpPr txBox="1"/>
          <p:nvPr/>
        </p:nvSpPr>
        <p:spPr>
          <a:xfrm>
            <a:off x="1091687" y="1764132"/>
            <a:ext cx="6203193" cy="584775"/>
          </a:xfrm>
          <a:prstGeom prst="rect">
            <a:avLst/>
          </a:prstGeom>
          <a:noFill/>
        </p:spPr>
        <p:txBody>
          <a:bodyPr wrap="square" rtlCol="0">
            <a:spAutoFit/>
          </a:bodyPr>
          <a:lstStyle/>
          <a:p>
            <a:r>
              <a:rPr lang="ja-JP" altLang="en-US" sz="3200" dirty="0" smtClean="0"/>
              <a:t>■コンテニュー</a:t>
            </a:r>
            <a:endParaRPr lang="en-US" altLang="ja-JP" sz="3200" dirty="0"/>
          </a:p>
        </p:txBody>
      </p:sp>
      <p:sp>
        <p:nvSpPr>
          <p:cNvPr id="9" name="正方形/長方形 8"/>
          <p:cNvSpPr/>
          <p:nvPr/>
        </p:nvSpPr>
        <p:spPr>
          <a:xfrm>
            <a:off x="1818960" y="2976858"/>
            <a:ext cx="3044678" cy="25184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2263540" y="3405107"/>
            <a:ext cx="2355011" cy="369332"/>
          </a:xfrm>
          <a:prstGeom prst="rect">
            <a:avLst/>
          </a:prstGeom>
          <a:noFill/>
        </p:spPr>
        <p:txBody>
          <a:bodyPr wrap="square" rtlCol="0">
            <a:spAutoFit/>
          </a:bodyPr>
          <a:lstStyle/>
          <a:p>
            <a:pPr algn="ctr"/>
            <a:r>
              <a:rPr lang="ja-JP" altLang="en-US" dirty="0" smtClean="0"/>
              <a:t>コンテニュー？</a:t>
            </a:r>
            <a:endParaRPr kumimoji="1" lang="ja-JP" altLang="en-US" dirty="0"/>
          </a:p>
        </p:txBody>
      </p:sp>
      <p:sp>
        <p:nvSpPr>
          <p:cNvPr id="11" name="テキスト ボックス 10"/>
          <p:cNvSpPr txBox="1"/>
          <p:nvPr/>
        </p:nvSpPr>
        <p:spPr>
          <a:xfrm>
            <a:off x="2026920" y="4444998"/>
            <a:ext cx="1098735" cy="369332"/>
          </a:xfrm>
          <a:prstGeom prst="rect">
            <a:avLst/>
          </a:prstGeom>
          <a:solidFill>
            <a:schemeClr val="accent1"/>
          </a:solidFill>
        </p:spPr>
        <p:txBody>
          <a:bodyPr wrap="square" rtlCol="0">
            <a:spAutoFit/>
          </a:bodyPr>
          <a:lstStyle/>
          <a:p>
            <a:pPr algn="ctr"/>
            <a:r>
              <a:rPr kumimoji="1" lang="ja-JP" altLang="en-US" dirty="0" smtClean="0"/>
              <a:t>はい</a:t>
            </a:r>
            <a:endParaRPr kumimoji="1" lang="ja-JP" altLang="en-US" dirty="0"/>
          </a:p>
        </p:txBody>
      </p:sp>
      <p:sp>
        <p:nvSpPr>
          <p:cNvPr id="13" name="テキスト ボックス 12"/>
          <p:cNvSpPr txBox="1"/>
          <p:nvPr/>
        </p:nvSpPr>
        <p:spPr>
          <a:xfrm>
            <a:off x="1818960" y="3018650"/>
            <a:ext cx="448574" cy="369332"/>
          </a:xfrm>
          <a:prstGeom prst="rect">
            <a:avLst/>
          </a:prstGeom>
          <a:noFill/>
        </p:spPr>
        <p:txBody>
          <a:bodyPr wrap="square" rtlCol="0">
            <a:spAutoFit/>
          </a:bodyPr>
          <a:lstStyle/>
          <a:p>
            <a:r>
              <a:rPr lang="ja-JP" altLang="en-US" dirty="0"/>
              <a:t>②</a:t>
            </a:r>
            <a:endParaRPr kumimoji="1" lang="ja-JP" altLang="en-US" dirty="0"/>
          </a:p>
        </p:txBody>
      </p:sp>
      <p:sp>
        <p:nvSpPr>
          <p:cNvPr id="14" name="テキスト ボックス 13"/>
          <p:cNvSpPr txBox="1"/>
          <p:nvPr/>
        </p:nvSpPr>
        <p:spPr>
          <a:xfrm>
            <a:off x="838200" y="2705724"/>
            <a:ext cx="163902" cy="369332"/>
          </a:xfrm>
          <a:prstGeom prst="rect">
            <a:avLst/>
          </a:prstGeom>
          <a:noFill/>
        </p:spPr>
        <p:txBody>
          <a:bodyPr wrap="square" rtlCol="0">
            <a:spAutoFit/>
          </a:bodyPr>
          <a:lstStyle/>
          <a:p>
            <a:r>
              <a:rPr kumimoji="1" lang="ja-JP" altLang="en-US" dirty="0" smtClean="0"/>
              <a:t>①</a:t>
            </a:r>
            <a:endParaRPr kumimoji="1" lang="ja-JP" altLang="en-US" dirty="0"/>
          </a:p>
        </p:txBody>
      </p:sp>
      <p:sp>
        <p:nvSpPr>
          <p:cNvPr id="19" name="テキスト ボックス 18"/>
          <p:cNvSpPr txBox="1"/>
          <p:nvPr/>
        </p:nvSpPr>
        <p:spPr>
          <a:xfrm>
            <a:off x="3482341" y="4476384"/>
            <a:ext cx="1136210" cy="369332"/>
          </a:xfrm>
          <a:prstGeom prst="rect">
            <a:avLst/>
          </a:prstGeom>
          <a:solidFill>
            <a:schemeClr val="accent1"/>
          </a:solidFill>
        </p:spPr>
        <p:txBody>
          <a:bodyPr wrap="square" rtlCol="0">
            <a:spAutoFit/>
          </a:bodyPr>
          <a:lstStyle/>
          <a:p>
            <a:pPr algn="ctr"/>
            <a:r>
              <a:rPr kumimoji="1" lang="ja-JP" altLang="en-US" dirty="0" smtClean="0"/>
              <a:t>いいえ</a:t>
            </a:r>
            <a:endParaRPr kumimoji="1" lang="ja-JP" altLang="en-US" dirty="0"/>
          </a:p>
        </p:txBody>
      </p:sp>
      <p:sp>
        <p:nvSpPr>
          <p:cNvPr id="20" name="テキスト ボックス 19"/>
          <p:cNvSpPr txBox="1"/>
          <p:nvPr/>
        </p:nvSpPr>
        <p:spPr>
          <a:xfrm>
            <a:off x="1990288" y="4444182"/>
            <a:ext cx="448574" cy="369332"/>
          </a:xfrm>
          <a:prstGeom prst="rect">
            <a:avLst/>
          </a:prstGeom>
          <a:noFill/>
        </p:spPr>
        <p:txBody>
          <a:bodyPr wrap="square" rtlCol="0">
            <a:spAutoFit/>
          </a:bodyPr>
          <a:lstStyle/>
          <a:p>
            <a:r>
              <a:rPr lang="ja-JP" altLang="en-US" dirty="0"/>
              <a:t>③</a:t>
            </a:r>
            <a:endParaRPr kumimoji="1" lang="ja-JP" altLang="en-US" dirty="0"/>
          </a:p>
        </p:txBody>
      </p:sp>
      <p:sp>
        <p:nvSpPr>
          <p:cNvPr id="21" name="テキスト ボックス 20"/>
          <p:cNvSpPr txBox="1"/>
          <p:nvPr/>
        </p:nvSpPr>
        <p:spPr>
          <a:xfrm>
            <a:off x="3403138" y="4476384"/>
            <a:ext cx="448574" cy="369332"/>
          </a:xfrm>
          <a:prstGeom prst="rect">
            <a:avLst/>
          </a:prstGeom>
          <a:noFill/>
        </p:spPr>
        <p:txBody>
          <a:bodyPr wrap="square" rtlCol="0">
            <a:spAutoFit/>
          </a:bodyPr>
          <a:lstStyle/>
          <a:p>
            <a:r>
              <a:rPr lang="ja-JP" altLang="en-US" dirty="0" smtClean="0"/>
              <a:t>④</a:t>
            </a:r>
            <a:endParaRPr kumimoji="1" lang="ja-JP" altLang="en-US" dirty="0"/>
          </a:p>
        </p:txBody>
      </p:sp>
      <p:sp>
        <p:nvSpPr>
          <p:cNvPr id="25" name="テキスト ボックス 24"/>
          <p:cNvSpPr txBox="1"/>
          <p:nvPr/>
        </p:nvSpPr>
        <p:spPr>
          <a:xfrm>
            <a:off x="5981077" y="3299878"/>
            <a:ext cx="6205268" cy="646331"/>
          </a:xfrm>
          <a:prstGeom prst="rect">
            <a:avLst/>
          </a:prstGeom>
          <a:noFill/>
        </p:spPr>
        <p:txBody>
          <a:bodyPr wrap="square" rtlCol="0">
            <a:spAutoFit/>
          </a:bodyPr>
          <a:lstStyle/>
          <a:p>
            <a:r>
              <a:rPr kumimoji="1" lang="ja-JP" altLang="en-US" dirty="0" smtClean="0"/>
              <a:t>■</a:t>
            </a:r>
            <a:r>
              <a:rPr lang="ja-JP" altLang="en-US" dirty="0"/>
              <a:t>②</a:t>
            </a:r>
            <a:r>
              <a:rPr kumimoji="1" lang="ja-JP" altLang="en-US" dirty="0" smtClean="0"/>
              <a:t>「コンテニュー」の表示</a:t>
            </a:r>
            <a:endParaRPr kumimoji="1" lang="en-US" altLang="ja-JP" dirty="0" smtClean="0"/>
          </a:p>
          <a:p>
            <a:r>
              <a:rPr lang="ja-JP" altLang="en-US" dirty="0"/>
              <a:t>　</a:t>
            </a:r>
            <a:r>
              <a:rPr lang="ja-JP" altLang="en-US" dirty="0" smtClean="0"/>
              <a:t>死んで０．５秒くらいで表示する。（要調整）</a:t>
            </a:r>
            <a:endParaRPr kumimoji="1" lang="en-US" altLang="ja-JP" dirty="0" smtClean="0"/>
          </a:p>
        </p:txBody>
      </p:sp>
      <p:sp>
        <p:nvSpPr>
          <p:cNvPr id="26" name="テキスト ボックス 25"/>
          <p:cNvSpPr txBox="1"/>
          <p:nvPr/>
        </p:nvSpPr>
        <p:spPr>
          <a:xfrm>
            <a:off x="5981077" y="4252417"/>
            <a:ext cx="5367068" cy="923330"/>
          </a:xfrm>
          <a:prstGeom prst="rect">
            <a:avLst/>
          </a:prstGeom>
          <a:noFill/>
        </p:spPr>
        <p:txBody>
          <a:bodyPr wrap="square" rtlCol="0">
            <a:spAutoFit/>
          </a:bodyPr>
          <a:lstStyle/>
          <a:p>
            <a:r>
              <a:rPr kumimoji="1" lang="ja-JP" altLang="en-US" dirty="0" smtClean="0"/>
              <a:t>■③「</a:t>
            </a:r>
            <a:r>
              <a:rPr lang="ja-JP" altLang="en-US" dirty="0" smtClean="0"/>
              <a:t>は</a:t>
            </a:r>
            <a:r>
              <a:rPr lang="ja-JP" altLang="en-US" dirty="0"/>
              <a:t>い</a:t>
            </a:r>
            <a:r>
              <a:rPr lang="ja-JP" altLang="en-US" dirty="0" smtClean="0"/>
              <a:t>」</a:t>
            </a:r>
            <a:r>
              <a:rPr kumimoji="1" lang="ja-JP" altLang="en-US" dirty="0" smtClean="0"/>
              <a:t>の表示</a:t>
            </a:r>
            <a:endParaRPr kumimoji="1" lang="en-US" altLang="ja-JP" dirty="0" smtClean="0"/>
          </a:p>
          <a:p>
            <a:r>
              <a:rPr lang="ja-JP" altLang="en-US" dirty="0"/>
              <a:t>　</a:t>
            </a:r>
            <a:r>
              <a:rPr lang="ja-JP" altLang="en-US" dirty="0" smtClean="0"/>
              <a:t>　コンテニューするとみなし最寄りのチェックポイント</a:t>
            </a:r>
            <a:endParaRPr lang="en-US" altLang="ja-JP" dirty="0" smtClean="0"/>
          </a:p>
          <a:p>
            <a:r>
              <a:rPr lang="ja-JP" altLang="en-US" dirty="0" smtClean="0"/>
              <a:t>　　から復帰する。</a:t>
            </a:r>
            <a:endParaRPr lang="en-US" altLang="ja-JP" dirty="0" smtClean="0"/>
          </a:p>
        </p:txBody>
      </p:sp>
      <p:sp>
        <p:nvSpPr>
          <p:cNvPr id="27" name="テキスト ボックス 26"/>
          <p:cNvSpPr txBox="1"/>
          <p:nvPr/>
        </p:nvSpPr>
        <p:spPr>
          <a:xfrm>
            <a:off x="5981077" y="2070340"/>
            <a:ext cx="4580626" cy="923330"/>
          </a:xfrm>
          <a:prstGeom prst="rect">
            <a:avLst/>
          </a:prstGeom>
          <a:noFill/>
        </p:spPr>
        <p:txBody>
          <a:bodyPr wrap="square" rtlCol="0">
            <a:spAutoFit/>
          </a:bodyPr>
          <a:lstStyle/>
          <a:p>
            <a:r>
              <a:rPr kumimoji="1" lang="ja-JP" altLang="en-US" dirty="0" smtClean="0"/>
              <a:t>■</a:t>
            </a:r>
            <a:r>
              <a:rPr lang="ja-JP" altLang="en-US" dirty="0"/>
              <a:t>①</a:t>
            </a:r>
            <a:r>
              <a:rPr kumimoji="1" lang="ja-JP" altLang="en-US" dirty="0" smtClean="0"/>
              <a:t>「ゲーム画面」表示</a:t>
            </a:r>
            <a:endParaRPr kumimoji="1" lang="en-US" altLang="ja-JP" dirty="0" smtClean="0"/>
          </a:p>
          <a:p>
            <a:r>
              <a:rPr lang="ja-JP" altLang="en-US" dirty="0"/>
              <a:t>　</a:t>
            </a:r>
            <a:r>
              <a:rPr lang="ja-JP" altLang="en-US" dirty="0" smtClean="0"/>
              <a:t>ゲームのメインを</a:t>
            </a:r>
            <a:r>
              <a:rPr lang="en-US" altLang="ja-JP" dirty="0" smtClean="0"/>
              <a:t>UI</a:t>
            </a:r>
            <a:r>
              <a:rPr lang="ja-JP" altLang="en-US" dirty="0" smtClean="0"/>
              <a:t>をすべて除いて表示</a:t>
            </a:r>
            <a:endParaRPr lang="en-US" altLang="ja-JP" dirty="0" smtClean="0"/>
          </a:p>
          <a:p>
            <a:r>
              <a:rPr lang="ja-JP" altLang="en-US" dirty="0" smtClean="0"/>
              <a:t>　しておく。</a:t>
            </a:r>
            <a:endParaRPr lang="en-US" altLang="ja-JP" dirty="0" smtClean="0"/>
          </a:p>
        </p:txBody>
      </p:sp>
      <p:sp>
        <p:nvSpPr>
          <p:cNvPr id="31" name="テキスト ボックス 30"/>
          <p:cNvSpPr txBox="1"/>
          <p:nvPr/>
        </p:nvSpPr>
        <p:spPr>
          <a:xfrm>
            <a:off x="5981077" y="5481955"/>
            <a:ext cx="5367068" cy="923330"/>
          </a:xfrm>
          <a:prstGeom prst="rect">
            <a:avLst/>
          </a:prstGeom>
          <a:noFill/>
        </p:spPr>
        <p:txBody>
          <a:bodyPr wrap="square" rtlCol="0">
            <a:spAutoFit/>
          </a:bodyPr>
          <a:lstStyle/>
          <a:p>
            <a:r>
              <a:rPr kumimoji="1" lang="ja-JP" altLang="en-US" dirty="0" smtClean="0"/>
              <a:t>■③「</a:t>
            </a:r>
            <a:r>
              <a:rPr lang="ja-JP" altLang="en-US" dirty="0" smtClean="0"/>
              <a:t>いい</a:t>
            </a:r>
            <a:r>
              <a:rPr lang="ja-JP" altLang="en-US" dirty="0"/>
              <a:t>え</a:t>
            </a:r>
            <a:r>
              <a:rPr lang="ja-JP" altLang="en-US" dirty="0" smtClean="0"/>
              <a:t>」</a:t>
            </a:r>
            <a:r>
              <a:rPr kumimoji="1" lang="ja-JP" altLang="en-US" dirty="0" smtClean="0"/>
              <a:t>の表示</a:t>
            </a:r>
            <a:endParaRPr kumimoji="1" lang="en-US" altLang="ja-JP" dirty="0" smtClean="0"/>
          </a:p>
          <a:p>
            <a:r>
              <a:rPr lang="ja-JP" altLang="en-US" dirty="0"/>
              <a:t>　</a:t>
            </a:r>
            <a:r>
              <a:rPr lang="ja-JP" altLang="en-US" dirty="0" smtClean="0"/>
              <a:t>　コンテニューしないとみなしステージ選択画面へ</a:t>
            </a:r>
            <a:endParaRPr lang="en-US" altLang="ja-JP" dirty="0" smtClean="0"/>
          </a:p>
          <a:p>
            <a:r>
              <a:rPr lang="ja-JP" altLang="en-US" dirty="0"/>
              <a:t>　</a:t>
            </a:r>
            <a:r>
              <a:rPr lang="ja-JP" altLang="en-US" dirty="0" smtClean="0"/>
              <a:t>　移行する。</a:t>
            </a:r>
            <a:endParaRPr lang="en-US" altLang="ja-JP" dirty="0" smtClean="0"/>
          </a:p>
        </p:txBody>
      </p:sp>
      <p:sp>
        <p:nvSpPr>
          <p:cNvPr id="18" name="正方形/長方形 17"/>
          <p:cNvSpPr/>
          <p:nvPr/>
        </p:nvSpPr>
        <p:spPr>
          <a:xfrm>
            <a:off x="560717" y="353143"/>
            <a:ext cx="11027434" cy="6202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p:cNvCxnSpPr/>
          <p:nvPr/>
        </p:nvCxnSpPr>
        <p:spPr>
          <a:xfrm flipV="1">
            <a:off x="838200" y="1605280"/>
            <a:ext cx="10515600" cy="16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37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43717" y="1393508"/>
            <a:ext cx="4926694" cy="2743455"/>
          </a:xfrm>
          <a:prstGeom prst="rect">
            <a:avLst/>
          </a:prstGeom>
        </p:spPr>
      </p:pic>
      <p:sp>
        <p:nvSpPr>
          <p:cNvPr id="6" name="タイトル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プレイヤーの操作</a:t>
            </a:r>
            <a:endParaRPr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21844" y="1393508"/>
            <a:ext cx="4926694" cy="2743455"/>
          </a:xfrm>
          <a:prstGeom prst="rect">
            <a:avLst/>
          </a:prstGeom>
        </p:spPr>
      </p:pic>
      <p:sp>
        <p:nvSpPr>
          <p:cNvPr id="9" name="テキスト ボックス 8"/>
          <p:cNvSpPr txBox="1"/>
          <p:nvPr/>
        </p:nvSpPr>
        <p:spPr>
          <a:xfrm>
            <a:off x="5986732" y="2303858"/>
            <a:ext cx="6205268" cy="646331"/>
          </a:xfrm>
          <a:prstGeom prst="rect">
            <a:avLst/>
          </a:prstGeom>
          <a:noFill/>
        </p:spPr>
        <p:txBody>
          <a:bodyPr wrap="square" rtlCol="0">
            <a:spAutoFit/>
          </a:bodyPr>
          <a:lstStyle/>
          <a:p>
            <a:r>
              <a:rPr kumimoji="1" lang="ja-JP" altLang="en-US" dirty="0" smtClean="0"/>
              <a:t>■プレイヤーの移動</a:t>
            </a:r>
            <a:endParaRPr lang="en-US" altLang="ja-JP" dirty="0" smtClean="0"/>
          </a:p>
          <a:p>
            <a:r>
              <a:rPr lang="ja-JP" altLang="en-US" dirty="0"/>
              <a:t>　</a:t>
            </a:r>
            <a:r>
              <a:rPr lang="ja-JP" altLang="en-US" dirty="0" smtClean="0"/>
              <a:t>ボタンで左右移動する。</a:t>
            </a:r>
            <a:endParaRPr lang="en-US" altLang="ja-JP" dirty="0" smtClean="0"/>
          </a:p>
        </p:txBody>
      </p:sp>
      <p:sp>
        <p:nvSpPr>
          <p:cNvPr id="10" name="正方形/長方形 9"/>
          <p:cNvSpPr/>
          <p:nvPr/>
        </p:nvSpPr>
        <p:spPr>
          <a:xfrm>
            <a:off x="2024073" y="2055275"/>
            <a:ext cx="409565" cy="40956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066937" y="2059837"/>
            <a:ext cx="409565" cy="40956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4154310" y="2142216"/>
            <a:ext cx="234817" cy="244806"/>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rot="10800000">
            <a:off x="2095462" y="2142216"/>
            <a:ext cx="234817" cy="244806"/>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1717934" y="3353532"/>
            <a:ext cx="910089" cy="91008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4031" y="3495897"/>
            <a:ext cx="677894" cy="625358"/>
          </a:xfrm>
          <a:prstGeom prst="rect">
            <a:avLst/>
          </a:prstGeom>
        </p:spPr>
      </p:pic>
      <p:sp>
        <p:nvSpPr>
          <p:cNvPr id="18" name="円/楕円 17"/>
          <p:cNvSpPr/>
          <p:nvPr/>
        </p:nvSpPr>
        <p:spPr>
          <a:xfrm>
            <a:off x="3862397" y="3353532"/>
            <a:ext cx="910089" cy="91008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図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0593" y="3562464"/>
            <a:ext cx="639141" cy="570434"/>
          </a:xfrm>
          <a:prstGeom prst="rect">
            <a:avLst/>
          </a:prstGeom>
        </p:spPr>
      </p:pic>
      <p:sp>
        <p:nvSpPr>
          <p:cNvPr id="22" name="テキスト ボックス 21"/>
          <p:cNvSpPr txBox="1"/>
          <p:nvPr/>
        </p:nvSpPr>
        <p:spPr>
          <a:xfrm>
            <a:off x="5970606" y="3256643"/>
            <a:ext cx="6205268" cy="923330"/>
          </a:xfrm>
          <a:prstGeom prst="rect">
            <a:avLst/>
          </a:prstGeom>
          <a:noFill/>
        </p:spPr>
        <p:txBody>
          <a:bodyPr wrap="square" rtlCol="0">
            <a:spAutoFit/>
          </a:bodyPr>
          <a:lstStyle/>
          <a:p>
            <a:r>
              <a:rPr kumimoji="1" lang="ja-JP" altLang="en-US" dirty="0" smtClean="0"/>
              <a:t>■切り替えボタン</a:t>
            </a:r>
            <a:endParaRPr kumimoji="1" lang="en-US" altLang="ja-JP" dirty="0" smtClean="0"/>
          </a:p>
          <a:p>
            <a:r>
              <a:rPr lang="ja-JP" altLang="en-US" dirty="0"/>
              <a:t>　</a:t>
            </a:r>
            <a:r>
              <a:rPr lang="ja-JP" altLang="en-US" dirty="0" smtClean="0"/>
              <a:t>操作している能力の可視化と切り替えで使う。</a:t>
            </a:r>
            <a:endParaRPr lang="en-US" altLang="ja-JP" dirty="0" smtClean="0"/>
          </a:p>
          <a:p>
            <a:r>
              <a:rPr lang="ja-JP" altLang="en-US" dirty="0"/>
              <a:t>　</a:t>
            </a:r>
            <a:r>
              <a:rPr lang="ja-JP" altLang="en-US" dirty="0" smtClean="0"/>
              <a:t>タップで切り替え。</a:t>
            </a:r>
            <a:endParaRPr lang="en-US" altLang="ja-JP" dirty="0" smtClean="0"/>
          </a:p>
        </p:txBody>
      </p:sp>
      <p:sp>
        <p:nvSpPr>
          <p:cNvPr id="24" name="右矢印 23"/>
          <p:cNvSpPr/>
          <p:nvPr/>
        </p:nvSpPr>
        <p:spPr>
          <a:xfrm>
            <a:off x="3021633" y="3495897"/>
            <a:ext cx="678677" cy="62535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右矢印 24"/>
          <p:cNvSpPr/>
          <p:nvPr/>
        </p:nvSpPr>
        <p:spPr>
          <a:xfrm flipH="1">
            <a:off x="2729105" y="3507540"/>
            <a:ext cx="678677" cy="62535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7196" y="4612349"/>
            <a:ext cx="1196988" cy="1297548"/>
          </a:xfrm>
          <a:prstGeom prst="rect">
            <a:avLst/>
          </a:prstGeom>
        </p:spPr>
      </p:pic>
      <p:pic>
        <p:nvPicPr>
          <p:cNvPr id="26" name="図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49707" y="4964708"/>
            <a:ext cx="634921" cy="1269841"/>
          </a:xfrm>
          <a:prstGeom prst="rect">
            <a:avLst/>
          </a:prstGeom>
        </p:spPr>
      </p:pic>
      <p:sp>
        <p:nvSpPr>
          <p:cNvPr id="28" name="右矢印 27"/>
          <p:cNvSpPr/>
          <p:nvPr/>
        </p:nvSpPr>
        <p:spPr>
          <a:xfrm flipH="1">
            <a:off x="1857613" y="4964709"/>
            <a:ext cx="575399" cy="448254"/>
          </a:xfrm>
          <a:prstGeom prst="right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5970606" y="4486427"/>
            <a:ext cx="6205268" cy="1754326"/>
          </a:xfrm>
          <a:prstGeom prst="rect">
            <a:avLst/>
          </a:prstGeom>
          <a:noFill/>
        </p:spPr>
        <p:txBody>
          <a:bodyPr wrap="square" rtlCol="0">
            <a:spAutoFit/>
          </a:bodyPr>
          <a:lstStyle/>
          <a:p>
            <a:r>
              <a:rPr kumimoji="1" lang="ja-JP" altLang="en-US" dirty="0" smtClean="0"/>
              <a:t>■フリック・タップ</a:t>
            </a:r>
            <a:endParaRPr kumimoji="1" lang="en-US" altLang="ja-JP" dirty="0" smtClean="0"/>
          </a:p>
          <a:p>
            <a:r>
              <a:rPr lang="ja-JP" altLang="en-US" dirty="0"/>
              <a:t>　</a:t>
            </a:r>
            <a:r>
              <a:rPr lang="ja-JP" altLang="en-US" dirty="0" smtClean="0"/>
              <a:t>風の能力状態でフリック入力をすることでその場に</a:t>
            </a:r>
            <a:endParaRPr lang="en-US" altLang="ja-JP" dirty="0" smtClean="0"/>
          </a:p>
          <a:p>
            <a:r>
              <a:rPr lang="ja-JP" altLang="en-US" dirty="0"/>
              <a:t>　</a:t>
            </a:r>
            <a:r>
              <a:rPr lang="ja-JP" altLang="en-US" dirty="0" smtClean="0"/>
              <a:t>風ができシャボン玉を移動させる。</a:t>
            </a:r>
            <a:endParaRPr lang="en-US" altLang="ja-JP" dirty="0" smtClean="0"/>
          </a:p>
          <a:p>
            <a:r>
              <a:rPr lang="ja-JP" altLang="en-US" dirty="0" smtClean="0"/>
              <a:t>　タップ入力することでプレイヤーの前にシャボン玉を</a:t>
            </a:r>
            <a:endParaRPr lang="en-US" altLang="ja-JP" dirty="0" smtClean="0"/>
          </a:p>
          <a:p>
            <a:r>
              <a:rPr lang="ja-JP" altLang="en-US" dirty="0" smtClean="0"/>
              <a:t>　生成する。タップの長さで</a:t>
            </a:r>
            <a:endParaRPr lang="en-US" altLang="ja-JP" dirty="0" smtClean="0"/>
          </a:p>
          <a:p>
            <a:r>
              <a:rPr lang="ja-JP" altLang="en-US" dirty="0"/>
              <a:t>　</a:t>
            </a:r>
            <a:r>
              <a:rPr lang="ja-JP" altLang="en-US" dirty="0" smtClean="0"/>
              <a:t>シャボン玉の大きさが変化する。</a:t>
            </a:r>
            <a:endParaRPr lang="en-US" altLang="ja-JP" dirty="0" smtClean="0"/>
          </a:p>
        </p:txBody>
      </p:sp>
      <p:pic>
        <p:nvPicPr>
          <p:cNvPr id="30" name="図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17139" y="4598496"/>
            <a:ext cx="1196988" cy="1297548"/>
          </a:xfrm>
          <a:prstGeom prst="rect">
            <a:avLst/>
          </a:prstGeom>
        </p:spPr>
      </p:pic>
      <p:sp>
        <p:nvSpPr>
          <p:cNvPr id="32" name="円/楕円 31"/>
          <p:cNvSpPr/>
          <p:nvPr/>
        </p:nvSpPr>
        <p:spPr>
          <a:xfrm>
            <a:off x="4131810" y="4927310"/>
            <a:ext cx="341537" cy="341537"/>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1" name="図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99980" y="4926238"/>
            <a:ext cx="634921" cy="1269841"/>
          </a:xfrm>
          <a:prstGeom prst="rect">
            <a:avLst/>
          </a:prstGeom>
        </p:spPr>
      </p:pic>
      <p:sp>
        <p:nvSpPr>
          <p:cNvPr id="34" name="正方形/長方形 33"/>
          <p:cNvSpPr/>
          <p:nvPr/>
        </p:nvSpPr>
        <p:spPr>
          <a:xfrm>
            <a:off x="560717" y="353143"/>
            <a:ext cx="11027434" cy="6202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p:cNvCxnSpPr/>
          <p:nvPr/>
        </p:nvCxnSpPr>
        <p:spPr>
          <a:xfrm flipV="1">
            <a:off x="838200" y="1605280"/>
            <a:ext cx="10515600" cy="16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944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2362200" y="2085499"/>
            <a:ext cx="6903720" cy="2456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プレイヤーの操作２</a:t>
            </a:r>
            <a:endParaRPr lang="ja-JP" altLang="en-US" dirty="0"/>
          </a:p>
        </p:txBody>
      </p:sp>
      <p:sp>
        <p:nvSpPr>
          <p:cNvPr id="16" name="円/楕円 15"/>
          <p:cNvSpPr/>
          <p:nvPr/>
        </p:nvSpPr>
        <p:spPr>
          <a:xfrm>
            <a:off x="8576389" y="3851019"/>
            <a:ext cx="552372" cy="55237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41136" y="3937426"/>
            <a:ext cx="411443" cy="379557"/>
          </a:xfrm>
          <a:prstGeom prst="rect">
            <a:avLst/>
          </a:prstGeom>
        </p:spPr>
      </p:pic>
      <p:sp>
        <p:nvSpPr>
          <p:cNvPr id="3" name="正方形/長方形 2"/>
          <p:cNvSpPr/>
          <p:nvPr/>
        </p:nvSpPr>
        <p:spPr>
          <a:xfrm>
            <a:off x="8473440" y="3755766"/>
            <a:ext cx="731520" cy="73152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7512773" y="3034848"/>
            <a:ext cx="191048" cy="191048"/>
          </a:xfrm>
          <a:prstGeom prst="ellipse">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6" name="図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1816" y="3217896"/>
            <a:ext cx="392962" cy="785923"/>
          </a:xfrm>
          <a:prstGeom prst="rect">
            <a:avLst/>
          </a:prstGeom>
        </p:spPr>
      </p:pic>
      <p:sp>
        <p:nvSpPr>
          <p:cNvPr id="37" name="テキスト ボックス 36"/>
          <p:cNvSpPr txBox="1"/>
          <p:nvPr/>
        </p:nvSpPr>
        <p:spPr>
          <a:xfrm>
            <a:off x="1474178" y="4752856"/>
            <a:ext cx="9377640" cy="1754326"/>
          </a:xfrm>
          <a:prstGeom prst="rect">
            <a:avLst/>
          </a:prstGeom>
          <a:noFill/>
        </p:spPr>
        <p:txBody>
          <a:bodyPr wrap="square" rtlCol="0">
            <a:spAutoFit/>
          </a:bodyPr>
          <a:lstStyle/>
          <a:p>
            <a:r>
              <a:rPr kumimoji="1" lang="ja-JP" altLang="en-US" dirty="0" smtClean="0"/>
              <a:t>■シャボン玉の生成</a:t>
            </a:r>
            <a:endParaRPr kumimoji="1" lang="en-US" altLang="ja-JP" dirty="0" smtClean="0"/>
          </a:p>
          <a:p>
            <a:r>
              <a:rPr lang="ja-JP" altLang="en-US" dirty="0"/>
              <a:t>　</a:t>
            </a:r>
            <a:r>
              <a:rPr lang="ja-JP" altLang="en-US" dirty="0" smtClean="0"/>
              <a:t>図の赤枠の切り替えボタンが</a:t>
            </a:r>
            <a:r>
              <a:rPr lang="en-US" altLang="ja-JP" dirty="0" smtClean="0"/>
              <a:t>	</a:t>
            </a:r>
            <a:r>
              <a:rPr lang="ja-JP" altLang="en-US" dirty="0" smtClean="0"/>
              <a:t>の時に画面にあるボタン以外のどこを</a:t>
            </a:r>
            <a:r>
              <a:rPr lang="ja-JP" altLang="en-US" dirty="0"/>
              <a:t>タップ</a:t>
            </a:r>
            <a:r>
              <a:rPr lang="ja-JP" altLang="en-US" dirty="0" smtClean="0"/>
              <a:t>しても、</a:t>
            </a:r>
            <a:endParaRPr lang="en-US" altLang="ja-JP" dirty="0" smtClean="0"/>
          </a:p>
          <a:p>
            <a:r>
              <a:rPr lang="ja-JP" altLang="en-US" dirty="0" smtClean="0"/>
              <a:t>　プレイヤーの向いてる方向の前方にシャボン玉が生成される。</a:t>
            </a:r>
            <a:r>
              <a:rPr lang="en-US" altLang="ja-JP" dirty="0" smtClean="0"/>
              <a:t>2</a:t>
            </a:r>
            <a:r>
              <a:rPr lang="ja-JP" altLang="en-US" dirty="0"/>
              <a:t>個</a:t>
            </a:r>
            <a:r>
              <a:rPr lang="ja-JP" altLang="en-US" dirty="0" smtClean="0"/>
              <a:t>は存在できない。</a:t>
            </a:r>
            <a:endParaRPr lang="en-US" altLang="ja-JP" dirty="0" smtClean="0"/>
          </a:p>
          <a:p>
            <a:r>
              <a:rPr lang="ja-JP" altLang="en-US" dirty="0"/>
              <a:t>　</a:t>
            </a:r>
            <a:r>
              <a:rPr lang="en-US" altLang="ja-JP" dirty="0" smtClean="0"/>
              <a:t>1</a:t>
            </a:r>
            <a:r>
              <a:rPr lang="ja-JP" altLang="en-US" dirty="0" smtClean="0"/>
              <a:t>個が存在しているときに</a:t>
            </a:r>
            <a:r>
              <a:rPr lang="en-US" altLang="ja-JP" dirty="0" smtClean="0"/>
              <a:t>2</a:t>
            </a:r>
            <a:r>
              <a:rPr lang="ja-JP" altLang="en-US" dirty="0" smtClean="0"/>
              <a:t>つ目を生成すると</a:t>
            </a:r>
            <a:r>
              <a:rPr lang="en-US" altLang="ja-JP" dirty="0" smtClean="0"/>
              <a:t>1</a:t>
            </a:r>
            <a:r>
              <a:rPr lang="ja-JP" altLang="en-US" dirty="0"/>
              <a:t>個</a:t>
            </a:r>
            <a:r>
              <a:rPr lang="ja-JP" altLang="en-US" dirty="0" smtClean="0"/>
              <a:t>目は破裂する。</a:t>
            </a:r>
            <a:endParaRPr lang="en-US" altLang="ja-JP" dirty="0" smtClean="0"/>
          </a:p>
          <a:p>
            <a:r>
              <a:rPr lang="ja-JP" altLang="en-US" dirty="0" smtClean="0"/>
              <a:t>　タップの長さでシャボン玉の大きさが変わる。（最大の大きさまで</a:t>
            </a:r>
            <a:r>
              <a:rPr lang="en-US" altLang="ja-JP" dirty="0" smtClean="0"/>
              <a:t>1~1.5</a:t>
            </a:r>
            <a:r>
              <a:rPr lang="ja-JP" altLang="en-US" dirty="0" smtClean="0"/>
              <a:t>秒が予定</a:t>
            </a:r>
            <a:r>
              <a:rPr lang="ja-JP" altLang="en-US" dirty="0" smtClean="0"/>
              <a:t>）</a:t>
            </a:r>
            <a:endParaRPr lang="en-US" altLang="ja-JP" dirty="0" smtClean="0"/>
          </a:p>
          <a:p>
            <a:r>
              <a:rPr lang="ja-JP" altLang="en-US" dirty="0"/>
              <a:t>　</a:t>
            </a:r>
            <a:r>
              <a:rPr lang="ja-JP" altLang="en-US" dirty="0" smtClean="0"/>
              <a:t>画面から手を放したときにシャボン玉生成が確定される。</a:t>
            </a:r>
            <a:endParaRPr lang="en-US" altLang="ja-JP" dirty="0" smtClean="0"/>
          </a:p>
        </p:txBody>
      </p:sp>
      <p:pic>
        <p:nvPicPr>
          <p:cNvPr id="38" name="図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5048" y="3462952"/>
            <a:ext cx="727761" cy="1009475"/>
          </a:xfrm>
          <a:prstGeom prst="rect">
            <a:avLst/>
          </a:prstGeom>
        </p:spPr>
      </p:pic>
      <p:sp>
        <p:nvSpPr>
          <p:cNvPr id="43" name="円/楕円 42"/>
          <p:cNvSpPr/>
          <p:nvPr/>
        </p:nvSpPr>
        <p:spPr>
          <a:xfrm>
            <a:off x="4602479" y="4808104"/>
            <a:ext cx="547337" cy="5473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4" name="図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67228" y="4892936"/>
            <a:ext cx="407692" cy="376097"/>
          </a:xfrm>
          <a:prstGeom prst="rect">
            <a:avLst/>
          </a:prstGeom>
        </p:spPr>
      </p:pic>
      <p:pic>
        <p:nvPicPr>
          <p:cNvPr id="45" name="図 4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08330" y="3631271"/>
            <a:ext cx="723899" cy="667798"/>
          </a:xfrm>
          <a:prstGeom prst="rect">
            <a:avLst/>
          </a:prstGeom>
        </p:spPr>
      </p:pic>
      <p:sp>
        <p:nvSpPr>
          <p:cNvPr id="4" name="テキスト ボックス 3"/>
          <p:cNvSpPr txBox="1"/>
          <p:nvPr/>
        </p:nvSpPr>
        <p:spPr>
          <a:xfrm>
            <a:off x="7091759" y="2453753"/>
            <a:ext cx="1518841" cy="369332"/>
          </a:xfrm>
          <a:prstGeom prst="rect">
            <a:avLst/>
          </a:prstGeom>
          <a:solidFill>
            <a:schemeClr val="tx1"/>
          </a:solidFill>
        </p:spPr>
        <p:txBody>
          <a:bodyPr wrap="square" rtlCol="0">
            <a:spAutoFit/>
          </a:bodyPr>
          <a:lstStyle/>
          <a:p>
            <a:r>
              <a:rPr lang="ja-JP" altLang="en-US" dirty="0">
                <a:solidFill>
                  <a:schemeClr val="bg1"/>
                </a:solidFill>
              </a:rPr>
              <a:t>タップ</a:t>
            </a:r>
            <a:r>
              <a:rPr lang="ja-JP" altLang="en-US" dirty="0" smtClean="0">
                <a:solidFill>
                  <a:schemeClr val="bg1"/>
                </a:solidFill>
              </a:rPr>
              <a:t>される</a:t>
            </a:r>
            <a:r>
              <a:rPr lang="ja-JP" altLang="en-US" dirty="0">
                <a:solidFill>
                  <a:schemeClr val="bg1"/>
                </a:solidFill>
              </a:rPr>
              <a:t>と</a:t>
            </a:r>
            <a:endParaRPr kumimoji="1" lang="en-US" altLang="ja-JP" dirty="0" smtClean="0">
              <a:solidFill>
                <a:schemeClr val="bg1"/>
              </a:solidFill>
            </a:endParaRPr>
          </a:p>
        </p:txBody>
      </p:sp>
      <p:sp>
        <p:nvSpPr>
          <p:cNvPr id="46" name="テキスト ボックス 45"/>
          <p:cNvSpPr txBox="1"/>
          <p:nvPr/>
        </p:nvSpPr>
        <p:spPr>
          <a:xfrm>
            <a:off x="3455657" y="3203230"/>
            <a:ext cx="1270495" cy="369332"/>
          </a:xfrm>
          <a:prstGeom prst="rect">
            <a:avLst/>
          </a:prstGeom>
          <a:solidFill>
            <a:schemeClr val="tx1"/>
          </a:solidFill>
        </p:spPr>
        <p:txBody>
          <a:bodyPr wrap="square" rtlCol="0">
            <a:spAutoFit/>
          </a:bodyPr>
          <a:lstStyle/>
          <a:p>
            <a:r>
              <a:rPr lang="ja-JP" altLang="en-US" dirty="0" smtClean="0">
                <a:solidFill>
                  <a:schemeClr val="bg1"/>
                </a:solidFill>
              </a:rPr>
              <a:t>生成される</a:t>
            </a:r>
            <a:endParaRPr kumimoji="1" lang="en-US" altLang="ja-JP" dirty="0" smtClean="0">
              <a:solidFill>
                <a:schemeClr val="bg1"/>
              </a:solidFill>
            </a:endParaRPr>
          </a:p>
        </p:txBody>
      </p:sp>
      <p:cxnSp>
        <p:nvCxnSpPr>
          <p:cNvPr id="14" name="直線矢印コネクタ 13"/>
          <p:cNvCxnSpPr>
            <a:endCxn id="46" idx="3"/>
          </p:cNvCxnSpPr>
          <p:nvPr/>
        </p:nvCxnSpPr>
        <p:spPr>
          <a:xfrm flipH="1">
            <a:off x="4726152" y="2628710"/>
            <a:ext cx="2365608" cy="7591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8766171" y="3291583"/>
            <a:ext cx="2606040" cy="369332"/>
          </a:xfrm>
          <a:prstGeom prst="rect">
            <a:avLst/>
          </a:prstGeom>
          <a:solidFill>
            <a:schemeClr val="tx1"/>
          </a:solidFill>
        </p:spPr>
        <p:txBody>
          <a:bodyPr wrap="square" rtlCol="0">
            <a:spAutoFit/>
          </a:bodyPr>
          <a:lstStyle/>
          <a:p>
            <a:r>
              <a:rPr kumimoji="1" lang="ja-JP" altLang="en-US" dirty="0" smtClean="0">
                <a:solidFill>
                  <a:schemeClr val="bg1"/>
                </a:solidFill>
              </a:rPr>
              <a:t>ボタンがシャボン玉の時</a:t>
            </a:r>
            <a:endParaRPr kumimoji="1" lang="ja-JP" altLang="en-US" dirty="0">
              <a:solidFill>
                <a:schemeClr val="bg1"/>
              </a:solidFill>
            </a:endParaRPr>
          </a:p>
        </p:txBody>
      </p:sp>
      <p:cxnSp>
        <p:nvCxnSpPr>
          <p:cNvPr id="47" name="直線矢印コネクタ 46"/>
          <p:cNvCxnSpPr>
            <a:stCxn id="19" idx="0"/>
            <a:endCxn id="4" idx="3"/>
          </p:cNvCxnSpPr>
          <p:nvPr/>
        </p:nvCxnSpPr>
        <p:spPr>
          <a:xfrm flipH="1" flipV="1">
            <a:off x="8610600" y="2638419"/>
            <a:ext cx="1458591" cy="6531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560717" y="353143"/>
            <a:ext cx="11027434" cy="6202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コネクタ 55"/>
          <p:cNvCxnSpPr/>
          <p:nvPr/>
        </p:nvCxnSpPr>
        <p:spPr>
          <a:xfrm flipV="1">
            <a:off x="838200" y="1605280"/>
            <a:ext cx="10515600" cy="16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305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1211580" y="2082946"/>
            <a:ext cx="4267200" cy="2908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1407845" y="5166674"/>
            <a:ext cx="9628162" cy="1200329"/>
          </a:xfrm>
          <a:prstGeom prst="rect">
            <a:avLst/>
          </a:prstGeom>
          <a:noFill/>
        </p:spPr>
        <p:txBody>
          <a:bodyPr wrap="square" rtlCol="0">
            <a:spAutoFit/>
          </a:bodyPr>
          <a:lstStyle/>
          <a:p>
            <a:r>
              <a:rPr kumimoji="1" lang="ja-JP" altLang="en-US" dirty="0" smtClean="0"/>
              <a:t>■風の</a:t>
            </a:r>
            <a:r>
              <a:rPr kumimoji="1" lang="ja-JP" altLang="en-US" dirty="0" smtClean="0"/>
              <a:t>生成</a:t>
            </a:r>
            <a:endParaRPr kumimoji="1" lang="en-US" altLang="ja-JP" dirty="0" smtClean="0"/>
          </a:p>
          <a:p>
            <a:r>
              <a:rPr lang="ja-JP" altLang="en-US" dirty="0"/>
              <a:t>　</a:t>
            </a:r>
            <a:r>
              <a:rPr lang="ja-JP" altLang="en-US" dirty="0" smtClean="0"/>
              <a:t>任意</a:t>
            </a:r>
            <a:r>
              <a:rPr lang="ja-JP" altLang="en-US" dirty="0" smtClean="0"/>
              <a:t>の場所をフリックすると</a:t>
            </a:r>
            <a:r>
              <a:rPr lang="ja-JP" altLang="en-US" dirty="0" smtClean="0"/>
              <a:t>、フリック</a:t>
            </a:r>
            <a:r>
              <a:rPr lang="ja-JP" altLang="en-US" dirty="0" smtClean="0"/>
              <a:t>した場所にフリックした向きで風が生成される。</a:t>
            </a:r>
            <a:endParaRPr lang="en-US" altLang="ja-JP" dirty="0" smtClean="0"/>
          </a:p>
          <a:p>
            <a:r>
              <a:rPr lang="ja-JP" altLang="en-US" dirty="0" smtClean="0"/>
              <a:t>　風は一瞬強風が吹く。</a:t>
            </a:r>
            <a:r>
              <a:rPr lang="ja-JP" altLang="en-US" dirty="0"/>
              <a:t>一瞬</a:t>
            </a:r>
            <a:r>
              <a:rPr lang="ja-JP" altLang="en-US" dirty="0" smtClean="0"/>
              <a:t>のため生成ごすぐに消える。（強さは要調整</a:t>
            </a:r>
            <a:r>
              <a:rPr lang="ja-JP" altLang="en-US" dirty="0" smtClean="0"/>
              <a:t>）</a:t>
            </a:r>
            <a:endParaRPr lang="en-US" altLang="ja-JP" dirty="0" smtClean="0"/>
          </a:p>
          <a:p>
            <a:r>
              <a:rPr lang="ja-JP" altLang="en-US" dirty="0" smtClean="0"/>
              <a:t>　フリックしている間は移動不可でシャボン玉も生成不可となる。</a:t>
            </a:r>
            <a:endParaRPr lang="en-US" altLang="ja-JP" dirty="0" smtClean="0"/>
          </a:p>
        </p:txBody>
      </p:sp>
      <p:sp>
        <p:nvSpPr>
          <p:cNvPr id="6" name="タイトル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プレイヤーの操作３</a:t>
            </a:r>
            <a:endParaRPr lang="ja-JP" altLang="en-US" dirty="0"/>
          </a:p>
        </p:txBody>
      </p:sp>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7845" y="4109589"/>
            <a:ext cx="535255" cy="742451"/>
          </a:xfrm>
          <a:prstGeom prst="rect">
            <a:avLst/>
          </a:prstGeom>
        </p:spPr>
      </p:pic>
      <p:sp>
        <p:nvSpPr>
          <p:cNvPr id="28" name="右矢印 27"/>
          <p:cNvSpPr/>
          <p:nvPr/>
        </p:nvSpPr>
        <p:spPr>
          <a:xfrm rot="10800000" flipH="1">
            <a:off x="3074382" y="3270555"/>
            <a:ext cx="368338" cy="286947"/>
          </a:xfrm>
          <a:prstGeom prst="right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3220" y="3296708"/>
            <a:ext cx="406441" cy="812881"/>
          </a:xfrm>
          <a:prstGeom prst="rect">
            <a:avLst/>
          </a:prstGeom>
        </p:spPr>
      </p:pic>
      <p:sp>
        <p:nvSpPr>
          <p:cNvPr id="32" name="正方形/長方形 31"/>
          <p:cNvSpPr/>
          <p:nvPr/>
        </p:nvSpPr>
        <p:spPr>
          <a:xfrm>
            <a:off x="6438900" y="2097272"/>
            <a:ext cx="4267200" cy="2908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5165" y="4123915"/>
            <a:ext cx="535255" cy="742451"/>
          </a:xfrm>
          <a:prstGeom prst="rect">
            <a:avLst/>
          </a:prstGeom>
        </p:spPr>
      </p:pic>
      <p:sp>
        <p:nvSpPr>
          <p:cNvPr id="2" name="右矢印 1"/>
          <p:cNvSpPr/>
          <p:nvPr/>
        </p:nvSpPr>
        <p:spPr>
          <a:xfrm>
            <a:off x="5557990" y="3197433"/>
            <a:ext cx="801700" cy="70866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7276" y="3178401"/>
            <a:ext cx="746724" cy="746724"/>
          </a:xfrm>
          <a:prstGeom prst="rect">
            <a:avLst/>
          </a:prstGeom>
        </p:spPr>
      </p:pic>
      <p:sp>
        <p:nvSpPr>
          <p:cNvPr id="38" name="正方形/長方形 37"/>
          <p:cNvSpPr/>
          <p:nvPr/>
        </p:nvSpPr>
        <p:spPr>
          <a:xfrm>
            <a:off x="560717" y="353143"/>
            <a:ext cx="11027434" cy="6202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コネクタ 38"/>
          <p:cNvCxnSpPr/>
          <p:nvPr/>
        </p:nvCxnSpPr>
        <p:spPr>
          <a:xfrm flipV="1">
            <a:off x="838200" y="1605280"/>
            <a:ext cx="10515600" cy="16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822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プレイヤー</a:t>
            </a:r>
            <a:r>
              <a:rPr lang="ja-JP" altLang="en-US" dirty="0" smtClean="0"/>
              <a:t>の挙動</a:t>
            </a:r>
            <a:endParaRPr lang="ja-JP" altLang="en-US" dirty="0"/>
          </a:p>
        </p:txBody>
      </p:sp>
      <p:sp>
        <p:nvSpPr>
          <p:cNvPr id="38" name="正方形/長方形 37"/>
          <p:cNvSpPr/>
          <p:nvPr/>
        </p:nvSpPr>
        <p:spPr>
          <a:xfrm>
            <a:off x="560717" y="353143"/>
            <a:ext cx="11027434" cy="6202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コネクタ 38"/>
          <p:cNvCxnSpPr/>
          <p:nvPr/>
        </p:nvCxnSpPr>
        <p:spPr>
          <a:xfrm flipV="1">
            <a:off x="838200" y="1605280"/>
            <a:ext cx="10515600" cy="16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1416472" y="1702670"/>
            <a:ext cx="9628162" cy="646331"/>
          </a:xfrm>
          <a:prstGeom prst="rect">
            <a:avLst/>
          </a:prstGeom>
          <a:noFill/>
        </p:spPr>
        <p:txBody>
          <a:bodyPr wrap="square" rtlCol="0">
            <a:spAutoFit/>
          </a:bodyPr>
          <a:lstStyle/>
          <a:p>
            <a:r>
              <a:rPr kumimoji="1" lang="ja-JP" altLang="en-US" dirty="0" smtClean="0"/>
              <a:t>■敵に当たるとノックバックし無敵時間が３秒発生する。</a:t>
            </a:r>
            <a:endParaRPr kumimoji="1" lang="en-US" altLang="ja-JP" dirty="0" smtClean="0"/>
          </a:p>
          <a:p>
            <a:r>
              <a:rPr lang="ja-JP" altLang="en-US" dirty="0"/>
              <a:t>■シャボン玉にプレイヤーが乗っている場合には移動キーは使えない。</a:t>
            </a:r>
            <a:r>
              <a:rPr lang="en-US" altLang="ja-JP" dirty="0"/>
              <a:t>(</a:t>
            </a:r>
            <a:r>
              <a:rPr lang="ja-JP" altLang="en-US" dirty="0"/>
              <a:t>動作しない</a:t>
            </a:r>
            <a:r>
              <a:rPr lang="en-US" altLang="ja-JP" dirty="0" smtClean="0"/>
              <a:t>)</a:t>
            </a:r>
            <a:endParaRPr lang="en-US" altLang="ja-JP" dirty="0"/>
          </a:p>
        </p:txBody>
      </p:sp>
    </p:spTree>
    <p:extLst>
      <p:ext uri="{BB962C8B-B14F-4D97-AF65-F5344CB8AC3E}">
        <p14:creationId xmlns:p14="http://schemas.microsoft.com/office/powerpoint/2010/main" val="1547193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t>シャボン玉の挙動</a:t>
            </a:r>
            <a:endParaRPr lang="en-US" altLang="ja-JP" dirty="0"/>
          </a:p>
        </p:txBody>
      </p:sp>
      <p:sp>
        <p:nvSpPr>
          <p:cNvPr id="45" name="正方形/長方形 44"/>
          <p:cNvSpPr/>
          <p:nvPr/>
        </p:nvSpPr>
        <p:spPr>
          <a:xfrm>
            <a:off x="655933" y="1948038"/>
            <a:ext cx="2920953" cy="1846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6267933" y="1940401"/>
            <a:ext cx="2920953" cy="1846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6267933" y="4254091"/>
            <a:ext cx="2920953" cy="1846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655933" y="4254091"/>
            <a:ext cx="2920953" cy="1846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9" name="図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2427" y="2409703"/>
            <a:ext cx="987530" cy="959516"/>
          </a:xfrm>
          <a:prstGeom prst="rect">
            <a:avLst/>
          </a:prstGeom>
        </p:spPr>
      </p:pic>
      <p:pic>
        <p:nvPicPr>
          <p:cNvPr id="50" name="図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498" y="2516099"/>
            <a:ext cx="708966" cy="746724"/>
          </a:xfrm>
          <a:prstGeom prst="rect">
            <a:avLst/>
          </a:prstGeom>
        </p:spPr>
      </p:pic>
      <p:cxnSp>
        <p:nvCxnSpPr>
          <p:cNvPr id="52" name="直線矢印コネクタ 51"/>
          <p:cNvCxnSpPr/>
          <p:nvPr/>
        </p:nvCxnSpPr>
        <p:spPr>
          <a:xfrm>
            <a:off x="2728833" y="2579249"/>
            <a:ext cx="5978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a:off x="2851040" y="2889461"/>
            <a:ext cx="5978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a:off x="2728833" y="3197137"/>
            <a:ext cx="5978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5" name="図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83161" y="2826938"/>
            <a:ext cx="987530" cy="959516"/>
          </a:xfrm>
          <a:prstGeom prst="rect">
            <a:avLst/>
          </a:prstGeom>
        </p:spPr>
      </p:pic>
      <p:cxnSp>
        <p:nvCxnSpPr>
          <p:cNvPr id="59" name="直線矢印コネクタ 58"/>
          <p:cNvCxnSpPr/>
          <p:nvPr/>
        </p:nvCxnSpPr>
        <p:spPr>
          <a:xfrm flipV="1">
            <a:off x="7293232" y="2036776"/>
            <a:ext cx="0" cy="4716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flipV="1">
            <a:off x="7651469" y="2036776"/>
            <a:ext cx="0" cy="4716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flipV="1">
            <a:off x="8014976" y="2036776"/>
            <a:ext cx="0" cy="4716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3" name="図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1431" y="4308977"/>
            <a:ext cx="1898010" cy="1844166"/>
          </a:xfrm>
          <a:prstGeom prst="rect">
            <a:avLst/>
          </a:prstGeom>
        </p:spPr>
      </p:pic>
      <p:pic>
        <p:nvPicPr>
          <p:cNvPr id="65" name="図 6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5702" y="4751302"/>
            <a:ext cx="987530" cy="959516"/>
          </a:xfrm>
          <a:prstGeom prst="rect">
            <a:avLst/>
          </a:prstGeom>
        </p:spPr>
      </p:pic>
      <p:sp>
        <p:nvSpPr>
          <p:cNvPr id="68" name="右矢印 67"/>
          <p:cNvSpPr/>
          <p:nvPr/>
        </p:nvSpPr>
        <p:spPr>
          <a:xfrm>
            <a:off x="7353578" y="5058532"/>
            <a:ext cx="661398" cy="34505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9" name="図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8970" y="4725193"/>
            <a:ext cx="1287107" cy="1015433"/>
          </a:xfrm>
          <a:prstGeom prst="rect">
            <a:avLst/>
          </a:prstGeom>
        </p:spPr>
      </p:pic>
      <p:sp>
        <p:nvSpPr>
          <p:cNvPr id="70" name="テキスト ボックス 69"/>
          <p:cNvSpPr txBox="1"/>
          <p:nvPr/>
        </p:nvSpPr>
        <p:spPr>
          <a:xfrm>
            <a:off x="3661850" y="1947055"/>
            <a:ext cx="2511800" cy="1200329"/>
          </a:xfrm>
          <a:prstGeom prst="rect">
            <a:avLst/>
          </a:prstGeom>
          <a:noFill/>
        </p:spPr>
        <p:txBody>
          <a:bodyPr wrap="square" rtlCol="0">
            <a:spAutoFit/>
          </a:bodyPr>
          <a:lstStyle/>
          <a:p>
            <a:r>
              <a:rPr kumimoji="1" lang="ja-JP" altLang="en-US" dirty="0" smtClean="0"/>
              <a:t>■シャボン玉の移動</a:t>
            </a:r>
            <a:endParaRPr kumimoji="1" lang="en-US" altLang="ja-JP" dirty="0" smtClean="0"/>
          </a:p>
          <a:p>
            <a:r>
              <a:rPr lang="ja-JP" altLang="en-US" dirty="0"/>
              <a:t>　</a:t>
            </a:r>
            <a:r>
              <a:rPr lang="ja-JP" altLang="en-US" dirty="0" smtClean="0"/>
              <a:t>プレイヤーが起こせる</a:t>
            </a:r>
            <a:endParaRPr lang="en-US" altLang="ja-JP" dirty="0" smtClean="0"/>
          </a:p>
          <a:p>
            <a:r>
              <a:rPr kumimoji="1" lang="ja-JP" altLang="en-US" dirty="0"/>
              <a:t>　</a:t>
            </a:r>
            <a:r>
              <a:rPr kumimoji="1" lang="ja-JP" altLang="en-US" dirty="0" smtClean="0"/>
              <a:t>風を使いシャボン玉の</a:t>
            </a:r>
            <a:endParaRPr kumimoji="1" lang="en-US" altLang="ja-JP" dirty="0" smtClean="0"/>
          </a:p>
          <a:p>
            <a:r>
              <a:rPr lang="ja-JP" altLang="en-US" dirty="0"/>
              <a:t>　</a:t>
            </a:r>
            <a:r>
              <a:rPr lang="ja-JP" altLang="en-US" dirty="0" smtClean="0"/>
              <a:t>移動が可能になる。</a:t>
            </a:r>
            <a:endParaRPr kumimoji="1" lang="ja-JP" altLang="en-US" dirty="0"/>
          </a:p>
        </p:txBody>
      </p:sp>
      <p:pic>
        <p:nvPicPr>
          <p:cNvPr id="71" name="図 7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6080" y="4553794"/>
            <a:ext cx="690962" cy="1009475"/>
          </a:xfrm>
          <a:prstGeom prst="rect">
            <a:avLst/>
          </a:prstGeom>
        </p:spPr>
      </p:pic>
      <p:sp>
        <p:nvSpPr>
          <p:cNvPr id="72" name="テキスト ボックス 71"/>
          <p:cNvSpPr txBox="1"/>
          <p:nvPr/>
        </p:nvSpPr>
        <p:spPr>
          <a:xfrm>
            <a:off x="3650012" y="4261728"/>
            <a:ext cx="2523638" cy="2031325"/>
          </a:xfrm>
          <a:prstGeom prst="rect">
            <a:avLst/>
          </a:prstGeom>
          <a:noFill/>
        </p:spPr>
        <p:txBody>
          <a:bodyPr wrap="square" rtlCol="0">
            <a:spAutoFit/>
          </a:bodyPr>
          <a:lstStyle/>
          <a:p>
            <a:r>
              <a:rPr kumimoji="1" lang="ja-JP" altLang="en-US" dirty="0" smtClean="0"/>
              <a:t>■シャボンに乗る</a:t>
            </a:r>
            <a:endParaRPr kumimoji="1" lang="en-US" altLang="ja-JP" dirty="0" smtClean="0"/>
          </a:p>
          <a:p>
            <a:r>
              <a:rPr lang="ja-JP" altLang="en-US" dirty="0"/>
              <a:t>　</a:t>
            </a:r>
            <a:r>
              <a:rPr lang="ja-JP" altLang="en-US" dirty="0" smtClean="0"/>
              <a:t>プレイヤーが起こせる</a:t>
            </a:r>
            <a:endParaRPr lang="en-US" altLang="ja-JP" dirty="0" smtClean="0"/>
          </a:p>
          <a:p>
            <a:r>
              <a:rPr kumimoji="1" lang="ja-JP" altLang="en-US" dirty="0"/>
              <a:t>　</a:t>
            </a:r>
            <a:r>
              <a:rPr kumimoji="1" lang="ja-JP" altLang="en-US" dirty="0" smtClean="0"/>
              <a:t>風を使いシャボン玉を</a:t>
            </a:r>
            <a:endParaRPr kumimoji="1" lang="en-US" altLang="ja-JP" dirty="0" smtClean="0"/>
          </a:p>
          <a:p>
            <a:r>
              <a:rPr kumimoji="1" lang="ja-JP" altLang="en-US" dirty="0" smtClean="0"/>
              <a:t>　自分に当てるまたは</a:t>
            </a:r>
            <a:endParaRPr kumimoji="1" lang="en-US" altLang="ja-JP" dirty="0" smtClean="0"/>
          </a:p>
          <a:p>
            <a:r>
              <a:rPr lang="ja-JP" altLang="en-US" dirty="0"/>
              <a:t>　</a:t>
            </a:r>
            <a:r>
              <a:rPr lang="ja-JP" altLang="en-US" dirty="0" smtClean="0"/>
              <a:t>当たることで中に</a:t>
            </a:r>
            <a:endParaRPr lang="en-US" altLang="ja-JP" dirty="0" smtClean="0"/>
          </a:p>
          <a:p>
            <a:r>
              <a:rPr lang="ja-JP" altLang="en-US" dirty="0"/>
              <a:t>　</a:t>
            </a:r>
            <a:r>
              <a:rPr lang="ja-JP" altLang="en-US" dirty="0" smtClean="0"/>
              <a:t>入れる。同様に敵も</a:t>
            </a:r>
            <a:endParaRPr lang="en-US" altLang="ja-JP" dirty="0" smtClean="0"/>
          </a:p>
          <a:p>
            <a:r>
              <a:rPr kumimoji="1" lang="ja-JP" altLang="en-US" dirty="0" smtClean="0"/>
              <a:t>　浮かせることが可能。</a:t>
            </a:r>
            <a:endParaRPr kumimoji="1" lang="en-US" altLang="ja-JP" dirty="0" smtClean="0"/>
          </a:p>
        </p:txBody>
      </p:sp>
      <p:sp>
        <p:nvSpPr>
          <p:cNvPr id="73" name="テキスト ボックス 72"/>
          <p:cNvSpPr txBox="1"/>
          <p:nvPr/>
        </p:nvSpPr>
        <p:spPr>
          <a:xfrm>
            <a:off x="9131337" y="1958360"/>
            <a:ext cx="2428558" cy="1754326"/>
          </a:xfrm>
          <a:prstGeom prst="rect">
            <a:avLst/>
          </a:prstGeom>
          <a:noFill/>
        </p:spPr>
        <p:txBody>
          <a:bodyPr wrap="square" rtlCol="0">
            <a:spAutoFit/>
          </a:bodyPr>
          <a:lstStyle/>
          <a:p>
            <a:r>
              <a:rPr kumimoji="1" lang="ja-JP" altLang="en-US" dirty="0" smtClean="0"/>
              <a:t>■シャボン玉の性質</a:t>
            </a:r>
            <a:endParaRPr kumimoji="1" lang="en-US" altLang="ja-JP" dirty="0" smtClean="0"/>
          </a:p>
          <a:p>
            <a:r>
              <a:rPr lang="ja-JP" altLang="en-US" dirty="0" smtClean="0"/>
              <a:t>　シャボン玉を生成後</a:t>
            </a:r>
            <a:endParaRPr lang="en-US" altLang="ja-JP" dirty="0" smtClean="0"/>
          </a:p>
          <a:p>
            <a:r>
              <a:rPr lang="ja-JP" altLang="en-US" dirty="0"/>
              <a:t>　</a:t>
            </a:r>
            <a:r>
              <a:rPr lang="ja-JP" altLang="en-US" dirty="0" smtClean="0"/>
              <a:t>何もしないと</a:t>
            </a:r>
            <a:endParaRPr lang="en-US" altLang="ja-JP" dirty="0" smtClean="0"/>
          </a:p>
          <a:p>
            <a:r>
              <a:rPr lang="ja-JP" altLang="en-US" dirty="0" smtClean="0"/>
              <a:t>　</a:t>
            </a:r>
            <a:r>
              <a:rPr lang="en-US" altLang="ja-JP" dirty="0" smtClean="0"/>
              <a:t>1</a:t>
            </a:r>
            <a:r>
              <a:rPr lang="ja-JP" altLang="en-US" dirty="0" smtClean="0"/>
              <a:t>秒後上</a:t>
            </a:r>
            <a:r>
              <a:rPr lang="ja-JP" altLang="en-US" dirty="0" smtClean="0"/>
              <a:t>に</a:t>
            </a:r>
            <a:endParaRPr lang="en-US" altLang="ja-JP" dirty="0" smtClean="0"/>
          </a:p>
          <a:p>
            <a:r>
              <a:rPr lang="ja-JP" altLang="en-US" dirty="0"/>
              <a:t>　</a:t>
            </a:r>
            <a:r>
              <a:rPr lang="ja-JP" altLang="en-US" dirty="0" smtClean="0"/>
              <a:t>上昇する。</a:t>
            </a:r>
            <a:endParaRPr lang="en-US" altLang="ja-JP" dirty="0" smtClean="0"/>
          </a:p>
          <a:p>
            <a:r>
              <a:rPr kumimoji="1" lang="ja-JP" altLang="en-US" dirty="0" smtClean="0"/>
              <a:t>　（時間加速は</a:t>
            </a:r>
            <a:r>
              <a:rPr kumimoji="1" lang="en-US" altLang="ja-JP" dirty="0" smtClean="0"/>
              <a:t>0.01</a:t>
            </a:r>
            <a:r>
              <a:rPr kumimoji="1" lang="ja-JP" altLang="en-US" dirty="0" smtClean="0"/>
              <a:t>秒）</a:t>
            </a:r>
            <a:endParaRPr kumimoji="1" lang="ja-JP" altLang="en-US" dirty="0"/>
          </a:p>
        </p:txBody>
      </p:sp>
      <p:sp>
        <p:nvSpPr>
          <p:cNvPr id="74" name="テキスト ボックス 73"/>
          <p:cNvSpPr txBox="1"/>
          <p:nvPr/>
        </p:nvSpPr>
        <p:spPr>
          <a:xfrm>
            <a:off x="9159593" y="4354060"/>
            <a:ext cx="2428558" cy="1200329"/>
          </a:xfrm>
          <a:prstGeom prst="rect">
            <a:avLst/>
          </a:prstGeom>
          <a:noFill/>
        </p:spPr>
        <p:txBody>
          <a:bodyPr wrap="square" rtlCol="0">
            <a:spAutoFit/>
          </a:bodyPr>
          <a:lstStyle/>
          <a:p>
            <a:r>
              <a:rPr kumimoji="1" lang="ja-JP" altLang="en-US" dirty="0" smtClean="0"/>
              <a:t>■シャボン玉の性質２</a:t>
            </a:r>
            <a:endParaRPr kumimoji="1" lang="en-US" altLang="ja-JP" dirty="0" smtClean="0"/>
          </a:p>
          <a:p>
            <a:r>
              <a:rPr lang="ja-JP" altLang="en-US" dirty="0"/>
              <a:t>　</a:t>
            </a:r>
            <a:r>
              <a:rPr lang="ja-JP" altLang="en-US" dirty="0" smtClean="0"/>
              <a:t>シャボン玉生成後に</a:t>
            </a:r>
            <a:endParaRPr lang="en-US" altLang="ja-JP" dirty="0" smtClean="0"/>
          </a:p>
          <a:p>
            <a:r>
              <a:rPr lang="ja-JP" altLang="en-US" dirty="0"/>
              <a:t>　</a:t>
            </a:r>
            <a:r>
              <a:rPr lang="en-US" altLang="ja-JP" dirty="0"/>
              <a:t>5</a:t>
            </a:r>
            <a:r>
              <a:rPr lang="ja-JP" altLang="en-US" dirty="0" smtClean="0"/>
              <a:t>秒で</a:t>
            </a:r>
            <a:r>
              <a:rPr lang="ja-JP" altLang="en-US" dirty="0" smtClean="0"/>
              <a:t>破裂する</a:t>
            </a:r>
            <a:r>
              <a:rPr lang="ja-JP" altLang="en-US" dirty="0" smtClean="0"/>
              <a:t>。</a:t>
            </a:r>
            <a:endParaRPr lang="en-US" altLang="ja-JP" dirty="0" smtClean="0"/>
          </a:p>
          <a:p>
            <a:r>
              <a:rPr lang="ja-JP" altLang="en-US" dirty="0" smtClean="0"/>
              <a:t>　</a:t>
            </a:r>
            <a:r>
              <a:rPr lang="en-US" altLang="ja-JP" dirty="0" smtClean="0"/>
              <a:t>(</a:t>
            </a:r>
            <a:r>
              <a:rPr lang="ja-JP" altLang="en-US" dirty="0" smtClean="0"/>
              <a:t>時間加速は</a:t>
            </a:r>
            <a:r>
              <a:rPr lang="en-US" altLang="ja-JP" dirty="0" smtClean="0"/>
              <a:t>0.01</a:t>
            </a:r>
            <a:r>
              <a:rPr lang="ja-JP" altLang="en-US" dirty="0" smtClean="0"/>
              <a:t>秒</a:t>
            </a:r>
            <a:r>
              <a:rPr lang="en-US" altLang="ja-JP" dirty="0" smtClean="0"/>
              <a:t>)</a:t>
            </a:r>
            <a:endParaRPr lang="ja-JP" altLang="en-US" dirty="0"/>
          </a:p>
        </p:txBody>
      </p:sp>
      <p:sp>
        <p:nvSpPr>
          <p:cNvPr id="75" name="正方形/長方形 74"/>
          <p:cNvSpPr/>
          <p:nvPr/>
        </p:nvSpPr>
        <p:spPr>
          <a:xfrm>
            <a:off x="560717" y="353143"/>
            <a:ext cx="11027434" cy="6202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 name="直線コネクタ 81"/>
          <p:cNvCxnSpPr/>
          <p:nvPr/>
        </p:nvCxnSpPr>
        <p:spPr>
          <a:xfrm flipV="1">
            <a:off x="838200" y="1605280"/>
            <a:ext cx="10515600" cy="16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9255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t>シャボン玉</a:t>
            </a:r>
            <a:r>
              <a:rPr lang="ja-JP" altLang="en-US" dirty="0" smtClean="0"/>
              <a:t>のその他</a:t>
            </a:r>
            <a:endParaRPr lang="en-US" altLang="ja-JP" dirty="0"/>
          </a:p>
        </p:txBody>
      </p:sp>
      <p:sp>
        <p:nvSpPr>
          <p:cNvPr id="75" name="正方形/長方形 74"/>
          <p:cNvSpPr/>
          <p:nvPr/>
        </p:nvSpPr>
        <p:spPr>
          <a:xfrm>
            <a:off x="560717" y="353143"/>
            <a:ext cx="11027434" cy="6202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 name="直線コネクタ 81"/>
          <p:cNvCxnSpPr/>
          <p:nvPr/>
        </p:nvCxnSpPr>
        <p:spPr>
          <a:xfrm flipV="1">
            <a:off x="838200" y="1605280"/>
            <a:ext cx="10515600" cy="16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1416472" y="1702670"/>
            <a:ext cx="9628162" cy="1200329"/>
          </a:xfrm>
          <a:prstGeom prst="rect">
            <a:avLst/>
          </a:prstGeom>
          <a:noFill/>
        </p:spPr>
        <p:txBody>
          <a:bodyPr wrap="square" rtlCol="0">
            <a:spAutoFit/>
          </a:bodyPr>
          <a:lstStyle/>
          <a:p>
            <a:r>
              <a:rPr kumimoji="1" lang="ja-JP" altLang="en-US" dirty="0" smtClean="0"/>
              <a:t>■基本的に</a:t>
            </a:r>
            <a:r>
              <a:rPr kumimoji="1" lang="en-US" altLang="ja-JP" dirty="0" smtClean="0"/>
              <a:t>Y</a:t>
            </a:r>
            <a:r>
              <a:rPr kumimoji="1" lang="ja-JP" altLang="en-US" dirty="0" smtClean="0"/>
              <a:t>軸に加速度がものすごくゆっくりかかっている。（上昇するため）</a:t>
            </a:r>
            <a:endParaRPr kumimoji="1" lang="en-US" altLang="ja-JP" dirty="0" smtClean="0"/>
          </a:p>
          <a:p>
            <a:r>
              <a:rPr lang="ja-JP" altLang="en-US" dirty="0" smtClean="0"/>
              <a:t>■シャボン玉に</a:t>
            </a:r>
            <a:r>
              <a:rPr lang="ja-JP" altLang="en-US" dirty="0"/>
              <a:t>加速度</a:t>
            </a:r>
            <a:r>
              <a:rPr lang="ja-JP" altLang="en-US" dirty="0" smtClean="0"/>
              <a:t>が加っているときほかの加速が加わったときにかかった加速度の軸に加速</a:t>
            </a:r>
            <a:endParaRPr lang="en-US" altLang="ja-JP" dirty="0" smtClean="0"/>
          </a:p>
          <a:p>
            <a:r>
              <a:rPr lang="ja-JP" altLang="en-US" dirty="0" smtClean="0"/>
              <a:t>　度を追加する。</a:t>
            </a:r>
            <a:endParaRPr lang="en-US" altLang="ja-JP" dirty="0" smtClean="0"/>
          </a:p>
          <a:p>
            <a:r>
              <a:rPr lang="ja-JP" altLang="en-US" dirty="0" smtClean="0"/>
              <a:t>■ ９０度のような直角のように曲がることはできない。</a:t>
            </a:r>
            <a:endParaRPr lang="en-US" altLang="ja-JP" dirty="0" smtClean="0"/>
          </a:p>
        </p:txBody>
      </p:sp>
    </p:spTree>
    <p:extLst>
      <p:ext uri="{BB962C8B-B14F-4D97-AF65-F5344CB8AC3E}">
        <p14:creationId xmlns:p14="http://schemas.microsoft.com/office/powerpoint/2010/main" val="3445927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ゲーム内容</a:t>
            </a:r>
            <a:endParaRPr lang="ja-JP" altLang="en-US" dirty="0"/>
          </a:p>
        </p:txBody>
      </p:sp>
      <p:sp>
        <p:nvSpPr>
          <p:cNvPr id="10" name="テキスト ボックス 9"/>
          <p:cNvSpPr txBox="1"/>
          <p:nvPr/>
        </p:nvSpPr>
        <p:spPr>
          <a:xfrm>
            <a:off x="1556972" y="1955078"/>
            <a:ext cx="6205268" cy="1754326"/>
          </a:xfrm>
          <a:prstGeom prst="rect">
            <a:avLst/>
          </a:prstGeom>
          <a:noFill/>
        </p:spPr>
        <p:txBody>
          <a:bodyPr wrap="square" rtlCol="0">
            <a:spAutoFit/>
          </a:bodyPr>
          <a:lstStyle/>
          <a:p>
            <a:r>
              <a:rPr kumimoji="1" lang="ja-JP" altLang="en-US" dirty="0" smtClean="0"/>
              <a:t>■基本内容</a:t>
            </a:r>
            <a:endParaRPr kumimoji="1" lang="en-US" altLang="ja-JP" dirty="0" smtClean="0"/>
          </a:p>
          <a:p>
            <a:endParaRPr lang="en-US" altLang="ja-JP" dirty="0"/>
          </a:p>
          <a:p>
            <a:r>
              <a:rPr lang="ja-JP" altLang="en-US" dirty="0" smtClean="0"/>
              <a:t>　ジャンル</a:t>
            </a:r>
            <a:r>
              <a:rPr lang="en-US" altLang="ja-JP" dirty="0" smtClean="0"/>
              <a:t>	</a:t>
            </a:r>
            <a:r>
              <a:rPr lang="en-US" altLang="ja-JP" dirty="0"/>
              <a:t>	</a:t>
            </a:r>
            <a:r>
              <a:rPr lang="ja-JP" altLang="en-US" dirty="0" smtClean="0"/>
              <a:t>横スクロールシャボン玉アクション</a:t>
            </a:r>
            <a:endParaRPr lang="en-US" altLang="ja-JP" dirty="0" smtClean="0"/>
          </a:p>
          <a:p>
            <a:r>
              <a:rPr lang="ja-JP" altLang="en-US" dirty="0" smtClean="0"/>
              <a:t>　プラットフォーム</a:t>
            </a:r>
            <a:r>
              <a:rPr lang="en-US" altLang="ja-JP" dirty="0" smtClean="0"/>
              <a:t>		</a:t>
            </a:r>
            <a:r>
              <a:rPr lang="ja-JP" altLang="en-US" dirty="0" smtClean="0"/>
              <a:t>スマートフォン（横持ち）</a:t>
            </a:r>
            <a:endParaRPr lang="en-US" altLang="ja-JP" dirty="0" smtClean="0"/>
          </a:p>
          <a:p>
            <a:r>
              <a:rPr lang="ja-JP" altLang="en-US" dirty="0"/>
              <a:t>　</a:t>
            </a:r>
            <a:r>
              <a:rPr lang="ja-JP" altLang="en-US" dirty="0" smtClean="0"/>
              <a:t>プレイ人数</a:t>
            </a:r>
            <a:r>
              <a:rPr lang="en-US" altLang="ja-JP" dirty="0" smtClean="0"/>
              <a:t>		1</a:t>
            </a:r>
            <a:r>
              <a:rPr lang="ja-JP" altLang="en-US" dirty="0" smtClean="0"/>
              <a:t>人</a:t>
            </a:r>
            <a:endParaRPr lang="en-US" altLang="ja-JP" dirty="0" smtClean="0"/>
          </a:p>
          <a:p>
            <a:r>
              <a:rPr lang="ja-JP" altLang="en-US" dirty="0"/>
              <a:t>　</a:t>
            </a:r>
            <a:r>
              <a:rPr lang="ja-JP" altLang="en-US" dirty="0" smtClean="0"/>
              <a:t>対象</a:t>
            </a:r>
            <a:r>
              <a:rPr lang="en-US" altLang="ja-JP" dirty="0" smtClean="0"/>
              <a:t>			</a:t>
            </a:r>
            <a:r>
              <a:rPr lang="ja-JP" altLang="en-US" dirty="0" smtClean="0"/>
              <a:t>小学生低学年</a:t>
            </a:r>
            <a:endParaRPr lang="en-US" altLang="ja-JP" dirty="0" smtClean="0"/>
          </a:p>
        </p:txBody>
      </p:sp>
      <p:sp>
        <p:nvSpPr>
          <p:cNvPr id="11" name="テキスト ボックス 10"/>
          <p:cNvSpPr txBox="1"/>
          <p:nvPr/>
        </p:nvSpPr>
        <p:spPr>
          <a:xfrm>
            <a:off x="1556972" y="3840078"/>
            <a:ext cx="10299748" cy="2585323"/>
          </a:xfrm>
          <a:prstGeom prst="rect">
            <a:avLst/>
          </a:prstGeom>
          <a:noFill/>
        </p:spPr>
        <p:txBody>
          <a:bodyPr wrap="square" rtlCol="0">
            <a:spAutoFit/>
          </a:bodyPr>
          <a:lstStyle/>
          <a:p>
            <a:r>
              <a:rPr kumimoji="1" lang="ja-JP" altLang="en-US" dirty="0" smtClean="0"/>
              <a:t>■コンセプト</a:t>
            </a:r>
            <a:endParaRPr kumimoji="1" lang="en-US" altLang="ja-JP" dirty="0" smtClean="0"/>
          </a:p>
          <a:p>
            <a:endParaRPr lang="en-US" altLang="ja-JP" dirty="0"/>
          </a:p>
          <a:p>
            <a:r>
              <a:rPr lang="ja-JP" altLang="en-US" dirty="0"/>
              <a:t>　・主人公が出せるシャボン玉を使いゴールを目指すシャボン玉アクションゲーム</a:t>
            </a:r>
            <a:endParaRPr lang="en-US" altLang="ja-JP" dirty="0"/>
          </a:p>
          <a:p>
            <a:r>
              <a:rPr lang="ja-JP" altLang="en-US" dirty="0"/>
              <a:t>　</a:t>
            </a:r>
            <a:r>
              <a:rPr lang="ja-JP" altLang="en-US" dirty="0" smtClean="0"/>
              <a:t>　横</a:t>
            </a:r>
            <a:r>
              <a:rPr lang="ja-JP" altLang="en-US" dirty="0"/>
              <a:t>スクロールで</a:t>
            </a:r>
            <a:r>
              <a:rPr lang="en-US" altLang="ja-JP" dirty="0"/>
              <a:t>3D</a:t>
            </a:r>
            <a:r>
              <a:rPr lang="ja-JP" altLang="en-US" dirty="0"/>
              <a:t>のキャラクターが動き、シャボン玉で自分が浮いたり、</a:t>
            </a:r>
            <a:endParaRPr lang="en-US" altLang="ja-JP" dirty="0"/>
          </a:p>
          <a:p>
            <a:r>
              <a:rPr lang="ja-JP" altLang="en-US" dirty="0"/>
              <a:t>　</a:t>
            </a:r>
            <a:r>
              <a:rPr lang="ja-JP" altLang="en-US" dirty="0" smtClean="0"/>
              <a:t>　敵</a:t>
            </a:r>
            <a:r>
              <a:rPr lang="ja-JP" altLang="en-US" dirty="0"/>
              <a:t>をシャボン玉で浮かせて進みます</a:t>
            </a:r>
            <a:r>
              <a:rPr lang="ja-JP" altLang="en-US" dirty="0" smtClean="0"/>
              <a:t>。</a:t>
            </a:r>
            <a:endParaRPr lang="en-US" altLang="ja-JP" dirty="0" smtClean="0"/>
          </a:p>
          <a:p>
            <a:endParaRPr lang="en-US" altLang="ja-JP" dirty="0"/>
          </a:p>
          <a:p>
            <a:r>
              <a:rPr lang="ja-JP" altLang="en-US" dirty="0" smtClean="0"/>
              <a:t>　・</a:t>
            </a:r>
            <a:r>
              <a:rPr lang="ja-JP" altLang="en-US" dirty="0"/>
              <a:t>子供のころに綺麗だと思ったシャボン玉の雰囲気や幻想的なファンタジーのような</a:t>
            </a:r>
            <a:endParaRPr lang="en-US" altLang="ja-JP" dirty="0"/>
          </a:p>
          <a:p>
            <a:r>
              <a:rPr lang="ja-JP" altLang="en-US" dirty="0"/>
              <a:t>　</a:t>
            </a:r>
            <a:r>
              <a:rPr lang="ja-JP" altLang="en-US" dirty="0" smtClean="0"/>
              <a:t>　やわらかい</a:t>
            </a:r>
            <a:r>
              <a:rPr lang="ja-JP" altLang="en-US" dirty="0"/>
              <a:t>世界観を提供します。</a:t>
            </a:r>
            <a:endParaRPr lang="en-US" altLang="ja-JP" dirty="0"/>
          </a:p>
          <a:p>
            <a:r>
              <a:rPr lang="ja-JP" altLang="en-US" dirty="0"/>
              <a:t>　</a:t>
            </a:r>
            <a:r>
              <a:rPr lang="ja-JP" altLang="en-US" dirty="0" smtClean="0"/>
              <a:t>　現実</a:t>
            </a:r>
            <a:r>
              <a:rPr lang="ja-JP" altLang="en-US" dirty="0"/>
              <a:t>の世界では無いようでどこかでありそうな世界を体験できます。</a:t>
            </a:r>
            <a:endParaRPr lang="en-US" altLang="ja-JP"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7197" y="2728597"/>
            <a:ext cx="802323" cy="869727"/>
          </a:xfrm>
          <a:prstGeom prst="rect">
            <a:avLst/>
          </a:prstGeom>
        </p:spPr>
      </p:pic>
      <p:sp>
        <p:nvSpPr>
          <p:cNvPr id="14" name="正方形/長方形 13"/>
          <p:cNvSpPr/>
          <p:nvPr/>
        </p:nvSpPr>
        <p:spPr>
          <a:xfrm>
            <a:off x="560717" y="353143"/>
            <a:ext cx="11027434" cy="6202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p:cNvCxnSpPr/>
          <p:nvPr/>
        </p:nvCxnSpPr>
        <p:spPr>
          <a:xfrm flipV="1">
            <a:off x="838200" y="1605280"/>
            <a:ext cx="10515600" cy="16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435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t>敵の挙動と種類</a:t>
            </a:r>
            <a:endParaRPr lang="en-US" altLang="ja-JP" dirty="0"/>
          </a:p>
        </p:txBody>
      </p:sp>
      <p:cxnSp>
        <p:nvCxnSpPr>
          <p:cNvPr id="7" name="直線コネクタ 6"/>
          <p:cNvCxnSpPr/>
          <p:nvPr/>
        </p:nvCxnSpPr>
        <p:spPr>
          <a:xfrm>
            <a:off x="838200" y="1621766"/>
            <a:ext cx="106953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円/楕円 2"/>
          <p:cNvSpPr/>
          <p:nvPr/>
        </p:nvSpPr>
        <p:spPr>
          <a:xfrm>
            <a:off x="2004467" y="3405912"/>
            <a:ext cx="517585" cy="51758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3994175" y="3405912"/>
            <a:ext cx="517585" cy="51758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右矢印 22"/>
          <p:cNvSpPr/>
          <p:nvPr/>
        </p:nvSpPr>
        <p:spPr>
          <a:xfrm>
            <a:off x="3065039" y="3340383"/>
            <a:ext cx="678677" cy="62535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右矢印 23"/>
          <p:cNvSpPr/>
          <p:nvPr/>
        </p:nvSpPr>
        <p:spPr>
          <a:xfrm flipH="1">
            <a:off x="2772511" y="3352026"/>
            <a:ext cx="678677" cy="62535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6573472" y="2299464"/>
            <a:ext cx="6205268" cy="646331"/>
          </a:xfrm>
          <a:prstGeom prst="rect">
            <a:avLst/>
          </a:prstGeom>
          <a:noFill/>
        </p:spPr>
        <p:txBody>
          <a:bodyPr wrap="square" rtlCol="0">
            <a:spAutoFit/>
          </a:bodyPr>
          <a:lstStyle/>
          <a:p>
            <a:r>
              <a:rPr lang="ja-JP" altLang="en-US" dirty="0"/>
              <a:t>■</a:t>
            </a:r>
            <a:r>
              <a:rPr lang="en-US" altLang="ja-JP" dirty="0"/>
              <a:t>X</a:t>
            </a:r>
            <a:r>
              <a:rPr lang="ja-JP" altLang="en-US" dirty="0"/>
              <a:t>軸移動の</a:t>
            </a:r>
            <a:r>
              <a:rPr lang="ja-JP" altLang="en-US" dirty="0" smtClean="0"/>
              <a:t>敵</a:t>
            </a:r>
            <a:endParaRPr lang="en-US" altLang="ja-JP" dirty="0" smtClean="0"/>
          </a:p>
          <a:p>
            <a:r>
              <a:rPr lang="ja-JP" altLang="en-US" dirty="0" smtClean="0"/>
              <a:t>一定範囲内を等速で</a:t>
            </a:r>
            <a:r>
              <a:rPr lang="en-US" altLang="ja-JP" dirty="0" smtClean="0"/>
              <a:t>X</a:t>
            </a:r>
            <a:r>
              <a:rPr lang="ja-JP" altLang="en-US" dirty="0" smtClean="0"/>
              <a:t>軸を行き来する。</a:t>
            </a:r>
            <a:endParaRPr lang="en-US" altLang="ja-JP" dirty="0" smtClean="0"/>
          </a:p>
        </p:txBody>
      </p:sp>
      <p:sp>
        <p:nvSpPr>
          <p:cNvPr id="29" name="テキスト ボックス 28"/>
          <p:cNvSpPr txBox="1"/>
          <p:nvPr/>
        </p:nvSpPr>
        <p:spPr>
          <a:xfrm>
            <a:off x="6573472" y="3286816"/>
            <a:ext cx="6205268" cy="646331"/>
          </a:xfrm>
          <a:prstGeom prst="rect">
            <a:avLst/>
          </a:prstGeom>
          <a:noFill/>
        </p:spPr>
        <p:txBody>
          <a:bodyPr wrap="square" rtlCol="0">
            <a:spAutoFit/>
          </a:bodyPr>
          <a:lstStyle/>
          <a:p>
            <a:r>
              <a:rPr kumimoji="1" lang="ja-JP" altLang="en-US" dirty="0" smtClean="0"/>
              <a:t>■</a:t>
            </a:r>
            <a:r>
              <a:rPr kumimoji="1" lang="en-US" altLang="ja-JP" dirty="0" smtClean="0"/>
              <a:t>Y</a:t>
            </a:r>
            <a:r>
              <a:rPr kumimoji="1" lang="ja-JP" altLang="en-US" dirty="0" smtClean="0"/>
              <a:t>軸移動の敵</a:t>
            </a:r>
            <a:endParaRPr kumimoji="1" lang="en-US" altLang="ja-JP" dirty="0" smtClean="0"/>
          </a:p>
          <a:p>
            <a:r>
              <a:rPr lang="ja-JP" altLang="en-US" dirty="0"/>
              <a:t>　</a:t>
            </a:r>
            <a:r>
              <a:rPr lang="ja-JP" altLang="en-US" dirty="0" smtClean="0"/>
              <a:t>一定範囲内を等速で</a:t>
            </a:r>
            <a:r>
              <a:rPr lang="en-US" altLang="ja-JP" dirty="0" err="1"/>
              <a:t>Y</a:t>
            </a:r>
            <a:r>
              <a:rPr lang="ja-JP" altLang="en-US" dirty="0" smtClean="0"/>
              <a:t>軸を行き来する。</a:t>
            </a:r>
            <a:endParaRPr lang="en-US" altLang="ja-JP" dirty="0" smtClean="0"/>
          </a:p>
        </p:txBody>
      </p:sp>
      <p:sp>
        <p:nvSpPr>
          <p:cNvPr id="30" name="テキスト ボックス 29"/>
          <p:cNvSpPr txBox="1"/>
          <p:nvPr/>
        </p:nvSpPr>
        <p:spPr>
          <a:xfrm>
            <a:off x="6573472" y="4274168"/>
            <a:ext cx="6205268" cy="646331"/>
          </a:xfrm>
          <a:prstGeom prst="rect">
            <a:avLst/>
          </a:prstGeom>
          <a:noFill/>
        </p:spPr>
        <p:txBody>
          <a:bodyPr wrap="square" rtlCol="0">
            <a:spAutoFit/>
          </a:bodyPr>
          <a:lstStyle/>
          <a:p>
            <a:r>
              <a:rPr kumimoji="1" lang="ja-JP" altLang="en-US" dirty="0" smtClean="0"/>
              <a:t>■</a:t>
            </a:r>
            <a:r>
              <a:rPr kumimoji="1" lang="en-US" altLang="ja-JP" dirty="0" smtClean="0"/>
              <a:t>Z</a:t>
            </a:r>
            <a:r>
              <a:rPr kumimoji="1" lang="ja-JP" altLang="en-US" dirty="0" smtClean="0"/>
              <a:t>軸移動の敵</a:t>
            </a:r>
            <a:endParaRPr kumimoji="1" lang="en-US" altLang="ja-JP" dirty="0" smtClean="0"/>
          </a:p>
          <a:p>
            <a:r>
              <a:rPr lang="ja-JP" altLang="en-US" dirty="0"/>
              <a:t>　</a:t>
            </a:r>
            <a:r>
              <a:rPr lang="ja-JP" altLang="en-US" dirty="0" smtClean="0"/>
              <a:t>一定範囲内で等速で</a:t>
            </a:r>
            <a:r>
              <a:rPr lang="en-US" altLang="ja-JP" dirty="0" err="1"/>
              <a:t>Z</a:t>
            </a:r>
            <a:r>
              <a:rPr lang="ja-JP" altLang="en-US" dirty="0" smtClean="0"/>
              <a:t>軸を行き来する</a:t>
            </a:r>
            <a:endParaRPr lang="en-US" altLang="ja-JP" dirty="0" smtClean="0"/>
          </a:p>
        </p:txBody>
      </p:sp>
      <p:sp>
        <p:nvSpPr>
          <p:cNvPr id="32" name="円/楕円 31"/>
          <p:cNvSpPr/>
          <p:nvPr/>
        </p:nvSpPr>
        <p:spPr>
          <a:xfrm>
            <a:off x="1883699" y="2135925"/>
            <a:ext cx="517585" cy="51758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488727" y="2179123"/>
            <a:ext cx="1265654" cy="369332"/>
          </a:xfrm>
          <a:prstGeom prst="rect">
            <a:avLst/>
          </a:prstGeom>
          <a:noFill/>
        </p:spPr>
        <p:txBody>
          <a:bodyPr wrap="square" rtlCol="0">
            <a:spAutoFit/>
          </a:bodyPr>
          <a:lstStyle/>
          <a:p>
            <a:r>
              <a:rPr kumimoji="1" lang="ja-JP" altLang="en-US" dirty="0" smtClean="0"/>
              <a:t>：敵</a:t>
            </a:r>
            <a:endParaRPr kumimoji="1" lang="ja-JP" altLang="en-US" dirty="0"/>
          </a:p>
        </p:txBody>
      </p:sp>
      <p:sp>
        <p:nvSpPr>
          <p:cNvPr id="33" name="円/楕円 32"/>
          <p:cNvSpPr/>
          <p:nvPr/>
        </p:nvSpPr>
        <p:spPr>
          <a:xfrm>
            <a:off x="5076459" y="3361519"/>
            <a:ext cx="517585" cy="51758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p:nvSpPr>
        <p:spPr>
          <a:xfrm>
            <a:off x="5076459" y="4558201"/>
            <a:ext cx="517585" cy="51758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右矢印 34"/>
          <p:cNvSpPr/>
          <p:nvPr/>
        </p:nvSpPr>
        <p:spPr>
          <a:xfrm rot="5400000">
            <a:off x="5118667" y="4030290"/>
            <a:ext cx="430463" cy="62535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右矢印 35"/>
          <p:cNvSpPr/>
          <p:nvPr/>
        </p:nvSpPr>
        <p:spPr>
          <a:xfrm rot="5400000" flipH="1">
            <a:off x="5103930" y="3826700"/>
            <a:ext cx="462643" cy="62535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883699" y="3340383"/>
            <a:ext cx="2743303" cy="6802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4992821" y="3328896"/>
            <a:ext cx="692242" cy="18428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右矢印 37"/>
          <p:cNvSpPr/>
          <p:nvPr/>
        </p:nvSpPr>
        <p:spPr>
          <a:xfrm rot="7617442" flipH="1">
            <a:off x="2884892" y="4847969"/>
            <a:ext cx="462643" cy="62535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2631301" y="5256621"/>
            <a:ext cx="517585" cy="51758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右矢印 38"/>
          <p:cNvSpPr/>
          <p:nvPr/>
        </p:nvSpPr>
        <p:spPr>
          <a:xfrm rot="18284198" flipH="1">
            <a:off x="2495959" y="5496885"/>
            <a:ext cx="462643" cy="62535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2356027" y="4787813"/>
            <a:ext cx="1061603" cy="1390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8771770" y="1715423"/>
            <a:ext cx="2863970" cy="369332"/>
          </a:xfrm>
          <a:prstGeom prst="rect">
            <a:avLst/>
          </a:prstGeom>
          <a:noFill/>
        </p:spPr>
        <p:txBody>
          <a:bodyPr wrap="square" rtlCol="0">
            <a:spAutoFit/>
          </a:bodyPr>
          <a:lstStyle/>
          <a:p>
            <a:r>
              <a:rPr kumimoji="1" lang="en-US" altLang="ja-JP" dirty="0" smtClean="0"/>
              <a:t>※</a:t>
            </a:r>
            <a:r>
              <a:rPr kumimoji="1" lang="ja-JP" altLang="en-US" dirty="0" smtClean="0"/>
              <a:t>範囲・速度はまだ未設定</a:t>
            </a:r>
            <a:endParaRPr kumimoji="1" lang="ja-JP" altLang="en-US" dirty="0"/>
          </a:p>
        </p:txBody>
      </p:sp>
      <p:sp>
        <p:nvSpPr>
          <p:cNvPr id="25" name="テキスト ボックス 24"/>
          <p:cNvSpPr txBox="1"/>
          <p:nvPr/>
        </p:nvSpPr>
        <p:spPr>
          <a:xfrm>
            <a:off x="6573472" y="5261520"/>
            <a:ext cx="6205268" cy="646331"/>
          </a:xfrm>
          <a:prstGeom prst="rect">
            <a:avLst/>
          </a:prstGeom>
          <a:noFill/>
        </p:spPr>
        <p:txBody>
          <a:bodyPr wrap="square" rtlCol="0">
            <a:spAutoFit/>
          </a:bodyPr>
          <a:lstStyle/>
          <a:p>
            <a:r>
              <a:rPr kumimoji="1" lang="ja-JP" altLang="en-US" dirty="0" smtClean="0"/>
              <a:t>■敵の種類</a:t>
            </a:r>
            <a:endParaRPr kumimoji="1" lang="en-US" altLang="ja-JP" dirty="0" smtClean="0"/>
          </a:p>
          <a:p>
            <a:r>
              <a:rPr lang="ja-JP" altLang="en-US" dirty="0"/>
              <a:t>　</a:t>
            </a:r>
            <a:r>
              <a:rPr lang="ja-JP" altLang="en-US" dirty="0" smtClean="0"/>
              <a:t>以上の</a:t>
            </a:r>
            <a:r>
              <a:rPr lang="en-US" altLang="ja-JP" dirty="0" smtClean="0"/>
              <a:t>3</a:t>
            </a:r>
            <a:r>
              <a:rPr lang="ja-JP" altLang="en-US" dirty="0" smtClean="0"/>
              <a:t>種類の敵を想定。</a:t>
            </a:r>
            <a:endParaRPr lang="en-US" altLang="ja-JP" dirty="0" smtClean="0"/>
          </a:p>
        </p:txBody>
      </p:sp>
      <p:sp>
        <p:nvSpPr>
          <p:cNvPr id="2" name="テキスト ボックス 1"/>
          <p:cNvSpPr txBox="1"/>
          <p:nvPr/>
        </p:nvSpPr>
        <p:spPr>
          <a:xfrm>
            <a:off x="1708988" y="2876597"/>
            <a:ext cx="1989708" cy="369332"/>
          </a:xfrm>
          <a:prstGeom prst="rect">
            <a:avLst/>
          </a:prstGeom>
          <a:noFill/>
        </p:spPr>
        <p:txBody>
          <a:bodyPr wrap="square" rtlCol="0">
            <a:spAutoFit/>
          </a:bodyPr>
          <a:lstStyle/>
          <a:p>
            <a:r>
              <a:rPr lang="ja-JP" altLang="en-US" dirty="0"/>
              <a:t>■</a:t>
            </a:r>
            <a:r>
              <a:rPr lang="en-US" altLang="ja-JP" dirty="0"/>
              <a:t>X</a:t>
            </a:r>
            <a:r>
              <a:rPr lang="ja-JP" altLang="en-US" dirty="0"/>
              <a:t>軸移動の</a:t>
            </a:r>
            <a:r>
              <a:rPr lang="ja-JP" altLang="en-US" dirty="0" smtClean="0"/>
              <a:t>敵</a:t>
            </a:r>
            <a:endParaRPr lang="en-US" altLang="ja-JP" dirty="0"/>
          </a:p>
        </p:txBody>
      </p:sp>
      <p:sp>
        <p:nvSpPr>
          <p:cNvPr id="27" name="テキスト ボックス 26"/>
          <p:cNvSpPr txBox="1"/>
          <p:nvPr/>
        </p:nvSpPr>
        <p:spPr>
          <a:xfrm>
            <a:off x="4567208" y="2917484"/>
            <a:ext cx="1989708" cy="369332"/>
          </a:xfrm>
          <a:prstGeom prst="rect">
            <a:avLst/>
          </a:prstGeom>
          <a:noFill/>
        </p:spPr>
        <p:txBody>
          <a:bodyPr wrap="square" rtlCol="0">
            <a:spAutoFit/>
          </a:bodyPr>
          <a:lstStyle/>
          <a:p>
            <a:r>
              <a:rPr lang="ja-JP" altLang="en-US" dirty="0" smtClean="0"/>
              <a:t>■</a:t>
            </a:r>
            <a:r>
              <a:rPr lang="en-US" altLang="ja-JP" dirty="0" smtClean="0"/>
              <a:t>Y</a:t>
            </a:r>
            <a:r>
              <a:rPr lang="ja-JP" altLang="en-US" dirty="0" smtClean="0"/>
              <a:t>軸</a:t>
            </a:r>
            <a:r>
              <a:rPr lang="ja-JP" altLang="en-US" dirty="0"/>
              <a:t>移動の</a:t>
            </a:r>
            <a:r>
              <a:rPr lang="ja-JP" altLang="en-US" dirty="0" smtClean="0"/>
              <a:t>敵</a:t>
            </a:r>
            <a:endParaRPr lang="en-US" altLang="ja-JP" dirty="0"/>
          </a:p>
        </p:txBody>
      </p:sp>
      <p:sp>
        <p:nvSpPr>
          <p:cNvPr id="31" name="テキスト ボックス 30"/>
          <p:cNvSpPr txBox="1"/>
          <p:nvPr/>
        </p:nvSpPr>
        <p:spPr>
          <a:xfrm>
            <a:off x="2148887" y="4272557"/>
            <a:ext cx="1989708" cy="369332"/>
          </a:xfrm>
          <a:prstGeom prst="rect">
            <a:avLst/>
          </a:prstGeom>
          <a:noFill/>
        </p:spPr>
        <p:txBody>
          <a:bodyPr wrap="square" rtlCol="0">
            <a:spAutoFit/>
          </a:bodyPr>
          <a:lstStyle/>
          <a:p>
            <a:r>
              <a:rPr lang="ja-JP" altLang="en-US" dirty="0" smtClean="0"/>
              <a:t>■</a:t>
            </a:r>
            <a:r>
              <a:rPr lang="en-US" altLang="ja-JP" dirty="0" smtClean="0"/>
              <a:t>Z</a:t>
            </a:r>
            <a:r>
              <a:rPr lang="ja-JP" altLang="en-US" dirty="0" smtClean="0"/>
              <a:t>軸</a:t>
            </a:r>
            <a:r>
              <a:rPr lang="ja-JP" altLang="en-US" dirty="0"/>
              <a:t>移動の</a:t>
            </a:r>
            <a:r>
              <a:rPr lang="ja-JP" altLang="en-US" dirty="0" smtClean="0"/>
              <a:t>敵</a:t>
            </a:r>
            <a:endParaRPr lang="en-US" altLang="ja-JP" dirty="0"/>
          </a:p>
        </p:txBody>
      </p:sp>
      <p:sp>
        <p:nvSpPr>
          <p:cNvPr id="40" name="正方形/長方形 39"/>
          <p:cNvSpPr/>
          <p:nvPr/>
        </p:nvSpPr>
        <p:spPr>
          <a:xfrm>
            <a:off x="560717" y="353143"/>
            <a:ext cx="11027434" cy="6202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87255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t>ギミックの挙動と種類</a:t>
            </a:r>
            <a:endParaRPr lang="en-US" altLang="ja-JP" dirty="0"/>
          </a:p>
        </p:txBody>
      </p:sp>
      <p:sp>
        <p:nvSpPr>
          <p:cNvPr id="2" name="正方形/長方形 1"/>
          <p:cNvSpPr/>
          <p:nvPr/>
        </p:nvSpPr>
        <p:spPr>
          <a:xfrm>
            <a:off x="1325880" y="2178565"/>
            <a:ext cx="290322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1638300" y="3702565"/>
            <a:ext cx="830580"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785807">
            <a:off x="1817628" y="2972475"/>
            <a:ext cx="746724" cy="746724"/>
          </a:xfrm>
          <a:prstGeom prst="rect">
            <a:avLst/>
          </a:prstGeom>
        </p:spPr>
      </p:pic>
      <p:sp>
        <p:nvSpPr>
          <p:cNvPr id="31" name="正方形/長方形 30"/>
          <p:cNvSpPr/>
          <p:nvPr/>
        </p:nvSpPr>
        <p:spPr>
          <a:xfrm>
            <a:off x="1325880" y="4407037"/>
            <a:ext cx="2903220" cy="166116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3017520" y="5765554"/>
            <a:ext cx="1051560" cy="30264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3318510" y="5620774"/>
            <a:ext cx="449580" cy="14478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4678678" y="2522834"/>
            <a:ext cx="6385561" cy="1200329"/>
          </a:xfrm>
          <a:prstGeom prst="rect">
            <a:avLst/>
          </a:prstGeom>
          <a:noFill/>
        </p:spPr>
        <p:txBody>
          <a:bodyPr wrap="square" rtlCol="0">
            <a:spAutoFit/>
          </a:bodyPr>
          <a:lstStyle/>
          <a:p>
            <a:r>
              <a:rPr kumimoji="1" lang="ja-JP" altLang="en-US" dirty="0" smtClean="0"/>
              <a:t>■風が上に吹くギミック</a:t>
            </a:r>
            <a:endParaRPr lang="en-US" altLang="ja-JP" dirty="0"/>
          </a:p>
          <a:p>
            <a:r>
              <a:rPr lang="ja-JP" altLang="en-US" dirty="0"/>
              <a:t>　</a:t>
            </a:r>
            <a:r>
              <a:rPr lang="ja-JP" altLang="en-US" dirty="0" smtClean="0"/>
              <a:t>プレイヤーが生成する風とは別にステージ上に設置されている。</a:t>
            </a:r>
            <a:endParaRPr lang="en-US" altLang="ja-JP" dirty="0" smtClean="0"/>
          </a:p>
          <a:p>
            <a:r>
              <a:rPr lang="ja-JP" altLang="en-US" dirty="0"/>
              <a:t>　</a:t>
            </a:r>
            <a:r>
              <a:rPr lang="ja-JP" altLang="en-US" dirty="0" smtClean="0"/>
              <a:t>プレイヤーの意図しない方向へ動かすのが目的。</a:t>
            </a:r>
            <a:endParaRPr lang="en-US" altLang="ja-JP" dirty="0" smtClean="0"/>
          </a:p>
          <a:p>
            <a:r>
              <a:rPr lang="ja-JP" altLang="en-US" dirty="0"/>
              <a:t>　</a:t>
            </a:r>
            <a:r>
              <a:rPr lang="ja-JP" altLang="en-US" dirty="0" smtClean="0"/>
              <a:t>（風の強さは要調整）</a:t>
            </a:r>
            <a:endParaRPr lang="en-US" altLang="ja-JP" dirty="0" smtClean="0"/>
          </a:p>
        </p:txBody>
      </p:sp>
      <p:cxnSp>
        <p:nvCxnSpPr>
          <p:cNvPr id="14" name="直線矢印コネクタ 13"/>
          <p:cNvCxnSpPr/>
          <p:nvPr/>
        </p:nvCxnSpPr>
        <p:spPr>
          <a:xfrm flipV="1">
            <a:off x="1981200" y="2583905"/>
            <a:ext cx="0" cy="3018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V="1">
            <a:off x="2168130" y="2583905"/>
            <a:ext cx="0" cy="3018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V="1">
            <a:off x="2358630" y="2586922"/>
            <a:ext cx="0" cy="3018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4678678" y="3865264"/>
            <a:ext cx="7391077" cy="1754326"/>
          </a:xfrm>
          <a:prstGeom prst="rect">
            <a:avLst/>
          </a:prstGeom>
          <a:noFill/>
        </p:spPr>
        <p:txBody>
          <a:bodyPr wrap="square" rtlCol="0">
            <a:spAutoFit/>
          </a:bodyPr>
          <a:lstStyle/>
          <a:p>
            <a:r>
              <a:rPr kumimoji="1" lang="ja-JP" altLang="en-US" dirty="0" smtClean="0"/>
              <a:t>■スイッチギミック</a:t>
            </a:r>
            <a:endParaRPr lang="en-US" altLang="ja-JP" dirty="0"/>
          </a:p>
          <a:p>
            <a:r>
              <a:rPr lang="ja-JP" altLang="en-US" dirty="0"/>
              <a:t>　</a:t>
            </a:r>
            <a:r>
              <a:rPr lang="ja-JP" altLang="en-US" dirty="0" smtClean="0"/>
              <a:t>主に風を止めるのに使うギミック。</a:t>
            </a:r>
            <a:endParaRPr lang="en-US" altLang="ja-JP" dirty="0" smtClean="0"/>
          </a:p>
          <a:p>
            <a:r>
              <a:rPr lang="ja-JP" altLang="en-US" dirty="0"/>
              <a:t>　</a:t>
            </a:r>
            <a:r>
              <a:rPr lang="ja-JP" altLang="en-US" dirty="0" smtClean="0"/>
              <a:t>敵を浮かせスイッチの上に落とし起動させる。</a:t>
            </a:r>
            <a:endParaRPr lang="en-US" altLang="ja-JP" dirty="0" smtClean="0"/>
          </a:p>
          <a:p>
            <a:r>
              <a:rPr lang="ja-JP" altLang="en-US" dirty="0" smtClean="0"/>
              <a:t>　または自分が押す。</a:t>
            </a:r>
            <a:r>
              <a:rPr lang="ja-JP" altLang="en-US" dirty="0"/>
              <a:t>（押しっぱなし形式か</a:t>
            </a:r>
            <a:r>
              <a:rPr lang="ja-JP" altLang="en-US"/>
              <a:t>一度</a:t>
            </a:r>
            <a:r>
              <a:rPr lang="ja-JP" altLang="en-US" smtClean="0"/>
              <a:t>押す形式かは</a:t>
            </a:r>
            <a:r>
              <a:rPr lang="ja-JP" altLang="en-US" dirty="0"/>
              <a:t>要調整）</a:t>
            </a:r>
            <a:endParaRPr lang="en-US" altLang="ja-JP" dirty="0"/>
          </a:p>
          <a:p>
            <a:endParaRPr lang="en-US" altLang="ja-JP" dirty="0" smtClean="0"/>
          </a:p>
          <a:p>
            <a:r>
              <a:rPr lang="ja-JP" altLang="en-US" dirty="0"/>
              <a:t>　</a:t>
            </a:r>
            <a:endParaRPr lang="en-US" altLang="ja-JP" dirty="0" smtClean="0"/>
          </a:p>
        </p:txBody>
      </p:sp>
      <p:sp>
        <p:nvSpPr>
          <p:cNvPr id="44" name="テキスト ボックス 43"/>
          <p:cNvSpPr txBox="1"/>
          <p:nvPr/>
        </p:nvSpPr>
        <p:spPr>
          <a:xfrm>
            <a:off x="4678678" y="5181528"/>
            <a:ext cx="6385561" cy="646331"/>
          </a:xfrm>
          <a:prstGeom prst="rect">
            <a:avLst/>
          </a:prstGeom>
          <a:noFill/>
        </p:spPr>
        <p:txBody>
          <a:bodyPr wrap="square" rtlCol="0">
            <a:spAutoFit/>
          </a:bodyPr>
          <a:lstStyle/>
          <a:p>
            <a:r>
              <a:rPr kumimoji="1" lang="ja-JP" altLang="en-US" dirty="0" smtClean="0"/>
              <a:t>■ギミックの種類</a:t>
            </a:r>
            <a:endParaRPr kumimoji="1" lang="en-US" altLang="ja-JP" dirty="0" smtClean="0"/>
          </a:p>
          <a:p>
            <a:r>
              <a:rPr lang="ja-JP" altLang="en-US" dirty="0" smtClean="0"/>
              <a:t>　以上の</a:t>
            </a:r>
            <a:r>
              <a:rPr lang="en-US" altLang="ja-JP" dirty="0" smtClean="0"/>
              <a:t>2</a:t>
            </a:r>
            <a:r>
              <a:rPr lang="ja-JP" altLang="en-US" dirty="0"/>
              <a:t>個</a:t>
            </a:r>
            <a:r>
              <a:rPr lang="ja-JP" altLang="en-US" dirty="0" smtClean="0"/>
              <a:t>のギミックを想定。</a:t>
            </a:r>
            <a:endParaRPr lang="en-US" altLang="ja-JP" dirty="0" smtClean="0"/>
          </a:p>
        </p:txBody>
      </p:sp>
      <p:pic>
        <p:nvPicPr>
          <p:cNvPr id="47" name="図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8880" y="4320399"/>
            <a:ext cx="1706880" cy="1299866"/>
          </a:xfrm>
          <a:prstGeom prst="rect">
            <a:avLst/>
          </a:prstGeom>
        </p:spPr>
      </p:pic>
      <p:pic>
        <p:nvPicPr>
          <p:cNvPr id="19" name="図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50484" y="4507341"/>
            <a:ext cx="1032750" cy="643150"/>
          </a:xfrm>
          <a:prstGeom prst="rect">
            <a:avLst/>
          </a:prstGeom>
        </p:spPr>
      </p:pic>
      <p:cxnSp>
        <p:nvCxnSpPr>
          <p:cNvPr id="21" name="直線矢印コネクタ 20"/>
          <p:cNvCxnSpPr/>
          <p:nvPr/>
        </p:nvCxnSpPr>
        <p:spPr>
          <a:xfrm>
            <a:off x="3194307" y="5273743"/>
            <a:ext cx="5080" cy="2687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a:off x="3538220" y="5278690"/>
            <a:ext cx="5080" cy="2687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a:off x="3898643" y="5273743"/>
            <a:ext cx="5080" cy="2687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p:cNvSpPr/>
          <p:nvPr/>
        </p:nvSpPr>
        <p:spPr>
          <a:xfrm>
            <a:off x="560717" y="353143"/>
            <a:ext cx="11027434" cy="6202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コネクタ 48"/>
          <p:cNvCxnSpPr/>
          <p:nvPr/>
        </p:nvCxnSpPr>
        <p:spPr>
          <a:xfrm flipV="1">
            <a:off x="838200" y="1605280"/>
            <a:ext cx="10515600" cy="16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715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その他設定</a:t>
            </a:r>
            <a:endParaRPr lang="ja-JP" altLang="en-US" dirty="0"/>
          </a:p>
        </p:txBody>
      </p:sp>
      <p:sp>
        <p:nvSpPr>
          <p:cNvPr id="48" name="正方形/長方形 47"/>
          <p:cNvSpPr/>
          <p:nvPr/>
        </p:nvSpPr>
        <p:spPr>
          <a:xfrm>
            <a:off x="560717" y="353143"/>
            <a:ext cx="11027434" cy="6202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p:nvPr/>
        </p:nvCxnSpPr>
        <p:spPr>
          <a:xfrm flipV="1">
            <a:off x="838200" y="1605280"/>
            <a:ext cx="10515600" cy="16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1260353" y="1730514"/>
            <a:ext cx="9628162" cy="646331"/>
          </a:xfrm>
          <a:prstGeom prst="rect">
            <a:avLst/>
          </a:prstGeom>
          <a:noFill/>
        </p:spPr>
        <p:txBody>
          <a:bodyPr wrap="square" rtlCol="0">
            <a:spAutoFit/>
          </a:bodyPr>
          <a:lstStyle/>
          <a:p>
            <a:r>
              <a:rPr kumimoji="1" lang="ja-JP" altLang="en-US" dirty="0" smtClean="0"/>
              <a:t>■保存するデータ</a:t>
            </a:r>
            <a:endParaRPr kumimoji="1" lang="en-US" altLang="ja-JP" dirty="0" smtClean="0"/>
          </a:p>
          <a:p>
            <a:r>
              <a:rPr lang="ja-JP" altLang="en-US" dirty="0"/>
              <a:t>　</a:t>
            </a:r>
            <a:r>
              <a:rPr lang="ja-JP" altLang="en-US" dirty="0" smtClean="0"/>
              <a:t>ステージのクリア状況とクリアしたステージのクリアランクを保存する。</a:t>
            </a:r>
            <a:r>
              <a:rPr lang="ja-JP" altLang="en-US" dirty="0"/>
              <a:t>　</a:t>
            </a:r>
            <a:endParaRPr lang="en-US" altLang="ja-JP" dirty="0" smtClean="0"/>
          </a:p>
        </p:txBody>
      </p:sp>
      <p:sp>
        <p:nvSpPr>
          <p:cNvPr id="25" name="テキスト ボックス 24"/>
          <p:cNvSpPr txBox="1"/>
          <p:nvPr/>
        </p:nvSpPr>
        <p:spPr>
          <a:xfrm>
            <a:off x="1260353" y="2416671"/>
            <a:ext cx="9628162" cy="923330"/>
          </a:xfrm>
          <a:prstGeom prst="rect">
            <a:avLst/>
          </a:prstGeom>
          <a:noFill/>
        </p:spPr>
        <p:txBody>
          <a:bodyPr wrap="square" rtlCol="0">
            <a:spAutoFit/>
          </a:bodyPr>
          <a:lstStyle/>
          <a:p>
            <a:r>
              <a:rPr kumimoji="1" lang="ja-JP" altLang="en-US" dirty="0" smtClean="0"/>
              <a:t>■ゲーム中他のアプリを起動した場合</a:t>
            </a:r>
            <a:endParaRPr kumimoji="1" lang="en-US" altLang="ja-JP" dirty="0" smtClean="0"/>
          </a:p>
          <a:p>
            <a:r>
              <a:rPr lang="ja-JP" altLang="en-US" dirty="0"/>
              <a:t>　</a:t>
            </a:r>
            <a:r>
              <a:rPr lang="ja-JP" altLang="en-US" dirty="0" smtClean="0"/>
              <a:t>時間を止めて現状維持。もう一度選ぶとそこからスタート。タスクキルを行うとタイトルから</a:t>
            </a:r>
            <a:endParaRPr lang="en-US" altLang="ja-JP" dirty="0" smtClean="0"/>
          </a:p>
          <a:p>
            <a:r>
              <a:rPr lang="ja-JP" altLang="en-US" dirty="0"/>
              <a:t>　</a:t>
            </a:r>
            <a:r>
              <a:rPr lang="ja-JP" altLang="en-US" dirty="0" smtClean="0"/>
              <a:t>やり直すか最後の最寄りのチェックポイントからの復帰をする。</a:t>
            </a:r>
            <a:endParaRPr lang="en-US" altLang="ja-JP" dirty="0" smtClean="0"/>
          </a:p>
        </p:txBody>
      </p:sp>
      <p:sp>
        <p:nvSpPr>
          <p:cNvPr id="26" name="テキスト ボックス 25"/>
          <p:cNvSpPr txBox="1"/>
          <p:nvPr/>
        </p:nvSpPr>
        <p:spPr>
          <a:xfrm>
            <a:off x="1260353" y="3379827"/>
            <a:ext cx="9628162" cy="646331"/>
          </a:xfrm>
          <a:prstGeom prst="rect">
            <a:avLst/>
          </a:prstGeom>
          <a:noFill/>
        </p:spPr>
        <p:txBody>
          <a:bodyPr wrap="square" rtlCol="0">
            <a:spAutoFit/>
          </a:bodyPr>
          <a:lstStyle/>
          <a:p>
            <a:r>
              <a:rPr kumimoji="1" lang="ja-JP" altLang="en-US" dirty="0" smtClean="0"/>
              <a:t>■画面反転</a:t>
            </a:r>
            <a:endParaRPr kumimoji="1" lang="en-US" altLang="ja-JP" dirty="0" smtClean="0"/>
          </a:p>
          <a:p>
            <a:r>
              <a:rPr lang="ja-JP" altLang="en-US" dirty="0" smtClean="0"/>
              <a:t>　行わない。　</a:t>
            </a:r>
            <a:endParaRPr lang="en-US" altLang="ja-JP" dirty="0" smtClean="0"/>
          </a:p>
        </p:txBody>
      </p:sp>
      <p:sp>
        <p:nvSpPr>
          <p:cNvPr id="28" name="テキスト ボックス 27"/>
          <p:cNvSpPr txBox="1"/>
          <p:nvPr/>
        </p:nvSpPr>
        <p:spPr>
          <a:xfrm>
            <a:off x="1260353" y="4065984"/>
            <a:ext cx="9628162" cy="646331"/>
          </a:xfrm>
          <a:prstGeom prst="rect">
            <a:avLst/>
          </a:prstGeom>
          <a:noFill/>
        </p:spPr>
        <p:txBody>
          <a:bodyPr wrap="square" rtlCol="0">
            <a:spAutoFit/>
          </a:bodyPr>
          <a:lstStyle/>
          <a:p>
            <a:r>
              <a:rPr kumimoji="1" lang="ja-JP" altLang="en-US" dirty="0" smtClean="0"/>
              <a:t>■モデル形式</a:t>
            </a:r>
            <a:endParaRPr kumimoji="1" lang="en-US" altLang="ja-JP" dirty="0" smtClean="0"/>
          </a:p>
          <a:p>
            <a:r>
              <a:rPr lang="ja-JP" altLang="en-US" dirty="0" smtClean="0"/>
              <a:t>　決まっていない。</a:t>
            </a:r>
            <a:endParaRPr lang="en-US" altLang="ja-JP" dirty="0" smtClean="0"/>
          </a:p>
        </p:txBody>
      </p:sp>
      <p:sp>
        <p:nvSpPr>
          <p:cNvPr id="9" name="テキスト ボックス 8"/>
          <p:cNvSpPr txBox="1"/>
          <p:nvPr/>
        </p:nvSpPr>
        <p:spPr>
          <a:xfrm>
            <a:off x="1281919" y="4752141"/>
            <a:ext cx="9628162" cy="646331"/>
          </a:xfrm>
          <a:prstGeom prst="rect">
            <a:avLst/>
          </a:prstGeom>
          <a:noFill/>
        </p:spPr>
        <p:txBody>
          <a:bodyPr wrap="square" rtlCol="0">
            <a:spAutoFit/>
          </a:bodyPr>
          <a:lstStyle/>
          <a:p>
            <a:r>
              <a:rPr kumimoji="1" lang="ja-JP" altLang="en-US" dirty="0" smtClean="0"/>
              <a:t>■画像サイズ</a:t>
            </a:r>
            <a:endParaRPr kumimoji="1" lang="en-US" altLang="ja-JP" dirty="0" smtClean="0"/>
          </a:p>
          <a:p>
            <a:r>
              <a:rPr lang="ja-JP" altLang="en-US" dirty="0" smtClean="0"/>
              <a:t>　決まっていない。</a:t>
            </a:r>
            <a:endParaRPr lang="en-US" altLang="ja-JP" dirty="0" smtClean="0"/>
          </a:p>
        </p:txBody>
      </p:sp>
    </p:spTree>
    <p:extLst>
      <p:ext uri="{BB962C8B-B14F-4D97-AF65-F5344CB8AC3E}">
        <p14:creationId xmlns:p14="http://schemas.microsoft.com/office/powerpoint/2010/main" val="1511812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ゲームルール</a:t>
            </a:r>
            <a:endParaRPr lang="ja-JP" altLang="en-US" dirty="0"/>
          </a:p>
        </p:txBody>
      </p:sp>
      <p:cxnSp>
        <p:nvCxnSpPr>
          <p:cNvPr id="9" name="直線コネクタ 8"/>
          <p:cNvCxnSpPr/>
          <p:nvPr/>
        </p:nvCxnSpPr>
        <p:spPr>
          <a:xfrm flipV="1">
            <a:off x="838200" y="1605280"/>
            <a:ext cx="10515600" cy="16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1556972" y="1955078"/>
            <a:ext cx="8785908" cy="4524315"/>
          </a:xfrm>
          <a:prstGeom prst="rect">
            <a:avLst/>
          </a:prstGeom>
          <a:noFill/>
        </p:spPr>
        <p:txBody>
          <a:bodyPr wrap="square" rtlCol="0">
            <a:spAutoFit/>
          </a:bodyPr>
          <a:lstStyle/>
          <a:p>
            <a:r>
              <a:rPr kumimoji="1" lang="ja-JP" altLang="en-US" dirty="0" smtClean="0"/>
              <a:t>■基本ルール</a:t>
            </a:r>
            <a:endParaRPr lang="en-US" altLang="ja-JP" dirty="0"/>
          </a:p>
          <a:p>
            <a:r>
              <a:rPr lang="ja-JP" altLang="en-US" dirty="0" smtClean="0"/>
              <a:t>　敵や障害物をよけながらゴールを目指すステージ形式のゲームである。</a:t>
            </a:r>
            <a:endParaRPr lang="en-US" altLang="ja-JP" dirty="0" smtClean="0"/>
          </a:p>
          <a:p>
            <a:r>
              <a:rPr lang="ja-JP" altLang="en-US" dirty="0" smtClean="0"/>
              <a:t>　主人公は、シャボン玉の生成と風を操ることができる。</a:t>
            </a:r>
            <a:endParaRPr lang="en-US" altLang="ja-JP" dirty="0"/>
          </a:p>
          <a:p>
            <a:r>
              <a:rPr lang="ja-JP" altLang="en-US" dirty="0" smtClean="0"/>
              <a:t>　敵をよける方法がシャボン玉で浮かすかシャボン玉で浮いて避けるかのどちらかが基本。</a:t>
            </a:r>
            <a:endParaRPr lang="en-US" altLang="ja-JP" dirty="0" smtClean="0"/>
          </a:p>
          <a:p>
            <a:r>
              <a:rPr lang="ja-JP" altLang="en-US" dirty="0"/>
              <a:t>　</a:t>
            </a:r>
            <a:r>
              <a:rPr lang="ja-JP" altLang="en-US" dirty="0" smtClean="0"/>
              <a:t>シャボン玉は風で操作することができる。</a:t>
            </a:r>
            <a:endParaRPr lang="en-US" altLang="ja-JP" dirty="0" smtClean="0"/>
          </a:p>
          <a:p>
            <a:r>
              <a:rPr lang="ja-JP" altLang="en-US" dirty="0"/>
              <a:t>　</a:t>
            </a:r>
            <a:r>
              <a:rPr lang="en-US" altLang="ja-JP" dirty="0" smtClean="0"/>
              <a:t>HP</a:t>
            </a:r>
            <a:r>
              <a:rPr lang="ja-JP" altLang="en-US" dirty="0" smtClean="0"/>
              <a:t>がなくなると死亡する。</a:t>
            </a:r>
            <a:endParaRPr lang="en-US" altLang="ja-JP" dirty="0" smtClean="0"/>
          </a:p>
          <a:p>
            <a:endParaRPr lang="en-US" altLang="ja-JP" dirty="0" smtClean="0"/>
          </a:p>
          <a:p>
            <a:r>
              <a:rPr lang="ja-JP" altLang="en-US" dirty="0" smtClean="0"/>
              <a:t>■コンテ</a:t>
            </a:r>
            <a:r>
              <a:rPr lang="ja-JP" altLang="en-US" dirty="0"/>
              <a:t>ニュ</a:t>
            </a:r>
            <a:r>
              <a:rPr lang="ja-JP" altLang="en-US" dirty="0" smtClean="0"/>
              <a:t>ー</a:t>
            </a:r>
            <a:endParaRPr lang="en-US" altLang="ja-JP" dirty="0"/>
          </a:p>
          <a:p>
            <a:r>
              <a:rPr lang="ja-JP" altLang="en-US" dirty="0" smtClean="0"/>
              <a:t>　</a:t>
            </a:r>
            <a:r>
              <a:rPr lang="en-US" altLang="ja-JP" dirty="0" smtClean="0"/>
              <a:t>HP</a:t>
            </a:r>
            <a:r>
              <a:rPr lang="ja-JP" altLang="en-US" dirty="0" smtClean="0"/>
              <a:t>がなくなると死亡扱いとなり、コンテニューするか問われる。</a:t>
            </a:r>
            <a:endParaRPr lang="en-US" altLang="ja-JP" dirty="0" smtClean="0"/>
          </a:p>
          <a:p>
            <a:r>
              <a:rPr lang="ja-JP" altLang="en-US" dirty="0"/>
              <a:t>　</a:t>
            </a:r>
            <a:r>
              <a:rPr lang="ja-JP" altLang="en-US" dirty="0" smtClean="0"/>
              <a:t>しない場合はステージ選択へ戻る。</a:t>
            </a:r>
            <a:endParaRPr lang="en-US" altLang="ja-JP" dirty="0" smtClean="0"/>
          </a:p>
          <a:p>
            <a:r>
              <a:rPr lang="ja-JP" altLang="en-US" dirty="0"/>
              <a:t>　</a:t>
            </a:r>
            <a:r>
              <a:rPr lang="ja-JP" altLang="en-US" dirty="0" smtClean="0"/>
              <a:t>する場合は最寄りのチェックポイントへ戻る。</a:t>
            </a:r>
            <a:endParaRPr lang="en-US" altLang="ja-JP" dirty="0" smtClean="0"/>
          </a:p>
          <a:p>
            <a:r>
              <a:rPr lang="ja-JP" altLang="en-US" dirty="0"/>
              <a:t>　</a:t>
            </a:r>
            <a:r>
              <a:rPr lang="ja-JP" altLang="en-US" dirty="0" smtClean="0"/>
              <a:t>１・２回コンテニューでクリアできるステージ難易度を予定している。</a:t>
            </a:r>
            <a:endParaRPr lang="en-US" altLang="ja-JP" dirty="0"/>
          </a:p>
          <a:p>
            <a:endParaRPr lang="en-US" altLang="ja-JP" dirty="0"/>
          </a:p>
          <a:p>
            <a:r>
              <a:rPr lang="ja-JP" altLang="en-US" dirty="0" smtClean="0"/>
              <a:t>■リザルト</a:t>
            </a:r>
            <a:endParaRPr lang="en-US" altLang="ja-JP" dirty="0" smtClean="0"/>
          </a:p>
          <a:p>
            <a:r>
              <a:rPr lang="ja-JP" altLang="en-US" dirty="0"/>
              <a:t>　</a:t>
            </a:r>
            <a:r>
              <a:rPr lang="ja-JP" altLang="en-US" dirty="0" smtClean="0"/>
              <a:t>ステージクリアが表示され次のステージへ進めるようになる。　</a:t>
            </a:r>
            <a:endParaRPr lang="en-US" altLang="ja-JP" dirty="0" smtClean="0"/>
          </a:p>
          <a:p>
            <a:r>
              <a:rPr lang="ja-JP" altLang="en-US" dirty="0"/>
              <a:t>　</a:t>
            </a:r>
            <a:r>
              <a:rPr lang="ja-JP" altLang="en-US" dirty="0" smtClean="0"/>
              <a:t>クリアタイムによりランク表示。</a:t>
            </a:r>
            <a:endParaRPr lang="en-US" altLang="ja-JP" dirty="0"/>
          </a:p>
        </p:txBody>
      </p:sp>
      <p:sp>
        <p:nvSpPr>
          <p:cNvPr id="6" name="正方形/長方形 5"/>
          <p:cNvSpPr/>
          <p:nvPr/>
        </p:nvSpPr>
        <p:spPr>
          <a:xfrm>
            <a:off x="560717" y="353143"/>
            <a:ext cx="11027434" cy="6202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7968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操作方法</a:t>
            </a:r>
            <a:endParaRPr lang="ja-JP" altLang="en-US" dirty="0"/>
          </a:p>
        </p:txBody>
      </p:sp>
      <p:sp>
        <p:nvSpPr>
          <p:cNvPr id="10" name="テキスト ボックス 9"/>
          <p:cNvSpPr txBox="1"/>
          <p:nvPr/>
        </p:nvSpPr>
        <p:spPr>
          <a:xfrm>
            <a:off x="1556972" y="1955078"/>
            <a:ext cx="6205268" cy="646331"/>
          </a:xfrm>
          <a:prstGeom prst="rect">
            <a:avLst/>
          </a:prstGeom>
          <a:noFill/>
        </p:spPr>
        <p:txBody>
          <a:bodyPr wrap="square" rtlCol="0">
            <a:spAutoFit/>
          </a:bodyPr>
          <a:lstStyle/>
          <a:p>
            <a:r>
              <a:rPr kumimoji="1" lang="ja-JP" altLang="en-US" dirty="0" smtClean="0"/>
              <a:t>■基本操作</a:t>
            </a:r>
            <a:endParaRPr lang="en-US" altLang="ja-JP" dirty="0"/>
          </a:p>
          <a:p>
            <a:r>
              <a:rPr lang="ja-JP" altLang="en-US" dirty="0" smtClean="0"/>
              <a:t>　タップ・フリックの二つの操作が基本となる。</a:t>
            </a:r>
            <a:endParaRPr lang="en-US" altLang="ja-JP" dirty="0" smtClean="0"/>
          </a:p>
        </p:txBody>
      </p:sp>
      <p:sp>
        <p:nvSpPr>
          <p:cNvPr id="11" name="テキスト ボックス 10"/>
          <p:cNvSpPr txBox="1"/>
          <p:nvPr/>
        </p:nvSpPr>
        <p:spPr>
          <a:xfrm>
            <a:off x="2227532" y="2865799"/>
            <a:ext cx="10299748" cy="2308324"/>
          </a:xfrm>
          <a:prstGeom prst="rect">
            <a:avLst/>
          </a:prstGeom>
          <a:noFill/>
        </p:spPr>
        <p:txBody>
          <a:bodyPr wrap="square" rtlCol="0">
            <a:spAutoFit/>
          </a:bodyPr>
          <a:lstStyle/>
          <a:p>
            <a:r>
              <a:rPr kumimoji="1" lang="ja-JP" altLang="en-US" dirty="0" smtClean="0"/>
              <a:t>■タップ</a:t>
            </a:r>
            <a:endParaRPr lang="en-US" altLang="ja-JP" dirty="0"/>
          </a:p>
          <a:p>
            <a:r>
              <a:rPr lang="ja-JP" altLang="en-US" dirty="0"/>
              <a:t>　</a:t>
            </a:r>
            <a:r>
              <a:rPr lang="ja-JP" altLang="en-US" dirty="0" smtClean="0"/>
              <a:t>・使うのは選択と移動時のボタンタップと能力の切り替え時のみ。</a:t>
            </a:r>
            <a:endParaRPr lang="en-US" altLang="ja-JP" dirty="0" smtClean="0"/>
          </a:p>
          <a:p>
            <a:endParaRPr lang="en-US" altLang="ja-JP" dirty="0" smtClean="0"/>
          </a:p>
          <a:p>
            <a:endParaRPr lang="en-US" altLang="ja-JP" dirty="0"/>
          </a:p>
          <a:p>
            <a:endParaRPr lang="en-US" altLang="ja-JP" dirty="0"/>
          </a:p>
          <a:p>
            <a:endParaRPr lang="en-US" altLang="ja-JP" dirty="0" smtClean="0"/>
          </a:p>
          <a:p>
            <a:r>
              <a:rPr lang="ja-JP" altLang="en-US" dirty="0" smtClean="0"/>
              <a:t>■フリック</a:t>
            </a:r>
            <a:endParaRPr lang="en-US" altLang="ja-JP" dirty="0" smtClean="0"/>
          </a:p>
          <a:p>
            <a:r>
              <a:rPr lang="ja-JP" altLang="en-US" dirty="0" smtClean="0"/>
              <a:t>　・風の特殊能力時、風を発生させるのに使用する。</a:t>
            </a:r>
            <a:endParaRPr lang="en-US" altLang="ja-JP"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04341" y="4507521"/>
            <a:ext cx="1196988" cy="1297548"/>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6852" y="4859880"/>
            <a:ext cx="634921" cy="1269841"/>
          </a:xfrm>
          <a:prstGeom prst="rect">
            <a:avLst/>
          </a:prstGeom>
        </p:spPr>
      </p:pic>
      <p:sp>
        <p:nvSpPr>
          <p:cNvPr id="12" name="右矢印 11"/>
          <p:cNvSpPr/>
          <p:nvPr/>
        </p:nvSpPr>
        <p:spPr>
          <a:xfrm flipH="1">
            <a:off x="9344758" y="4859881"/>
            <a:ext cx="575399" cy="448254"/>
          </a:xfrm>
          <a:prstGeom prst="right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55568" y="2545121"/>
            <a:ext cx="1196988" cy="1297548"/>
          </a:xfrm>
          <a:prstGeom prst="rect">
            <a:avLst/>
          </a:prstGeom>
        </p:spPr>
      </p:pic>
      <p:sp>
        <p:nvSpPr>
          <p:cNvPr id="14" name="円/楕円 13"/>
          <p:cNvSpPr/>
          <p:nvPr/>
        </p:nvSpPr>
        <p:spPr>
          <a:xfrm>
            <a:off x="9371430" y="2954829"/>
            <a:ext cx="341537" cy="341537"/>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1931" y="2919316"/>
            <a:ext cx="634921" cy="1269841"/>
          </a:xfrm>
          <a:prstGeom prst="rect">
            <a:avLst/>
          </a:prstGeom>
        </p:spPr>
      </p:pic>
      <p:sp>
        <p:nvSpPr>
          <p:cNvPr id="34" name="正方形/長方形 33"/>
          <p:cNvSpPr/>
          <p:nvPr/>
        </p:nvSpPr>
        <p:spPr>
          <a:xfrm>
            <a:off x="560717" y="353143"/>
            <a:ext cx="11027434" cy="6202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p:cNvCxnSpPr/>
          <p:nvPr/>
        </p:nvCxnSpPr>
        <p:spPr>
          <a:xfrm flipV="1">
            <a:off x="838200" y="1605280"/>
            <a:ext cx="10515600" cy="16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4237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560717" y="353143"/>
            <a:ext cx="11027434" cy="6202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5126006" y="2980563"/>
            <a:ext cx="5013674" cy="1754326"/>
          </a:xfrm>
          <a:prstGeom prst="rect">
            <a:avLst/>
          </a:prstGeom>
          <a:noFill/>
        </p:spPr>
        <p:txBody>
          <a:bodyPr wrap="square" rtlCol="0">
            <a:spAutoFit/>
          </a:bodyPr>
          <a:lstStyle/>
          <a:p>
            <a:r>
              <a:rPr lang="ja-JP" altLang="en-US" dirty="0" smtClean="0"/>
              <a:t>・エル</a:t>
            </a:r>
            <a:endParaRPr lang="en-US" altLang="ja-JP" dirty="0" smtClean="0"/>
          </a:p>
          <a:p>
            <a:r>
              <a:rPr kumimoji="1" lang="ja-JP" altLang="en-US" dirty="0" smtClean="0"/>
              <a:t>　妖精の子供。本作の主人公。</a:t>
            </a:r>
            <a:endParaRPr kumimoji="1" lang="en-US" altLang="ja-JP" dirty="0" smtClean="0"/>
          </a:p>
          <a:p>
            <a:r>
              <a:rPr lang="ja-JP" altLang="en-US" dirty="0" smtClean="0"/>
              <a:t>　やんちゃばかりしてよく怒られている。</a:t>
            </a:r>
            <a:endParaRPr lang="en-US" altLang="ja-JP" dirty="0" smtClean="0"/>
          </a:p>
          <a:p>
            <a:r>
              <a:rPr kumimoji="1" lang="ja-JP" altLang="en-US" dirty="0" smtClean="0"/>
              <a:t>　怖いもの知らず。</a:t>
            </a:r>
            <a:endParaRPr kumimoji="1" lang="en-US" altLang="ja-JP" dirty="0" smtClean="0"/>
          </a:p>
          <a:p>
            <a:r>
              <a:rPr kumimoji="1" lang="ja-JP" altLang="en-US" dirty="0" smtClean="0"/>
              <a:t>　シャボン玉の精でありシャボン玉を生成する能力</a:t>
            </a:r>
            <a:endParaRPr kumimoji="1" lang="en-US" altLang="ja-JP" dirty="0" smtClean="0"/>
          </a:p>
          <a:p>
            <a:r>
              <a:rPr lang="ja-JP" altLang="en-US" dirty="0"/>
              <a:t>　</a:t>
            </a:r>
            <a:r>
              <a:rPr kumimoji="1" lang="ja-JP" altLang="en-US" dirty="0" smtClean="0"/>
              <a:t>と風を操る能力を持っている</a:t>
            </a:r>
            <a:endParaRPr kumimoji="1" lang="en-US" altLang="ja-JP" dirty="0" smtClean="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890" y="2187341"/>
            <a:ext cx="2009070" cy="2786775"/>
          </a:xfrm>
          <a:prstGeom prst="rect">
            <a:avLst/>
          </a:prstGeom>
        </p:spPr>
      </p:pic>
      <p:sp>
        <p:nvSpPr>
          <p:cNvPr id="8" name="タイトル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キャラクター</a:t>
            </a:r>
            <a:endParaRPr lang="ja-JP" altLang="en-US" dirty="0"/>
          </a:p>
        </p:txBody>
      </p:sp>
      <p:cxnSp>
        <p:nvCxnSpPr>
          <p:cNvPr id="9" name="直線コネクタ 8"/>
          <p:cNvCxnSpPr/>
          <p:nvPr/>
        </p:nvCxnSpPr>
        <p:spPr>
          <a:xfrm flipV="1">
            <a:off x="838200" y="1605280"/>
            <a:ext cx="10515600" cy="16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円/楕円 17"/>
          <p:cNvSpPr/>
          <p:nvPr/>
        </p:nvSpPr>
        <p:spPr>
          <a:xfrm>
            <a:off x="1412822" y="5478372"/>
            <a:ext cx="910089" cy="91008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8919" y="5620737"/>
            <a:ext cx="677894" cy="625358"/>
          </a:xfrm>
          <a:prstGeom prst="rect">
            <a:avLst/>
          </a:prstGeom>
        </p:spPr>
      </p:pic>
      <p:sp>
        <p:nvSpPr>
          <p:cNvPr id="20" name="円/楕円 19"/>
          <p:cNvSpPr/>
          <p:nvPr/>
        </p:nvSpPr>
        <p:spPr>
          <a:xfrm>
            <a:off x="6317364" y="5439268"/>
            <a:ext cx="910089" cy="91008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図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65560" y="5648200"/>
            <a:ext cx="639141" cy="570434"/>
          </a:xfrm>
          <a:prstGeom prst="rect">
            <a:avLst/>
          </a:prstGeom>
        </p:spPr>
      </p:pic>
      <p:sp>
        <p:nvSpPr>
          <p:cNvPr id="24" name="テキスト ボックス 23"/>
          <p:cNvSpPr txBox="1"/>
          <p:nvPr/>
        </p:nvSpPr>
        <p:spPr>
          <a:xfrm>
            <a:off x="2355009" y="5748750"/>
            <a:ext cx="3110250" cy="369332"/>
          </a:xfrm>
          <a:prstGeom prst="rect">
            <a:avLst/>
          </a:prstGeom>
          <a:noFill/>
        </p:spPr>
        <p:txBody>
          <a:bodyPr wrap="square" rtlCol="0">
            <a:spAutoFit/>
          </a:bodyPr>
          <a:lstStyle/>
          <a:p>
            <a:r>
              <a:rPr kumimoji="1" lang="ja-JP" altLang="en-US" dirty="0" smtClean="0"/>
              <a:t>シャボン玉生成</a:t>
            </a:r>
            <a:r>
              <a:rPr lang="ja-JP" altLang="en-US" dirty="0" smtClean="0"/>
              <a:t>の</a:t>
            </a:r>
            <a:r>
              <a:rPr lang="ja-JP" altLang="en-US" dirty="0"/>
              <a:t>アイコン</a:t>
            </a:r>
            <a:endParaRPr kumimoji="1" lang="ja-JP" altLang="en-US" dirty="0"/>
          </a:p>
        </p:txBody>
      </p:sp>
      <p:sp>
        <p:nvSpPr>
          <p:cNvPr id="25" name="テキスト ボックス 24"/>
          <p:cNvSpPr txBox="1"/>
          <p:nvPr/>
        </p:nvSpPr>
        <p:spPr>
          <a:xfrm>
            <a:off x="7343551" y="5748750"/>
            <a:ext cx="3131409" cy="369332"/>
          </a:xfrm>
          <a:prstGeom prst="rect">
            <a:avLst/>
          </a:prstGeom>
          <a:noFill/>
        </p:spPr>
        <p:txBody>
          <a:bodyPr wrap="square" rtlCol="0">
            <a:spAutoFit/>
          </a:bodyPr>
          <a:lstStyle/>
          <a:p>
            <a:r>
              <a:rPr kumimoji="1" lang="ja-JP" altLang="en-US" dirty="0" smtClean="0"/>
              <a:t>風を操るときのアイコン</a:t>
            </a:r>
            <a:endParaRPr kumimoji="1" lang="ja-JP" altLang="en-US" dirty="0"/>
          </a:p>
        </p:txBody>
      </p:sp>
    </p:spTree>
    <p:extLst>
      <p:ext uri="{BB962C8B-B14F-4D97-AF65-F5344CB8AC3E}">
        <p14:creationId xmlns:p14="http://schemas.microsoft.com/office/powerpoint/2010/main" val="2267565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560717" y="353143"/>
            <a:ext cx="11027434" cy="6202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5222798" y="2400256"/>
            <a:ext cx="5013674" cy="923330"/>
          </a:xfrm>
          <a:prstGeom prst="rect">
            <a:avLst/>
          </a:prstGeom>
          <a:noFill/>
        </p:spPr>
        <p:txBody>
          <a:bodyPr wrap="square" rtlCol="0">
            <a:spAutoFit/>
          </a:bodyPr>
          <a:lstStyle/>
          <a:p>
            <a:r>
              <a:rPr lang="ja-JP" altLang="en-US" dirty="0" smtClean="0"/>
              <a:t>・</a:t>
            </a:r>
            <a:r>
              <a:rPr lang="ja-JP" altLang="en-US" dirty="0"/>
              <a:t>虫</a:t>
            </a:r>
            <a:endParaRPr lang="en-US" altLang="ja-JP" dirty="0" smtClean="0"/>
          </a:p>
          <a:p>
            <a:r>
              <a:rPr kumimoji="1" lang="ja-JP" altLang="en-US" dirty="0" smtClean="0"/>
              <a:t>　主人公の行く手を妨害してくる敵。</a:t>
            </a:r>
            <a:endParaRPr kumimoji="1" lang="en-US" altLang="ja-JP" dirty="0" smtClean="0"/>
          </a:p>
          <a:p>
            <a:r>
              <a:rPr lang="ja-JP" altLang="en-US" dirty="0"/>
              <a:t>　何</a:t>
            </a:r>
            <a:r>
              <a:rPr lang="ja-JP" altLang="en-US" dirty="0" smtClean="0"/>
              <a:t>体登場するか検討中。</a:t>
            </a:r>
            <a:endParaRPr kumimoji="1" lang="en-US" altLang="ja-JP" dirty="0" smtClean="0"/>
          </a:p>
        </p:txBody>
      </p:sp>
      <p:sp>
        <p:nvSpPr>
          <p:cNvPr id="8" name="タイトル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キャラクター</a:t>
            </a:r>
            <a:endParaRPr lang="ja-JP" altLang="en-US" dirty="0"/>
          </a:p>
        </p:txBody>
      </p:sp>
      <p:cxnSp>
        <p:nvCxnSpPr>
          <p:cNvPr id="9" name="直線コネクタ 8"/>
          <p:cNvCxnSpPr/>
          <p:nvPr/>
        </p:nvCxnSpPr>
        <p:spPr>
          <a:xfrm flipV="1">
            <a:off x="838200" y="1605280"/>
            <a:ext cx="10515600" cy="16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544" y="2124812"/>
            <a:ext cx="2367256" cy="1474219"/>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671" y="4098450"/>
            <a:ext cx="1759001" cy="1767840"/>
          </a:xfrm>
          <a:prstGeom prst="rect">
            <a:avLst/>
          </a:prstGeom>
        </p:spPr>
      </p:pic>
      <p:sp>
        <p:nvSpPr>
          <p:cNvPr id="16" name="テキスト ボックス 15"/>
          <p:cNvSpPr txBox="1"/>
          <p:nvPr/>
        </p:nvSpPr>
        <p:spPr>
          <a:xfrm>
            <a:off x="5222798" y="4520705"/>
            <a:ext cx="5013674" cy="923330"/>
          </a:xfrm>
          <a:prstGeom prst="rect">
            <a:avLst/>
          </a:prstGeom>
          <a:noFill/>
        </p:spPr>
        <p:txBody>
          <a:bodyPr wrap="square" rtlCol="0">
            <a:spAutoFit/>
          </a:bodyPr>
          <a:lstStyle/>
          <a:p>
            <a:r>
              <a:rPr lang="ja-JP" altLang="en-US" dirty="0" smtClean="0"/>
              <a:t>・植物など</a:t>
            </a:r>
            <a:endParaRPr lang="en-US" altLang="ja-JP" dirty="0" smtClean="0"/>
          </a:p>
          <a:p>
            <a:r>
              <a:rPr kumimoji="1" lang="ja-JP" altLang="en-US" dirty="0" smtClean="0"/>
              <a:t>　主人公の行く手を妨害してくる障害物。</a:t>
            </a:r>
            <a:endParaRPr kumimoji="1" lang="en-US" altLang="ja-JP" dirty="0" smtClean="0"/>
          </a:p>
          <a:p>
            <a:r>
              <a:rPr lang="ja-JP" altLang="en-US" dirty="0"/>
              <a:t>　</a:t>
            </a:r>
            <a:r>
              <a:rPr lang="ja-JP" altLang="en-US" dirty="0" smtClean="0"/>
              <a:t>いく</a:t>
            </a:r>
            <a:r>
              <a:rPr lang="ja-JP" altLang="en-US" dirty="0"/>
              <a:t>つ</a:t>
            </a:r>
            <a:r>
              <a:rPr lang="ja-JP" altLang="en-US" dirty="0" smtClean="0"/>
              <a:t>登場するか検討中。</a:t>
            </a:r>
            <a:endParaRPr kumimoji="1" lang="en-US" altLang="ja-JP" dirty="0" smtClean="0"/>
          </a:p>
        </p:txBody>
      </p:sp>
    </p:spTree>
    <p:extLst>
      <p:ext uri="{BB962C8B-B14F-4D97-AF65-F5344CB8AC3E}">
        <p14:creationId xmlns:p14="http://schemas.microsoft.com/office/powerpoint/2010/main" val="171316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シーン遷移</a:t>
            </a:r>
            <a:endParaRPr kumimoji="1" lang="ja-JP" altLang="en-US" dirty="0"/>
          </a:p>
        </p:txBody>
      </p:sp>
      <p:sp>
        <p:nvSpPr>
          <p:cNvPr id="3" name="テキスト ボックス 2"/>
          <p:cNvSpPr txBox="1"/>
          <p:nvPr/>
        </p:nvSpPr>
        <p:spPr>
          <a:xfrm>
            <a:off x="4996132" y="2577997"/>
            <a:ext cx="2199736" cy="369332"/>
          </a:xfrm>
          <a:prstGeom prst="rect">
            <a:avLst/>
          </a:prstGeom>
          <a:solidFill>
            <a:schemeClr val="accent1"/>
          </a:solidFill>
          <a:ln>
            <a:solidFill>
              <a:schemeClr val="tx1"/>
            </a:solidFill>
          </a:ln>
        </p:spPr>
        <p:txBody>
          <a:bodyPr wrap="square" rtlCol="0">
            <a:spAutoFit/>
          </a:bodyPr>
          <a:lstStyle/>
          <a:p>
            <a:pPr algn="ctr"/>
            <a:r>
              <a:rPr kumimoji="1" lang="ja-JP" altLang="en-US" dirty="0" smtClean="0"/>
              <a:t>スプラッシュ</a:t>
            </a:r>
            <a:endParaRPr kumimoji="1" lang="ja-JP" altLang="en-US" dirty="0"/>
          </a:p>
        </p:txBody>
      </p:sp>
      <p:sp>
        <p:nvSpPr>
          <p:cNvPr id="6" name="テキスト ボックス 5"/>
          <p:cNvSpPr txBox="1"/>
          <p:nvPr/>
        </p:nvSpPr>
        <p:spPr>
          <a:xfrm>
            <a:off x="4996132" y="3390576"/>
            <a:ext cx="2199736" cy="369332"/>
          </a:xfrm>
          <a:prstGeom prst="rect">
            <a:avLst/>
          </a:prstGeom>
          <a:solidFill>
            <a:schemeClr val="accent1"/>
          </a:solidFill>
          <a:ln>
            <a:solidFill>
              <a:schemeClr val="tx1"/>
            </a:solidFill>
          </a:ln>
        </p:spPr>
        <p:txBody>
          <a:bodyPr wrap="square" rtlCol="0">
            <a:spAutoFit/>
          </a:bodyPr>
          <a:lstStyle/>
          <a:p>
            <a:pPr algn="ctr"/>
            <a:r>
              <a:rPr kumimoji="1" lang="ja-JP" altLang="en-US" dirty="0" smtClean="0"/>
              <a:t>タイトル</a:t>
            </a:r>
            <a:endParaRPr kumimoji="1" lang="ja-JP" altLang="en-US" dirty="0"/>
          </a:p>
        </p:txBody>
      </p:sp>
      <p:sp>
        <p:nvSpPr>
          <p:cNvPr id="8" name="テキスト ボックス 7"/>
          <p:cNvSpPr txBox="1"/>
          <p:nvPr/>
        </p:nvSpPr>
        <p:spPr>
          <a:xfrm>
            <a:off x="4996132" y="4203155"/>
            <a:ext cx="2199736" cy="369332"/>
          </a:xfrm>
          <a:prstGeom prst="rect">
            <a:avLst/>
          </a:prstGeom>
          <a:solidFill>
            <a:schemeClr val="accent1"/>
          </a:solidFill>
          <a:ln>
            <a:solidFill>
              <a:schemeClr val="tx1"/>
            </a:solidFill>
          </a:ln>
        </p:spPr>
        <p:txBody>
          <a:bodyPr wrap="square" rtlCol="0">
            <a:spAutoFit/>
          </a:bodyPr>
          <a:lstStyle/>
          <a:p>
            <a:pPr algn="ctr"/>
            <a:r>
              <a:rPr kumimoji="1" lang="ja-JP" altLang="en-US" dirty="0" smtClean="0"/>
              <a:t>ステージセレクト</a:t>
            </a:r>
            <a:endParaRPr kumimoji="1" lang="ja-JP" altLang="en-US" dirty="0"/>
          </a:p>
        </p:txBody>
      </p:sp>
      <p:sp>
        <p:nvSpPr>
          <p:cNvPr id="9" name="テキスト ボックス 8"/>
          <p:cNvSpPr txBox="1"/>
          <p:nvPr/>
        </p:nvSpPr>
        <p:spPr>
          <a:xfrm>
            <a:off x="4996132" y="5015734"/>
            <a:ext cx="2199736" cy="369332"/>
          </a:xfrm>
          <a:prstGeom prst="rect">
            <a:avLst/>
          </a:prstGeom>
          <a:solidFill>
            <a:schemeClr val="accent1"/>
          </a:solidFill>
          <a:ln>
            <a:solidFill>
              <a:schemeClr val="tx1"/>
            </a:solidFill>
          </a:ln>
        </p:spPr>
        <p:txBody>
          <a:bodyPr wrap="square" rtlCol="0">
            <a:spAutoFit/>
          </a:bodyPr>
          <a:lstStyle/>
          <a:p>
            <a:pPr algn="ctr"/>
            <a:r>
              <a:rPr kumimoji="1" lang="ja-JP" altLang="en-US" dirty="0" smtClean="0"/>
              <a:t>メイン</a:t>
            </a:r>
            <a:endParaRPr kumimoji="1" lang="ja-JP" altLang="en-US" dirty="0"/>
          </a:p>
        </p:txBody>
      </p:sp>
      <p:cxnSp>
        <p:nvCxnSpPr>
          <p:cNvPr id="10" name="直線矢印コネクタ 9"/>
          <p:cNvCxnSpPr>
            <a:stCxn id="3" idx="2"/>
            <a:endCxn id="6" idx="0"/>
          </p:cNvCxnSpPr>
          <p:nvPr/>
        </p:nvCxnSpPr>
        <p:spPr>
          <a:xfrm>
            <a:off x="6096000" y="2947329"/>
            <a:ext cx="0" cy="4432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6" idx="2"/>
            <a:endCxn id="8" idx="0"/>
          </p:cNvCxnSpPr>
          <p:nvPr/>
        </p:nvCxnSpPr>
        <p:spPr>
          <a:xfrm>
            <a:off x="6096000" y="3759908"/>
            <a:ext cx="0" cy="4432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8" idx="2"/>
            <a:endCxn id="9" idx="0"/>
          </p:cNvCxnSpPr>
          <p:nvPr/>
        </p:nvCxnSpPr>
        <p:spPr>
          <a:xfrm>
            <a:off x="6096000" y="4572487"/>
            <a:ext cx="0" cy="4432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9" idx="0"/>
            <a:endCxn id="8" idx="2"/>
          </p:cNvCxnSpPr>
          <p:nvPr/>
        </p:nvCxnSpPr>
        <p:spPr>
          <a:xfrm flipV="1">
            <a:off x="6096000" y="4572487"/>
            <a:ext cx="0" cy="4432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3905274" y="5458981"/>
            <a:ext cx="4381452" cy="369332"/>
          </a:xfrm>
          <a:prstGeom prst="rect">
            <a:avLst/>
          </a:prstGeom>
          <a:noFill/>
        </p:spPr>
        <p:txBody>
          <a:bodyPr wrap="square" rtlCol="0">
            <a:spAutoFit/>
          </a:bodyPr>
          <a:lstStyle/>
          <a:p>
            <a:pPr algn="ctr"/>
            <a:r>
              <a:rPr lang="en-US" altLang="ja-JP" dirty="0" smtClean="0"/>
              <a:t>※</a:t>
            </a:r>
            <a:r>
              <a:rPr lang="ja-JP" altLang="en-US" dirty="0" smtClean="0"/>
              <a:t>リザルト・コンテニューはメインに含まれる</a:t>
            </a:r>
            <a:endParaRPr kumimoji="1" lang="ja-JP" altLang="en-US" dirty="0"/>
          </a:p>
        </p:txBody>
      </p:sp>
      <p:sp>
        <p:nvSpPr>
          <p:cNvPr id="24" name="正方形/長方形 23"/>
          <p:cNvSpPr/>
          <p:nvPr/>
        </p:nvSpPr>
        <p:spPr>
          <a:xfrm>
            <a:off x="560717" y="353143"/>
            <a:ext cx="11027434" cy="6202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p:cNvCxnSpPr/>
          <p:nvPr/>
        </p:nvCxnSpPr>
        <p:spPr>
          <a:xfrm flipV="1">
            <a:off x="838200" y="1605280"/>
            <a:ext cx="10515600" cy="16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8793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シーンの説明</a:t>
            </a:r>
            <a:endParaRPr kumimoji="1" lang="ja-JP" altLang="en-US" dirty="0"/>
          </a:p>
        </p:txBody>
      </p:sp>
    </p:spTree>
    <p:extLst>
      <p:ext uri="{BB962C8B-B14F-4D97-AF65-F5344CB8AC3E}">
        <p14:creationId xmlns:p14="http://schemas.microsoft.com/office/powerpoint/2010/main" val="831161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タイトル画面</a:t>
            </a:r>
            <a:endParaRPr lang="ja-JP" altLang="en-US" dirty="0"/>
          </a:p>
        </p:txBody>
      </p:sp>
      <p:sp>
        <p:nvSpPr>
          <p:cNvPr id="6" name="正方形/長方形 5"/>
          <p:cNvSpPr/>
          <p:nvPr/>
        </p:nvSpPr>
        <p:spPr>
          <a:xfrm>
            <a:off x="931653" y="2959311"/>
            <a:ext cx="4891177" cy="2877716"/>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2280306" y="3147236"/>
            <a:ext cx="1874694" cy="15675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247181" y="3797582"/>
            <a:ext cx="1940944" cy="369332"/>
          </a:xfrm>
          <a:prstGeom prst="rect">
            <a:avLst/>
          </a:prstGeom>
          <a:noFill/>
        </p:spPr>
        <p:txBody>
          <a:bodyPr wrap="square" rtlCol="0">
            <a:spAutoFit/>
          </a:bodyPr>
          <a:lstStyle/>
          <a:p>
            <a:pPr algn="ctr"/>
            <a:r>
              <a:rPr kumimoji="1" lang="ja-JP" altLang="en-US" dirty="0" smtClean="0"/>
              <a:t>タイトル</a:t>
            </a:r>
            <a:endParaRPr kumimoji="1" lang="ja-JP" altLang="en-US" dirty="0"/>
          </a:p>
        </p:txBody>
      </p:sp>
      <p:sp>
        <p:nvSpPr>
          <p:cNvPr id="9" name="テキスト ボックス 8"/>
          <p:cNvSpPr txBox="1"/>
          <p:nvPr/>
        </p:nvSpPr>
        <p:spPr>
          <a:xfrm>
            <a:off x="2153012" y="5022785"/>
            <a:ext cx="2129282" cy="369332"/>
          </a:xfrm>
          <a:prstGeom prst="rect">
            <a:avLst/>
          </a:prstGeom>
          <a:solidFill>
            <a:schemeClr val="accent4"/>
          </a:solidFill>
        </p:spPr>
        <p:txBody>
          <a:bodyPr wrap="square" rtlCol="0">
            <a:spAutoFit/>
          </a:bodyPr>
          <a:lstStyle/>
          <a:p>
            <a:pPr algn="ctr"/>
            <a:r>
              <a:rPr kumimoji="1" lang="ja-JP" altLang="en-US" dirty="0" smtClean="0"/>
              <a:t>タップして進む</a:t>
            </a:r>
            <a:endParaRPr kumimoji="1" lang="ja-JP" altLang="en-US" dirty="0"/>
          </a:p>
        </p:txBody>
      </p:sp>
      <p:sp>
        <p:nvSpPr>
          <p:cNvPr id="10" name="テキスト ボックス 9"/>
          <p:cNvSpPr txBox="1"/>
          <p:nvPr/>
        </p:nvSpPr>
        <p:spPr>
          <a:xfrm>
            <a:off x="2247181" y="3184058"/>
            <a:ext cx="448574" cy="369332"/>
          </a:xfrm>
          <a:prstGeom prst="rect">
            <a:avLst/>
          </a:prstGeom>
          <a:noFill/>
        </p:spPr>
        <p:txBody>
          <a:bodyPr wrap="square" rtlCol="0">
            <a:spAutoFit/>
          </a:bodyPr>
          <a:lstStyle/>
          <a:p>
            <a:r>
              <a:rPr lang="ja-JP" altLang="en-US" dirty="0"/>
              <a:t>②</a:t>
            </a:r>
            <a:endParaRPr kumimoji="1" lang="ja-JP" altLang="en-US" dirty="0"/>
          </a:p>
        </p:txBody>
      </p:sp>
      <p:sp>
        <p:nvSpPr>
          <p:cNvPr id="12" name="テキスト ボックス 11"/>
          <p:cNvSpPr txBox="1"/>
          <p:nvPr/>
        </p:nvSpPr>
        <p:spPr>
          <a:xfrm>
            <a:off x="2138691" y="5013985"/>
            <a:ext cx="163902" cy="369332"/>
          </a:xfrm>
          <a:prstGeom prst="rect">
            <a:avLst/>
          </a:prstGeom>
          <a:noFill/>
        </p:spPr>
        <p:txBody>
          <a:bodyPr wrap="square" rtlCol="0">
            <a:spAutoFit/>
          </a:bodyPr>
          <a:lstStyle/>
          <a:p>
            <a:r>
              <a:rPr lang="ja-JP" altLang="en-US" dirty="0"/>
              <a:t>③</a:t>
            </a:r>
            <a:endParaRPr kumimoji="1" lang="ja-JP" altLang="en-US" dirty="0"/>
          </a:p>
        </p:txBody>
      </p:sp>
      <p:sp>
        <p:nvSpPr>
          <p:cNvPr id="13" name="テキスト ボックス 12"/>
          <p:cNvSpPr txBox="1"/>
          <p:nvPr/>
        </p:nvSpPr>
        <p:spPr>
          <a:xfrm>
            <a:off x="937403" y="2962570"/>
            <a:ext cx="992038" cy="369332"/>
          </a:xfrm>
          <a:prstGeom prst="rect">
            <a:avLst/>
          </a:prstGeom>
          <a:noFill/>
        </p:spPr>
        <p:txBody>
          <a:bodyPr wrap="square" rtlCol="0">
            <a:spAutoFit/>
          </a:bodyPr>
          <a:lstStyle/>
          <a:p>
            <a:r>
              <a:rPr lang="ja-JP" altLang="en-US" dirty="0"/>
              <a:t>①</a:t>
            </a:r>
            <a:endParaRPr kumimoji="1" lang="ja-JP" altLang="en-US" dirty="0"/>
          </a:p>
        </p:txBody>
      </p:sp>
      <p:sp>
        <p:nvSpPr>
          <p:cNvPr id="14" name="テキスト ボックス 13"/>
          <p:cNvSpPr txBox="1"/>
          <p:nvPr/>
        </p:nvSpPr>
        <p:spPr>
          <a:xfrm>
            <a:off x="5986732" y="2070340"/>
            <a:ext cx="6205268" cy="1200329"/>
          </a:xfrm>
          <a:prstGeom prst="rect">
            <a:avLst/>
          </a:prstGeom>
          <a:noFill/>
        </p:spPr>
        <p:txBody>
          <a:bodyPr wrap="square" rtlCol="0">
            <a:spAutoFit/>
          </a:bodyPr>
          <a:lstStyle/>
          <a:p>
            <a:r>
              <a:rPr kumimoji="1" lang="ja-JP" altLang="en-US" dirty="0" smtClean="0"/>
              <a:t>■</a:t>
            </a:r>
            <a:r>
              <a:rPr lang="ja-JP" altLang="en-US" dirty="0"/>
              <a:t>①背景の表示</a:t>
            </a:r>
            <a:endParaRPr lang="en-US" altLang="ja-JP" dirty="0"/>
          </a:p>
          <a:p>
            <a:r>
              <a:rPr lang="ja-JP" altLang="en-US" dirty="0"/>
              <a:t>　タイトル画面の背景を表示する。</a:t>
            </a:r>
            <a:endParaRPr lang="en-US" altLang="ja-JP" dirty="0"/>
          </a:p>
          <a:p>
            <a:r>
              <a:rPr lang="ja-JP" altLang="en-US" dirty="0"/>
              <a:t>　ステージ事の一部を連続して流すか</a:t>
            </a:r>
            <a:endParaRPr lang="en-US" altLang="ja-JP" dirty="0"/>
          </a:p>
          <a:p>
            <a:r>
              <a:rPr lang="ja-JP" altLang="en-US" dirty="0"/>
              <a:t>　森の中をカメラで動き回るか森の一枚絵が</a:t>
            </a:r>
            <a:r>
              <a:rPr lang="ja-JP" altLang="en-US" dirty="0" smtClean="0"/>
              <a:t>理想。</a:t>
            </a:r>
            <a:endParaRPr lang="en-US" altLang="ja-JP" dirty="0"/>
          </a:p>
        </p:txBody>
      </p:sp>
      <p:sp>
        <p:nvSpPr>
          <p:cNvPr id="15" name="テキスト ボックス 14"/>
          <p:cNvSpPr txBox="1"/>
          <p:nvPr/>
        </p:nvSpPr>
        <p:spPr>
          <a:xfrm>
            <a:off x="5986732" y="3545457"/>
            <a:ext cx="4744528" cy="1200329"/>
          </a:xfrm>
          <a:prstGeom prst="rect">
            <a:avLst/>
          </a:prstGeom>
          <a:noFill/>
        </p:spPr>
        <p:txBody>
          <a:bodyPr wrap="square" rtlCol="0">
            <a:spAutoFit/>
          </a:bodyPr>
          <a:lstStyle/>
          <a:p>
            <a:r>
              <a:rPr kumimoji="1" lang="ja-JP" altLang="en-US" dirty="0" smtClean="0"/>
              <a:t>■</a:t>
            </a:r>
            <a:r>
              <a:rPr lang="ja-JP" altLang="en-US" dirty="0"/>
              <a:t>②タイトルの表示</a:t>
            </a:r>
            <a:endParaRPr lang="en-US" altLang="ja-JP" dirty="0"/>
          </a:p>
          <a:p>
            <a:r>
              <a:rPr lang="ja-JP" altLang="en-US" dirty="0"/>
              <a:t>　タイトルの画像を表示する。</a:t>
            </a:r>
            <a:endParaRPr lang="en-US" altLang="ja-JP" dirty="0"/>
          </a:p>
          <a:p>
            <a:r>
              <a:rPr lang="ja-JP" altLang="en-US" dirty="0"/>
              <a:t>　後ろからゆっくりと現れるもしく</a:t>
            </a:r>
            <a:r>
              <a:rPr lang="ja-JP" altLang="en-US" dirty="0" smtClean="0"/>
              <a:t>は下から</a:t>
            </a:r>
            <a:endParaRPr lang="en-US" altLang="ja-JP" dirty="0" smtClean="0"/>
          </a:p>
          <a:p>
            <a:r>
              <a:rPr lang="ja-JP" altLang="en-US" dirty="0" smtClean="0"/>
              <a:t>　シャボン</a:t>
            </a:r>
            <a:r>
              <a:rPr lang="ja-JP" altLang="en-US" dirty="0"/>
              <a:t>玉のように浮いてくるというのが理想。</a:t>
            </a:r>
            <a:endParaRPr lang="en-US" altLang="ja-JP" dirty="0"/>
          </a:p>
        </p:txBody>
      </p:sp>
      <p:sp>
        <p:nvSpPr>
          <p:cNvPr id="17" name="テキスト ボックス 16"/>
          <p:cNvSpPr txBox="1"/>
          <p:nvPr/>
        </p:nvSpPr>
        <p:spPr>
          <a:xfrm>
            <a:off x="5986732" y="5022785"/>
            <a:ext cx="5367068" cy="1200329"/>
          </a:xfrm>
          <a:prstGeom prst="rect">
            <a:avLst/>
          </a:prstGeom>
          <a:noFill/>
        </p:spPr>
        <p:txBody>
          <a:bodyPr wrap="square" rtlCol="0">
            <a:spAutoFit/>
          </a:bodyPr>
          <a:lstStyle/>
          <a:p>
            <a:r>
              <a:rPr kumimoji="1" lang="ja-JP" altLang="en-US" dirty="0" smtClean="0"/>
              <a:t>■</a:t>
            </a:r>
            <a:r>
              <a:rPr lang="ja-JP" altLang="en-US" dirty="0"/>
              <a:t>③タップして進む表示</a:t>
            </a:r>
          </a:p>
          <a:p>
            <a:r>
              <a:rPr lang="ja-JP" altLang="en-US" dirty="0"/>
              <a:t>　ユーザーに次をどうしたらよいか</a:t>
            </a:r>
          </a:p>
          <a:p>
            <a:r>
              <a:rPr lang="ja-JP" altLang="en-US" dirty="0"/>
              <a:t>　わからせる為のもの。</a:t>
            </a:r>
          </a:p>
          <a:p>
            <a:r>
              <a:rPr lang="ja-JP" altLang="en-US" dirty="0"/>
              <a:t>　シャボン玉のように丸い系のフォントが理想。</a:t>
            </a:r>
            <a:endParaRPr lang="en-US" altLang="ja-JP" dirty="0" smtClean="0"/>
          </a:p>
        </p:txBody>
      </p:sp>
      <p:sp>
        <p:nvSpPr>
          <p:cNvPr id="16" name="正方形/長方形 15"/>
          <p:cNvSpPr/>
          <p:nvPr/>
        </p:nvSpPr>
        <p:spPr>
          <a:xfrm>
            <a:off x="560717" y="353143"/>
            <a:ext cx="11027434" cy="6202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p:nvPr/>
        </p:nvCxnSpPr>
        <p:spPr>
          <a:xfrm flipV="1">
            <a:off x="838200" y="1605280"/>
            <a:ext cx="10515600" cy="16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2417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2996</TotalTime>
  <Words>466</Words>
  <Application>Microsoft Office PowerPoint</Application>
  <PresentationFormat>ワイド画面</PresentationFormat>
  <Paragraphs>255</Paragraphs>
  <Slides>22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ＭＳ Ｐゴシック</vt:lpstr>
      <vt:lpstr>Arial</vt:lpstr>
      <vt:lpstr>Calibri</vt:lpstr>
      <vt:lpstr>Calibri Light</vt:lpstr>
      <vt:lpstr>Office テーマ</vt:lpstr>
      <vt:lpstr>Forest Bubble ~エルの冒険~</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シーン遷移</vt:lpstr>
      <vt:lpstr>シーンの説明</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林　歩翔</dc:creator>
  <cp:lastModifiedBy>林　歩翔</cp:lastModifiedBy>
  <cp:revision>63</cp:revision>
  <dcterms:created xsi:type="dcterms:W3CDTF">2017-09-26T04:59:53Z</dcterms:created>
  <dcterms:modified xsi:type="dcterms:W3CDTF">2017-10-11T07:41:35Z</dcterms:modified>
</cp:coreProperties>
</file>