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19"/>
  </p:notesMasterIdLst>
  <p:sldIdLst>
    <p:sldId id="258" r:id="rId4"/>
    <p:sldId id="267" r:id="rId5"/>
    <p:sldId id="322" r:id="rId6"/>
    <p:sldId id="320" r:id="rId7"/>
    <p:sldId id="345" r:id="rId8"/>
    <p:sldId id="323" r:id="rId9"/>
    <p:sldId id="336" r:id="rId10"/>
    <p:sldId id="341" r:id="rId11"/>
    <p:sldId id="342" r:id="rId12"/>
    <p:sldId id="343" r:id="rId13"/>
    <p:sldId id="344" r:id="rId14"/>
    <p:sldId id="319" r:id="rId15"/>
    <p:sldId id="327" r:id="rId16"/>
    <p:sldId id="329" r:id="rId17"/>
    <p:sldId id="331" r:id="rId18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 autoAdjust="0"/>
    <p:restoredTop sz="94694"/>
  </p:normalViewPr>
  <p:slideViewPr>
    <p:cSldViewPr snapToGrid="0" showGuides="1">
      <p:cViewPr varScale="1">
        <p:scale>
          <a:sx n="78" d="100"/>
          <a:sy n="78" d="100"/>
        </p:scale>
        <p:origin x="184" y="17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データ分析演習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/>
              <a:t>松本</a:t>
            </a:r>
            <a:r>
              <a:rPr lang="en-US" altLang="ja-JP" dirty="0"/>
              <a:t> </a:t>
            </a:r>
            <a:r>
              <a:rPr lang="ja-JP" altLang="en-US"/>
              <a:t>崇斗</a:t>
            </a:r>
            <a:r>
              <a:rPr lang="en-US" altLang="ja-JP" dirty="0"/>
              <a:t>(</a:t>
            </a:r>
            <a:r>
              <a:rPr lang="en-US" altLang="ja-JP" dirty="0" err="1"/>
              <a:t>Takato</a:t>
            </a:r>
            <a:r>
              <a:rPr lang="en-US" altLang="ja-JP" dirty="0"/>
              <a:t> Matsumoto)</a:t>
            </a:r>
          </a:p>
          <a:p>
            <a:r>
              <a:rPr kumimoji="1" lang="en-US" altLang="ja-JP" dirty="0"/>
              <a:t>takato</a:t>
            </a:r>
            <a:r>
              <a:rPr lang="en-US" altLang="ja-JP" dirty="0"/>
              <a:t>.matsumoto0114@gmail.com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津田塾大学総合政策学部総合政策学科</a:t>
            </a:r>
            <a:r>
              <a:rPr kumimoji="1" lang="en-US" altLang="ja-JP" dirty="0"/>
              <a:t> | </a:t>
            </a:r>
            <a:r>
              <a:rPr kumimoji="1" lang="ja-JP" altLang="en-US"/>
              <a:t>データ政策科学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73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線形回帰モデルの作成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7081" y="1451751"/>
            <a:ext cx="15907837" cy="4752232"/>
          </a:xfrm>
        </p:spPr>
        <p:txBody>
          <a:bodyPr>
            <a:normAutofit/>
          </a:bodyPr>
          <a:lstStyle/>
          <a:p>
            <a:r>
              <a:rPr lang="ja-JP" altLang="en-US" sz="4000"/>
              <a:t>求まった直線は以下の式で表されます</a:t>
            </a:r>
            <a:endParaRPr lang="en-US" altLang="ja-JP" sz="3200" dirty="0"/>
          </a:p>
          <a:p>
            <a:pPr lvl="1"/>
            <a:endParaRPr lang="en-US" altLang="ja" sz="3200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B427DE-EF69-E845-804E-A7A968EC9E3E}"/>
              </a:ext>
            </a:extLst>
          </p:cNvPr>
          <p:cNvGrpSpPr/>
          <p:nvPr/>
        </p:nvGrpSpPr>
        <p:grpSpPr>
          <a:xfrm>
            <a:off x="1670784" y="4829549"/>
            <a:ext cx="6338337" cy="5325806"/>
            <a:chOff x="1670784" y="4829549"/>
            <a:chExt cx="6338337" cy="532580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A63EB50-C4A4-FC41-838C-4C8867B9C50C}"/>
                </a:ext>
              </a:extLst>
            </p:cNvPr>
            <p:cNvGrpSpPr/>
            <p:nvPr/>
          </p:nvGrpSpPr>
          <p:grpSpPr>
            <a:xfrm>
              <a:off x="1670784" y="4829549"/>
              <a:ext cx="6338337" cy="5325806"/>
              <a:chOff x="537248" y="4220307"/>
              <a:chExt cx="6338337" cy="532580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183EBC9-67BD-D444-B097-1ACFA472D275}"/>
                  </a:ext>
                </a:extLst>
              </p:cNvPr>
              <p:cNvGrpSpPr/>
              <p:nvPr/>
            </p:nvGrpSpPr>
            <p:grpSpPr>
              <a:xfrm>
                <a:off x="1653571" y="4220307"/>
                <a:ext cx="5222014" cy="4527445"/>
                <a:chOff x="4660540" y="3763107"/>
                <a:chExt cx="5222014" cy="4527445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6054E02C-CA2C-334D-A596-B250D0CEE9B2}"/>
                    </a:ext>
                  </a:extLst>
                </p:cNvPr>
                <p:cNvGrpSpPr/>
                <p:nvPr/>
              </p:nvGrpSpPr>
              <p:grpSpPr>
                <a:xfrm>
                  <a:off x="4660540" y="3763107"/>
                  <a:ext cx="5222014" cy="4527445"/>
                  <a:chOff x="4519863" y="3165421"/>
                  <a:chExt cx="3793958" cy="3148358"/>
                </a:xfrm>
              </p:grpSpPr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1855AD81-BA6E-9B4C-BF67-C0F8594569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19863" y="3165421"/>
                    <a:ext cx="0" cy="314835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74F98A50-8621-364A-A834-BD0D082A26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519863" y="6313779"/>
                    <a:ext cx="379395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1D72D8C-2A5A-9546-B826-741CC7735EE2}"/>
                    </a:ext>
                  </a:extLst>
                </p:cNvPr>
                <p:cNvSpPr/>
                <p:nvPr/>
              </p:nvSpPr>
              <p:spPr>
                <a:xfrm>
                  <a:off x="6238648" y="5298864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F9DB311-0FB9-7B49-9BC9-3FA0AE3BE67A}"/>
                    </a:ext>
                  </a:extLst>
                </p:cNvPr>
                <p:cNvSpPr/>
                <p:nvPr/>
              </p:nvSpPr>
              <p:spPr>
                <a:xfrm>
                  <a:off x="8813281" y="5334795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A1706CA-117A-2146-9EDE-D2C6D17D8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60541" y="4385137"/>
                  <a:ext cx="5159392" cy="3492771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5329488-08E3-CA4B-B4CE-27B32B29A301}"/>
                    </a:ext>
                  </a:extLst>
                </p:cNvPr>
                <p:cNvSpPr/>
                <p:nvPr/>
              </p:nvSpPr>
              <p:spPr>
                <a:xfrm>
                  <a:off x="7569161" y="6747052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A5F99B2-6F48-7D4B-8560-A68B00BB046E}"/>
                    </a:ext>
                  </a:extLst>
                </p:cNvPr>
                <p:cNvSpPr/>
                <p:nvPr/>
              </p:nvSpPr>
              <p:spPr>
                <a:xfrm>
                  <a:off x="5148359" y="6733543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8450E7A-7CD9-A449-86DF-6E6DD5066F52}"/>
                      </a:ext>
                    </a:extLst>
                  </p:cNvPr>
                  <p:cNvSpPr/>
                  <p:nvPr/>
                </p:nvSpPr>
                <p:spPr>
                  <a:xfrm>
                    <a:off x="537248" y="5914325"/>
                    <a:ext cx="921342" cy="10156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4000" b="0" dirty="0"/>
                  </a:p>
                  <a:p>
                    <a:r>
                      <a:rPr lang="en-US" sz="2000" dirty="0"/>
                      <a:t>(p</a:t>
                    </a:r>
                    <a:r>
                      <a:rPr lang="en-JP" sz="2000" dirty="0"/>
                      <a:t>rice)</a:t>
                    </a:r>
                    <a:endParaRPr lang="en-JP" sz="40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8450E7A-7CD9-A449-86DF-6E6DD5066F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248" y="5914325"/>
                    <a:ext cx="921342" cy="101566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333" r="-5556" b="-8642"/>
                    </a:stretch>
                  </a:blipFill>
                </p:spPr>
                <p:txBody>
                  <a:bodyPr/>
                  <a:lstStyle/>
                  <a:p>
                    <a:r>
                      <a:rPr lang="en-JP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4C694CA-2E4E-C447-BFDB-6BCE9E72EDC5}"/>
                      </a:ext>
                    </a:extLst>
                  </p:cNvPr>
                  <p:cNvSpPr/>
                  <p:nvPr/>
                </p:nvSpPr>
                <p:spPr>
                  <a:xfrm>
                    <a:off x="3956449" y="8852397"/>
                    <a:ext cx="1083695" cy="6937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JP" dirty="0"/>
                      <a:t>(area)</a:t>
                    </a:r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4C694CA-2E4E-C447-BFDB-6BCE9E72ED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6449" y="8852397"/>
                    <a:ext cx="1083695" cy="6937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26" r="-4651" b="-5357"/>
                    </a:stretch>
                  </a:blipFill>
                </p:spPr>
                <p:txBody>
                  <a:bodyPr/>
                  <a:lstStyle/>
                  <a:p>
                    <a:r>
                      <a:rPr lang="en-JP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D5B12D-2365-454A-8BE9-D7F3FF4E11F4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61" y="6681829"/>
              <a:ext cx="0" cy="1118156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0F97CF-AC84-2148-AFA0-46539312B30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989" y="6933969"/>
              <a:ext cx="0" cy="879525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81EBCC5-A6C2-6E4A-B2C1-A2B95DB20714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093243" y="6054444"/>
              <a:ext cx="4867" cy="346793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286940-9A96-DF46-9AA3-67B886FDD028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63" y="8116508"/>
              <a:ext cx="0" cy="404440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DFA51D-29CF-8A46-A478-D5075A242D1E}"/>
                  </a:ext>
                </a:extLst>
              </p:cNvPr>
              <p:cNvSpPr txBox="1"/>
              <p:nvPr/>
            </p:nvSpPr>
            <p:spPr>
              <a:xfrm>
                <a:off x="7429746" y="7520363"/>
                <a:ext cx="11660359" cy="4342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 smtClean="0"/>
                        <m:t>目的変数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係数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説明変数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切片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DFA51D-29CF-8A46-A478-D5075A242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746" y="7520363"/>
                <a:ext cx="11660359" cy="434286"/>
              </a:xfrm>
              <a:prstGeom prst="rect">
                <a:avLst/>
              </a:prstGeom>
              <a:blipFill>
                <a:blip r:embed="rId4"/>
                <a:stretch>
                  <a:fillRect t="-11429" b="-3428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15D282-932C-4446-B35E-C20D319AD8B9}"/>
                  </a:ext>
                </a:extLst>
              </p:cNvPr>
              <p:cNvSpPr txBox="1"/>
              <p:nvPr/>
            </p:nvSpPr>
            <p:spPr>
              <a:xfrm>
                <a:off x="9566505" y="5910815"/>
                <a:ext cx="684140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15D282-932C-4446-B35E-C20D319A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505" y="5910815"/>
                <a:ext cx="6841408" cy="830997"/>
              </a:xfrm>
              <a:prstGeom prst="rect">
                <a:avLst/>
              </a:prstGeom>
              <a:blipFill>
                <a:blip r:embed="rId5"/>
                <a:stretch>
                  <a:fillRect b="-2089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8D281-478C-314A-B614-63A3D21B1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20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price</a:t>
            </a:r>
            <a:r>
              <a:rPr lang="ja-JP" altLang="en-US"/>
              <a:t>の予測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7081" y="1451751"/>
            <a:ext cx="15907837" cy="4752232"/>
          </a:xfrm>
        </p:spPr>
        <p:txBody>
          <a:bodyPr>
            <a:normAutofit/>
          </a:bodyPr>
          <a:lstStyle/>
          <a:p>
            <a:r>
              <a:rPr lang="ja-JP" altLang="en-US" sz="4000"/>
              <a:t>線形回帰モデルに対して</a:t>
            </a:r>
            <a:br>
              <a:rPr lang="en-US" altLang="ja-JP" sz="4000" dirty="0"/>
            </a:br>
            <a:r>
              <a:rPr lang="en-US" altLang="ja-JP" sz="4000" dirty="0"/>
              <a:t>Test data</a:t>
            </a:r>
            <a:r>
              <a:rPr lang="ja-JP" altLang="en-US" sz="4000"/>
              <a:t>の</a:t>
            </a:r>
            <a:r>
              <a:rPr lang="en-US" altLang="ja-JP" sz="4000" dirty="0"/>
              <a:t>area</a:t>
            </a:r>
            <a:r>
              <a:rPr lang="ja-JP" altLang="en-US" sz="4000"/>
              <a:t>を代入して</a:t>
            </a:r>
            <a:r>
              <a:rPr lang="en-US" altLang="ja-JP" sz="4000" dirty="0"/>
              <a:t>price</a:t>
            </a:r>
            <a:r>
              <a:rPr lang="ja-JP" altLang="en-US" sz="4000"/>
              <a:t>を予測します</a:t>
            </a:r>
            <a:endParaRPr lang="en-US" altLang="ja" sz="3200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63EB50-C4A4-FC41-838C-4C8867B9C50C}"/>
              </a:ext>
            </a:extLst>
          </p:cNvPr>
          <p:cNvGrpSpPr/>
          <p:nvPr/>
        </p:nvGrpSpPr>
        <p:grpSpPr>
          <a:xfrm>
            <a:off x="1670784" y="4829549"/>
            <a:ext cx="6338337" cy="5325806"/>
            <a:chOff x="537248" y="4220307"/>
            <a:chExt cx="6338337" cy="532580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183EBC9-67BD-D444-B097-1ACFA472D275}"/>
                </a:ext>
              </a:extLst>
            </p:cNvPr>
            <p:cNvGrpSpPr/>
            <p:nvPr/>
          </p:nvGrpSpPr>
          <p:grpSpPr>
            <a:xfrm>
              <a:off x="1653571" y="4220307"/>
              <a:ext cx="5222014" cy="4527445"/>
              <a:chOff x="4660540" y="3763107"/>
              <a:chExt cx="5222014" cy="452744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054E02C-CA2C-334D-A596-B250D0CEE9B2}"/>
                  </a:ext>
                </a:extLst>
              </p:cNvPr>
              <p:cNvGrpSpPr/>
              <p:nvPr/>
            </p:nvGrpSpPr>
            <p:grpSpPr>
              <a:xfrm>
                <a:off x="4660540" y="3763107"/>
                <a:ext cx="5222014" cy="4527445"/>
                <a:chOff x="4519863" y="3165421"/>
                <a:chExt cx="3793958" cy="3148358"/>
              </a:xfrm>
            </p:grpSpPr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1855AD81-BA6E-9B4C-BF67-C0F859456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9863" y="3165421"/>
                  <a:ext cx="0" cy="314835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4F98A50-8621-364A-A834-BD0D082A26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9863" y="6313779"/>
                  <a:ext cx="379395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A1706CA-117A-2146-9EDE-D2C6D17D8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0541" y="4385137"/>
                <a:ext cx="5159392" cy="3492771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8450E7A-7CD9-A449-86DF-6E6DD5066F52}"/>
                    </a:ext>
                  </a:extLst>
                </p:cNvPr>
                <p:cNvSpPr/>
                <p:nvPr/>
              </p:nvSpPr>
              <p:spPr>
                <a:xfrm>
                  <a:off x="537248" y="5914325"/>
                  <a:ext cx="921342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4000" b="0" dirty="0"/>
                </a:p>
                <a:p>
                  <a:r>
                    <a:rPr lang="en-US" sz="2000" dirty="0"/>
                    <a:t>(p</a:t>
                  </a:r>
                  <a:r>
                    <a:rPr lang="en-JP" sz="2000" dirty="0"/>
                    <a:t>rice)</a:t>
                  </a:r>
                  <a:endParaRPr lang="en-JP" sz="40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8450E7A-7CD9-A449-86DF-6E6DD5066F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48" y="5914325"/>
                  <a:ext cx="921342" cy="1015663"/>
                </a:xfrm>
                <a:prstGeom prst="rect">
                  <a:avLst/>
                </a:prstGeom>
                <a:blipFill>
                  <a:blip r:embed="rId2"/>
                  <a:stretch>
                    <a:fillRect l="-8333" r="-5556" b="-8642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4C694CA-2E4E-C447-BFDB-6BCE9E72EDC5}"/>
                    </a:ext>
                  </a:extLst>
                </p:cNvPr>
                <p:cNvSpPr/>
                <p:nvPr/>
              </p:nvSpPr>
              <p:spPr>
                <a:xfrm>
                  <a:off x="3956449" y="8852397"/>
                  <a:ext cx="1083695" cy="6937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JP" dirty="0"/>
                    <a:t>(area)</a:t>
                  </a: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4C694CA-2E4E-C447-BFDB-6BCE9E72ED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449" y="8852397"/>
                  <a:ext cx="1083695" cy="693716"/>
                </a:xfrm>
                <a:prstGeom prst="rect">
                  <a:avLst/>
                </a:prstGeom>
                <a:blipFill>
                  <a:blip r:embed="rId3"/>
                  <a:stretch>
                    <a:fillRect l="-2326" r="-3488" b="-5357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84F8480-F14D-9248-9061-E515D76482A9}"/>
              </a:ext>
            </a:extLst>
          </p:cNvPr>
          <p:cNvGraphicFramePr>
            <a:graphicFrameLocks noGrp="1"/>
          </p:cNvGraphicFramePr>
          <p:nvPr/>
        </p:nvGraphicFramePr>
        <p:xfrm>
          <a:off x="10680700" y="6145812"/>
          <a:ext cx="470076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79">
                  <a:extLst>
                    <a:ext uri="{9D8B030D-6E8A-4147-A177-3AD203B41FA5}">
                      <a16:colId xmlns:a16="http://schemas.microsoft.com/office/drawing/2014/main" val="2004845629"/>
                    </a:ext>
                  </a:extLst>
                </a:gridCol>
                <a:gridCol w="2422789">
                  <a:extLst>
                    <a:ext uri="{9D8B030D-6E8A-4147-A177-3AD203B41FA5}">
                      <a16:colId xmlns:a16="http://schemas.microsoft.com/office/drawing/2014/main" val="4121791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1703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DF095D8-CE53-244D-995B-F2C6F993272E}"/>
              </a:ext>
            </a:extLst>
          </p:cNvPr>
          <p:cNvSpPr txBox="1"/>
          <p:nvPr/>
        </p:nvSpPr>
        <p:spPr>
          <a:xfrm>
            <a:off x="11544686" y="5350230"/>
            <a:ext cx="2382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Test 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4FB67C-3AEC-664E-82AE-BA4EB4E28ECC}"/>
              </a:ext>
            </a:extLst>
          </p:cNvPr>
          <p:cNvCxnSpPr/>
          <p:nvPr/>
        </p:nvCxnSpPr>
        <p:spPr>
          <a:xfrm flipV="1">
            <a:off x="3962400" y="8130017"/>
            <a:ext cx="0" cy="122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FD8012-E6DE-B340-80D4-740376B389D1}"/>
              </a:ext>
            </a:extLst>
          </p:cNvPr>
          <p:cNvCxnSpPr>
            <a:cxnSpLocks/>
          </p:cNvCxnSpPr>
          <p:nvPr/>
        </p:nvCxnSpPr>
        <p:spPr>
          <a:xfrm flipV="1">
            <a:off x="4495861" y="7813495"/>
            <a:ext cx="0" cy="154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CD0CC6-5074-E641-9C6C-99D2F95342A4}"/>
              </a:ext>
            </a:extLst>
          </p:cNvPr>
          <p:cNvCxnSpPr>
            <a:cxnSpLocks/>
          </p:cNvCxnSpPr>
          <p:nvPr/>
        </p:nvCxnSpPr>
        <p:spPr>
          <a:xfrm flipV="1">
            <a:off x="6537158" y="6401237"/>
            <a:ext cx="0" cy="294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B829A3-7C62-2948-8E02-02C8CA9D64B6}"/>
              </a:ext>
            </a:extLst>
          </p:cNvPr>
          <p:cNvCxnSpPr>
            <a:cxnSpLocks/>
          </p:cNvCxnSpPr>
          <p:nvPr/>
        </p:nvCxnSpPr>
        <p:spPr>
          <a:xfrm flipV="1">
            <a:off x="7071280" y="6058116"/>
            <a:ext cx="0" cy="325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257AFE-9FE2-0047-8A00-FA2BA5D8ACDE}"/>
              </a:ext>
            </a:extLst>
          </p:cNvPr>
          <p:cNvSpPr/>
          <p:nvPr/>
        </p:nvSpPr>
        <p:spPr>
          <a:xfrm>
            <a:off x="3672897" y="9566380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6B0078-090D-694A-B9D8-946AC87F7DBC}"/>
              </a:ext>
            </a:extLst>
          </p:cNvPr>
          <p:cNvSpPr/>
          <p:nvPr/>
        </p:nvSpPr>
        <p:spPr>
          <a:xfrm>
            <a:off x="4237361" y="9558121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5F1B3E-4A1E-4644-8063-FE8952345AA2}"/>
              </a:ext>
            </a:extLst>
          </p:cNvPr>
          <p:cNvSpPr/>
          <p:nvPr/>
        </p:nvSpPr>
        <p:spPr>
          <a:xfrm>
            <a:off x="6247655" y="9558122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23B7BF-3B95-0C41-9B1B-653C6D5AA18D}"/>
              </a:ext>
            </a:extLst>
          </p:cNvPr>
          <p:cNvSpPr/>
          <p:nvPr/>
        </p:nvSpPr>
        <p:spPr>
          <a:xfrm>
            <a:off x="6797819" y="9558121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F457D0-DF9F-724F-9CB7-7FC1711F2232}"/>
              </a:ext>
            </a:extLst>
          </p:cNvPr>
          <p:cNvCxnSpPr>
            <a:cxnSpLocks/>
          </p:cNvCxnSpPr>
          <p:nvPr/>
        </p:nvCxnSpPr>
        <p:spPr>
          <a:xfrm flipH="1">
            <a:off x="2787108" y="8130017"/>
            <a:ext cx="117529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869C48-CFD0-3A41-8568-B29B46AA97B3}"/>
              </a:ext>
            </a:extLst>
          </p:cNvPr>
          <p:cNvCxnSpPr>
            <a:cxnSpLocks/>
          </p:cNvCxnSpPr>
          <p:nvPr/>
        </p:nvCxnSpPr>
        <p:spPr>
          <a:xfrm flipH="1">
            <a:off x="2787107" y="7813495"/>
            <a:ext cx="17087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578FA6-F50E-3641-A815-74B97F362AD9}"/>
              </a:ext>
            </a:extLst>
          </p:cNvPr>
          <p:cNvCxnSpPr>
            <a:cxnSpLocks/>
          </p:cNvCxnSpPr>
          <p:nvPr/>
        </p:nvCxnSpPr>
        <p:spPr>
          <a:xfrm flipH="1">
            <a:off x="2787107" y="6401237"/>
            <a:ext cx="373801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03254C-283E-A54D-A233-9215ECC49886}"/>
              </a:ext>
            </a:extLst>
          </p:cNvPr>
          <p:cNvCxnSpPr>
            <a:cxnSpLocks/>
          </p:cNvCxnSpPr>
          <p:nvPr/>
        </p:nvCxnSpPr>
        <p:spPr>
          <a:xfrm flipH="1">
            <a:off x="2787107" y="6051085"/>
            <a:ext cx="428845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87614EA-EB6B-EF4B-AB70-05436F170F96}"/>
                  </a:ext>
                </a:extLst>
              </p:cNvPr>
              <p:cNvSpPr txBox="1"/>
              <p:nvPr/>
            </p:nvSpPr>
            <p:spPr>
              <a:xfrm>
                <a:off x="5631832" y="4292512"/>
                <a:ext cx="684140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87614EA-EB6B-EF4B-AB70-05436F170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832" y="4292512"/>
                <a:ext cx="6841408" cy="830997"/>
              </a:xfrm>
              <a:prstGeom prst="rect">
                <a:avLst/>
              </a:prstGeom>
              <a:blipFill>
                <a:blip r:embed="rId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09ED124-66F6-9C42-B1A1-2456C6EEC2DB}"/>
              </a:ext>
            </a:extLst>
          </p:cNvPr>
          <p:cNvSpPr txBox="1"/>
          <p:nvPr/>
        </p:nvSpPr>
        <p:spPr>
          <a:xfrm>
            <a:off x="1692873" y="58097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予測値</a:t>
            </a:r>
            <a:endParaRPr lang="en-JP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A4331-0717-B247-BD2D-8AFD63A1BCA2}"/>
              </a:ext>
            </a:extLst>
          </p:cNvPr>
          <p:cNvSpPr txBox="1"/>
          <p:nvPr/>
        </p:nvSpPr>
        <p:spPr>
          <a:xfrm>
            <a:off x="1692873" y="62526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予測値</a:t>
            </a:r>
            <a:endParaRPr lang="en-JP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8B1E97-F21B-2F4B-A8E4-8886F13A327D}"/>
              </a:ext>
            </a:extLst>
          </p:cNvPr>
          <p:cNvSpPr txBox="1"/>
          <p:nvPr/>
        </p:nvSpPr>
        <p:spPr>
          <a:xfrm>
            <a:off x="1734306" y="76741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予測値</a:t>
            </a:r>
            <a:endParaRPr lang="en-JP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1ADC92-FFDC-1143-8DAC-A624E1015CB7}"/>
              </a:ext>
            </a:extLst>
          </p:cNvPr>
          <p:cNvSpPr txBox="1"/>
          <p:nvPr/>
        </p:nvSpPr>
        <p:spPr>
          <a:xfrm>
            <a:off x="1731292" y="80108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予測値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9987F-6D93-7845-9090-E5685819C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81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モデルの評価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5950" y="1431552"/>
            <a:ext cx="16175750" cy="4752232"/>
          </a:xfrm>
        </p:spPr>
        <p:txBody>
          <a:bodyPr>
            <a:normAutofit/>
          </a:bodyPr>
          <a:lstStyle/>
          <a:p>
            <a:r>
              <a:rPr lang="ja" altLang="en-US" sz="3600" dirty="0"/>
              <a:t>予測モデルの</a:t>
            </a:r>
            <a:r>
              <a:rPr lang="ja-JP" altLang="en-US" sz="3600"/>
              <a:t>評価</a:t>
            </a:r>
            <a:endParaRPr lang="en-US" altLang="ja-JP" sz="3600" dirty="0"/>
          </a:p>
          <a:p>
            <a:pPr lvl="1"/>
            <a:r>
              <a:rPr lang="ja-JP" altLang="en-US" sz="3200"/>
              <a:t>予測した価格と実際の価格の誤差の計算を行い，評価する</a:t>
            </a:r>
            <a:endParaRPr lang="en-US" altLang="ja-JP" sz="3200" dirty="0"/>
          </a:p>
          <a:p>
            <a:pPr lvl="2"/>
            <a:r>
              <a:rPr lang="ja-JP" altLang="en-US" sz="3200"/>
              <a:t>誤差が小さいほど良い予測ができており，精度が高いと言える</a:t>
            </a:r>
            <a:endParaRPr lang="en-US" altLang="ja-JP" sz="3200" dirty="0"/>
          </a:p>
          <a:p>
            <a:pPr lvl="1"/>
            <a:r>
              <a:rPr lang="ja-JP" altLang="en-US" sz="3200"/>
              <a:t>評価は</a:t>
            </a:r>
            <a:r>
              <a:rPr lang="en-US" altLang="ja-JP" sz="3200" dirty="0"/>
              <a:t>RMSLE(Root Mean Squared Logarithmic Error)</a:t>
            </a:r>
            <a:r>
              <a:rPr lang="ja-JP" altLang="en-US" sz="3200"/>
              <a:t>という評価関数を用いる</a:t>
            </a:r>
            <a:endParaRPr lang="en-US" altLang="ja-JP" sz="3200" dirty="0"/>
          </a:p>
          <a:p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9871B7-0AD8-8E46-823E-8D266A07A40E}"/>
              </a:ext>
            </a:extLst>
          </p:cNvPr>
          <p:cNvSpPr txBox="1"/>
          <p:nvPr/>
        </p:nvSpPr>
        <p:spPr>
          <a:xfrm>
            <a:off x="4363437" y="6493977"/>
            <a:ext cx="3073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Prediction data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2A9133-540D-AC48-B19C-5C4849968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82344"/>
              </p:ext>
            </p:extLst>
          </p:nvPr>
        </p:nvGraphicFramePr>
        <p:xfrm>
          <a:off x="9914552" y="7216892"/>
          <a:ext cx="342131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199">
                  <a:extLst>
                    <a:ext uri="{9D8B030D-6E8A-4147-A177-3AD203B41FA5}">
                      <a16:colId xmlns:a16="http://schemas.microsoft.com/office/drawing/2014/main" val="204852977"/>
                    </a:ext>
                  </a:extLst>
                </a:gridCol>
                <a:gridCol w="1747111">
                  <a:extLst>
                    <a:ext uri="{9D8B030D-6E8A-4147-A177-3AD203B41FA5}">
                      <a16:colId xmlns:a16="http://schemas.microsoft.com/office/drawing/2014/main" val="264400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1CCEC94-BC4E-1D46-A47C-2FB6A98C6448}"/>
              </a:ext>
            </a:extLst>
          </p:cNvPr>
          <p:cNvSpPr txBox="1"/>
          <p:nvPr/>
        </p:nvSpPr>
        <p:spPr>
          <a:xfrm>
            <a:off x="10502678" y="6493976"/>
            <a:ext cx="1994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98049-1552-FA4A-B743-06A87CFE2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87" y="4497892"/>
            <a:ext cx="8919409" cy="13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307DC-E525-9B4E-B659-4A5700B2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0" y="4433388"/>
            <a:ext cx="3771900" cy="1511300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F259FCE-51CB-224A-9AB9-420E23C8E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03558"/>
              </p:ext>
            </p:extLst>
          </p:nvPr>
        </p:nvGraphicFramePr>
        <p:xfrm>
          <a:off x="4189709" y="7216892"/>
          <a:ext cx="342131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199">
                  <a:extLst>
                    <a:ext uri="{9D8B030D-6E8A-4147-A177-3AD203B41FA5}">
                      <a16:colId xmlns:a16="http://schemas.microsoft.com/office/drawing/2014/main" val="204852977"/>
                    </a:ext>
                  </a:extLst>
                </a:gridCol>
                <a:gridCol w="1747111">
                  <a:extLst>
                    <a:ext uri="{9D8B030D-6E8A-4147-A177-3AD203B41FA5}">
                      <a16:colId xmlns:a16="http://schemas.microsoft.com/office/drawing/2014/main" val="26440015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468604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</a:tbl>
          </a:graphicData>
        </a:graphic>
      </p:graphicFrame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57BE9347-B2F2-9B46-8C4B-018B44AA6036}"/>
              </a:ext>
            </a:extLst>
          </p:cNvPr>
          <p:cNvSpPr/>
          <p:nvPr/>
        </p:nvSpPr>
        <p:spPr>
          <a:xfrm>
            <a:off x="8236757" y="7754703"/>
            <a:ext cx="1122948" cy="43313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EAE41-408E-6949-B722-2982C702D6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94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実践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7100" y="2766590"/>
            <a:ext cx="17235217" cy="4752232"/>
          </a:xfrm>
        </p:spPr>
        <p:txBody>
          <a:bodyPr>
            <a:normAutofit/>
          </a:bodyPr>
          <a:lstStyle/>
          <a:p>
            <a:r>
              <a:rPr lang="en-US" altLang="ja-JP" sz="4000" dirty="0" err="1"/>
              <a:t>data_policy_studies</a:t>
            </a:r>
            <a:r>
              <a:rPr lang="en-US" altLang="ja-JP" sz="4000" dirty="0"/>
              <a:t>/chapter_1/notebook/</a:t>
            </a:r>
            <a:r>
              <a:rPr lang="en-US" altLang="ja-JP" sz="4000" dirty="0" err="1"/>
              <a:t>modeling.ipynb</a:t>
            </a:r>
            <a:br>
              <a:rPr lang="en-US" altLang="ja-JP" sz="4000" dirty="0"/>
            </a:br>
            <a:r>
              <a:rPr lang="ja-JP" altLang="en-US" sz="4000"/>
              <a:t>を</a:t>
            </a:r>
            <a:r>
              <a:rPr lang="ja" altLang="en-US" sz="4000" dirty="0"/>
              <a:t>開いてください</a:t>
            </a:r>
            <a:endParaRPr lang="en-US" altLang="ja" sz="4000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E988F-ED65-2849-B0BA-C06C77DEF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36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実践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14281" y="1010402"/>
            <a:ext cx="16786038" cy="4752232"/>
          </a:xfrm>
        </p:spPr>
        <p:txBody>
          <a:bodyPr>
            <a:normAutofit/>
          </a:bodyPr>
          <a:lstStyle/>
          <a:p>
            <a:endParaRPr lang="en-US" altLang="ja-JP" sz="4000" dirty="0"/>
          </a:p>
          <a:p>
            <a:r>
              <a:rPr lang="ja-JP" altLang="en-US" sz="4000"/>
              <a:t>予測精度の向上</a:t>
            </a:r>
            <a:endParaRPr lang="en-US" altLang="ja-JP" sz="4000" dirty="0"/>
          </a:p>
          <a:p>
            <a:pPr lvl="1"/>
            <a:r>
              <a:rPr lang="ja-JP" altLang="en-US" sz="3200"/>
              <a:t>価格に影響を与えると分析した要素（カラム）を入力する</a:t>
            </a:r>
            <a:endParaRPr lang="en-US" altLang="ja-JP" sz="3200" dirty="0"/>
          </a:p>
          <a:p>
            <a:pPr lvl="1"/>
            <a:r>
              <a:rPr lang="ja-JP" altLang="en-US" sz="3200"/>
              <a:t>どんな</a:t>
            </a:r>
            <a:r>
              <a:rPr lang="ja" altLang="en-US" sz="3200" dirty="0"/>
              <a:t>組み合わせの</a:t>
            </a:r>
            <a:r>
              <a:rPr lang="ja-JP" altLang="en-US" sz="3200"/>
              <a:t>とき，精度が高くなったでしょうか？</a:t>
            </a:r>
            <a:endParaRPr lang="en-US" altLang="ja-JP" sz="32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27A7C-BA97-EE43-ACFD-7921C8C5C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73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実践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3962" y="1351097"/>
            <a:ext cx="16786038" cy="7970312"/>
          </a:xfrm>
        </p:spPr>
        <p:txBody>
          <a:bodyPr>
            <a:normAutofit/>
          </a:bodyPr>
          <a:lstStyle/>
          <a:p>
            <a:r>
              <a:rPr lang="ja-JP" altLang="en-US" sz="4000">
                <a:solidFill>
                  <a:schemeClr val="accent1"/>
                </a:solidFill>
              </a:rPr>
              <a:t>価格に影響を与えるデータ</a:t>
            </a:r>
            <a:r>
              <a:rPr lang="ja-JP" altLang="en-US" sz="4000"/>
              <a:t>を使うと精度が</a:t>
            </a:r>
            <a:r>
              <a:rPr lang="ja" altLang="en-US" sz="4000" dirty="0"/>
              <a:t>良くなり</a:t>
            </a:r>
            <a:r>
              <a:rPr lang="ja-JP" altLang="en-US" sz="4000"/>
              <a:t>ます</a:t>
            </a:r>
            <a:endParaRPr lang="en-US" altLang="ja-JP" sz="4000" dirty="0"/>
          </a:p>
          <a:p>
            <a:pPr lvl="1"/>
            <a:r>
              <a:rPr lang="ja-JP" altLang="en-US" sz="3200"/>
              <a:t>例えば、立地、部屋の広さは大きく価格に影響を与えそうなど</a:t>
            </a:r>
            <a:endParaRPr lang="en-US" altLang="ja-JP" sz="3200" dirty="0"/>
          </a:p>
          <a:p>
            <a:pPr lvl="1"/>
            <a:r>
              <a:rPr lang="ja-JP" altLang="en-US" sz="3200"/>
              <a:t>以下の</a:t>
            </a:r>
            <a:r>
              <a:rPr lang="ja" altLang="en-US" sz="3200" dirty="0"/>
              <a:t>組み合わせの時</a:t>
            </a:r>
            <a:r>
              <a:rPr lang="en-US" altLang="ja" sz="3200" dirty="0"/>
              <a:t>RMSLE</a:t>
            </a:r>
            <a:r>
              <a:rPr lang="ja-JP" altLang="en-US" sz="3200"/>
              <a:t>は</a:t>
            </a:r>
            <a:r>
              <a:rPr lang="en-US" sz="3200" dirty="0">
                <a:solidFill>
                  <a:schemeClr val="accent1"/>
                </a:solidFill>
              </a:rPr>
              <a:t>0.3179</a:t>
            </a:r>
            <a:r>
              <a:rPr lang="ja-JP" altLang="en-US" sz="3200"/>
              <a:t>でした</a:t>
            </a:r>
            <a:endParaRPr lang="en-US" altLang="ja-JP" sz="3200" dirty="0"/>
          </a:p>
          <a:p>
            <a:pPr lvl="2"/>
            <a:r>
              <a:rPr lang="en-US" altLang="ja-JP" sz="2800" dirty="0" err="1"/>
              <a:t>sqft_living</a:t>
            </a:r>
            <a:endParaRPr lang="en-US" altLang="ja-JP" sz="2800" dirty="0"/>
          </a:p>
          <a:p>
            <a:pPr lvl="2"/>
            <a:r>
              <a:rPr lang="en-US" altLang="ja-JP" sz="2800" dirty="0"/>
              <a:t>grade</a:t>
            </a:r>
          </a:p>
          <a:p>
            <a:pPr lvl="2"/>
            <a:r>
              <a:rPr lang="en-US" altLang="ja-JP" sz="2800" dirty="0" err="1"/>
              <a:t>lat</a:t>
            </a:r>
            <a:endParaRPr lang="en-US" altLang="ja-JP" sz="2800" dirty="0"/>
          </a:p>
          <a:p>
            <a:pPr lvl="2"/>
            <a:r>
              <a:rPr lang="en-US" altLang="ja-JP" sz="2800" dirty="0" err="1"/>
              <a:t>yr_built</a:t>
            </a:r>
            <a:endParaRPr lang="en-US" altLang="ja-JP" sz="2800" dirty="0"/>
          </a:p>
          <a:p>
            <a:pPr lvl="2"/>
            <a:r>
              <a:rPr lang="en-US" altLang="ja-JP" sz="2800" dirty="0"/>
              <a:t>view</a:t>
            </a:r>
          </a:p>
          <a:p>
            <a:pPr lvl="1"/>
            <a:endParaRPr lang="en-US" altLang="ja-JP" sz="32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9F2656-8F29-EE4B-917C-8F1AB2BEB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83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不動産データ</a:t>
            </a:r>
            <a:r>
              <a:rPr lang="ja-JP" altLang="en-US" sz="4200"/>
              <a:t>の分析</a:t>
            </a:r>
            <a:endParaRPr lang="en-US" altLang="ja" sz="4200" dirty="0"/>
          </a:p>
          <a:p>
            <a:r>
              <a:rPr lang="ja-JP" altLang="en-US" sz="4200"/>
              <a:t>不動産価格の予測</a:t>
            </a:r>
            <a:endParaRPr lang="en-US" altLang="ja-JP" sz="42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850EF-3532-CD49-B997-A17BAB4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3A996-F934-724A-A98F-08CE1253D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>
                <a:solidFill>
                  <a:schemeClr val="accent1"/>
                </a:solidFill>
              </a:rPr>
              <a:t>不動産データ</a:t>
            </a:r>
            <a:r>
              <a:rPr lang="ja-JP" altLang="en-US" sz="4200">
                <a:solidFill>
                  <a:schemeClr val="accent1"/>
                </a:solidFill>
              </a:rPr>
              <a:t>の分析</a:t>
            </a:r>
            <a:endParaRPr lang="en-US" altLang="ja" sz="4200" dirty="0">
              <a:solidFill>
                <a:schemeClr val="accent1"/>
              </a:solidFill>
            </a:endParaRPr>
          </a:p>
          <a:p>
            <a:r>
              <a:rPr lang="ja-JP" altLang="en-US" sz="4200"/>
              <a:t>不動産価格の予測</a:t>
            </a:r>
            <a:endParaRPr lang="en-US" altLang="ja-JP" sz="42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850EF-3532-CD49-B997-A17BAB4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D7886D-A6F5-A042-BEAC-83013CDE2E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3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不動産データの分析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55267" y="3209445"/>
            <a:ext cx="15284076" cy="4752232"/>
          </a:xfrm>
        </p:spPr>
        <p:txBody>
          <a:bodyPr>
            <a:normAutofit/>
          </a:bodyPr>
          <a:lstStyle/>
          <a:p>
            <a:r>
              <a:rPr lang="ja" altLang="en-US" sz="4800" dirty="0"/>
              <a:t>不動産データ</a:t>
            </a:r>
            <a:r>
              <a:rPr lang="ja-JP" altLang="en-US" sz="4800"/>
              <a:t>の分析を行う</a:t>
            </a:r>
            <a:endParaRPr lang="en-US" altLang="ja-JP" sz="4800" dirty="0"/>
          </a:p>
          <a:p>
            <a:pPr lvl="1"/>
            <a:r>
              <a:rPr lang="ja-JP" altLang="en-US" sz="3200"/>
              <a:t>データを分析して，データの特徴をつかむ</a:t>
            </a:r>
            <a:endParaRPr lang="en-US" altLang="ja-JP" sz="3200" dirty="0"/>
          </a:p>
          <a:p>
            <a:pPr lvl="1"/>
            <a:r>
              <a:rPr lang="ja-JP" altLang="en-US" sz="3200"/>
              <a:t>どんな要素が物件価格に影響を与えているのかを分析する</a:t>
            </a:r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FF86D-662C-5E48-AE79-8D154551FE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85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不動産データの分析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8824" y="1226802"/>
            <a:ext cx="15284076" cy="4752232"/>
          </a:xfrm>
        </p:spPr>
        <p:txBody>
          <a:bodyPr>
            <a:normAutofit/>
          </a:bodyPr>
          <a:lstStyle/>
          <a:p>
            <a:r>
              <a:rPr lang="en-US" altLang="ja-JP" sz="4400" dirty="0"/>
              <a:t>Google </a:t>
            </a:r>
            <a:r>
              <a:rPr lang="en-US" altLang="ja-JP" sz="4400" dirty="0" err="1"/>
              <a:t>Colaboratory</a:t>
            </a:r>
            <a:r>
              <a:rPr lang="ja-JP" altLang="en-US" sz="4400"/>
              <a:t>を使います</a:t>
            </a:r>
            <a:endParaRPr lang="en-US" altLang="ja-JP" sz="4400" dirty="0"/>
          </a:p>
          <a:p>
            <a:pPr lvl="1"/>
            <a:r>
              <a:rPr lang="en-US" altLang="ja-JP" sz="3600" dirty="0" err="1"/>
              <a:t>data_policy_studies</a:t>
            </a:r>
            <a:r>
              <a:rPr lang="en-US" altLang="ja-JP" sz="3600" dirty="0"/>
              <a:t>/chapter_1/notebook/</a:t>
            </a:r>
            <a:r>
              <a:rPr lang="en-US" altLang="ja-JP" sz="3600" dirty="0" err="1"/>
              <a:t>eda.ipynb</a:t>
            </a:r>
            <a:r>
              <a:rPr lang="ja-JP" altLang="en-US" sz="3600"/>
              <a:t>を</a:t>
            </a:r>
            <a:r>
              <a:rPr lang="ja" altLang="en-US" sz="3600" dirty="0"/>
              <a:t>開いてください</a:t>
            </a:r>
            <a:endParaRPr lang="en-US" altLang="ja-JP" sz="3600" dirty="0"/>
          </a:p>
          <a:p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A48B34B-5267-A94C-A10F-0CCBD388E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4" t="14597" r="11705" b="39334"/>
          <a:stretch/>
        </p:blipFill>
        <p:spPr>
          <a:xfrm>
            <a:off x="2854617" y="3822770"/>
            <a:ext cx="12117629" cy="57023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DD63C-A0DD-8141-B6B1-A856A98F8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81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不動産データ</a:t>
            </a:r>
            <a:r>
              <a:rPr lang="ja-JP" altLang="en-US" sz="4200"/>
              <a:t>の分析</a:t>
            </a:r>
            <a:endParaRPr lang="en-US" altLang="ja" sz="4200" dirty="0"/>
          </a:p>
          <a:p>
            <a:r>
              <a:rPr lang="ja-JP" altLang="en-US" sz="4200">
                <a:solidFill>
                  <a:schemeClr val="accent1"/>
                </a:solidFill>
              </a:rPr>
              <a:t>不動産価格の予測</a:t>
            </a:r>
            <a:endParaRPr lang="en-US" altLang="ja-JP" sz="4200" dirty="0">
              <a:solidFill>
                <a:schemeClr val="accent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850EF-3532-CD49-B997-A17BAB4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EC3671-703A-1E4B-A5B2-79C4F4FCF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86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" altLang="en-US" dirty="0"/>
              <a:t>線形回帰モデルの</a:t>
            </a:r>
            <a:r>
              <a:rPr lang="ja-JP" altLang="en-US"/>
              <a:t>作成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27624" y="2766590"/>
            <a:ext cx="15284076" cy="4752232"/>
          </a:xfrm>
        </p:spPr>
        <p:txBody>
          <a:bodyPr>
            <a:normAutofit/>
          </a:bodyPr>
          <a:lstStyle/>
          <a:p>
            <a:r>
              <a:rPr lang="ja-JP" altLang="en-US" sz="4000"/>
              <a:t>不動産価格を予測するために線形回帰モデルを作成します</a:t>
            </a:r>
            <a:endParaRPr lang="en-US" altLang="ja-JP" sz="4000" dirty="0"/>
          </a:p>
          <a:p>
            <a:r>
              <a:rPr lang="ja-JP" altLang="en-US" sz="4000"/>
              <a:t>価格が分かっていない不動産の情報（立地や広さなど）を</a:t>
            </a:r>
            <a:br>
              <a:rPr lang="en-US" altLang="ja-JP" sz="4000" dirty="0"/>
            </a:br>
            <a:r>
              <a:rPr lang="ja-JP" altLang="en-US" sz="4000"/>
              <a:t>モデルに当てはめると、価格を</a:t>
            </a:r>
            <a:r>
              <a:rPr lang="ja-JP" altLang="en-JP" sz="4000"/>
              <a:t>予測</a:t>
            </a:r>
            <a:r>
              <a:rPr lang="ja-JP" altLang="en-US" sz="4000"/>
              <a:t>することができます</a:t>
            </a:r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F42008-D684-EE4B-871E-D7148C7D30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00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データの用意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6978" y="1668072"/>
            <a:ext cx="17760043" cy="4752232"/>
          </a:xfrm>
        </p:spPr>
        <p:txBody>
          <a:bodyPr>
            <a:normAutofit/>
          </a:bodyPr>
          <a:lstStyle/>
          <a:p>
            <a:r>
              <a:rPr lang="ja-JP" altLang="en-US" sz="4000"/>
              <a:t>学習用のデータを使って回帰モデルを作ることで</a:t>
            </a:r>
            <a:br>
              <a:rPr lang="en-US" altLang="ja-JP" sz="4000" dirty="0"/>
            </a:br>
            <a:r>
              <a:rPr lang="ja-JP" altLang="en-US" sz="4000"/>
              <a:t>物件価格の予測ができます</a:t>
            </a:r>
            <a:endParaRPr lang="en-US" altLang="ja-JP" sz="4000" dirty="0"/>
          </a:p>
          <a:p>
            <a:r>
              <a:rPr lang="ja-JP" altLang="en-US" sz="4000"/>
              <a:t>以下の例を考えてみます</a:t>
            </a:r>
            <a:endParaRPr lang="en-US" altLang="ja-JP" sz="4000" dirty="0"/>
          </a:p>
          <a:p>
            <a:pPr lvl="1"/>
            <a:r>
              <a:rPr lang="en-US" altLang="ja-JP" dirty="0"/>
              <a:t>Training data: </a:t>
            </a:r>
            <a:r>
              <a:rPr lang="ja-JP" altLang="en-US"/>
              <a:t>物件の価格と部屋の広さの関係のデータ</a:t>
            </a:r>
            <a:endParaRPr lang="en-US" altLang="ja-JP" dirty="0"/>
          </a:p>
          <a:p>
            <a:pPr lvl="1"/>
            <a:r>
              <a:rPr lang="en-US" altLang="ja-JP" dirty="0"/>
              <a:t>Test data: </a:t>
            </a:r>
            <a:r>
              <a:rPr lang="ja-JP" altLang="en-US"/>
              <a:t>物件の部屋の広さのみのデータ</a:t>
            </a:r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C46655-67FA-4544-9B20-16005A63DFA7}"/>
              </a:ext>
            </a:extLst>
          </p:cNvPr>
          <p:cNvSpPr txBox="1"/>
          <p:nvPr/>
        </p:nvSpPr>
        <p:spPr>
          <a:xfrm>
            <a:off x="3705491" y="5815701"/>
            <a:ext cx="31646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Training data</a:t>
            </a:r>
          </a:p>
          <a:p>
            <a:r>
              <a:rPr lang="ja-JP" altLang="en-US" sz="2400"/>
              <a:t>モデル学習用のデータ</a:t>
            </a:r>
            <a:endParaRPr lang="en-US" altLang="ja" dirty="0"/>
          </a:p>
          <a:p>
            <a:endParaRPr 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4D5DF1-20F9-8B4A-BDDD-EED602C82E8E}"/>
              </a:ext>
            </a:extLst>
          </p:cNvPr>
          <p:cNvSpPr txBox="1"/>
          <p:nvPr/>
        </p:nvSpPr>
        <p:spPr>
          <a:xfrm>
            <a:off x="9811442" y="5815701"/>
            <a:ext cx="63584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Test data</a:t>
            </a:r>
          </a:p>
          <a:p>
            <a:r>
              <a:rPr lang="en-US" altLang="ja-JP" sz="2400" dirty="0"/>
              <a:t>(price</a:t>
            </a:r>
            <a:r>
              <a:rPr lang="ja-JP" altLang="en-US" sz="2400"/>
              <a:t>が分からないが</a:t>
            </a:r>
            <a:r>
              <a:rPr lang="en-US" altLang="ja-JP" sz="2400" dirty="0"/>
              <a:t>area</a:t>
            </a:r>
            <a:r>
              <a:rPr lang="ja-JP" altLang="en-US" sz="2400"/>
              <a:t>が入っているデータ</a:t>
            </a:r>
            <a:r>
              <a:rPr lang="en-US" altLang="ja-JP" sz="2400" dirty="0"/>
              <a:t>)</a:t>
            </a:r>
            <a:endParaRPr lang="en-US" altLang="ja" sz="3200" dirty="0"/>
          </a:p>
          <a:p>
            <a:endParaRPr lang="en-US" sz="3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673C207-CB96-FF4A-83F8-9E44CB83D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60143"/>
              </p:ext>
            </p:extLst>
          </p:nvPr>
        </p:nvGraphicFramePr>
        <p:xfrm>
          <a:off x="3057614" y="6930665"/>
          <a:ext cx="470076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79">
                  <a:extLst>
                    <a:ext uri="{9D8B030D-6E8A-4147-A177-3AD203B41FA5}">
                      <a16:colId xmlns:a16="http://schemas.microsoft.com/office/drawing/2014/main" val="2004845629"/>
                    </a:ext>
                  </a:extLst>
                </a:gridCol>
                <a:gridCol w="2422789">
                  <a:extLst>
                    <a:ext uri="{9D8B030D-6E8A-4147-A177-3AD203B41FA5}">
                      <a16:colId xmlns:a16="http://schemas.microsoft.com/office/drawing/2014/main" val="4121791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1703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0F4021-1544-0847-9DDA-3122A55CD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13715"/>
              </p:ext>
            </p:extLst>
          </p:nvPr>
        </p:nvGraphicFramePr>
        <p:xfrm>
          <a:off x="10876643" y="6930665"/>
          <a:ext cx="470076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79">
                  <a:extLst>
                    <a:ext uri="{9D8B030D-6E8A-4147-A177-3AD203B41FA5}">
                      <a16:colId xmlns:a16="http://schemas.microsoft.com/office/drawing/2014/main" val="2004845629"/>
                    </a:ext>
                  </a:extLst>
                </a:gridCol>
                <a:gridCol w="2422789">
                  <a:extLst>
                    <a:ext uri="{9D8B030D-6E8A-4147-A177-3AD203B41FA5}">
                      <a16:colId xmlns:a16="http://schemas.microsoft.com/office/drawing/2014/main" val="4121791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1703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7A0F5-DF68-6D4B-94BA-7BE506CBF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79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線形回帰モデルの作成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7081" y="1451751"/>
            <a:ext cx="15907837" cy="4752232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Training data</a:t>
            </a:r>
            <a:r>
              <a:rPr lang="ja-JP" altLang="en-US" sz="4000"/>
              <a:t>のプロットに対して</a:t>
            </a:r>
            <a:br>
              <a:rPr lang="en-US" altLang="ja-JP" sz="4000" dirty="0"/>
            </a:br>
            <a:r>
              <a:rPr lang="ja-JP" altLang="en-US" sz="4000">
                <a:solidFill>
                  <a:schemeClr val="accent1"/>
                </a:solidFill>
              </a:rPr>
              <a:t>点線の長さの合計</a:t>
            </a:r>
            <a:r>
              <a:rPr lang="ja-JP" altLang="en-US" sz="4000"/>
              <a:t>が最も</a:t>
            </a:r>
            <a:r>
              <a:rPr lang="ja-JP" altLang="en-JP" sz="4000"/>
              <a:t>短くな</a:t>
            </a:r>
            <a:r>
              <a:rPr lang="ja-JP" altLang="en-US" sz="4000"/>
              <a:t>るよう</a:t>
            </a:r>
            <a:r>
              <a:rPr lang="ja-JP" altLang="en-US" sz="4000">
                <a:solidFill>
                  <a:schemeClr val="accent1"/>
                </a:solidFill>
              </a:rPr>
              <a:t>直線</a:t>
            </a:r>
            <a:r>
              <a:rPr lang="ja-JP" altLang="en-US" sz="4000"/>
              <a:t>を引くイメージです</a:t>
            </a:r>
            <a:endParaRPr lang="en-US" altLang="ja-JP" sz="4000" dirty="0"/>
          </a:p>
          <a:p>
            <a:pPr lvl="1"/>
            <a:r>
              <a:rPr lang="ja-JP" altLang="en-US" sz="3200"/>
              <a:t>最小二乗法という手法を使ってます（点線の長さの</a:t>
            </a:r>
            <a:r>
              <a:rPr lang="en-JP" altLang="ja-JP" sz="3200" dirty="0"/>
              <a:t>2</a:t>
            </a:r>
            <a:r>
              <a:rPr lang="ja-JP" altLang="en-JP" sz="3200"/>
              <a:t>乗</a:t>
            </a:r>
            <a:r>
              <a:rPr lang="ja-JP" altLang="en-US" sz="3200"/>
              <a:t>の合計を最小化する）</a:t>
            </a:r>
            <a:endParaRPr lang="en-US" altLang="ja-JP" sz="3200" dirty="0"/>
          </a:p>
          <a:p>
            <a:pPr lvl="1"/>
            <a:r>
              <a:rPr lang="ja-JP" altLang="en-US" sz="3200"/>
              <a:t>求まった直線が</a:t>
            </a:r>
            <a:r>
              <a:rPr lang="ja-JP" altLang="en-US" sz="3200">
                <a:solidFill>
                  <a:schemeClr val="accent1"/>
                </a:solidFill>
              </a:rPr>
              <a:t>線形回帰モデル</a:t>
            </a:r>
            <a:r>
              <a:rPr lang="ja-JP" altLang="en-US" sz="3200"/>
              <a:t>です</a:t>
            </a:r>
            <a:endParaRPr lang="en-US" altLang="ja-JP" sz="3200" dirty="0"/>
          </a:p>
          <a:p>
            <a:pPr lvl="1"/>
            <a:endParaRPr lang="en-US" altLang="ja" sz="3200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B427DE-EF69-E845-804E-A7A968EC9E3E}"/>
              </a:ext>
            </a:extLst>
          </p:cNvPr>
          <p:cNvGrpSpPr/>
          <p:nvPr/>
        </p:nvGrpSpPr>
        <p:grpSpPr>
          <a:xfrm>
            <a:off x="1670784" y="4829549"/>
            <a:ext cx="6338337" cy="5486005"/>
            <a:chOff x="1670784" y="4829549"/>
            <a:chExt cx="6338337" cy="548600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A63EB50-C4A4-FC41-838C-4C8867B9C50C}"/>
                </a:ext>
              </a:extLst>
            </p:cNvPr>
            <p:cNvGrpSpPr/>
            <p:nvPr/>
          </p:nvGrpSpPr>
          <p:grpSpPr>
            <a:xfrm>
              <a:off x="1670784" y="4829549"/>
              <a:ext cx="6338337" cy="5486005"/>
              <a:chOff x="537248" y="4220307"/>
              <a:chExt cx="6338337" cy="548600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183EBC9-67BD-D444-B097-1ACFA472D275}"/>
                  </a:ext>
                </a:extLst>
              </p:cNvPr>
              <p:cNvGrpSpPr/>
              <p:nvPr/>
            </p:nvGrpSpPr>
            <p:grpSpPr>
              <a:xfrm>
                <a:off x="1653571" y="4220307"/>
                <a:ext cx="5222014" cy="4527445"/>
                <a:chOff x="4660540" y="3763107"/>
                <a:chExt cx="5222014" cy="4527445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6054E02C-CA2C-334D-A596-B250D0CEE9B2}"/>
                    </a:ext>
                  </a:extLst>
                </p:cNvPr>
                <p:cNvGrpSpPr/>
                <p:nvPr/>
              </p:nvGrpSpPr>
              <p:grpSpPr>
                <a:xfrm>
                  <a:off x="4660540" y="3763107"/>
                  <a:ext cx="5222014" cy="4527445"/>
                  <a:chOff x="4519863" y="3165421"/>
                  <a:chExt cx="3793958" cy="3148358"/>
                </a:xfrm>
              </p:grpSpPr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1855AD81-BA6E-9B4C-BF67-C0F8594569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19863" y="3165421"/>
                    <a:ext cx="0" cy="314835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74F98A50-8621-364A-A834-BD0D082A26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519863" y="6313779"/>
                    <a:ext cx="379395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1D72D8C-2A5A-9546-B826-741CC7735EE2}"/>
                    </a:ext>
                  </a:extLst>
                </p:cNvPr>
                <p:cNvSpPr/>
                <p:nvPr/>
              </p:nvSpPr>
              <p:spPr>
                <a:xfrm>
                  <a:off x="6238648" y="5298864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F9DB311-0FB9-7B49-9BC9-3FA0AE3BE67A}"/>
                    </a:ext>
                  </a:extLst>
                </p:cNvPr>
                <p:cNvSpPr/>
                <p:nvPr/>
              </p:nvSpPr>
              <p:spPr>
                <a:xfrm>
                  <a:off x="8813281" y="5334795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A1706CA-117A-2146-9EDE-D2C6D17D8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60541" y="4385137"/>
                  <a:ext cx="5159392" cy="3492771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5329488-08E3-CA4B-B4CE-27B32B29A301}"/>
                    </a:ext>
                  </a:extLst>
                </p:cNvPr>
                <p:cNvSpPr/>
                <p:nvPr/>
              </p:nvSpPr>
              <p:spPr>
                <a:xfrm>
                  <a:off x="7569161" y="6747052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A5F99B2-6F48-7D4B-8560-A68B00BB046E}"/>
                    </a:ext>
                  </a:extLst>
                </p:cNvPr>
                <p:cNvSpPr/>
                <p:nvPr/>
              </p:nvSpPr>
              <p:spPr>
                <a:xfrm>
                  <a:off x="5148359" y="6733543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8450E7A-7CD9-A449-86DF-6E6DD5066F52}"/>
                      </a:ext>
                    </a:extLst>
                  </p:cNvPr>
                  <p:cNvSpPr/>
                  <p:nvPr/>
                </p:nvSpPr>
                <p:spPr>
                  <a:xfrm>
                    <a:off x="537248" y="5914325"/>
                    <a:ext cx="921342" cy="10156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4000" b="0" dirty="0"/>
                  </a:p>
                  <a:p>
                    <a:r>
                      <a:rPr lang="en-US" sz="2000" dirty="0"/>
                      <a:t>(p</a:t>
                    </a:r>
                    <a:r>
                      <a:rPr lang="en-JP" sz="2000" dirty="0"/>
                      <a:t>rice)</a:t>
                    </a:r>
                    <a:endParaRPr lang="en-JP" sz="40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8450E7A-7CD9-A449-86DF-6E6DD5066F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248" y="5914325"/>
                    <a:ext cx="921342" cy="101566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333" r="-5556" b="-8642"/>
                    </a:stretch>
                  </a:blipFill>
                </p:spPr>
                <p:txBody>
                  <a:bodyPr/>
                  <a:lstStyle/>
                  <a:p>
                    <a:r>
                      <a:rPr lang="en-JP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4C694CA-2E4E-C447-BFDB-6BCE9E72EDC5}"/>
                      </a:ext>
                    </a:extLst>
                  </p:cNvPr>
                  <p:cNvSpPr/>
                  <p:nvPr/>
                </p:nvSpPr>
                <p:spPr>
                  <a:xfrm>
                    <a:off x="3636757" y="9012596"/>
                    <a:ext cx="1083695" cy="6937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JP" dirty="0"/>
                      <a:t>(area)</a:t>
                    </a:r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4C694CA-2E4E-C447-BFDB-6BCE9E72ED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6757" y="9012596"/>
                    <a:ext cx="1083695" cy="6937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488" r="-3488" b="-5455"/>
                    </a:stretch>
                  </a:blipFill>
                </p:spPr>
                <p:txBody>
                  <a:bodyPr/>
                  <a:lstStyle/>
                  <a:p>
                    <a:r>
                      <a:rPr lang="en-JP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D5B12D-2365-454A-8BE9-D7F3FF4E11F4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61" y="6681829"/>
              <a:ext cx="0" cy="1118156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0F97CF-AC84-2148-AFA0-46539312B30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989" y="6933969"/>
              <a:ext cx="0" cy="879525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81EBCC5-A6C2-6E4A-B2C1-A2B95DB20714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093243" y="6054444"/>
              <a:ext cx="4867" cy="346793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286940-9A96-DF46-9AA3-67B886FDD028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63" y="8116508"/>
              <a:ext cx="0" cy="404440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84F8480-F14D-9248-9061-E515D76482A9}"/>
              </a:ext>
            </a:extLst>
          </p:cNvPr>
          <p:cNvGraphicFramePr>
            <a:graphicFrameLocks noGrp="1"/>
          </p:cNvGraphicFramePr>
          <p:nvPr/>
        </p:nvGraphicFramePr>
        <p:xfrm>
          <a:off x="10680700" y="6145812"/>
          <a:ext cx="470076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79">
                  <a:extLst>
                    <a:ext uri="{9D8B030D-6E8A-4147-A177-3AD203B41FA5}">
                      <a16:colId xmlns:a16="http://schemas.microsoft.com/office/drawing/2014/main" val="2004845629"/>
                    </a:ext>
                  </a:extLst>
                </a:gridCol>
                <a:gridCol w="2422789">
                  <a:extLst>
                    <a:ext uri="{9D8B030D-6E8A-4147-A177-3AD203B41FA5}">
                      <a16:colId xmlns:a16="http://schemas.microsoft.com/office/drawing/2014/main" val="4121791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1703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DF095D8-CE53-244D-995B-F2C6F993272E}"/>
              </a:ext>
            </a:extLst>
          </p:cNvPr>
          <p:cNvSpPr txBox="1"/>
          <p:nvPr/>
        </p:nvSpPr>
        <p:spPr>
          <a:xfrm>
            <a:off x="11387813" y="5346558"/>
            <a:ext cx="3286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Training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7C4794F-7C52-E44D-9B93-BED8A5E3EEB3}"/>
              </a:ext>
            </a:extLst>
          </p:cNvPr>
          <p:cNvSpPr/>
          <p:nvPr/>
        </p:nvSpPr>
        <p:spPr>
          <a:xfrm>
            <a:off x="1670784" y="7813494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240000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CD8CB3-95BF-AC48-AA41-FFAC033E1F4E}"/>
              </a:ext>
            </a:extLst>
          </p:cNvPr>
          <p:cNvSpPr/>
          <p:nvPr/>
        </p:nvSpPr>
        <p:spPr>
          <a:xfrm>
            <a:off x="1696257" y="6336567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300000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52E7EF8-DF16-0048-9CE3-2B04F5F23DA0}"/>
              </a:ext>
            </a:extLst>
          </p:cNvPr>
          <p:cNvSpPr/>
          <p:nvPr/>
        </p:nvSpPr>
        <p:spPr>
          <a:xfrm>
            <a:off x="3143684" y="9584973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9EDDB7-3400-BC43-852D-AC3F1D188CB7}"/>
              </a:ext>
            </a:extLst>
          </p:cNvPr>
          <p:cNvSpPr/>
          <p:nvPr/>
        </p:nvSpPr>
        <p:spPr>
          <a:xfrm>
            <a:off x="4206358" y="9584973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E32C4F-0485-B948-9E28-A8F5A4B49DF9}"/>
              </a:ext>
            </a:extLst>
          </p:cNvPr>
          <p:cNvSpPr/>
          <p:nvPr/>
        </p:nvSpPr>
        <p:spPr>
          <a:xfrm>
            <a:off x="5564486" y="9570904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42E37B-7E1E-8F40-9F60-B8DC3776EC0B}"/>
              </a:ext>
            </a:extLst>
          </p:cNvPr>
          <p:cNvSpPr/>
          <p:nvPr/>
        </p:nvSpPr>
        <p:spPr>
          <a:xfrm>
            <a:off x="6803740" y="9570904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EF4D3F-363F-2045-B498-4292109C8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909809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12918</TotalTime>
  <Words>722</Words>
  <Application>Microsoft Macintosh PowerPoint</Application>
  <PresentationFormat>Custom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Spica Neue P</vt:lpstr>
      <vt:lpstr>Spica Neue P Bold</vt:lpstr>
      <vt:lpstr>Spica Neue P Light</vt:lpstr>
      <vt:lpstr>游ゴシック</vt:lpstr>
      <vt:lpstr>Arial</vt:lpstr>
      <vt:lpstr>Cambria Math</vt:lpstr>
      <vt:lpstr>Wingdings</vt:lpstr>
      <vt:lpstr>Uranus - Contents</vt:lpstr>
      <vt:lpstr>Uranus - No Header</vt:lpstr>
      <vt:lpstr>Uranus - Free Layout</vt:lpstr>
      <vt:lpstr>データ分析演習</vt:lpstr>
      <vt:lpstr>コンテンツ</vt:lpstr>
      <vt:lpstr>コンテンツ</vt:lpstr>
      <vt:lpstr>不動産データの分析</vt:lpstr>
      <vt:lpstr>不動産データの分析</vt:lpstr>
      <vt:lpstr>コンテンツ</vt:lpstr>
      <vt:lpstr>不動産価格の予測 | 線形回帰モデルの作成</vt:lpstr>
      <vt:lpstr>不動産価格の予測 | データの用意</vt:lpstr>
      <vt:lpstr>不動産価格の予測 | 線形回帰モデルの作成</vt:lpstr>
      <vt:lpstr>不動産価格の予測 | 線形回帰モデルの作成</vt:lpstr>
      <vt:lpstr>不動産価格の予測 | priceの予測</vt:lpstr>
      <vt:lpstr>不動産価格の予測 | モデルの評価</vt:lpstr>
      <vt:lpstr>不動産価格の予測 | 実践</vt:lpstr>
      <vt:lpstr>不動産価格の予測 | 実践</vt:lpstr>
      <vt:lpstr>不動産価格の予測 | 実践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Matsumoto Takato (松本 崇斗)</cp:lastModifiedBy>
  <cp:revision>173</cp:revision>
  <cp:lastPrinted>2019-05-06T21:42:32Z</cp:lastPrinted>
  <dcterms:created xsi:type="dcterms:W3CDTF">2016-06-18T12:18:23Z</dcterms:created>
  <dcterms:modified xsi:type="dcterms:W3CDTF">2020-06-01T19:58:12Z</dcterms:modified>
</cp:coreProperties>
</file>