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6"/>
  </p:notesMasterIdLst>
  <p:sldIdLst>
    <p:sldId id="258" r:id="rId4"/>
    <p:sldId id="267" r:id="rId5"/>
    <p:sldId id="314" r:id="rId6"/>
    <p:sldId id="310" r:id="rId7"/>
    <p:sldId id="323" r:id="rId8"/>
    <p:sldId id="315" r:id="rId9"/>
    <p:sldId id="274" r:id="rId10"/>
    <p:sldId id="322" r:id="rId11"/>
    <p:sldId id="316" r:id="rId12"/>
    <p:sldId id="302" r:id="rId13"/>
    <p:sldId id="317" r:id="rId14"/>
    <p:sldId id="320" r:id="rId15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694"/>
  </p:normalViewPr>
  <p:slideViewPr>
    <p:cSldViewPr snapToGrid="0" showGuides="1">
      <p:cViewPr varScale="1">
        <p:scale>
          <a:sx n="80" d="100"/>
          <a:sy n="80" d="100"/>
        </p:scale>
        <p:origin x="1040" y="22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931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5260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  <p:sldLayoutId id="2147483706" r:id="rId17"/>
    <p:sldLayoutId id="2147483707" r:id="rId1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hyperlink" Target="http://d-m-l.jp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s://nightley.jp/" TargetMode="External"/><Relationship Id="rId17" Type="http://schemas.openxmlformats.org/officeDocument/2006/relationships/hyperlink" Target="https://www.fujixerox.co.jp/" TargetMode="External"/><Relationship Id="rId2" Type="http://schemas.openxmlformats.org/officeDocument/2006/relationships/image" Target="../media/image4.png"/><Relationship Id="rId16" Type="http://schemas.openxmlformats.org/officeDocument/2006/relationships/hyperlink" Target="https://www.hitachi.co.jp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11" Type="http://schemas.openxmlformats.org/officeDocument/2006/relationships/hyperlink" Target="https://www.sony.jp/" TargetMode="External"/><Relationship Id="rId5" Type="http://schemas.openxmlformats.org/officeDocument/2006/relationships/image" Target="../media/image7.png"/><Relationship Id="rId15" Type="http://schemas.openxmlformats.org/officeDocument/2006/relationships/hyperlink" Target="https://www.fujitsu.com/jp/" TargetMode="External"/><Relationship Id="rId10" Type="http://schemas.openxmlformats.org/officeDocument/2006/relationships/hyperlink" Target="http://www.feg.co.jp/" TargetMode="External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hyperlink" Target="https://www.is.nri.co.j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uec.ac.j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イントロダクション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松本</a:t>
            </a:r>
            <a:r>
              <a:rPr lang="en-US" altLang="ja-JP" dirty="0"/>
              <a:t> </a:t>
            </a:r>
            <a:r>
              <a:rPr lang="ja-JP" altLang="en-US"/>
              <a:t>崇斗</a:t>
            </a:r>
            <a:r>
              <a:rPr lang="en-US" altLang="ja-JP" dirty="0"/>
              <a:t>(</a:t>
            </a:r>
            <a:r>
              <a:rPr lang="en-US" altLang="ja-JP" dirty="0" err="1"/>
              <a:t>Takato</a:t>
            </a:r>
            <a:r>
              <a:rPr lang="en-US" altLang="ja-JP" dirty="0"/>
              <a:t> Matsumoto)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津田塾大学総合政策学部総合政策学科</a:t>
            </a:r>
            <a:r>
              <a:rPr kumimoji="1" lang="en-US" altLang="ja-JP" dirty="0"/>
              <a:t> | </a:t>
            </a:r>
            <a:r>
              <a:rPr kumimoji="1" lang="ja-JP" altLang="en-US"/>
              <a:t>データ政策学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ja-JP" altLang="en-US"/>
              <a:t>概要</a:t>
            </a:r>
            <a:endParaRPr kumimoji="1" lang="ja-JP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B09B83-2071-3144-919A-658A90BE0B0D}"/>
              </a:ext>
            </a:extLst>
          </p:cNvPr>
          <p:cNvGrpSpPr/>
          <p:nvPr/>
        </p:nvGrpSpPr>
        <p:grpSpPr>
          <a:xfrm>
            <a:off x="2906708" y="3196352"/>
            <a:ext cx="11954196" cy="5552657"/>
            <a:chOff x="2528307" y="1258136"/>
            <a:chExt cx="10373047" cy="48972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75F4908-D1B6-4D4E-9D98-0162A5A26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412" y="3946316"/>
              <a:ext cx="2207941" cy="22079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2C8CB4-D7D7-BC4A-8BBF-E3EABEF0F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945" y="3946316"/>
              <a:ext cx="2207940" cy="22079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7094D8-0705-ED42-B60E-88213832A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73" y="3947490"/>
              <a:ext cx="2207943" cy="22079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72B1E90-AD5F-6545-895B-D86D3B56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07" y="3947490"/>
              <a:ext cx="2207941" cy="22079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C3E803-1E38-B64B-AB39-0FBF91F8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73" y="1258136"/>
              <a:ext cx="2207942" cy="22079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A0A86D-AAD7-E34E-98D4-CB46F89D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945" y="1258136"/>
              <a:ext cx="2207940" cy="22079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3FB1EB6-E5F3-FC41-9D50-7B0BB8073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413" y="1258137"/>
              <a:ext cx="2207941" cy="22079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F9AE498-5F6E-FC4D-A942-AE3403230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28" t="23200" r="43846" b="20879"/>
            <a:stretch/>
          </p:blipFill>
          <p:spPr>
            <a:xfrm>
              <a:off x="2544339" y="1258137"/>
              <a:ext cx="2191909" cy="22079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7666" y="1238823"/>
            <a:ext cx="13819482" cy="1982608"/>
          </a:xfrm>
        </p:spPr>
        <p:txBody>
          <a:bodyPr>
            <a:normAutofit/>
          </a:bodyPr>
          <a:lstStyle/>
          <a:p>
            <a:r>
              <a:rPr lang="ja-JP" altLang="en-US" sz="4000"/>
              <a:t>各企業が</a:t>
            </a:r>
            <a:r>
              <a:rPr lang="ja" altLang="en-US" sz="4000" dirty="0"/>
              <a:t>行なっている</a:t>
            </a:r>
            <a:r>
              <a:rPr lang="ja-JP" altLang="en-US" sz="4000"/>
              <a:t>データビジネスの実例を学ぶ</a:t>
            </a:r>
            <a:endParaRPr lang="en-US" altLang="ja-JP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E8D6B-9ACA-FB4A-8094-A7489B5F5F88}"/>
              </a:ext>
            </a:extLst>
          </p:cNvPr>
          <p:cNvSpPr/>
          <p:nvPr/>
        </p:nvSpPr>
        <p:spPr>
          <a:xfrm>
            <a:off x="2906708" y="8953626"/>
            <a:ext cx="2184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0"/>
              </a:rPr>
              <a:t>http://www.feg.co.jp/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494FD-636A-AA4D-889E-AD16BB4C3AAC}"/>
              </a:ext>
            </a:extLst>
          </p:cNvPr>
          <p:cNvSpPr/>
          <p:nvPr/>
        </p:nvSpPr>
        <p:spPr>
          <a:xfrm>
            <a:off x="6057607" y="8941291"/>
            <a:ext cx="2166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1"/>
              </a:rPr>
              <a:t>https://www.sony.jp/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B4402-9699-D94E-B389-E8DAC6C5D6F5}"/>
              </a:ext>
            </a:extLst>
          </p:cNvPr>
          <p:cNvSpPr/>
          <p:nvPr/>
        </p:nvSpPr>
        <p:spPr>
          <a:xfrm>
            <a:off x="9313275" y="8953626"/>
            <a:ext cx="1942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2"/>
              </a:rPr>
              <a:t>https://nightley.jp/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9BBF9-B28C-4440-961C-CD714411D772}"/>
              </a:ext>
            </a:extLst>
          </p:cNvPr>
          <p:cNvSpPr/>
          <p:nvPr/>
        </p:nvSpPr>
        <p:spPr>
          <a:xfrm>
            <a:off x="12641685" y="8953626"/>
            <a:ext cx="1589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3"/>
              </a:rPr>
              <a:t>http://d-m-l.jp/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74CC4-861B-6C4F-BB0C-174B3F6014AB}"/>
              </a:ext>
            </a:extLst>
          </p:cNvPr>
          <p:cNvSpPr/>
          <p:nvPr/>
        </p:nvSpPr>
        <p:spPr>
          <a:xfrm>
            <a:off x="2925612" y="9341011"/>
            <a:ext cx="2454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4"/>
              </a:rPr>
              <a:t>https://www.is.nri.co.jp/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5CA98-EE68-2E44-B5F2-59C94C17AE89}"/>
              </a:ext>
            </a:extLst>
          </p:cNvPr>
          <p:cNvSpPr/>
          <p:nvPr/>
        </p:nvSpPr>
        <p:spPr>
          <a:xfrm>
            <a:off x="6057607" y="9356400"/>
            <a:ext cx="2795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5"/>
              </a:rPr>
              <a:t>https://www.fujitsu.com/jp/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520B7-943C-124D-B67B-B5F6863AA98B}"/>
              </a:ext>
            </a:extLst>
          </p:cNvPr>
          <p:cNvSpPr/>
          <p:nvPr/>
        </p:nvSpPr>
        <p:spPr>
          <a:xfrm>
            <a:off x="9332179" y="9371789"/>
            <a:ext cx="2626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6"/>
              </a:rPr>
              <a:t>https://www.hitachi.co.jp/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09BAD-08F3-5940-82F5-1A49630241F9}"/>
              </a:ext>
            </a:extLst>
          </p:cNvPr>
          <p:cNvSpPr/>
          <p:nvPr/>
        </p:nvSpPr>
        <p:spPr>
          <a:xfrm>
            <a:off x="12660589" y="9371789"/>
            <a:ext cx="2809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7"/>
              </a:rPr>
              <a:t>https://www.fujixerox.co.jp/</a:t>
            </a:r>
            <a:endParaRPr lang="en-US" sz="1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6A8A60C-C2D2-0D42-BC10-458CF5C0B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8309ED-F4D6-BE45-A016-F427B09E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1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r>
              <a:rPr lang="en-US" altLang="ja" sz="4200" dirty="0"/>
              <a:t>(</a:t>
            </a:r>
            <a:r>
              <a:rPr lang="en-US" altLang="ja" sz="4200" dirty="0" err="1"/>
              <a:t>Defp</a:t>
            </a:r>
            <a:r>
              <a:rPr lang="en-US" altLang="ja" sz="4200" dirty="0"/>
              <a:t>)</a:t>
            </a:r>
            <a:r>
              <a:rPr lang="ja-JP" altLang="en-US" sz="4200"/>
              <a:t>の紹介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>
                <a:solidFill>
                  <a:schemeClr val="accent1"/>
                </a:solidFill>
              </a:rPr>
              <a:t>データサイエンティスト</a:t>
            </a:r>
            <a:r>
              <a:rPr kumimoji="1" lang="ja-JP" altLang="en-US" sz="4200">
                <a:solidFill>
                  <a:schemeClr val="accent1"/>
                </a:solidFill>
              </a:rPr>
              <a:t>特論</a:t>
            </a:r>
            <a:endParaRPr kumimoji="1" lang="en-US" altLang="ja-JP" sz="4200" dirty="0">
              <a:solidFill>
                <a:schemeClr val="accent1"/>
              </a:solidFill>
            </a:endParaRPr>
          </a:p>
          <a:p>
            <a:r>
              <a:rPr lang="ja" altLang="en-US" sz="4200" dirty="0"/>
              <a:t>データサイエンス</a:t>
            </a:r>
            <a:r>
              <a:rPr lang="ja-JP" altLang="en-US" sz="4200"/>
              <a:t>の楽しさ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C27F-31E3-FD4B-B90C-CF6CDEEDF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558B7F-26E7-DD4F-84D7-E1D64CC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64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データサイエンティスト特論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6035" y="3725602"/>
            <a:ext cx="16534150" cy="6698755"/>
          </a:xfrm>
        </p:spPr>
        <p:txBody>
          <a:bodyPr>
            <a:normAutofit/>
          </a:bodyPr>
          <a:lstStyle/>
          <a:p>
            <a:r>
              <a:rPr lang="ja-JP" altLang="en-US" sz="4000"/>
              <a:t>実際の</a:t>
            </a:r>
            <a:r>
              <a:rPr lang="ja" altLang="en-US" sz="4000" dirty="0"/>
              <a:t>不動産データを</a:t>
            </a:r>
            <a:r>
              <a:rPr lang="ja-JP" altLang="en-US" sz="4000"/>
              <a:t>分析する</a:t>
            </a:r>
            <a:endParaRPr lang="en-US" altLang="ja-JP" sz="4000" dirty="0"/>
          </a:p>
          <a:p>
            <a:pPr lvl="1"/>
            <a:r>
              <a:rPr lang="ja-JP" altLang="en-US" sz="3200"/>
              <a:t>アメリカ，ワシントン</a:t>
            </a:r>
            <a:r>
              <a:rPr lang="en-US" altLang="ja-JP" sz="3200" dirty="0"/>
              <a:t>DC</a:t>
            </a:r>
            <a:r>
              <a:rPr lang="ja-JP" altLang="en-US" sz="3200"/>
              <a:t>の実データを分析した</a:t>
            </a:r>
            <a:endParaRPr lang="en-US" altLang="ja-JP" sz="3200" dirty="0"/>
          </a:p>
          <a:p>
            <a:pPr lvl="1"/>
            <a:r>
              <a:rPr lang="ja-JP" altLang="en-US" sz="3200"/>
              <a:t>データを分析して，データの特徴や，不動産の知識をつかむ</a:t>
            </a:r>
            <a:endParaRPr lang="en-US" altLang="ja-JP" sz="3200" dirty="0"/>
          </a:p>
          <a:p>
            <a:r>
              <a:rPr lang="ja-JP" altLang="en-US" sz="4000"/>
              <a:t>物件価格の予測をする</a:t>
            </a:r>
            <a:endParaRPr lang="en-US" altLang="ja-JP" sz="4000" dirty="0"/>
          </a:p>
          <a:p>
            <a:pPr lvl="1"/>
            <a:r>
              <a:rPr lang="ja" altLang="en-US" sz="3200" dirty="0"/>
              <a:t>機械学習モデル</a:t>
            </a:r>
            <a:r>
              <a:rPr lang="ja-JP" altLang="en-US" sz="3200"/>
              <a:t>を用いて，精度の高い</a:t>
            </a:r>
            <a:r>
              <a:rPr lang="ja" altLang="en-US" sz="3200" dirty="0"/>
              <a:t>予測モデルを</a:t>
            </a:r>
            <a:r>
              <a:rPr lang="ja-JP" altLang="en-US" sz="3200"/>
              <a:t>作ることが</a:t>
            </a:r>
            <a:r>
              <a:rPr lang="ja" altLang="en-US" sz="3200" dirty="0"/>
              <a:t>コンペティション</a:t>
            </a:r>
            <a:r>
              <a:rPr lang="ja-JP" altLang="en-US" sz="3200"/>
              <a:t>の目標</a:t>
            </a:r>
            <a:endParaRPr lang="en-US" altLang="ja-JP" sz="3200" dirty="0"/>
          </a:p>
          <a:p>
            <a:pPr lvl="1"/>
            <a:r>
              <a:rPr lang="ja-JP" altLang="en-US" sz="3200"/>
              <a:t>４０人クラス</a:t>
            </a:r>
            <a:r>
              <a:rPr lang="en-US" altLang="ja-JP" sz="3200" dirty="0"/>
              <a:t> / </a:t>
            </a:r>
            <a:r>
              <a:rPr lang="ja-JP" altLang="en-US" sz="3200"/>
              <a:t>５人チームでのグループワークを行なった</a:t>
            </a:r>
            <a:endParaRPr lang="en-US" altLang="ja-JP" sz="3200" dirty="0"/>
          </a:p>
          <a:p>
            <a:r>
              <a:rPr lang="ja-JP" altLang="en-US" sz="4000"/>
              <a:t>演習で実際に行なってみましょう！</a:t>
            </a:r>
            <a:endParaRPr lang="en-US" altLang="ja" sz="4000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85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r>
              <a:rPr lang="en-US" altLang="ja" sz="4200" dirty="0"/>
              <a:t>(</a:t>
            </a:r>
            <a:r>
              <a:rPr lang="en-US" altLang="ja" sz="4200" dirty="0" err="1"/>
              <a:t>Defp</a:t>
            </a:r>
            <a:r>
              <a:rPr lang="en-US" altLang="ja" sz="4200" dirty="0"/>
              <a:t>)</a:t>
            </a:r>
            <a:r>
              <a:rPr lang="ja-JP" altLang="en-US" sz="4200"/>
              <a:t>の紹介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" altLang="en-US" sz="4200" dirty="0"/>
              <a:t>データサイエンス</a:t>
            </a:r>
            <a:r>
              <a:rPr lang="ja-JP" altLang="en-US" sz="4200"/>
              <a:t>の楽しさ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B8BF2-989B-F944-AA36-2C3B20207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>
                <a:solidFill>
                  <a:schemeClr val="accent1"/>
                </a:solidFill>
              </a:rPr>
              <a:t>自己紹介</a:t>
            </a:r>
            <a:endParaRPr lang="en-US" altLang="ja" sz="4200" dirty="0">
              <a:solidFill>
                <a:schemeClr val="accent1"/>
              </a:solidFill>
            </a:endParaRPr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r>
              <a:rPr lang="en-US" altLang="ja" sz="4200" dirty="0"/>
              <a:t>(</a:t>
            </a:r>
            <a:r>
              <a:rPr lang="en-US" altLang="ja" sz="4200" dirty="0" err="1"/>
              <a:t>Defp</a:t>
            </a:r>
            <a:r>
              <a:rPr lang="en-US" altLang="ja" sz="4200" dirty="0"/>
              <a:t>)</a:t>
            </a:r>
            <a:r>
              <a:rPr lang="ja-JP" altLang="en-US" sz="4200"/>
              <a:t>の紹介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" altLang="en-US" sz="4200" dirty="0"/>
              <a:t>データサイエンス</a:t>
            </a:r>
            <a:r>
              <a:rPr lang="ja-JP" altLang="en-US" sz="4200"/>
              <a:t>の楽しさ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B0AC-24F2-064F-9D7F-06C75FE03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FFA6CF-86CF-8F46-B696-09D69815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284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自己紹介</a:t>
            </a:r>
            <a:r>
              <a:rPr lang="en-US" altLang="ja" dirty="0"/>
              <a:t> |</a:t>
            </a:r>
            <a:r>
              <a:rPr lang="ja-JP" altLang="en-US"/>
              <a:t> </a:t>
            </a:r>
            <a:r>
              <a:rPr lang="ja" altLang="en-US" dirty="0"/>
              <a:t>プロフィール</a:t>
            </a:r>
            <a:endParaRPr kumimoji="1" lang="ja-JP" alt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F6D607-2274-C241-9E66-EC5B750A3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0A5B3BC-75C1-1A41-B962-17B7201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C4ECACD-2090-DD4F-98E9-0B1FB4F6D4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13138"/>
          <a:stretch>
            <a:fillRect/>
          </a:stretch>
        </p:blipFill>
        <p:spPr>
          <a:xfrm>
            <a:off x="674505" y="2109789"/>
            <a:ext cx="6711187" cy="6824350"/>
          </a:xfrm>
        </p:spPr>
      </p:pic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21CDE7E6-D8B7-2647-BB58-9B39699E71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4171" y="1549342"/>
            <a:ext cx="10315071" cy="807243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千葉大学工学部</a:t>
            </a:r>
            <a:r>
              <a:rPr lang="ja-JP" altLang="en-US" sz="4000"/>
              <a:t>卒業</a:t>
            </a:r>
            <a:endParaRPr lang="en-US" altLang="zh-TW" sz="4000" dirty="0"/>
          </a:p>
          <a:p>
            <a:r>
              <a:rPr lang="zh-TW" altLang="en-US" sz="4000" dirty="0"/>
              <a:t>東京農工大学</a:t>
            </a:r>
            <a:r>
              <a:rPr lang="ja-JP" altLang="en-US" sz="4000"/>
              <a:t>工学府</a:t>
            </a:r>
            <a:r>
              <a:rPr lang="ja" altLang="en-US" sz="4000" dirty="0"/>
              <a:t>修了</a:t>
            </a:r>
            <a:endParaRPr lang="en-US" altLang="ja-JP" sz="4000" dirty="0"/>
          </a:p>
          <a:p>
            <a:pPr lvl="1"/>
            <a:r>
              <a:rPr lang="ja" altLang="en-US" sz="3600" dirty="0"/>
              <a:t>情報工学専攻</a:t>
            </a:r>
            <a:endParaRPr lang="en-US" altLang="ja" sz="3600" dirty="0"/>
          </a:p>
          <a:p>
            <a:pPr lvl="1"/>
            <a:r>
              <a:rPr lang="ja-JP" altLang="en-US" sz="3600"/>
              <a:t>データを用いたデバイスの研究を</a:t>
            </a:r>
            <a:r>
              <a:rPr lang="ja" altLang="en-US" sz="3600" dirty="0"/>
              <a:t>行なっていた</a:t>
            </a:r>
            <a:endParaRPr lang="en-US" altLang="ja" sz="3600" dirty="0"/>
          </a:p>
          <a:p>
            <a:r>
              <a:rPr lang="ja-JP" altLang="en-US" sz="4000"/>
              <a:t>インターン経験</a:t>
            </a:r>
            <a:endParaRPr lang="en-US" altLang="ja-JP" sz="4000" dirty="0"/>
          </a:p>
          <a:p>
            <a:pPr lvl="1"/>
            <a:r>
              <a:rPr lang="ja-JP" altLang="en-US" sz="3600"/>
              <a:t>ソフトウェアエンジニア</a:t>
            </a:r>
            <a:endParaRPr lang="en-US" altLang="ja-JP" sz="3600" dirty="0"/>
          </a:p>
          <a:p>
            <a:pPr lvl="1"/>
            <a:r>
              <a:rPr lang="ja-JP" altLang="en-US" sz="3600"/>
              <a:t>データ</a:t>
            </a:r>
            <a:r>
              <a:rPr lang="ja" altLang="en-US" sz="3600" dirty="0"/>
              <a:t>サイ</a:t>
            </a:r>
            <a:r>
              <a:rPr lang="ja-JP" altLang="en-US" sz="3600"/>
              <a:t>エ</a:t>
            </a:r>
            <a:r>
              <a:rPr lang="ja" altLang="en-US" sz="3600" dirty="0"/>
              <a:t>ンティスト</a:t>
            </a:r>
            <a:endParaRPr lang="en-US" altLang="ja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766C1-77F4-744F-8C32-DACB07F32A2B}"/>
              </a:ext>
            </a:extLst>
          </p:cNvPr>
          <p:cNvSpPr txBox="1"/>
          <p:nvPr/>
        </p:nvSpPr>
        <p:spPr>
          <a:xfrm>
            <a:off x="1968085" y="9301491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松本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崇斗</a:t>
            </a:r>
            <a:r>
              <a:rPr kumimoji="1" lang="en-US" altLang="ja-JP" sz="2800" dirty="0"/>
              <a:t>(</a:t>
            </a:r>
            <a:r>
              <a:rPr kumimoji="1" lang="ja-JP" altLang="en-US" sz="2800"/>
              <a:t>まつもと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たかと</a:t>
            </a:r>
            <a:r>
              <a:rPr kumimoji="1" lang="en-US" altLang="ja-JP" sz="2800" dirty="0"/>
              <a:t>)</a:t>
            </a:r>
            <a:endParaRPr kumimoji="1" lang="en-US" sz="2800" dirty="0"/>
          </a:p>
        </p:txBody>
      </p:sp>
    </p:spTree>
    <p:extLst>
      <p:ext uri="{BB962C8B-B14F-4D97-AF65-F5344CB8AC3E}">
        <p14:creationId xmlns:p14="http://schemas.microsoft.com/office/powerpoint/2010/main" val="39829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自己紹介</a:t>
            </a:r>
            <a:r>
              <a:rPr lang="en-US" altLang="ja" dirty="0"/>
              <a:t> | </a:t>
            </a:r>
            <a:r>
              <a:rPr lang="ja-JP" altLang="en-US"/>
              <a:t>今回ご縁をいただいた理由</a:t>
            </a:r>
            <a:endParaRPr kumimoji="1" lang="ja-JP" alt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791EBBF-BE6A-6D47-9F05-24E947167F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2" r="19712"/>
          <a:stretch/>
        </p:blipFill>
        <p:spPr>
          <a:xfrm>
            <a:off x="510577" y="2331722"/>
            <a:ext cx="6682105" cy="6204812"/>
          </a:xfrm>
          <a:prstGeom prst="rect">
            <a:avLst/>
          </a:prstGeom>
        </p:spPr>
      </p:pic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825B40ED-200D-884A-9C89-D01E94E37485}"/>
              </a:ext>
            </a:extLst>
          </p:cNvPr>
          <p:cNvSpPr txBox="1">
            <a:spLocks/>
          </p:cNvSpPr>
          <p:nvPr/>
        </p:nvSpPr>
        <p:spPr>
          <a:xfrm>
            <a:off x="7684168" y="2391124"/>
            <a:ext cx="10395285" cy="6204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200" indent="-457200" algn="l" defTabSz="1371417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42854" algn="l" defTabSz="1371417" rtl="0" eaLnBrk="1" latinLnBrk="0" hangingPunct="1">
              <a:lnSpc>
                <a:spcPct val="12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2000" indent="-342854" algn="l" defTabSz="1371417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399980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689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" altLang="en-US" sz="3600" dirty="0"/>
              <a:t>データアントレプレナーフェロープログラム</a:t>
            </a:r>
            <a:r>
              <a:rPr lang="ja-JP" altLang="en-US" sz="3600"/>
              <a:t>に参加</a:t>
            </a:r>
            <a:endParaRPr lang="en-US" altLang="ja-JP" sz="3600" dirty="0"/>
          </a:p>
          <a:p>
            <a:pPr lvl="1"/>
            <a:r>
              <a:rPr lang="ja-JP" altLang="en-US" sz="2800"/>
              <a:t>最優秀賞を</a:t>
            </a:r>
            <a:r>
              <a:rPr lang="ja" altLang="en-US" sz="2800" dirty="0"/>
              <a:t>いただきました</a:t>
            </a:r>
            <a:endParaRPr lang="en-US" altLang="ja" sz="2800" dirty="0"/>
          </a:p>
          <a:p>
            <a:r>
              <a:rPr lang="ja" altLang="en-US" sz="3600" dirty="0"/>
              <a:t>曽根原先生</a:t>
            </a:r>
            <a:r>
              <a:rPr lang="ja-JP" altLang="en-US" sz="3600"/>
              <a:t>にお声を</a:t>
            </a:r>
            <a:r>
              <a:rPr lang="ja" altLang="en-US" sz="3600" dirty="0"/>
              <a:t>かけていだたきました</a:t>
            </a:r>
            <a:endParaRPr lang="en-US" altLang="ja-JP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ja" sz="3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F6D607-2274-C241-9E66-EC5B750A3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0A5B3BC-75C1-1A41-B962-17B7201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42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>
                <a:solidFill>
                  <a:schemeClr val="accent1"/>
                </a:solidFill>
              </a:rPr>
              <a:t>データ</a:t>
            </a:r>
            <a:r>
              <a:rPr lang="ja" altLang="en-US" sz="4200" dirty="0">
                <a:solidFill>
                  <a:schemeClr val="accent1"/>
                </a:solidFill>
              </a:rPr>
              <a:t>アントレプレナーフェロープログラム</a:t>
            </a:r>
            <a:r>
              <a:rPr lang="en-US" altLang="ja" sz="4200" dirty="0">
                <a:solidFill>
                  <a:schemeClr val="accent1"/>
                </a:solidFill>
              </a:rPr>
              <a:t>(</a:t>
            </a:r>
            <a:r>
              <a:rPr lang="en-US" altLang="ja" sz="4200" dirty="0" err="1">
                <a:solidFill>
                  <a:schemeClr val="accent1"/>
                </a:solidFill>
              </a:rPr>
              <a:t>Defp</a:t>
            </a:r>
            <a:r>
              <a:rPr lang="en-US" altLang="ja" sz="4200" dirty="0">
                <a:solidFill>
                  <a:schemeClr val="accent1"/>
                </a:solidFill>
              </a:rPr>
              <a:t>)</a:t>
            </a:r>
            <a:r>
              <a:rPr lang="ja-JP" altLang="en-US" sz="4200">
                <a:solidFill>
                  <a:schemeClr val="accent1"/>
                </a:solidFill>
              </a:rPr>
              <a:t>の紹介</a:t>
            </a:r>
            <a:endParaRPr lang="en-US" altLang="ja-JP" sz="4200" dirty="0">
              <a:solidFill>
                <a:schemeClr val="accent1"/>
              </a:solidFill>
            </a:endParaRPr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" altLang="en-US" sz="4200" dirty="0"/>
              <a:t>データサイエンス</a:t>
            </a:r>
            <a:r>
              <a:rPr lang="ja-JP" altLang="en-US" sz="4200"/>
              <a:t>の楽しさ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7FA87-2E39-7E4B-BE93-51F96F691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594C3E-0428-FD47-ABEC-E437828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24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340948" y="1856206"/>
            <a:ext cx="8054746" cy="3142846"/>
          </a:xfrm>
        </p:spPr>
        <p:txBody>
          <a:bodyPr/>
          <a:lstStyle/>
          <a:p>
            <a:r>
              <a:rPr lang="ja" altLang="en-US" sz="5400" dirty="0"/>
              <a:t>データアントレプレナー</a:t>
            </a:r>
            <a:endParaRPr lang="en-US" altLang="ja" sz="5400" dirty="0"/>
          </a:p>
          <a:p>
            <a:r>
              <a:rPr lang="ja" altLang="en-US" sz="5400" dirty="0"/>
              <a:t>フェロープログラム（</a:t>
            </a:r>
            <a:r>
              <a:rPr lang="en-US" altLang="ja" sz="5400" dirty="0" err="1"/>
              <a:t>Defp</a:t>
            </a:r>
            <a:r>
              <a:rPr lang="ja" altLang="en-US" sz="5400" dirty="0"/>
              <a:t>）</a:t>
            </a:r>
            <a:endParaRPr lang="ja-JP" altLang="en-US" sz="5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9340948" y="5266345"/>
            <a:ext cx="8054746" cy="3807314"/>
          </a:xfrm>
        </p:spPr>
        <p:txBody>
          <a:bodyPr>
            <a:normAutofit fontScale="92500"/>
          </a:bodyPr>
          <a:lstStyle/>
          <a:p>
            <a:r>
              <a:rPr lang="ja-JP" altLang="en-US" sz="4000"/>
              <a:t>データ</a:t>
            </a:r>
            <a:r>
              <a:rPr lang="ja" altLang="en-US" sz="4000" dirty="0"/>
              <a:t>人材育成プログラム</a:t>
            </a:r>
            <a:endParaRPr lang="en-US" altLang="ja" sz="4000" dirty="0"/>
          </a:p>
          <a:p>
            <a:pPr lvl="1"/>
            <a:r>
              <a:rPr lang="ja-JP" altLang="en-US" sz="3600"/>
              <a:t>電通大で</a:t>
            </a:r>
            <a:r>
              <a:rPr lang="ja" altLang="en-US" sz="3600" dirty="0"/>
              <a:t>開催されて</a:t>
            </a:r>
            <a:r>
              <a:rPr lang="ja-JP" altLang="en-US" sz="3600"/>
              <a:t>いる</a:t>
            </a:r>
            <a:endParaRPr lang="en-US" altLang="ja-JP" sz="3600" dirty="0"/>
          </a:p>
          <a:p>
            <a:r>
              <a:rPr lang="ja-JP" altLang="en-US" sz="4000"/>
              <a:t>学べること</a:t>
            </a:r>
            <a:endParaRPr lang="en-US" altLang="ja-JP" sz="4000" dirty="0"/>
          </a:p>
          <a:p>
            <a:pPr lvl="1"/>
            <a:r>
              <a:rPr lang="ja-JP" altLang="en-US" sz="3600"/>
              <a:t>データを活用した</a:t>
            </a:r>
            <a:r>
              <a:rPr lang="ja" altLang="en-US" sz="3600" dirty="0"/>
              <a:t>ビジネス</a:t>
            </a:r>
            <a:r>
              <a:rPr lang="ja-JP" altLang="en-US" sz="3600"/>
              <a:t>理論</a:t>
            </a:r>
            <a:r>
              <a:rPr lang="ja" altLang="en-US" sz="3600" dirty="0"/>
              <a:t>，</a:t>
            </a:r>
            <a:r>
              <a:rPr lang="ja-JP" altLang="en-US" sz="3600"/>
              <a:t>政策</a:t>
            </a:r>
            <a:endParaRPr lang="en-US" altLang="ja-JP" sz="3600" dirty="0"/>
          </a:p>
          <a:p>
            <a:pPr lvl="1"/>
            <a:r>
              <a:rPr lang="ja" altLang="en-US" sz="3600" dirty="0"/>
              <a:t>データ</a:t>
            </a:r>
            <a:r>
              <a:rPr lang="ja-JP" altLang="en-US" sz="3600"/>
              <a:t>分析手法，実装技術など</a:t>
            </a:r>
            <a:endParaRPr lang="en-US" altLang="ja-JP" sz="54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5C36191-2700-784D-8C53-5588D4E73F5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8"/>
          <a:stretch/>
        </p:blipFill>
        <p:spPr>
          <a:xfrm>
            <a:off x="0" y="0"/>
            <a:ext cx="8197850" cy="1028541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724D3E-BBA8-2148-B7C2-1475F22CA339}"/>
              </a:ext>
            </a:extLst>
          </p:cNvPr>
          <p:cNvSpPr txBox="1"/>
          <p:nvPr/>
        </p:nvSpPr>
        <p:spPr>
          <a:xfrm>
            <a:off x="15959670" y="0"/>
            <a:ext cx="232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https://de.uec.ac.jp/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フェロープログラム（</a:t>
            </a:r>
            <a:r>
              <a:rPr kumimoji="1" lang="en-US" altLang="ja-JP" dirty="0" err="1"/>
              <a:t>Defp</a:t>
            </a:r>
            <a:r>
              <a:rPr kumimoji="1" lang="ja-JP" altLang="en-US"/>
              <a:t>）</a:t>
            </a:r>
            <a:r>
              <a:rPr kumimoji="1" lang="en-US" altLang="ja-JP" dirty="0"/>
              <a:t> | </a:t>
            </a:r>
            <a:r>
              <a:rPr lang="ja-JP" altLang="en-US"/>
              <a:t>講義内容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70361" y="1420977"/>
            <a:ext cx="13201277" cy="8600285"/>
          </a:xfrm>
        </p:spPr>
        <p:txBody>
          <a:bodyPr>
            <a:normAutofit/>
          </a:bodyPr>
          <a:lstStyle/>
          <a:p>
            <a:r>
              <a:rPr lang="ja" altLang="en-US" sz="4400" dirty="0"/>
              <a:t>データアントレプレナー</a:t>
            </a:r>
            <a:r>
              <a:rPr lang="ja-JP" altLang="en-US" sz="4400"/>
              <a:t>実践論</a:t>
            </a:r>
            <a:endParaRPr lang="en-US" altLang="ja-JP" sz="4400" dirty="0"/>
          </a:p>
          <a:p>
            <a:pPr lvl="1"/>
            <a:r>
              <a:rPr lang="ja-JP" altLang="en-US" sz="3600"/>
              <a:t>各企業が</a:t>
            </a:r>
            <a:r>
              <a:rPr lang="ja" altLang="en-US" sz="3600" dirty="0"/>
              <a:t>行なっている</a:t>
            </a:r>
            <a:r>
              <a:rPr lang="ja-JP" altLang="en-US" sz="3600"/>
              <a:t>データビジネスの実例を学ぶ</a:t>
            </a:r>
            <a:endParaRPr lang="en-US" altLang="ja-JP" sz="3600" dirty="0"/>
          </a:p>
          <a:p>
            <a:pPr lvl="1"/>
            <a:r>
              <a:rPr lang="ja-JP" altLang="en-US" sz="3600"/>
              <a:t>最終コマで</a:t>
            </a:r>
            <a:r>
              <a:rPr lang="ja" altLang="en-US" sz="3600" dirty="0"/>
              <a:t>ピッチコンテスト</a:t>
            </a:r>
            <a:r>
              <a:rPr lang="ja-JP" altLang="en-US" sz="3600"/>
              <a:t>を行う</a:t>
            </a:r>
            <a:endParaRPr lang="en-US" altLang="ja-JP" sz="3600" dirty="0"/>
          </a:p>
          <a:p>
            <a:pPr lvl="2"/>
            <a:r>
              <a:rPr lang="ja-JP" altLang="en-US" sz="3600"/>
              <a:t>データを活用したビジネスプランを提言するコンテスト</a:t>
            </a:r>
            <a:endParaRPr lang="en-US" altLang="ja-JP" sz="3600" dirty="0"/>
          </a:p>
          <a:p>
            <a:pPr lvl="2"/>
            <a:endParaRPr lang="en-US" altLang="ja-JP" sz="3600" dirty="0"/>
          </a:p>
          <a:p>
            <a:r>
              <a:rPr lang="ja-JP" altLang="en-US" sz="4400"/>
              <a:t>データサイエンティスト特論</a:t>
            </a:r>
            <a:endParaRPr lang="en-US" altLang="ja-JP" sz="4400" dirty="0"/>
          </a:p>
          <a:p>
            <a:pPr lvl="1"/>
            <a:r>
              <a:rPr lang="ja" altLang="en-US" sz="3600" dirty="0"/>
              <a:t>不動産データ</a:t>
            </a:r>
            <a:r>
              <a:rPr lang="ja-JP" altLang="en-US" sz="3600"/>
              <a:t>の分析，機械学習モデル（</a:t>
            </a:r>
            <a:r>
              <a:rPr lang="en-US" altLang="ja-JP" sz="3600" dirty="0"/>
              <a:t>AI</a:t>
            </a:r>
            <a:r>
              <a:rPr lang="ja-JP" altLang="en-US" sz="3600"/>
              <a:t>エンジン）の実装</a:t>
            </a:r>
            <a:endParaRPr lang="en-US" altLang="ja-JP" sz="3600" dirty="0"/>
          </a:p>
          <a:p>
            <a:pPr lvl="2"/>
            <a:r>
              <a:rPr lang="ja-JP" altLang="en-US" sz="3600"/>
              <a:t>物件価格</a:t>
            </a:r>
            <a:r>
              <a:rPr lang="ja" altLang="en-US" sz="3600" dirty="0"/>
              <a:t>予測モデルの</a:t>
            </a:r>
            <a:r>
              <a:rPr lang="ja-JP" altLang="en-US" sz="3600"/>
              <a:t>精度を競うコンペティションを行う</a:t>
            </a:r>
            <a:endParaRPr lang="en-US" altLang="ja-JP" sz="3600" dirty="0"/>
          </a:p>
          <a:p>
            <a:pPr lvl="1"/>
            <a:endParaRPr kumimoji="1" lang="en-US" altLang="ja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D5F9A3D-C521-1649-A724-230DE88284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9CA800DD-9063-F844-BBC3-914B9C2C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300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r>
              <a:rPr lang="en-US" altLang="ja" sz="4200" dirty="0"/>
              <a:t>(</a:t>
            </a:r>
            <a:r>
              <a:rPr lang="en-US" altLang="ja" sz="4200" dirty="0" err="1"/>
              <a:t>Defp</a:t>
            </a:r>
            <a:r>
              <a:rPr lang="en-US" altLang="ja" sz="4200" dirty="0"/>
              <a:t>)</a:t>
            </a:r>
            <a:r>
              <a:rPr lang="ja-JP" altLang="en-US" sz="4200"/>
              <a:t>の紹介</a:t>
            </a:r>
            <a:endParaRPr lang="en-US" altLang="ja-JP" sz="4200" dirty="0"/>
          </a:p>
          <a:p>
            <a:r>
              <a:rPr kumimoji="1" lang="ja" altLang="en-US" sz="4200" dirty="0">
                <a:solidFill>
                  <a:schemeClr val="accent1"/>
                </a:solidFill>
              </a:rPr>
              <a:t>データアントレプレナー</a:t>
            </a:r>
            <a:r>
              <a:rPr kumimoji="1" lang="ja-JP" altLang="en-US" sz="4200">
                <a:solidFill>
                  <a:schemeClr val="accent1"/>
                </a:solidFill>
              </a:rPr>
              <a:t>実践論</a:t>
            </a:r>
            <a:endParaRPr kumimoji="1" lang="en-US" altLang="ja-JP" sz="4200" dirty="0">
              <a:solidFill>
                <a:schemeClr val="accent1"/>
              </a:solidFill>
            </a:endParaRPr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" altLang="en-US" sz="4200" dirty="0"/>
              <a:t>データサイエンス</a:t>
            </a:r>
            <a:r>
              <a:rPr lang="ja-JP" altLang="en-US" sz="4200"/>
              <a:t>の楽しさ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9AABE-6F30-964C-BFF9-F1149E15C4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98061E-1F68-D14D-B3F0-08CC642B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845961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10349</TotalTime>
  <Words>505</Words>
  <Application>Microsoft Macintosh PowerPoint</Application>
  <PresentationFormat>Custom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イントロダクション</vt:lpstr>
      <vt:lpstr>コンテンツ</vt:lpstr>
      <vt:lpstr>コンテンツ</vt:lpstr>
      <vt:lpstr>自己紹介 | プロフィール</vt:lpstr>
      <vt:lpstr>自己紹介 | 今回ご縁をいただいた理由</vt:lpstr>
      <vt:lpstr>コンテンツ</vt:lpstr>
      <vt:lpstr>PowerPoint Presentation</vt:lpstr>
      <vt:lpstr>データアントレプレナーフェロープログラム（Defp） | 講義内容</vt:lpstr>
      <vt:lpstr>コンテンツ</vt:lpstr>
      <vt:lpstr>データアントレプレナー実践論 | 概要</vt:lpstr>
      <vt:lpstr>コンテンツ</vt:lpstr>
      <vt:lpstr>データサイエンティスト特論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144</cp:revision>
  <dcterms:created xsi:type="dcterms:W3CDTF">2016-06-18T12:18:23Z</dcterms:created>
  <dcterms:modified xsi:type="dcterms:W3CDTF">2020-05-26T02:08:10Z</dcterms:modified>
</cp:coreProperties>
</file>