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4"/>
  </p:notesMasterIdLst>
  <p:sldIdLst>
    <p:sldId id="258" r:id="rId4"/>
    <p:sldId id="300" r:id="rId5"/>
    <p:sldId id="267" r:id="rId6"/>
    <p:sldId id="314" r:id="rId7"/>
    <p:sldId id="325" r:id="rId8"/>
    <p:sldId id="323" r:id="rId9"/>
    <p:sldId id="315" r:id="rId10"/>
    <p:sldId id="274" r:id="rId11"/>
    <p:sldId id="322" r:id="rId12"/>
    <p:sldId id="316" r:id="rId13"/>
    <p:sldId id="302" r:id="rId14"/>
    <p:sldId id="303" r:id="rId15"/>
    <p:sldId id="309" r:id="rId16"/>
    <p:sldId id="306" r:id="rId17"/>
    <p:sldId id="311" r:id="rId18"/>
    <p:sldId id="292" r:id="rId19"/>
    <p:sldId id="312" r:id="rId20"/>
    <p:sldId id="313" r:id="rId21"/>
    <p:sldId id="317" r:id="rId22"/>
    <p:sldId id="320" r:id="rId2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4663"/>
  </p:normalViewPr>
  <p:slideViewPr>
    <p:cSldViewPr snapToGrid="0" showGuides="1">
      <p:cViewPr varScale="1">
        <p:scale>
          <a:sx n="78" d="100"/>
          <a:sy n="78" d="100"/>
        </p:scale>
        <p:origin x="240" y="1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93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5260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4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1922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6" r:id="rId17"/>
    <p:sldLayoutId id="2147483707" r:id="rId18"/>
    <p:sldLayoutId id="2147483709" r:id="rId1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  <p:sldLayoutId id="2147483708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hyperlink" Target="http://d-m-l.jp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nightley.jp/" TargetMode="External"/><Relationship Id="rId17" Type="http://schemas.openxmlformats.org/officeDocument/2006/relationships/hyperlink" Target="https://www.fujixerox.co.jp/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www.hitachi.co.j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hyperlink" Target="https://www.sony.jp/" TargetMode="External"/><Relationship Id="rId5" Type="http://schemas.openxmlformats.org/officeDocument/2006/relationships/image" Target="../media/image8.png"/><Relationship Id="rId15" Type="http://schemas.openxmlformats.org/officeDocument/2006/relationships/hyperlink" Target="https://www.fujitsu.com/jp/" TargetMode="External"/><Relationship Id="rId10" Type="http://schemas.openxmlformats.org/officeDocument/2006/relationships/hyperlink" Target="http://www.feg.co.jp/" TargetMode="External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hyperlink" Target="https://www.is.nri.co.j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ey.j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jp.techcrunch.com/2015/07/03/inbound-insight/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uec.ac.j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イントロダクション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データアントレプレナー</a:t>
            </a:r>
            <a:r>
              <a:rPr kumimoji="1" lang="ja-JP" altLang="en-US" sz="4200">
                <a:solidFill>
                  <a:schemeClr val="accent1"/>
                </a:solidFill>
              </a:rPr>
              <a:t>実践論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AABE-6F30-964C-BFF9-F1149E15C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98061E-1F68-D14D-B3F0-08CC642B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4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-JP" altLang="en-US"/>
              <a:t>概要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09B83-2071-3144-919A-658A90BE0B0D}"/>
              </a:ext>
            </a:extLst>
          </p:cNvPr>
          <p:cNvGrpSpPr/>
          <p:nvPr/>
        </p:nvGrpSpPr>
        <p:grpSpPr>
          <a:xfrm>
            <a:off x="2906708" y="3196352"/>
            <a:ext cx="11954196" cy="5552657"/>
            <a:chOff x="2528307" y="1258136"/>
            <a:chExt cx="10373047" cy="48972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5F4908-D1B6-4D4E-9D98-0162A5A2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2" y="3946316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2C8CB4-D7D7-BC4A-8BBF-E3EABEF0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394631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7094D8-0705-ED42-B60E-88213832A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3947490"/>
              <a:ext cx="2207943" cy="22079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2B1E90-AD5F-6545-895B-D86D3B56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07" y="3947490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C3E803-1E38-B64B-AB39-0FBF91F8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1258136"/>
              <a:ext cx="2207942" cy="22079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125813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FB1EB6-E5F3-FC41-9D50-7B0BB807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3" y="1258137"/>
              <a:ext cx="2207941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9AE498-5F6E-FC4D-A942-AE340323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8" t="23200" r="43846" b="20879"/>
            <a:stretch/>
          </p:blipFill>
          <p:spPr>
            <a:xfrm>
              <a:off x="2544339" y="1258137"/>
              <a:ext cx="2191909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666" y="1238823"/>
            <a:ext cx="13819482" cy="1982608"/>
          </a:xfrm>
        </p:spPr>
        <p:txBody>
          <a:bodyPr>
            <a:normAutofit/>
          </a:bodyPr>
          <a:lstStyle/>
          <a:p>
            <a:r>
              <a:rPr lang="ja-JP" altLang="en-US" sz="4000"/>
              <a:t>各企業が</a:t>
            </a:r>
            <a:r>
              <a:rPr lang="ja" altLang="en-US" sz="4000" dirty="0"/>
              <a:t>行なっている</a:t>
            </a:r>
            <a:r>
              <a:rPr lang="ja-JP" altLang="en-US" sz="4000"/>
              <a:t>データビジネスの実例を学ぶ</a:t>
            </a:r>
            <a:endParaRPr lang="en-US" altLang="ja-JP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E8D6B-9ACA-FB4A-8094-A7489B5F5F88}"/>
              </a:ext>
            </a:extLst>
          </p:cNvPr>
          <p:cNvSpPr/>
          <p:nvPr/>
        </p:nvSpPr>
        <p:spPr>
          <a:xfrm>
            <a:off x="2906708" y="8953626"/>
            <a:ext cx="2184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0"/>
              </a:rPr>
              <a:t>http://www.feg.co.jp/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494FD-636A-AA4D-889E-AD16BB4C3AAC}"/>
              </a:ext>
            </a:extLst>
          </p:cNvPr>
          <p:cNvSpPr/>
          <p:nvPr/>
        </p:nvSpPr>
        <p:spPr>
          <a:xfrm>
            <a:off x="6057607" y="8941291"/>
            <a:ext cx="216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1"/>
              </a:rPr>
              <a:t>https://www.sony.jp/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B4402-9699-D94E-B389-E8DAC6C5D6F5}"/>
              </a:ext>
            </a:extLst>
          </p:cNvPr>
          <p:cNvSpPr/>
          <p:nvPr/>
        </p:nvSpPr>
        <p:spPr>
          <a:xfrm>
            <a:off x="9313275" y="8953626"/>
            <a:ext cx="19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2"/>
              </a:rPr>
              <a:t>https://nightley.jp/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9BBF9-B28C-4440-961C-CD714411D772}"/>
              </a:ext>
            </a:extLst>
          </p:cNvPr>
          <p:cNvSpPr/>
          <p:nvPr/>
        </p:nvSpPr>
        <p:spPr>
          <a:xfrm>
            <a:off x="12641685" y="8953626"/>
            <a:ext cx="1589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3"/>
              </a:rPr>
              <a:t>http://d-m-l.jp/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74CC4-861B-6C4F-BB0C-174B3F6014AB}"/>
              </a:ext>
            </a:extLst>
          </p:cNvPr>
          <p:cNvSpPr/>
          <p:nvPr/>
        </p:nvSpPr>
        <p:spPr>
          <a:xfrm>
            <a:off x="2925612" y="9341011"/>
            <a:ext cx="2454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4"/>
              </a:rPr>
              <a:t>https://www.is.nri.co.jp/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5CA98-EE68-2E44-B5F2-59C94C17AE89}"/>
              </a:ext>
            </a:extLst>
          </p:cNvPr>
          <p:cNvSpPr/>
          <p:nvPr/>
        </p:nvSpPr>
        <p:spPr>
          <a:xfrm>
            <a:off x="6057607" y="9356400"/>
            <a:ext cx="279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5"/>
              </a:rPr>
              <a:t>https://www.fujitsu.com/jp/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520B7-943C-124D-B67B-B5F6863AA98B}"/>
              </a:ext>
            </a:extLst>
          </p:cNvPr>
          <p:cNvSpPr/>
          <p:nvPr/>
        </p:nvSpPr>
        <p:spPr>
          <a:xfrm>
            <a:off x="9332179" y="9371789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6"/>
              </a:rPr>
              <a:t>https://www.hitachi.co.jp/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09BAD-08F3-5940-82F5-1A49630241F9}"/>
              </a:ext>
            </a:extLst>
          </p:cNvPr>
          <p:cNvSpPr/>
          <p:nvPr/>
        </p:nvSpPr>
        <p:spPr>
          <a:xfrm>
            <a:off x="12660589" y="9371789"/>
            <a:ext cx="2809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7"/>
              </a:rPr>
              <a:t>https://www.fujixerox.co.jp/</a:t>
            </a:r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A8A60C-C2D2-0D42-BC10-458CF5C0B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8309ED-F4D6-BE45-A016-F427B09E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1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9198" y="2069995"/>
            <a:ext cx="12080567" cy="8099563"/>
          </a:xfrm>
        </p:spPr>
        <p:txBody>
          <a:bodyPr>
            <a:normAutofit/>
          </a:bodyPr>
          <a:lstStyle/>
          <a:p>
            <a:r>
              <a:rPr lang="ja" altLang="en-US" sz="3600" dirty="0"/>
              <a:t>ロケーションデータ</a:t>
            </a:r>
            <a:r>
              <a:rPr lang="ja-JP" altLang="en-US" sz="3600"/>
              <a:t>サービスを提供するベンチャー企業</a:t>
            </a:r>
            <a:endParaRPr lang="en-US" altLang="ja" sz="3600" dirty="0"/>
          </a:p>
          <a:p>
            <a:r>
              <a:rPr lang="ja" altLang="en-US" sz="3600" dirty="0"/>
              <a:t>インバウンド</a:t>
            </a:r>
            <a:r>
              <a:rPr lang="ja-JP" altLang="en-US" sz="3600"/>
              <a:t>対策サービスを提供</a:t>
            </a:r>
            <a:endParaRPr lang="en-US" altLang="ja-JP" sz="3600" dirty="0"/>
          </a:p>
          <a:p>
            <a:pPr lvl="1"/>
            <a:r>
              <a:rPr lang="ja-JP" altLang="en-US" sz="3600"/>
              <a:t>訪日外国人観光客の分析，可視化</a:t>
            </a:r>
            <a:endParaRPr lang="en-US" altLang="ja-JP" sz="3600" dirty="0"/>
          </a:p>
          <a:p>
            <a:pPr lvl="1"/>
            <a:r>
              <a:rPr lang="en-US" altLang="ja-JP" sz="3600" dirty="0"/>
              <a:t>Twitter, Instagram</a:t>
            </a:r>
            <a:r>
              <a:rPr lang="ja-JP" altLang="en-US" sz="3600"/>
              <a:t>などの</a:t>
            </a:r>
            <a:r>
              <a:rPr lang="en-US" altLang="ja-JP" sz="3600" dirty="0"/>
              <a:t>SNS</a:t>
            </a:r>
            <a:r>
              <a:rPr lang="ja-JP" altLang="en-US" sz="3600"/>
              <a:t>データから訪日外国人の消費傾向，旅行傾向などを分析</a:t>
            </a:r>
            <a:endParaRPr lang="en-US" altLang="ja" sz="3600" dirty="0"/>
          </a:p>
          <a:p>
            <a:r>
              <a:rPr lang="ja-JP" altLang="en-US" sz="3600"/>
              <a:t>宿泊数予測や</a:t>
            </a:r>
            <a:r>
              <a:rPr lang="ja" altLang="en-US" sz="3600" dirty="0"/>
              <a:t>インバウンド</a:t>
            </a:r>
            <a:r>
              <a:rPr lang="ja-JP" altLang="en-US" sz="3600"/>
              <a:t>政策立案などに効果的</a:t>
            </a:r>
            <a:endParaRPr lang="en-US" altLang="ja-JP" sz="3600" dirty="0"/>
          </a:p>
          <a:p>
            <a:endParaRPr lang="en-US" altLang="ja-JP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65F9C-8ECF-C644-BF71-514BA1418153}"/>
              </a:ext>
            </a:extLst>
          </p:cNvPr>
          <p:cNvGrpSpPr/>
          <p:nvPr/>
        </p:nvGrpSpPr>
        <p:grpSpPr>
          <a:xfrm>
            <a:off x="617069" y="3325053"/>
            <a:ext cx="3423759" cy="4030952"/>
            <a:chOff x="724646" y="2446086"/>
            <a:chExt cx="3423759" cy="40309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46" y="2446086"/>
              <a:ext cx="3423759" cy="34701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6FE898-4643-D64B-BDA1-A1E08BB419F9}"/>
                </a:ext>
              </a:extLst>
            </p:cNvPr>
            <p:cNvSpPr/>
            <p:nvPr/>
          </p:nvSpPr>
          <p:spPr>
            <a:xfrm>
              <a:off x="1355812" y="6107706"/>
              <a:ext cx="21614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3"/>
                </a:rPr>
                <a:t>https://nightley.jp/</a:t>
              </a:r>
              <a:endParaRPr lang="en-US" dirty="0"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BCCAC41-EE67-5A4F-9FBB-F18D8C9DF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5AAD3F1-0080-B54E-8C85-974BFBFB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9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D673D-740D-024D-A5C8-4BA70D8CADBF}"/>
              </a:ext>
            </a:extLst>
          </p:cNvPr>
          <p:cNvGrpSpPr/>
          <p:nvPr/>
        </p:nvGrpSpPr>
        <p:grpSpPr>
          <a:xfrm>
            <a:off x="1500842" y="1769651"/>
            <a:ext cx="2747114" cy="7632052"/>
            <a:chOff x="1928465" y="2512534"/>
            <a:chExt cx="2164920" cy="60145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6B6084-7CA2-C942-9095-0E9FC766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465" y="2512534"/>
              <a:ext cx="2164920" cy="21480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AFB3A0-56DA-9244-9ABE-29670C34C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673" y="7018627"/>
              <a:ext cx="1508504" cy="1508504"/>
            </a:xfrm>
            <a:prstGeom prst="rect">
              <a:avLst/>
            </a:prstGeom>
          </p:spPr>
        </p:pic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BBBDA3CA-3515-6D4A-83E6-3166129D95ED}"/>
              </a:ext>
            </a:extLst>
          </p:cNvPr>
          <p:cNvSpPr/>
          <p:nvPr/>
        </p:nvSpPr>
        <p:spPr>
          <a:xfrm>
            <a:off x="4776712" y="5159108"/>
            <a:ext cx="2109745" cy="1437388"/>
          </a:xfrm>
          <a:prstGeom prst="rightArrow">
            <a:avLst>
              <a:gd name="adj1" fmla="val 50000"/>
              <a:gd name="adj2" fmla="val 51247"/>
            </a:avLst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B7958-0932-ED4D-8AF1-24B71E8326B1}"/>
              </a:ext>
            </a:extLst>
          </p:cNvPr>
          <p:cNvSpPr txBox="1"/>
          <p:nvPr/>
        </p:nvSpPr>
        <p:spPr>
          <a:xfrm>
            <a:off x="4967182" y="6803754"/>
            <a:ext cx="106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Text</a:t>
            </a:r>
          </a:p>
          <a:p>
            <a:r>
              <a:rPr lang="en-US" sz="3600" dirty="0"/>
              <a:t>Tag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731F1C-B3FA-8540-BFE3-3CC2CC772D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" r="1361"/>
          <a:stretch/>
        </p:blipFill>
        <p:spPr>
          <a:xfrm>
            <a:off x="6962987" y="1444085"/>
            <a:ext cx="9978979" cy="87796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D5412F-1A6A-CA46-8F57-48611C1F5DB2}"/>
              </a:ext>
            </a:extLst>
          </p:cNvPr>
          <p:cNvSpPr/>
          <p:nvPr/>
        </p:nvSpPr>
        <p:spPr>
          <a:xfrm>
            <a:off x="646417" y="9895756"/>
            <a:ext cx="612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https://jp.techcrunch.com/2015/07/03/inbound-insight/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CE8CAD-1545-BB4A-8D1C-687C23C2C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4" y="4116182"/>
            <a:ext cx="3511827" cy="35118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F1439-FC85-ED43-BB72-B5F021BC6BF4}"/>
              </a:ext>
            </a:extLst>
          </p:cNvPr>
          <p:cNvSpPr/>
          <p:nvPr/>
        </p:nvSpPr>
        <p:spPr>
          <a:xfrm>
            <a:off x="4690364" y="4211732"/>
            <a:ext cx="212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1CA0A8-651A-B740-A4BA-259ABB38D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4CC4F-7580-0543-9C40-9CA8ED5B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0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" altLang="en-US" dirty="0"/>
              <a:t>ピッチコンテスト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2753" y="3202378"/>
            <a:ext cx="12610784" cy="5818947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4000"/>
              <a:t>デ</a:t>
            </a:r>
            <a:r>
              <a:rPr lang="ja" altLang="en-US" sz="4000" dirty="0"/>
              <a:t>ータから価値創造，事業創生を意識し，実例を学</a:t>
            </a:r>
            <a:r>
              <a:rPr lang="ja-JP" altLang="en-US" sz="4000"/>
              <a:t>び</a:t>
            </a:r>
            <a:r>
              <a:rPr lang="ja" altLang="en-US" sz="4000" dirty="0"/>
              <a:t>な</a:t>
            </a:r>
            <a:r>
              <a:rPr lang="ja-JP" altLang="en-US" sz="4000"/>
              <a:t>が</a:t>
            </a:r>
            <a:r>
              <a:rPr lang="ja" altLang="en-US" sz="4000" dirty="0"/>
              <a:t>ら自らの調査，視点に基</a:t>
            </a:r>
            <a:r>
              <a:rPr lang="ja-JP" altLang="en-US" sz="4000"/>
              <a:t>づ</a:t>
            </a:r>
            <a:r>
              <a:rPr lang="ja" altLang="en-US" sz="4000" dirty="0"/>
              <a:t>き</a:t>
            </a:r>
            <a:r>
              <a:rPr lang="ja-JP" altLang="en-US" sz="4000"/>
              <a:t>ビジ</a:t>
            </a:r>
            <a:r>
              <a:rPr lang="ja" altLang="en-US" sz="4000" dirty="0"/>
              <a:t>ネス</a:t>
            </a:r>
            <a:r>
              <a:rPr lang="ja-JP" altLang="en-US" sz="4000"/>
              <a:t>プ</a:t>
            </a:r>
            <a:r>
              <a:rPr lang="ja" altLang="en-US" sz="4000" dirty="0"/>
              <a:t>ランを提案する</a:t>
            </a:r>
            <a:endParaRPr lang="en-US" altLang="ja" sz="4000" dirty="0"/>
          </a:p>
          <a:p>
            <a:r>
              <a:rPr lang="ja-JP" altLang="en-US" sz="4000"/>
              <a:t>評価項目</a:t>
            </a:r>
            <a:endParaRPr lang="en-US" altLang="ja-JP" sz="4000" dirty="0"/>
          </a:p>
          <a:p>
            <a:pPr lvl="1"/>
            <a:r>
              <a:rPr lang="ja-JP" altLang="en-US" sz="4000"/>
              <a:t>データから</a:t>
            </a:r>
            <a:r>
              <a:rPr lang="ja" altLang="en-US" sz="4000" dirty="0"/>
              <a:t>価値創造できているか</a:t>
            </a:r>
            <a:endParaRPr lang="en-US" altLang="ja-JP" sz="4000" dirty="0"/>
          </a:p>
          <a:p>
            <a:pPr lvl="1"/>
            <a:r>
              <a:rPr lang="ja-JP" altLang="en-US" sz="4000"/>
              <a:t>自らの調査や視点に</a:t>
            </a:r>
            <a:r>
              <a:rPr lang="ja" altLang="en-US" sz="4000" dirty="0"/>
              <a:t>基づいているか</a:t>
            </a:r>
            <a:endParaRPr lang="en-US" altLang="ja-JP" sz="4000" dirty="0"/>
          </a:p>
          <a:p>
            <a:pPr lvl="1"/>
            <a:r>
              <a:rPr lang="ja-JP" altLang="en-US" sz="4000"/>
              <a:t>新規性</a:t>
            </a:r>
            <a:endParaRPr lang="en-US" altLang="ja-JP" sz="4000" dirty="0"/>
          </a:p>
          <a:p>
            <a:pPr lvl="1"/>
            <a:r>
              <a:rPr lang="ja" altLang="en-US" sz="4000" dirty="0"/>
              <a:t>社会的インパクト</a:t>
            </a:r>
            <a:endParaRPr lang="en-US" altLang="ja-JP" sz="3200" dirty="0"/>
          </a:p>
          <a:p>
            <a:r>
              <a:rPr lang="en-US" altLang="ja-JP" sz="4000" dirty="0"/>
              <a:t>3</a:t>
            </a:r>
            <a:r>
              <a:rPr lang="ja-JP" altLang="en-US" sz="4000"/>
              <a:t>分で各企業の方や講師陣にプレゼンを行う</a:t>
            </a:r>
            <a:endParaRPr lang="en-US" altLang="ja-JP" sz="4000" dirty="0"/>
          </a:p>
          <a:p>
            <a:pPr marL="557146" lvl="1" indent="0">
              <a:buNone/>
            </a:pP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EC59-2BB6-0D4B-A609-16E7917EB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5ECC3-43D8-FD47-9B2A-7B4959C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64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冷蔵庫を利用したマーケティング高度化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  <a:r>
              <a:rPr kumimoji="1" lang="ja-JP" altLang="en-US"/>
              <a:t> </a:t>
            </a:r>
            <a:endParaRPr kumimoji="1" lang="en-US" altLang="ja-JP" dirty="0"/>
          </a:p>
          <a:p>
            <a:r>
              <a:rPr kumimoji="1" lang="en-US" altLang="ja-JP" dirty="0"/>
              <a:t>Tokyo University of Agriculture and Technology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データアントレプレナー実践論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18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冷蔵庫とは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508000" y="1998097"/>
            <a:ext cx="10350500" cy="8072438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accent1"/>
                </a:solidFill>
              </a:rPr>
              <a:t>インターネット</a:t>
            </a:r>
            <a:r>
              <a:rPr lang="ja-JP" altLang="en-US" sz="3600"/>
              <a:t>に接続された冷蔵庫</a:t>
            </a:r>
            <a:endParaRPr lang="en-US" altLang="ja-JP" sz="3600" dirty="0"/>
          </a:p>
          <a:p>
            <a:r>
              <a:rPr lang="ja-JP" altLang="en-US" sz="3600"/>
              <a:t>画像や重さなどから</a:t>
            </a:r>
            <a:r>
              <a:rPr lang="ja-JP" altLang="en-US" sz="3600">
                <a:solidFill>
                  <a:schemeClr val="accent1"/>
                </a:solidFill>
              </a:rPr>
              <a:t>庫内の食料品を推定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/>
            <a:r>
              <a:rPr lang="ja-JP" altLang="en-US" sz="2800"/>
              <a:t>食料品の</a:t>
            </a:r>
            <a:r>
              <a:rPr lang="ja-JP" altLang="en-US" sz="2800">
                <a:solidFill>
                  <a:schemeClr val="accent2"/>
                </a:solidFill>
              </a:rPr>
              <a:t>消費動向をデータ化</a:t>
            </a:r>
            <a:r>
              <a:rPr lang="ja-JP" altLang="en-US" sz="2800"/>
              <a:t>しサーバーへアップロード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r>
              <a:rPr lang="ja-JP" altLang="en-US" sz="3600"/>
              <a:t>ユーザーに対しいくつかのサービスを提供する</a:t>
            </a:r>
            <a:endParaRPr lang="en-US" altLang="ja-JP" sz="3600" dirty="0"/>
          </a:p>
          <a:p>
            <a:pPr lvl="1"/>
            <a:r>
              <a:rPr lang="ja-JP" altLang="en-US" sz="2800"/>
              <a:t>庫内の食料品を管理するサービス</a:t>
            </a:r>
            <a:endParaRPr kumimoji="1" lang="en-US" altLang="ja-JP" sz="2800" dirty="0"/>
          </a:p>
          <a:p>
            <a:pPr lvl="1"/>
            <a:r>
              <a:rPr lang="ja-JP" altLang="en-US" sz="2800"/>
              <a:t>献立を提案するサービス</a:t>
            </a:r>
            <a:endParaRPr lang="en-US" altLang="ja-JP" sz="2800" dirty="0"/>
          </a:p>
          <a:p>
            <a:pPr lvl="1"/>
            <a:r>
              <a:rPr lang="ja-JP" altLang="en-US" sz="2800"/>
              <a:t>遠隔地から，庫内の食料品を確認できるサービス</a:t>
            </a:r>
            <a:endParaRPr lang="en-US" altLang="ja-JP" sz="2800" dirty="0"/>
          </a:p>
          <a:p>
            <a:pPr marL="557146" lvl="1" indent="0">
              <a:buNone/>
            </a:pPr>
            <a:endParaRPr lang="en-US" altLang="ja-JP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CB7E-114B-554F-AE5F-02910899B6AA}"/>
              </a:ext>
            </a:extLst>
          </p:cNvPr>
          <p:cNvGrpSpPr/>
          <p:nvPr/>
        </p:nvGrpSpPr>
        <p:grpSpPr>
          <a:xfrm>
            <a:off x="9391973" y="1091330"/>
            <a:ext cx="9177611" cy="8557234"/>
            <a:chOff x="9391973" y="1091330"/>
            <a:chExt cx="9177611" cy="8557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9C8AE-8838-0544-B8D9-BCF20A476932}"/>
                </a:ext>
              </a:extLst>
            </p:cNvPr>
            <p:cNvGrpSpPr/>
            <p:nvPr/>
          </p:nvGrpSpPr>
          <p:grpSpPr>
            <a:xfrm>
              <a:off x="9391973" y="1091330"/>
              <a:ext cx="9177611" cy="8557234"/>
              <a:chOff x="-365432" y="2136553"/>
              <a:chExt cx="10022010" cy="904719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446438-19A6-E240-A007-2FCB78BEB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0019" y="3569627"/>
                <a:ext cx="6896559" cy="7614122"/>
              </a:xfrm>
              <a:prstGeom prst="rect">
                <a:avLst/>
              </a:prstGeom>
            </p:spPr>
          </p:pic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F7B9E964-C3A3-ED4E-BC06-1DB8BD409C0C}"/>
                  </a:ext>
                </a:extLst>
              </p:cNvPr>
              <p:cNvSpPr/>
              <p:nvPr/>
            </p:nvSpPr>
            <p:spPr>
              <a:xfrm>
                <a:off x="363256" y="5424471"/>
                <a:ext cx="3518116" cy="2028972"/>
              </a:xfrm>
              <a:prstGeom prst="wedgeEllipseCallout">
                <a:avLst>
                  <a:gd name="adj1" fmla="val 56915"/>
                  <a:gd name="adj2" fmla="val -5504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肉じゃがの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レシピは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こちらです</a:t>
                </a:r>
                <a:endParaRPr kumimoji="1" lang="en-US" altLang="ja-JP" sz="2800" dirty="0"/>
              </a:p>
            </p:txBody>
          </p:sp>
          <p:sp>
            <p:nvSpPr>
              <p:cNvPr id="6" name="Cloud Callout 5">
                <a:extLst>
                  <a:ext uri="{FF2B5EF4-FFF2-40B4-BE49-F238E27FC236}">
                    <a16:creationId xmlns:a16="http://schemas.microsoft.com/office/drawing/2014/main" id="{E7F8240E-94F7-374B-B282-C5CA62612DE5}"/>
                  </a:ext>
                </a:extLst>
              </p:cNvPr>
              <p:cNvSpPr/>
              <p:nvPr/>
            </p:nvSpPr>
            <p:spPr>
              <a:xfrm>
                <a:off x="-365432" y="2136553"/>
                <a:ext cx="4840335" cy="2598507"/>
              </a:xfrm>
              <a:prstGeom prst="cloudCallout">
                <a:avLst>
                  <a:gd name="adj1" fmla="val 58438"/>
                  <a:gd name="adj2" fmla="val 5142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人参，豚肉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ジャガイモの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期限が近い・・・</a:t>
                </a:r>
                <a:endParaRPr kumimoji="1" lang="en-US" altLang="ja-JP" sz="2800" dirty="0"/>
              </a:p>
            </p:txBody>
          </p:sp>
        </p:grpSp>
        <p:sp>
          <p:nvSpPr>
            <p:cNvPr id="15" name="Oval Callout 14">
              <a:extLst>
                <a:ext uri="{FF2B5EF4-FFF2-40B4-BE49-F238E27FC236}">
                  <a16:creationId xmlns:a16="http://schemas.microsoft.com/office/drawing/2014/main" id="{6ACAA190-9595-AA4D-8AD6-2A1532AEFB69}"/>
                </a:ext>
              </a:extLst>
            </p:cNvPr>
            <p:cNvSpPr/>
            <p:nvPr/>
          </p:nvSpPr>
          <p:spPr>
            <a:xfrm>
              <a:off x="10059265" y="7186757"/>
              <a:ext cx="3221699" cy="1919091"/>
            </a:xfrm>
            <a:prstGeom prst="wedgeEllipseCallout">
              <a:avLst>
                <a:gd name="adj1" fmla="val 56916"/>
                <a:gd name="adj2" fmla="val -5665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納豆は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後一つ残っています</a:t>
              </a:r>
              <a:endParaRPr kumimoji="1"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1F474-49BF-D748-82AA-E0E21056F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91A279-4331-6642-8B5F-563E524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0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食料品</a:t>
            </a:r>
            <a:r>
              <a:rPr kumimoji="1" lang="ja-JP" altLang="en-US"/>
              <a:t>消費動向データ分析によるマーケティング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21658" y="1220284"/>
            <a:ext cx="10282579" cy="8072438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IoT</a:t>
            </a:r>
            <a:r>
              <a:rPr lang="ja-JP" altLang="en-US" sz="3600"/>
              <a:t>冷蔵庫を</a:t>
            </a:r>
            <a:r>
              <a:rPr lang="ja-JP" altLang="en-US" sz="3600">
                <a:solidFill>
                  <a:schemeClr val="accent2"/>
                </a:solidFill>
              </a:rPr>
              <a:t>広告媒体として利用</a:t>
            </a:r>
            <a:endParaRPr lang="en-US" altLang="ja-JP" sz="3600" dirty="0">
              <a:solidFill>
                <a:schemeClr val="accent2"/>
              </a:solidFill>
            </a:endParaRPr>
          </a:p>
          <a:p>
            <a:pPr lvl="1"/>
            <a:r>
              <a:rPr lang="ja-JP" altLang="en-US" sz="2800"/>
              <a:t>食料品の広告に適した媒体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3600"/>
              <a:t>ユーザーが</a:t>
            </a:r>
            <a:r>
              <a:rPr lang="ja-JP" altLang="en-US" sz="3600">
                <a:solidFill>
                  <a:schemeClr val="accent1"/>
                </a:solidFill>
              </a:rPr>
              <a:t>繰り返し購入している食料品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ユーザーの囲い込み戦略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ユーザーのリピート買いの確率の向上</a:t>
            </a:r>
            <a:endParaRPr lang="en-US" altLang="ja-JP" sz="2800" dirty="0"/>
          </a:p>
          <a:p>
            <a:r>
              <a:rPr lang="ja-JP" altLang="en-US" sz="3600">
                <a:solidFill>
                  <a:schemeClr val="accent1"/>
                </a:solidFill>
              </a:rPr>
              <a:t>食料品の使い切りタイミング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消費者のニーズが高くなるタイミングでの</a:t>
            </a:r>
            <a:r>
              <a:rPr lang="ja-JP" altLang="en-US" sz="2800"/>
              <a:t>アプローチが可能</a:t>
            </a:r>
            <a:endParaRPr lang="en-US" altLang="ja-JP" sz="2800" dirty="0"/>
          </a:p>
          <a:p>
            <a:pPr lvl="2"/>
            <a:r>
              <a:rPr lang="en-US" altLang="ja-JP" sz="2800" dirty="0"/>
              <a:t>B</a:t>
            </a:r>
            <a:r>
              <a:rPr lang="ja-JP" altLang="en-US" sz="2800"/>
              <a:t>社は競合他社のユーザーに介入できる</a:t>
            </a:r>
            <a:endParaRPr lang="en-US" altLang="ja-JP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9C8AE-8838-0544-B8D9-BCF20A476932}"/>
              </a:ext>
            </a:extLst>
          </p:cNvPr>
          <p:cNvGrpSpPr/>
          <p:nvPr/>
        </p:nvGrpSpPr>
        <p:grpSpPr>
          <a:xfrm>
            <a:off x="9480884" y="675034"/>
            <a:ext cx="9514684" cy="8973250"/>
            <a:chOff x="-1488319" y="1014064"/>
            <a:chExt cx="10390094" cy="94870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446438-19A6-E240-A007-2FCB78BE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706" y="3523446"/>
              <a:ext cx="6320069" cy="6977649"/>
            </a:xfrm>
            <a:prstGeom prst="rect">
              <a:avLst/>
            </a:prstGeom>
          </p:spPr>
        </p:pic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F7B9E964-C3A3-ED4E-BC06-1DB8BD409C0C}"/>
                </a:ext>
              </a:extLst>
            </p:cNvPr>
            <p:cNvSpPr/>
            <p:nvPr/>
          </p:nvSpPr>
          <p:spPr>
            <a:xfrm>
              <a:off x="-1323526" y="2429333"/>
              <a:ext cx="4515454" cy="2511194"/>
            </a:xfrm>
            <a:prstGeom prst="wedgeEllipseCallout">
              <a:avLst>
                <a:gd name="adj1" fmla="val 64188"/>
                <a:gd name="adj2" fmla="val 240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50</a:t>
              </a:r>
              <a:r>
                <a:rPr kumimoji="1" lang="ja-JP" altLang="en-US" sz="2800"/>
                <a:t>円引きで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定期購入できますどうですか？</a:t>
              </a:r>
              <a:endParaRPr kumimoji="1" lang="en-US" sz="2800" dirty="0"/>
            </a:p>
          </p:txBody>
        </p:sp>
        <p:sp>
          <p:nvSpPr>
            <p:cNvPr id="6" name="Cloud Callout 5">
              <a:extLst>
                <a:ext uri="{FF2B5EF4-FFF2-40B4-BE49-F238E27FC236}">
                  <a16:creationId xmlns:a16="http://schemas.microsoft.com/office/drawing/2014/main" id="{E7F8240E-94F7-374B-B282-C5CA62612DE5}"/>
                </a:ext>
              </a:extLst>
            </p:cNvPr>
            <p:cNvSpPr/>
            <p:nvPr/>
          </p:nvSpPr>
          <p:spPr>
            <a:xfrm>
              <a:off x="3721699" y="1014064"/>
              <a:ext cx="3852668" cy="1958262"/>
            </a:xfrm>
            <a:prstGeom prst="cloudCallout">
              <a:avLst>
                <a:gd name="adj1" fmla="val -6791"/>
                <a:gd name="adj2" fmla="val 859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牛乳を毎日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飲んでいる</a:t>
              </a:r>
              <a:endParaRPr kumimoji="1" lang="en-US" altLang="ja-JP" sz="2800" dirty="0"/>
            </a:p>
          </p:txBody>
        </p:sp>
        <p:sp>
          <p:nvSpPr>
            <p:cNvPr id="13" name="Cloud Callout 12">
              <a:extLst>
                <a:ext uri="{FF2B5EF4-FFF2-40B4-BE49-F238E27FC236}">
                  <a16:creationId xmlns:a16="http://schemas.microsoft.com/office/drawing/2014/main" id="{E7917BE4-1DB8-2C44-939D-CB9E7745D5B9}"/>
                </a:ext>
              </a:extLst>
            </p:cNvPr>
            <p:cNvSpPr/>
            <p:nvPr/>
          </p:nvSpPr>
          <p:spPr>
            <a:xfrm>
              <a:off x="-1028814" y="5664830"/>
              <a:ext cx="3852667" cy="2028971"/>
            </a:xfrm>
            <a:prstGeom prst="cloudCallout">
              <a:avLst>
                <a:gd name="adj1" fmla="val 65746"/>
                <a:gd name="adj2" fmla="val -510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/>
                <a:t>A</a:t>
              </a:r>
              <a:r>
                <a:rPr kumimoji="1" lang="ja-JP" altLang="en-US" sz="2800"/>
                <a:t>社の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マヨネーズを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使い切った</a:t>
              </a:r>
              <a:endParaRPr kumimoji="1" lang="en-US" altLang="ja-JP" sz="2800" dirty="0"/>
            </a:p>
          </p:txBody>
        </p:sp>
        <p:sp>
          <p:nvSpPr>
            <p:cNvPr id="14" name="Oval Callout 13">
              <a:extLst>
                <a:ext uri="{FF2B5EF4-FFF2-40B4-BE49-F238E27FC236}">
                  <a16:creationId xmlns:a16="http://schemas.microsoft.com/office/drawing/2014/main" id="{19ED8EFF-854C-F243-AAAA-6ECDFD723F1B}"/>
                </a:ext>
              </a:extLst>
            </p:cNvPr>
            <p:cNvSpPr/>
            <p:nvPr/>
          </p:nvSpPr>
          <p:spPr>
            <a:xfrm>
              <a:off x="-1488319" y="8192260"/>
              <a:ext cx="4868771" cy="2144308"/>
            </a:xfrm>
            <a:prstGeom prst="wedgeEllipseCallout">
              <a:avLst>
                <a:gd name="adj1" fmla="val 47402"/>
                <a:gd name="adj2" fmla="val -842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B</a:t>
              </a:r>
              <a:r>
                <a:rPr kumimoji="1" lang="ja-JP" altLang="en-US" sz="2800"/>
                <a:t>社のマヨネーズが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お安くなっています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購入しますか？</a:t>
              </a:r>
              <a:endParaRPr kumimoji="1" lang="en-US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60A97-B88F-A241-A3FE-B6F0EC6D9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C7C7-158F-B14A-9184-8DB2B41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96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本ビジネスモデルのエコシステム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628900" y="7458869"/>
            <a:ext cx="15151100" cy="1989931"/>
          </a:xfrm>
        </p:spPr>
        <p:txBody>
          <a:bodyPr>
            <a:normAutofit/>
          </a:bodyPr>
          <a:lstStyle/>
          <a:p>
            <a:r>
              <a:rPr lang="ja-JP" altLang="en-US"/>
              <a:t>適切なタイミングでユーザーへアプローチをかけられるため競合他社への優位性を持つ</a:t>
            </a:r>
            <a:endParaRPr lang="en-US" altLang="ja-JP" dirty="0"/>
          </a:p>
          <a:p>
            <a:r>
              <a:rPr lang="ja-JP" altLang="en-US"/>
              <a:t>消費動向データの分析により，新たな食料品の開発支援に役立つ可能性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事業者と契約した食料品メーカーの優位性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6C65D-1DB3-FC40-BFA5-CC7FDB6EB4F5}"/>
              </a:ext>
            </a:extLst>
          </p:cNvPr>
          <p:cNvGrpSpPr/>
          <p:nvPr/>
        </p:nvGrpSpPr>
        <p:grpSpPr>
          <a:xfrm>
            <a:off x="386180" y="1719888"/>
            <a:ext cx="17515639" cy="3825384"/>
            <a:chOff x="450341" y="1682486"/>
            <a:chExt cx="17515639" cy="382538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7BC346-F776-2E4D-8B2E-9136BDAA0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45980" y="2175438"/>
              <a:ext cx="2520000" cy="25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ユーザー</a:t>
              </a:r>
              <a:endParaRPr kumimoji="1" lang="en-US" altLang="ja-JP" sz="3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BF508D-75F0-DA41-8FAE-EC320E341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341" y="2175438"/>
              <a:ext cx="2520000" cy="25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食料品メーカー</a:t>
              </a:r>
              <a:endParaRPr kumimoji="1" lang="en-US" altLang="ja-JP" sz="3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204581-19B9-B140-964F-F2FA1F7A1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603" y="2175438"/>
              <a:ext cx="2520000" cy="25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事業者</a:t>
              </a:r>
              <a:endParaRPr kumimoji="1" lang="en-US" sz="32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5321A1-C093-BF4F-ACD9-004F53A911F8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03" y="3216468"/>
              <a:ext cx="568337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D3575A-14C3-8649-8A98-C69022C0CC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0341" y="3264486"/>
              <a:ext cx="429899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1AC325-56A9-CE47-8D72-5FEA879CB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0341" y="3817391"/>
              <a:ext cx="4272263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6F103-1A88-C048-A282-33E2708521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1713" y="3817391"/>
              <a:ext cx="5754268" cy="1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E44B4-C0BA-6D4A-BE9E-08EAF05AD8E2}"/>
                </a:ext>
              </a:extLst>
            </p:cNvPr>
            <p:cNvSpPr txBox="1"/>
            <p:nvPr/>
          </p:nvSpPr>
          <p:spPr>
            <a:xfrm>
              <a:off x="10588422" y="4317704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3FC0F4-C497-D84A-8648-EDA36B03AF02}"/>
                </a:ext>
              </a:extLst>
            </p:cNvPr>
            <p:cNvSpPr txBox="1"/>
            <p:nvPr/>
          </p:nvSpPr>
          <p:spPr>
            <a:xfrm>
              <a:off x="10392598" y="1682486"/>
              <a:ext cx="4544834" cy="132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割引した</a:t>
              </a:r>
              <a:r>
                <a:rPr lang="en-US" altLang="ja-JP" sz="2800" dirty="0"/>
                <a:t>IoT</a:t>
              </a:r>
              <a:r>
                <a:rPr lang="ja-JP" altLang="en-US" sz="2800"/>
                <a:t>冷蔵庫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献立提案・在庫管理サービス</a:t>
              </a:r>
              <a:endParaRPr lang="en-US" altLang="ja-JP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F7D97D-0F7E-9148-B0C2-BA3E42DCE93A}"/>
                </a:ext>
              </a:extLst>
            </p:cNvPr>
            <p:cNvSpPr txBox="1"/>
            <p:nvPr/>
          </p:nvSpPr>
          <p:spPr>
            <a:xfrm>
              <a:off x="4482884" y="254886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支払い</a:t>
              </a:r>
              <a:endParaRPr lang="en-US" altLang="ja-JP" sz="2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7E9B8B-7C7C-B44C-B61F-7F24594707B7}"/>
                </a:ext>
              </a:extLst>
            </p:cNvPr>
            <p:cNvSpPr txBox="1"/>
            <p:nvPr/>
          </p:nvSpPr>
          <p:spPr>
            <a:xfrm>
              <a:off x="3143355" y="4181545"/>
              <a:ext cx="4298997" cy="132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ユーザへの広告サービス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059D0-3FBC-8348-A90D-F438E26E2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C965-EA84-204F-B594-746BBDF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データサイエンティスト</a:t>
            </a:r>
            <a:r>
              <a:rPr kumimoji="1" lang="ja-JP" altLang="en-US" sz="4200">
                <a:solidFill>
                  <a:schemeClr val="accent1"/>
                </a:solidFill>
              </a:rPr>
              <a:t>特論</a:t>
            </a:r>
            <a:endParaRPr kumimoji="1"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4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</p:spPr>
        <p:txBody>
          <a:bodyPr/>
          <a:lstStyle/>
          <a:p>
            <a:r>
              <a:rPr lang="ja-JP" altLang="en-US"/>
              <a:t>質問について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6396786" y="1967320"/>
            <a:ext cx="11923868" cy="8072438"/>
          </a:xfrm>
        </p:spPr>
        <p:txBody>
          <a:bodyPr>
            <a:normAutofit/>
          </a:bodyPr>
          <a:lstStyle/>
          <a:p>
            <a:r>
              <a:rPr lang="en-US" altLang="ja-JP" sz="5400" dirty="0" err="1"/>
              <a:t>sil.do</a:t>
            </a:r>
            <a:r>
              <a:rPr lang="ja-JP" altLang="en-US" sz="5400"/>
              <a:t>で</a:t>
            </a:r>
            <a:r>
              <a:rPr lang="ja" altLang="en-US" sz="5400" dirty="0"/>
              <a:t>受け付けます</a:t>
            </a:r>
            <a:r>
              <a:rPr lang="en-US" sz="5400" dirty="0">
                <a:hlinkClick r:id="rId2"/>
              </a:rPr>
              <a:t>https://www.sli.do/</a:t>
            </a:r>
            <a:endParaRPr lang="en-US" sz="5400" dirty="0"/>
          </a:p>
          <a:p>
            <a:r>
              <a:rPr lang="en-US" altLang="zh-TW" sz="5400" dirty="0"/>
              <a:t>Event code</a:t>
            </a:r>
            <a:br>
              <a:rPr lang="en-US" altLang="zh-TW" sz="5400" dirty="0"/>
            </a:br>
            <a:r>
              <a:rPr lang="en-US" altLang="ja" sz="5400" dirty="0">
                <a:solidFill>
                  <a:schemeClr val="accent2"/>
                </a:solidFill>
              </a:rPr>
              <a:t># SA202</a:t>
            </a:r>
            <a:endParaRPr lang="en-US" altLang="ja-JP" sz="5400" dirty="0"/>
          </a:p>
          <a:p>
            <a:r>
              <a:rPr lang="ja-JP" altLang="en-US" sz="5400"/>
              <a:t>ミーティングツールで質問が可能で</a:t>
            </a:r>
            <a:br>
              <a:rPr lang="en-US" altLang="ja-JP" sz="5400" dirty="0"/>
            </a:br>
            <a:r>
              <a:rPr lang="ja-JP" altLang="en-US" sz="5400"/>
              <a:t>あればそちらでも大丈夫です</a:t>
            </a:r>
            <a:endParaRPr lang="en-US" altLang="ja-JP" sz="5400" dirty="0"/>
          </a:p>
          <a:p>
            <a:pPr marL="557146" lvl="1" indent="0">
              <a:buNone/>
            </a:pPr>
            <a:endParaRPr lang="en-US" altLang="ja" sz="5400" dirty="0">
              <a:solidFill>
                <a:schemeClr val="accent2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EDB55-ADAA-614C-80CF-4FA821C24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36"/>
            <a:ext cx="6511884" cy="6511884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B1988FE-E66C-024F-90E3-2BEDDB78E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89C7E2B-21AF-4F42-AB76-00E7E4D3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80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データサイエンティスト特論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6035" y="3725602"/>
            <a:ext cx="16534150" cy="6698755"/>
          </a:xfrm>
        </p:spPr>
        <p:txBody>
          <a:bodyPr>
            <a:normAutofit/>
          </a:bodyPr>
          <a:lstStyle/>
          <a:p>
            <a:r>
              <a:rPr lang="ja-JP" altLang="en-US" sz="4000"/>
              <a:t>実際の</a:t>
            </a:r>
            <a:r>
              <a:rPr lang="ja" altLang="en-US" sz="4000" dirty="0"/>
              <a:t>不動産データを</a:t>
            </a:r>
            <a:r>
              <a:rPr lang="ja-JP" altLang="en-US" sz="4000"/>
              <a:t>分析する</a:t>
            </a:r>
            <a:endParaRPr lang="en-US" altLang="ja-JP" sz="4000" dirty="0"/>
          </a:p>
          <a:p>
            <a:pPr lvl="1"/>
            <a:r>
              <a:rPr lang="ja-JP" altLang="en-US" sz="3200"/>
              <a:t>アメリカ，ワシントン</a:t>
            </a:r>
            <a:r>
              <a:rPr lang="en-US" altLang="ja-JP" sz="3200" dirty="0"/>
              <a:t>DC</a:t>
            </a:r>
            <a:r>
              <a:rPr lang="ja-JP" altLang="en-US" sz="3200"/>
              <a:t>の実データを分析した</a:t>
            </a:r>
            <a:endParaRPr lang="en-US" altLang="ja-JP" sz="3200" dirty="0"/>
          </a:p>
          <a:p>
            <a:pPr lvl="1"/>
            <a:r>
              <a:rPr lang="ja-JP" altLang="en-US" sz="3200"/>
              <a:t>データを分析して，データの特徴や，不動産の知識をつかむ</a:t>
            </a:r>
            <a:endParaRPr lang="en-US" altLang="ja-JP" sz="3200" dirty="0"/>
          </a:p>
          <a:p>
            <a:r>
              <a:rPr lang="ja-JP" altLang="en-US" sz="4000"/>
              <a:t>物件価格の予測をする</a:t>
            </a:r>
            <a:endParaRPr lang="en-US" altLang="ja-JP" sz="4000" dirty="0"/>
          </a:p>
          <a:p>
            <a:pPr lvl="1"/>
            <a:r>
              <a:rPr lang="ja" altLang="en-US" sz="3200" dirty="0"/>
              <a:t>機械学習モデル</a:t>
            </a:r>
            <a:r>
              <a:rPr lang="ja-JP" altLang="en-US" sz="3200"/>
              <a:t>を用いて，精度の高い</a:t>
            </a:r>
            <a:r>
              <a:rPr lang="ja" altLang="en-US" sz="3200" dirty="0"/>
              <a:t>予測モデルを</a:t>
            </a:r>
            <a:r>
              <a:rPr lang="ja-JP" altLang="en-US" sz="3200"/>
              <a:t>作ることが</a:t>
            </a:r>
            <a:r>
              <a:rPr lang="ja" altLang="en-US" sz="3200" dirty="0"/>
              <a:t>コンペティション</a:t>
            </a:r>
            <a:r>
              <a:rPr lang="ja-JP" altLang="en-US" sz="3200"/>
              <a:t>の目標</a:t>
            </a:r>
            <a:endParaRPr lang="en-US" altLang="ja-JP" sz="3200" dirty="0"/>
          </a:p>
          <a:p>
            <a:pPr lvl="1"/>
            <a:r>
              <a:rPr lang="ja-JP" altLang="en-US" sz="3200"/>
              <a:t>４０人クラス</a:t>
            </a:r>
            <a:r>
              <a:rPr lang="en-US" altLang="ja-JP" sz="3200" dirty="0"/>
              <a:t> / </a:t>
            </a:r>
            <a:r>
              <a:rPr lang="ja-JP" altLang="en-US" sz="3200"/>
              <a:t>５人チームでのグループワークを行なった</a:t>
            </a:r>
            <a:endParaRPr lang="en-US" altLang="ja-JP" sz="3200" dirty="0"/>
          </a:p>
          <a:p>
            <a:r>
              <a:rPr lang="ja-JP" altLang="en-US" sz="4000"/>
              <a:t>演習で実際に行なってみましょう！</a:t>
            </a:r>
            <a:endParaRPr lang="en-US" altLang="ja" sz="40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自己紹介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0AC-24F2-064F-9D7F-06C75FE03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FA6CF-86CF-8F46-B696-09D6981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</a:t>
            </a:r>
            <a:r>
              <a:rPr lang="ja-JP" altLang="en-US"/>
              <a:t> </a:t>
            </a:r>
            <a:r>
              <a:rPr lang="ja" altLang="en-US" dirty="0"/>
              <a:t>プロフィール</a:t>
            </a:r>
            <a:endParaRPr kumimoji="1" lang="ja-JP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21CDE7E6-D8B7-2647-BB58-9B39699E7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2543" y="1490663"/>
            <a:ext cx="11005457" cy="8072438"/>
          </a:xfrm>
        </p:spPr>
        <p:txBody>
          <a:bodyPr>
            <a:normAutofit/>
          </a:bodyPr>
          <a:lstStyle/>
          <a:p>
            <a:r>
              <a:rPr lang="ja-JP" altLang="en-US" sz="4000"/>
              <a:t>株式会社リコー</a:t>
            </a:r>
            <a:r>
              <a:rPr lang="en-US" altLang="ja-JP" sz="4000" dirty="0"/>
              <a:t> </a:t>
            </a:r>
            <a:r>
              <a:rPr lang="ja-JP" altLang="en-US" sz="4000"/>
              <a:t>経営企画本部</a:t>
            </a:r>
            <a:endParaRPr lang="en-US" altLang="zh-TW" sz="4000" dirty="0"/>
          </a:p>
          <a:p>
            <a:r>
              <a:rPr lang="zh-TW" altLang="en-US" sz="4000" dirty="0"/>
              <a:t>東京農工大学</a:t>
            </a:r>
            <a:r>
              <a:rPr lang="ja-JP" altLang="en-US" sz="4000"/>
              <a:t>工学府</a:t>
            </a:r>
            <a:r>
              <a:rPr lang="ja" altLang="en-US" sz="4000" dirty="0"/>
              <a:t>修了</a:t>
            </a:r>
            <a:endParaRPr lang="en-US" altLang="ja-JP" sz="4000" dirty="0"/>
          </a:p>
          <a:p>
            <a:pPr lvl="1"/>
            <a:r>
              <a:rPr lang="ja" altLang="en-US" sz="3600" dirty="0"/>
              <a:t>情報工学専攻</a:t>
            </a:r>
            <a:endParaRPr lang="en-US" altLang="ja" sz="3600" dirty="0"/>
          </a:p>
          <a:p>
            <a:pPr lvl="1"/>
            <a:r>
              <a:rPr lang="ja-JP" altLang="en-US" sz="3600"/>
              <a:t>データを用いたデバイスの研究を</a:t>
            </a:r>
            <a:r>
              <a:rPr lang="ja" altLang="en-US" sz="3600" dirty="0"/>
              <a:t>行なって</a:t>
            </a:r>
            <a:r>
              <a:rPr lang="ja-JP" altLang="en-US" sz="3600"/>
              <a:t>いました</a:t>
            </a:r>
            <a:endParaRPr lang="en-US" altLang="ja" sz="3600" dirty="0"/>
          </a:p>
          <a:p>
            <a:r>
              <a:rPr lang="ja-JP" altLang="en-US" sz="4000"/>
              <a:t>インターン経験</a:t>
            </a:r>
            <a:endParaRPr lang="en-US" altLang="ja-JP" sz="4000" dirty="0"/>
          </a:p>
          <a:p>
            <a:pPr lvl="1"/>
            <a:r>
              <a:rPr lang="ja-JP" altLang="en-US" sz="3600"/>
              <a:t>ソフトウェアエンジニア</a:t>
            </a:r>
            <a:endParaRPr lang="en-US" altLang="ja-JP" sz="3600" dirty="0"/>
          </a:p>
          <a:p>
            <a:pPr lvl="1"/>
            <a:r>
              <a:rPr lang="ja-JP" altLang="en-US" sz="3600"/>
              <a:t>データ</a:t>
            </a:r>
            <a:r>
              <a:rPr lang="ja" altLang="en-US" sz="3600" dirty="0"/>
              <a:t>サイ</a:t>
            </a:r>
            <a:r>
              <a:rPr lang="ja-JP" altLang="en-US" sz="3600"/>
              <a:t>エ</a:t>
            </a:r>
            <a:r>
              <a:rPr lang="ja" altLang="en-US" sz="3600"/>
              <a:t>ンティスト</a:t>
            </a:r>
            <a:endParaRPr lang="en-US" altLang="j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766C1-77F4-744F-8C32-DACB07F32A2B}"/>
              </a:ext>
            </a:extLst>
          </p:cNvPr>
          <p:cNvSpPr txBox="1"/>
          <p:nvPr/>
        </p:nvSpPr>
        <p:spPr>
          <a:xfrm>
            <a:off x="1968085" y="9301491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松本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崇斗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まつもと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たかと</a:t>
            </a:r>
            <a:r>
              <a:rPr kumimoji="1" lang="en-US" altLang="ja-JP" sz="2800" dirty="0"/>
              <a:t>)</a:t>
            </a:r>
            <a:endParaRPr kumimoji="1" lang="en-US" sz="2800" dirty="0"/>
          </a:p>
        </p:txBody>
      </p:sp>
      <p:pic>
        <p:nvPicPr>
          <p:cNvPr id="11" name="Picture Placeholder 10" descr="A picture containing train, person, outdoor, fence&#10;&#10;Description automatically generated">
            <a:extLst>
              <a:ext uri="{FF2B5EF4-FFF2-40B4-BE49-F238E27FC236}">
                <a16:creationId xmlns:a16="http://schemas.microsoft.com/office/drawing/2014/main" id="{273D204B-6282-A14A-B790-47CA91A200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-421" r="39426" b="421"/>
          <a:stretch/>
        </p:blipFill>
        <p:spPr>
          <a:xfrm>
            <a:off x="1188722" y="2139500"/>
            <a:ext cx="5778123" cy="6894000"/>
          </a:xfrm>
        </p:spPr>
      </p:pic>
    </p:spTree>
    <p:extLst>
      <p:ext uri="{BB962C8B-B14F-4D97-AF65-F5344CB8AC3E}">
        <p14:creationId xmlns:p14="http://schemas.microsoft.com/office/powerpoint/2010/main" val="39042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 </a:t>
            </a:r>
            <a:r>
              <a:rPr lang="ja-JP" altLang="en-US"/>
              <a:t>今回ご縁をいただいた理由</a:t>
            </a:r>
            <a:endParaRPr kumimoji="1" lang="ja-JP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91EBBF-BE6A-6D47-9F05-24E947167F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r="19712"/>
          <a:stretch/>
        </p:blipFill>
        <p:spPr>
          <a:xfrm>
            <a:off x="510577" y="2331722"/>
            <a:ext cx="6682105" cy="6204812"/>
          </a:xfrm>
          <a:prstGeom prst="rect">
            <a:avLst/>
          </a:prstGeom>
        </p:spPr>
      </p:pic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825B40ED-200D-884A-9C89-D01E94E37485}"/>
              </a:ext>
            </a:extLst>
          </p:cNvPr>
          <p:cNvSpPr txBox="1">
            <a:spLocks/>
          </p:cNvSpPr>
          <p:nvPr/>
        </p:nvSpPr>
        <p:spPr>
          <a:xfrm>
            <a:off x="7684168" y="2391124"/>
            <a:ext cx="10395285" cy="620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371417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42854" algn="l" defTabSz="1371417" rtl="0" eaLnBrk="1" latinLnBrk="0" hangingPunct="1">
              <a:lnSpc>
                <a:spcPct val="12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2000" indent="-342854" algn="l" defTabSz="1371417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399980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689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" altLang="en-US" sz="3600" dirty="0"/>
              <a:t>データアントレプレナーフェロープログラム</a:t>
            </a:r>
            <a:r>
              <a:rPr lang="ja-JP" altLang="en-US" sz="3600"/>
              <a:t>に参加</a:t>
            </a:r>
            <a:endParaRPr lang="en-US" altLang="ja-JP" sz="3600" dirty="0"/>
          </a:p>
          <a:p>
            <a:pPr lvl="1"/>
            <a:r>
              <a:rPr lang="ja-JP" altLang="en-US" sz="2800"/>
              <a:t>最優秀賞を</a:t>
            </a:r>
            <a:r>
              <a:rPr lang="ja" altLang="en-US" sz="2800" dirty="0"/>
              <a:t>いただきました</a:t>
            </a:r>
            <a:endParaRPr lang="en-US" altLang="ja" sz="2800" dirty="0"/>
          </a:p>
          <a:p>
            <a:r>
              <a:rPr lang="ja" altLang="en-US" sz="3600" dirty="0"/>
              <a:t>曽根原先生</a:t>
            </a:r>
            <a:r>
              <a:rPr lang="ja-JP" altLang="en-US" sz="3600"/>
              <a:t>にお声を</a:t>
            </a:r>
            <a:r>
              <a:rPr lang="ja" altLang="en-US" sz="3600" dirty="0"/>
              <a:t>かけていだたきました</a:t>
            </a:r>
            <a:endParaRPr lang="en-US" altLang="ja" sz="3600" dirty="0"/>
          </a:p>
          <a:p>
            <a:pPr lvl="1"/>
            <a:r>
              <a:rPr lang="ja-JP" altLang="en-US" sz="2800"/>
              <a:t>昨年もお世話になりました</a:t>
            </a:r>
            <a:endParaRPr lang="en-US" altLang="ja-JP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データ</a:t>
            </a:r>
            <a:r>
              <a:rPr lang="ja" altLang="en-US" sz="4200" dirty="0">
                <a:solidFill>
                  <a:schemeClr val="accent1"/>
                </a:solidFill>
              </a:rPr>
              <a:t>アントレプレナーフェロープログラム</a:t>
            </a:r>
            <a:r>
              <a:rPr lang="en-US" altLang="ja" sz="4200" dirty="0">
                <a:solidFill>
                  <a:schemeClr val="accent1"/>
                </a:solidFill>
              </a:rPr>
              <a:t>(</a:t>
            </a:r>
            <a:r>
              <a:rPr lang="en-US" altLang="ja" sz="4200" dirty="0" err="1">
                <a:solidFill>
                  <a:schemeClr val="accent1"/>
                </a:solidFill>
              </a:rPr>
              <a:t>Defp</a:t>
            </a:r>
            <a:r>
              <a:rPr lang="en-US" altLang="ja" sz="4200" dirty="0">
                <a:solidFill>
                  <a:schemeClr val="accent1"/>
                </a:solidFill>
              </a:rPr>
              <a:t>)</a:t>
            </a:r>
            <a:r>
              <a:rPr lang="ja-JP" altLang="en-US" sz="4200">
                <a:solidFill>
                  <a:schemeClr val="accent1"/>
                </a:solidFill>
              </a:rPr>
              <a:t>の紹介</a:t>
            </a:r>
            <a:endParaRPr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7FA87-2E39-7E4B-BE93-51F96F691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594C3E-0428-FD47-ABEC-E437828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2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340948" y="1856206"/>
            <a:ext cx="8054746" cy="3142846"/>
          </a:xfrm>
        </p:spPr>
        <p:txBody>
          <a:bodyPr/>
          <a:lstStyle/>
          <a:p>
            <a:r>
              <a:rPr lang="ja" altLang="en-US" sz="5400" dirty="0"/>
              <a:t>データアントレプレナー</a:t>
            </a:r>
            <a:endParaRPr lang="en-US" altLang="ja" sz="5400" dirty="0"/>
          </a:p>
          <a:p>
            <a:r>
              <a:rPr lang="ja" altLang="en-US" sz="5400" dirty="0"/>
              <a:t>フェロープログラム（</a:t>
            </a:r>
            <a:r>
              <a:rPr lang="en-US" altLang="ja" sz="5400" dirty="0" err="1"/>
              <a:t>Defp</a:t>
            </a:r>
            <a:r>
              <a:rPr lang="ja" altLang="en-US" sz="5400" dirty="0"/>
              <a:t>）</a:t>
            </a:r>
            <a:endParaRPr lang="ja-JP" altLang="en-US" sz="5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9340948" y="5266345"/>
            <a:ext cx="8054746" cy="3807314"/>
          </a:xfrm>
        </p:spPr>
        <p:txBody>
          <a:bodyPr>
            <a:normAutofit fontScale="92500"/>
          </a:bodyPr>
          <a:lstStyle/>
          <a:p>
            <a:r>
              <a:rPr lang="ja-JP" altLang="en-US" sz="4000"/>
              <a:t>データ</a:t>
            </a:r>
            <a:r>
              <a:rPr lang="ja" altLang="en-US" sz="4000" dirty="0"/>
              <a:t>人材育成プログラム</a:t>
            </a:r>
            <a:endParaRPr lang="en-US" altLang="ja" sz="4000" dirty="0"/>
          </a:p>
          <a:p>
            <a:pPr lvl="1"/>
            <a:r>
              <a:rPr lang="ja-JP" altLang="en-US" sz="3600"/>
              <a:t>電通大で</a:t>
            </a:r>
            <a:r>
              <a:rPr lang="ja" altLang="en-US" sz="3600" dirty="0"/>
              <a:t>開催されて</a:t>
            </a:r>
            <a:r>
              <a:rPr lang="ja-JP" altLang="en-US" sz="3600"/>
              <a:t>いる</a:t>
            </a:r>
            <a:endParaRPr lang="en-US" altLang="ja-JP" sz="3600" dirty="0"/>
          </a:p>
          <a:p>
            <a:r>
              <a:rPr lang="ja-JP" altLang="en-US" sz="4000"/>
              <a:t>学べること</a:t>
            </a:r>
            <a:endParaRPr lang="en-US" altLang="ja-JP" sz="4000" dirty="0"/>
          </a:p>
          <a:p>
            <a:pPr lvl="1"/>
            <a:r>
              <a:rPr lang="ja-JP" altLang="en-US" sz="3600"/>
              <a:t>データを活用した</a:t>
            </a:r>
            <a:r>
              <a:rPr lang="ja" altLang="en-US" sz="3600" dirty="0"/>
              <a:t>ビジネス</a:t>
            </a:r>
            <a:r>
              <a:rPr lang="ja-JP" altLang="en-US" sz="3600"/>
              <a:t>理論</a:t>
            </a:r>
            <a:r>
              <a:rPr lang="ja" altLang="en-US" sz="3600" dirty="0"/>
              <a:t>，</a:t>
            </a:r>
            <a:r>
              <a:rPr lang="ja-JP" altLang="en-US" sz="3600"/>
              <a:t>政策</a:t>
            </a:r>
            <a:endParaRPr lang="en-US" altLang="ja-JP" sz="3600" dirty="0"/>
          </a:p>
          <a:p>
            <a:pPr lvl="1"/>
            <a:r>
              <a:rPr lang="ja" altLang="en-US" sz="3600" dirty="0"/>
              <a:t>データ</a:t>
            </a:r>
            <a:r>
              <a:rPr lang="ja-JP" altLang="en-US" sz="3600"/>
              <a:t>分析手法，実装技術など</a:t>
            </a:r>
            <a:endParaRPr lang="en-US" altLang="ja-JP" sz="54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5C36191-2700-784D-8C53-5588D4E73F5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8"/>
          <a:stretch/>
        </p:blipFill>
        <p:spPr>
          <a:xfrm>
            <a:off x="0" y="0"/>
            <a:ext cx="8197850" cy="102854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24D3E-BBA8-2148-B7C2-1475F22CA339}"/>
              </a:ext>
            </a:extLst>
          </p:cNvPr>
          <p:cNvSpPr txBox="1"/>
          <p:nvPr/>
        </p:nvSpPr>
        <p:spPr>
          <a:xfrm>
            <a:off x="15959670" y="0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https://de.uec.ac.jp/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フェロープログラム（</a:t>
            </a:r>
            <a:r>
              <a:rPr kumimoji="1" lang="en-US" altLang="ja-JP" dirty="0" err="1"/>
              <a:t>Defp</a:t>
            </a:r>
            <a:r>
              <a:rPr kumimoji="1" lang="ja-JP" altLang="en-US"/>
              <a:t>）</a:t>
            </a:r>
            <a:r>
              <a:rPr kumimoji="1" lang="en-US" altLang="ja-JP" dirty="0"/>
              <a:t> | </a:t>
            </a:r>
            <a:r>
              <a:rPr lang="ja-JP" altLang="en-US"/>
              <a:t>講義内容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70361" y="1420977"/>
            <a:ext cx="13201277" cy="8600285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データアントレプレナー</a:t>
            </a:r>
            <a:r>
              <a:rPr lang="ja-JP" altLang="en-US" sz="4400"/>
              <a:t>実践論</a:t>
            </a:r>
            <a:endParaRPr lang="en-US" altLang="ja-JP" sz="4400" dirty="0"/>
          </a:p>
          <a:p>
            <a:pPr lvl="1"/>
            <a:r>
              <a:rPr lang="ja-JP" altLang="en-US" sz="3600"/>
              <a:t>各企業が</a:t>
            </a:r>
            <a:r>
              <a:rPr lang="ja" altLang="en-US" sz="3600" dirty="0"/>
              <a:t>行なっている</a:t>
            </a:r>
            <a:r>
              <a:rPr lang="ja-JP" altLang="en-US" sz="3600"/>
              <a:t>データビジネスの実例を学ぶ</a:t>
            </a:r>
            <a:endParaRPr lang="en-US" altLang="ja-JP" sz="3600" dirty="0"/>
          </a:p>
          <a:p>
            <a:pPr lvl="1"/>
            <a:r>
              <a:rPr lang="ja-JP" altLang="en-US" sz="3600"/>
              <a:t>最終コマで</a:t>
            </a:r>
            <a:r>
              <a:rPr lang="ja" altLang="en-US" sz="3600" dirty="0"/>
              <a:t>ピッチコンテスト</a:t>
            </a:r>
            <a:r>
              <a:rPr lang="ja-JP" altLang="en-US" sz="3600"/>
              <a:t>を行う</a:t>
            </a:r>
            <a:endParaRPr lang="en-US" altLang="ja-JP" sz="3600" dirty="0"/>
          </a:p>
          <a:p>
            <a:pPr lvl="2"/>
            <a:r>
              <a:rPr lang="ja-JP" altLang="en-US" sz="3600"/>
              <a:t>データを活用したビジネスプランを提言するコンテスト</a:t>
            </a:r>
            <a:endParaRPr lang="en-US" altLang="ja-JP" sz="3600" dirty="0"/>
          </a:p>
          <a:p>
            <a:pPr lvl="2"/>
            <a:endParaRPr lang="en-US" altLang="ja-JP" sz="3600" dirty="0"/>
          </a:p>
          <a:p>
            <a:r>
              <a:rPr lang="ja-JP" altLang="en-US" sz="4400"/>
              <a:t>データサイエンティスト特論</a:t>
            </a:r>
            <a:endParaRPr lang="en-US" altLang="ja-JP" sz="4400" dirty="0"/>
          </a:p>
          <a:p>
            <a:pPr lvl="1"/>
            <a:r>
              <a:rPr lang="ja" altLang="en-US" sz="3600" dirty="0"/>
              <a:t>不動産データ</a:t>
            </a:r>
            <a:r>
              <a:rPr lang="ja-JP" altLang="en-US" sz="3600"/>
              <a:t>の分析，機械学習モデル（</a:t>
            </a:r>
            <a:r>
              <a:rPr lang="en-US" altLang="ja-JP" sz="3600" dirty="0"/>
              <a:t>AI</a:t>
            </a:r>
            <a:r>
              <a:rPr lang="ja-JP" altLang="en-US" sz="3600"/>
              <a:t>エンジン）の実装</a:t>
            </a:r>
            <a:endParaRPr lang="en-US" altLang="ja-JP" sz="3600" dirty="0"/>
          </a:p>
          <a:p>
            <a:pPr lvl="2"/>
            <a:r>
              <a:rPr lang="ja-JP" altLang="en-US" sz="3600"/>
              <a:t>物件価格</a:t>
            </a:r>
            <a:r>
              <a:rPr lang="ja" altLang="en-US" sz="3600" dirty="0"/>
              <a:t>予測モデルの</a:t>
            </a:r>
            <a:r>
              <a:rPr lang="ja-JP" altLang="en-US" sz="3600"/>
              <a:t>精度を競うコンペティションを行う</a:t>
            </a:r>
            <a:endParaRPr lang="en-US" altLang="ja-JP" sz="3600" dirty="0"/>
          </a:p>
          <a:p>
            <a:pPr lvl="1"/>
            <a:endParaRPr kumimoji="1" lang="en-US" altLang="ja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D5F9A3D-C521-1649-A724-230DE8828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CA800DD-9063-F844-BBC3-914B9C2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0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11960</TotalTime>
  <Words>994</Words>
  <Application>Microsoft Macintosh PowerPoint</Application>
  <PresentationFormat>Custom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イントロダクション</vt:lpstr>
      <vt:lpstr>質問について</vt:lpstr>
      <vt:lpstr>コンテンツ</vt:lpstr>
      <vt:lpstr>コンテンツ</vt:lpstr>
      <vt:lpstr>自己紹介 | プロフィール</vt:lpstr>
      <vt:lpstr>自己紹介 | 今回ご縁をいただいた理由</vt:lpstr>
      <vt:lpstr>コンテンツ</vt:lpstr>
      <vt:lpstr>PowerPoint Presentation</vt:lpstr>
      <vt:lpstr>データアントレプレナーフェロープログラム（Defp） | 講義内容</vt:lpstr>
      <vt:lpstr>コンテンツ</vt:lpstr>
      <vt:lpstr>データアントレプレナー実践論 | 概要</vt:lpstr>
      <vt:lpstr>データアントレプレナー実践論 | Nightleyのデータビジネス</vt:lpstr>
      <vt:lpstr>データアントレプレナー実践論 | Nightleyのデータビジネス</vt:lpstr>
      <vt:lpstr>データアントレプレナー実践論 | ピッチコンテスト</vt:lpstr>
      <vt:lpstr>IoT冷蔵庫を利用したマーケティング高度化</vt:lpstr>
      <vt:lpstr>IoT冷蔵庫とは</vt:lpstr>
      <vt:lpstr>食料品消費動向データ分析によるマーケティング</vt:lpstr>
      <vt:lpstr>本ビジネスモデルのエコシステム</vt:lpstr>
      <vt:lpstr>コンテンツ</vt:lpstr>
      <vt:lpstr>データサイエンティスト特論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153</cp:revision>
  <dcterms:created xsi:type="dcterms:W3CDTF">2016-06-18T12:18:23Z</dcterms:created>
  <dcterms:modified xsi:type="dcterms:W3CDTF">2020-05-30T21:19:01Z</dcterms:modified>
</cp:coreProperties>
</file>