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  <p:sldMasterId id="2147483676" r:id="rId2"/>
    <p:sldMasterId id="2147483664" r:id="rId3"/>
  </p:sldMasterIdLst>
  <p:notesMasterIdLst>
    <p:notesMasterId r:id="rId19"/>
  </p:notesMasterIdLst>
  <p:sldIdLst>
    <p:sldId id="258" r:id="rId4"/>
    <p:sldId id="267" r:id="rId5"/>
    <p:sldId id="322" r:id="rId6"/>
    <p:sldId id="320" r:id="rId7"/>
    <p:sldId id="345" r:id="rId8"/>
    <p:sldId id="323" r:id="rId9"/>
    <p:sldId id="336" r:id="rId10"/>
    <p:sldId id="341" r:id="rId11"/>
    <p:sldId id="342" r:id="rId12"/>
    <p:sldId id="343" r:id="rId13"/>
    <p:sldId id="344" r:id="rId14"/>
    <p:sldId id="319" r:id="rId15"/>
    <p:sldId id="327" r:id="rId16"/>
    <p:sldId id="329" r:id="rId17"/>
    <p:sldId id="331" r:id="rId18"/>
  </p:sldIdLst>
  <p:sldSz cx="18288000" cy="10285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89" autoAdjust="0"/>
    <p:restoredTop sz="94663"/>
  </p:normalViewPr>
  <p:slideViewPr>
    <p:cSldViewPr snapToGrid="0" showGuides="1">
      <p:cViewPr varScale="1">
        <p:scale>
          <a:sx n="78" d="100"/>
          <a:sy n="78" d="100"/>
        </p:scale>
        <p:origin x="272" y="176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5ABCC-732D-4DFB-BF35-D5B0D3F49F74}" type="datetimeFigureOut">
              <a:rPr kumimoji="1" lang="ja-JP" altLang="en-US" smtClean="0"/>
              <a:t>2020/5/31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2FBDB-533E-4526-9ECF-B2ACD996C9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4618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68575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1371509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2057263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2743017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3428771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4114526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480028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548603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ヘッダーとフッター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9073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2872125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320038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303625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5375812" y="4816369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5144633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4980500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5375812" y="676061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708887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692474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2420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2111045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243930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227517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5375812" y="3914594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4242858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4078725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5375812" y="571814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604640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588227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0" name="直線コネクタ 19"/>
          <p:cNvCxnSpPr/>
          <p:nvPr userDrawn="1"/>
        </p:nvCxnSpPr>
        <p:spPr>
          <a:xfrm>
            <a:off x="5375812" y="752169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0" y="784995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501836" y="768582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32701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1905140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2151338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198720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3" name="直線コネクタ 22"/>
          <p:cNvCxnSpPr/>
          <p:nvPr userDrawn="1"/>
        </p:nvCxnSpPr>
        <p:spPr>
          <a:xfrm>
            <a:off x="5375812" y="3401787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3647985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3483853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6" name="直線コネクタ 25"/>
          <p:cNvCxnSpPr/>
          <p:nvPr userDrawn="1"/>
        </p:nvCxnSpPr>
        <p:spPr>
          <a:xfrm>
            <a:off x="5375812" y="4898434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5144632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4980500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9" name="直線コネクタ 28"/>
          <p:cNvCxnSpPr/>
          <p:nvPr userDrawn="1"/>
        </p:nvCxnSpPr>
        <p:spPr>
          <a:xfrm>
            <a:off x="5375812" y="6395081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0" y="664127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501836" y="6477147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32" name="直線コネクタ 31"/>
          <p:cNvCxnSpPr/>
          <p:nvPr userDrawn="1"/>
        </p:nvCxnSpPr>
        <p:spPr>
          <a:xfrm>
            <a:off x="5375812" y="7891728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27100" y="8137926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5501836" y="797379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10612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画面いっぱ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1549400"/>
            <a:ext cx="13030200" cy="8072438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24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3932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に画像を挿入できるレイアウト - 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677053" y="2110512"/>
            <a:ext cx="9175847" cy="6892118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24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1645920" y="2110511"/>
            <a:ext cx="5776546" cy="6892119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022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に画像を挿入できるレイアウト - 箇条書き - 2つず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677053" y="2110512"/>
            <a:ext cx="9175847" cy="3320981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1640645" y="2110512"/>
            <a:ext cx="5781821" cy="3320981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677053" y="5866117"/>
            <a:ext cx="9175847" cy="3320981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15"/>
          </p:nvPr>
        </p:nvSpPr>
        <p:spPr>
          <a:xfrm>
            <a:off x="1640645" y="5866117"/>
            <a:ext cx="5781821" cy="3320981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439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幅の広い画像を挿入でき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0" y="1969832"/>
            <a:ext cx="18288000" cy="5043558"/>
          </a:xfrm>
          <a:solidFill>
            <a:schemeClr val="accent1">
              <a:lumMod val="20000"/>
              <a:lumOff val="80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95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 - 番号付き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7576457" cy="10285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56344" y="2051163"/>
            <a:ext cx="6110514" cy="618308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171543" y="1783556"/>
            <a:ext cx="9100457" cy="6718300"/>
          </a:xfrm>
        </p:spPr>
        <p:txBody>
          <a:bodyPr anchor="ctr">
            <a:normAutofit/>
          </a:bodyPr>
          <a:lstStyle>
            <a:lvl1pPr marL="504000" indent="-828000" algn="l">
              <a:lnSpc>
                <a:spcPct val="100000"/>
              </a:lnSpc>
              <a:spcBef>
                <a:spcPts val="42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テキスト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53308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が左半分を占め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340948" y="1856206"/>
            <a:ext cx="8054746" cy="314284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800">
                <a:solidFill>
                  <a:schemeClr val="accent1"/>
                </a:solidFill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5153800"/>
            <a:ext cx="1828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340948" y="5266345"/>
            <a:ext cx="8054746" cy="3807314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19780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が上半分を占め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8288000" cy="54301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5728337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/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7045482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2628900" y="691183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328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3053556"/>
            <a:ext cx="13030200" cy="41783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/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469481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スライドタイトルとテキスト - 中央寄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3728076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/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045221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2628900" y="4911578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6748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47741"/>
            <a:ext cx="13030200" cy="198993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833881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印象的な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6243827"/>
            <a:ext cx="13030200" cy="198993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0"/>
            <a:ext cx="18288000" cy="5141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45588" y="829993"/>
            <a:ext cx="16796825" cy="3896751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</p:spTree>
    <p:extLst>
      <p:ext uri="{BB962C8B-B14F-4D97-AF65-F5344CB8AC3E}">
        <p14:creationId xmlns:p14="http://schemas.microsoft.com/office/powerpoint/2010/main" val="169054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"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02100"/>
            <a:ext cx="13030200" cy="4583906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bg1"/>
              </a:buClr>
              <a:buFont typeface="Wingdings" panose="05000000000000000000" pitchFamily="2" charset="2"/>
              <a:buChar char="n"/>
              <a:defRPr sz="3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911600"/>
            <a:ext cx="15659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2738355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</p:spTree>
    <p:extLst>
      <p:ext uri="{BB962C8B-B14F-4D97-AF65-F5344CB8AC3E}">
        <p14:creationId xmlns:p14="http://schemas.microsoft.com/office/powerpoint/2010/main" val="8214543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シンプ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403704"/>
            <a:ext cx="16878300" cy="147800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8294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3830596"/>
            <a:ext cx="16878300" cy="1478004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5308600"/>
            <a:ext cx="13030200" cy="1473200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719164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846596"/>
            <a:ext cx="16878300" cy="13383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3937000"/>
            <a:ext cx="13030200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344563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846596"/>
            <a:ext cx="16878300" cy="13383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3937000"/>
            <a:ext cx="13030200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14"/>
          </p:nvPr>
        </p:nvSpPr>
        <p:spPr>
          <a:xfrm>
            <a:off x="8570687" y="2790374"/>
            <a:ext cx="1146627" cy="1146626"/>
          </a:xfrm>
          <a:noFill/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34726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矩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505200" y="4494202"/>
            <a:ext cx="14077950" cy="109540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517900" y="5791210"/>
            <a:ext cx="13030200" cy="2024856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0" y="4494202"/>
            <a:ext cx="3238500" cy="129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863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矩形と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479800" y="4986296"/>
            <a:ext cx="14243050" cy="11351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3505200" y="4152900"/>
            <a:ext cx="12319000" cy="909596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4494202"/>
            <a:ext cx="3238500" cy="129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0084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とテキスト - 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653366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65278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673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画像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0"/>
            <a:ext cx="9144000" cy="10285413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417956" y="7924800"/>
            <a:ext cx="844913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392557" y="5160468"/>
            <a:ext cx="8474529" cy="18209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/>
                </a:solidFill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417957" y="4269016"/>
            <a:ext cx="8450833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1108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画像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878287"/>
            <a:ext cx="18288000" cy="3381828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671661" y="8069943"/>
            <a:ext cx="10944679" cy="1008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1029597" y="6761719"/>
            <a:ext cx="16228806" cy="996933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800">
                <a:solidFill>
                  <a:schemeClr val="bg1"/>
                </a:solidFill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2286" y="5870267"/>
            <a:ext cx="16183428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19508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おわりに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403704"/>
            <a:ext cx="16878300" cy="147800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489209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おわりに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994547"/>
            <a:ext cx="16878300" cy="14780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13"/>
          </p:nvPr>
        </p:nvSpPr>
        <p:spPr>
          <a:xfrm>
            <a:off x="8570687" y="3468094"/>
            <a:ext cx="1146627" cy="1146626"/>
          </a:xfrm>
          <a:noFill/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50430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 - メインカラーの背景 -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2392472"/>
            <a:ext cx="18288000" cy="5500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3178600"/>
            <a:ext cx="16878300" cy="946851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35251" y="4531628"/>
            <a:ext cx="13253357" cy="2667207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2628900" y="4389064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2308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 - メインカラーの背景 -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>
            <a:spLocks noChangeAspect="1"/>
          </p:cNvSpPr>
          <p:nvPr userDrawn="1"/>
        </p:nvSpPr>
        <p:spPr>
          <a:xfrm>
            <a:off x="535147" y="542571"/>
            <a:ext cx="17217707" cy="9200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517322" y="2552032"/>
            <a:ext cx="13253357" cy="5181349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070444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ブレイク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8124859"/>
            <a:ext cx="15659100" cy="10779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セクションタイトル</a:t>
            </a:r>
          </a:p>
        </p:txBody>
      </p:sp>
      <p:cxnSp>
        <p:nvCxnSpPr>
          <p:cNvPr id="3" name="直線コネクタ 2"/>
          <p:cNvCxnSpPr/>
          <p:nvPr userDrawn="1"/>
        </p:nvCxnSpPr>
        <p:spPr>
          <a:xfrm>
            <a:off x="2628900" y="7994650"/>
            <a:ext cx="15659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10513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とテキスト - メインカラーの背景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14450" y="3733231"/>
            <a:ext cx="15659100" cy="1292568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見出しを入力</a:t>
            </a:r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221798"/>
            <a:ext cx="13030200" cy="1989931"/>
          </a:xfrm>
        </p:spPr>
        <p:txBody>
          <a:bodyPr anchor="t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65799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90853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と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8004517"/>
            <a:ext cx="18288000" cy="1224475"/>
          </a:xfrm>
          <a:solidFill>
            <a:schemeClr val="tx1">
              <a:alpha val="20000"/>
            </a:schemeClr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スライドタイトル</a:t>
            </a:r>
          </a:p>
        </p:txBody>
      </p:sp>
    </p:spTree>
    <p:extLst>
      <p:ext uri="{BB962C8B-B14F-4D97-AF65-F5344CB8AC3E}">
        <p14:creationId xmlns:p14="http://schemas.microsoft.com/office/powerpoint/2010/main" val="3138547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順番説明用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2101453"/>
            <a:ext cx="14986000" cy="5031978"/>
          </a:xfrm>
        </p:spPr>
        <p:txBody>
          <a:bodyPr anchor="ctr">
            <a:normAutofit/>
          </a:bodyPr>
          <a:lstStyle>
            <a:lvl1pPr marL="742950" indent="-792000" algn="l">
              <a:lnSpc>
                <a:spcPct val="120000"/>
              </a:lnSpc>
              <a:spcBef>
                <a:spcPts val="30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65848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とタイトルおよび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44529"/>
            <a:ext cx="18288000" cy="3940884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6541481"/>
            <a:ext cx="13030200" cy="1097866"/>
          </a:xfrm>
          <a:noFill/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スライドタイトル</a:t>
            </a:r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7696462"/>
            <a:ext cx="13030200" cy="2024318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3278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順番説明用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653366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65278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2101453"/>
            <a:ext cx="14986000" cy="4253309"/>
          </a:xfrm>
        </p:spPr>
        <p:txBody>
          <a:bodyPr anchor="ctr">
            <a:normAutofit/>
          </a:bodyPr>
          <a:lstStyle>
            <a:lvl1pPr marL="742950" indent="-792000" algn="l">
              <a:lnSpc>
                <a:spcPct val="120000"/>
              </a:lnSpc>
              <a:spcBef>
                <a:spcPts val="30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0782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 - 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06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02100"/>
            <a:ext cx="13030200" cy="4583906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9116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02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上が広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689600"/>
            <a:ext cx="13030200" cy="34036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54991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00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見出しあ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3259137"/>
            <a:ext cx="13030200" cy="23368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170237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220415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6821092"/>
            <a:ext cx="13030200" cy="23368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628900" y="6749656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2628900" y="5780619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1640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7100" y="471404"/>
            <a:ext cx="166878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100" y="1981200"/>
            <a:ext cx="166751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7043400" y="9533055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43400" y="9621955"/>
            <a:ext cx="7366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3"/>
          </p:nvPr>
        </p:nvSpPr>
        <p:spPr>
          <a:xfrm>
            <a:off x="10680700" y="9621838"/>
            <a:ext cx="6172200" cy="54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-12700" y="589932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556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90" r:id="rId4"/>
    <p:sldLayoutId id="2147483691" r:id="rId5"/>
    <p:sldLayoutId id="2147483670" r:id="rId6"/>
    <p:sldLayoutId id="2147483671" r:id="rId7"/>
    <p:sldLayoutId id="2147483674" r:id="rId8"/>
    <p:sldLayoutId id="2147483673" r:id="rId9"/>
    <p:sldLayoutId id="2147483687" r:id="rId10"/>
    <p:sldLayoutId id="2147483688" r:id="rId11"/>
    <p:sldLayoutId id="2147483689" r:id="rId12"/>
    <p:sldLayoutId id="2147483672" r:id="rId13"/>
    <p:sldLayoutId id="2147483679" r:id="rId14"/>
    <p:sldLayoutId id="2147483693" r:id="rId15"/>
    <p:sldLayoutId id="2147483680" r:id="rId16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0000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7100" y="471404"/>
            <a:ext cx="166878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100" y="1981200"/>
            <a:ext cx="166751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7043400" y="9533055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43400" y="9621955"/>
            <a:ext cx="7366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3"/>
          </p:nvPr>
        </p:nvSpPr>
        <p:spPr>
          <a:xfrm>
            <a:off x="10680700" y="9621838"/>
            <a:ext cx="6172200" cy="54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819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4" r:id="rId2"/>
    <p:sldLayoutId id="2147483692" r:id="rId3"/>
    <p:sldLayoutId id="2147483685" r:id="rId4"/>
    <p:sldLayoutId id="2147483686" r:id="rId5"/>
    <p:sldLayoutId id="2147483696" r:id="rId6"/>
    <p:sldLayoutId id="2147483697" r:id="rId7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0000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3900" y="484104"/>
            <a:ext cx="168783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981200"/>
            <a:ext cx="168783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24536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700" r:id="rId4"/>
    <p:sldLayoutId id="2147483668" r:id="rId5"/>
    <p:sldLayoutId id="2147483669" r:id="rId6"/>
    <p:sldLayoutId id="2147483701" r:id="rId7"/>
    <p:sldLayoutId id="2147483702" r:id="rId8"/>
    <p:sldLayoutId id="2147483694" r:id="rId9"/>
    <p:sldLayoutId id="2147483695" r:id="rId10"/>
    <p:sldLayoutId id="2147483698" r:id="rId11"/>
    <p:sldLayoutId id="2147483699" r:id="rId12"/>
    <p:sldLayoutId id="2147483675" r:id="rId13"/>
    <p:sldLayoutId id="2147483703" r:id="rId14"/>
    <p:sldLayoutId id="2147483682" r:id="rId15"/>
    <p:sldLayoutId id="2147483681" r:id="rId16"/>
    <p:sldLayoutId id="2147483683" r:id="rId17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46" indent="0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データ分析演習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ja-JP" altLang="en-US"/>
              <a:t>松本</a:t>
            </a:r>
            <a:r>
              <a:rPr lang="en-US" altLang="ja-JP" dirty="0"/>
              <a:t> </a:t>
            </a:r>
            <a:r>
              <a:rPr lang="ja-JP" altLang="en-US"/>
              <a:t>崇斗</a:t>
            </a:r>
            <a:r>
              <a:rPr lang="en-US" altLang="ja-JP" dirty="0"/>
              <a:t>(</a:t>
            </a:r>
            <a:r>
              <a:rPr lang="en-US" altLang="ja-JP" dirty="0" err="1"/>
              <a:t>Takato</a:t>
            </a:r>
            <a:r>
              <a:rPr lang="en-US" altLang="ja-JP" dirty="0"/>
              <a:t> Matsumoto)</a:t>
            </a:r>
          </a:p>
          <a:p>
            <a:r>
              <a:rPr kumimoji="1" lang="en-US" altLang="ja-JP" dirty="0"/>
              <a:t>takato</a:t>
            </a:r>
            <a:r>
              <a:rPr lang="en-US" altLang="ja-JP" dirty="0"/>
              <a:t>.matsumoto0114@gmail.com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/>
              <a:t>津田塾大学総合政策学部総合政策学科</a:t>
            </a:r>
            <a:r>
              <a:rPr kumimoji="1" lang="en-US" altLang="ja-JP" dirty="0"/>
              <a:t> | </a:t>
            </a:r>
            <a:r>
              <a:rPr kumimoji="1" lang="ja-JP" altLang="en-US"/>
              <a:t>データ政策学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8739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不動産価格の予測</a:t>
            </a:r>
            <a:r>
              <a:rPr lang="en-US" altLang="ja-JP" dirty="0"/>
              <a:t> | </a:t>
            </a:r>
            <a:r>
              <a:rPr lang="ja-JP" altLang="en-US"/>
              <a:t>線形回帰モデルの作成</a:t>
            </a:r>
            <a:endParaRPr kumimoji="1" lang="ja-JP" altLang="en-US" dirty="0"/>
          </a:p>
        </p:txBody>
      </p:sp>
      <p:sp>
        <p:nvSpPr>
          <p:cNvPr id="15" name="テキスト プレースホルダー 9">
            <a:extLst>
              <a:ext uri="{FF2B5EF4-FFF2-40B4-BE49-F238E27FC236}">
                <a16:creationId xmlns:a16="http://schemas.microsoft.com/office/drawing/2014/main" id="{98F5EB82-97F4-BE48-8A01-5935D01BB0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17081" y="1451751"/>
            <a:ext cx="15907837" cy="4752232"/>
          </a:xfrm>
        </p:spPr>
        <p:txBody>
          <a:bodyPr>
            <a:normAutofit/>
          </a:bodyPr>
          <a:lstStyle/>
          <a:p>
            <a:r>
              <a:rPr lang="ja-JP" altLang="en-US" sz="4000"/>
              <a:t>求まった直線は以下の式で表されます</a:t>
            </a:r>
            <a:endParaRPr lang="en-US" altLang="ja-JP" sz="3200" dirty="0"/>
          </a:p>
          <a:p>
            <a:pPr lvl="1"/>
            <a:endParaRPr lang="en-US" altLang="ja" sz="3200" dirty="0"/>
          </a:p>
          <a:p>
            <a:endParaRPr lang="en-US" altLang="ja-JP" sz="4000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848FA93-3DF9-3B45-9537-C5287D7DA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80700" y="9621838"/>
            <a:ext cx="6172200" cy="547687"/>
          </a:xfrm>
        </p:spPr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9B427DE-EF69-E845-804E-A7A968EC9E3E}"/>
              </a:ext>
            </a:extLst>
          </p:cNvPr>
          <p:cNvGrpSpPr/>
          <p:nvPr/>
        </p:nvGrpSpPr>
        <p:grpSpPr>
          <a:xfrm>
            <a:off x="1670784" y="4829549"/>
            <a:ext cx="6338337" cy="5325806"/>
            <a:chOff x="1670784" y="4829549"/>
            <a:chExt cx="6338337" cy="5325806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A63EB50-C4A4-FC41-838C-4C8867B9C50C}"/>
                </a:ext>
              </a:extLst>
            </p:cNvPr>
            <p:cNvGrpSpPr/>
            <p:nvPr/>
          </p:nvGrpSpPr>
          <p:grpSpPr>
            <a:xfrm>
              <a:off x="1670784" y="4829549"/>
              <a:ext cx="6338337" cy="5325806"/>
              <a:chOff x="537248" y="4220307"/>
              <a:chExt cx="6338337" cy="5325806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9183EBC9-67BD-D444-B097-1ACFA472D275}"/>
                  </a:ext>
                </a:extLst>
              </p:cNvPr>
              <p:cNvGrpSpPr/>
              <p:nvPr/>
            </p:nvGrpSpPr>
            <p:grpSpPr>
              <a:xfrm>
                <a:off x="1653571" y="4220307"/>
                <a:ext cx="5222014" cy="4527445"/>
                <a:chOff x="4660540" y="3763107"/>
                <a:chExt cx="5222014" cy="4527445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6054E02C-CA2C-334D-A596-B250D0CEE9B2}"/>
                    </a:ext>
                  </a:extLst>
                </p:cNvPr>
                <p:cNvGrpSpPr/>
                <p:nvPr/>
              </p:nvGrpSpPr>
              <p:grpSpPr>
                <a:xfrm>
                  <a:off x="4660540" y="3763107"/>
                  <a:ext cx="5222014" cy="4527445"/>
                  <a:chOff x="4519863" y="3165421"/>
                  <a:chExt cx="3793958" cy="3148358"/>
                </a:xfrm>
              </p:grpSpPr>
              <p:cxnSp>
                <p:nvCxnSpPr>
                  <p:cNvPr id="4" name="Straight Connector 3">
                    <a:extLst>
                      <a:ext uri="{FF2B5EF4-FFF2-40B4-BE49-F238E27FC236}">
                        <a16:creationId xmlns:a16="http://schemas.microsoft.com/office/drawing/2014/main" id="{1855AD81-BA6E-9B4C-BF67-C0F8594569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19863" y="3165421"/>
                    <a:ext cx="0" cy="314835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74F98A50-8621-364A-A834-BD0D082A26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519863" y="6313779"/>
                    <a:ext cx="3793958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F1D72D8C-2A5A-9546-B826-741CC7735EE2}"/>
                    </a:ext>
                  </a:extLst>
                </p:cNvPr>
                <p:cNvSpPr/>
                <p:nvPr/>
              </p:nvSpPr>
              <p:spPr>
                <a:xfrm>
                  <a:off x="6238648" y="5298864"/>
                  <a:ext cx="316523" cy="31652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en-JP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4F9DB311-0FB9-7B49-9BC9-3FA0AE3BE67A}"/>
                    </a:ext>
                  </a:extLst>
                </p:cNvPr>
                <p:cNvSpPr/>
                <p:nvPr/>
              </p:nvSpPr>
              <p:spPr>
                <a:xfrm>
                  <a:off x="8813281" y="5334795"/>
                  <a:ext cx="316523" cy="31652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en-JP"/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0A1706CA-117A-2146-9EDE-D2C6D17D86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660541" y="4385137"/>
                  <a:ext cx="5159392" cy="3492771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95329488-08E3-CA4B-B4CE-27B32B29A301}"/>
                    </a:ext>
                  </a:extLst>
                </p:cNvPr>
                <p:cNvSpPr/>
                <p:nvPr/>
              </p:nvSpPr>
              <p:spPr>
                <a:xfrm>
                  <a:off x="7569161" y="6747052"/>
                  <a:ext cx="316523" cy="31652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en-JP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0A5F99B2-6F48-7D4B-8560-A68B00BB046E}"/>
                    </a:ext>
                  </a:extLst>
                </p:cNvPr>
                <p:cNvSpPr/>
                <p:nvPr/>
              </p:nvSpPr>
              <p:spPr>
                <a:xfrm>
                  <a:off x="5148359" y="6733543"/>
                  <a:ext cx="316523" cy="31652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en-JP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58450E7A-7CD9-A449-86DF-6E6DD5066F52}"/>
                      </a:ext>
                    </a:extLst>
                  </p:cNvPr>
                  <p:cNvSpPr/>
                  <p:nvPr/>
                </p:nvSpPr>
                <p:spPr>
                  <a:xfrm>
                    <a:off x="537248" y="5914325"/>
                    <a:ext cx="921342" cy="101566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4000" b="0" dirty="0"/>
                  </a:p>
                  <a:p>
                    <a:r>
                      <a:rPr lang="en-US" sz="2000" dirty="0"/>
                      <a:t>(p</a:t>
                    </a:r>
                    <a:r>
                      <a:rPr lang="en-JP" sz="2000" dirty="0"/>
                      <a:t>rice)</a:t>
                    </a:r>
                    <a:endParaRPr lang="en-JP" sz="4000" dirty="0"/>
                  </a:p>
                </p:txBody>
              </p:sp>
            </mc:Choice>
            <mc:Fallback xmlns="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58450E7A-7CD9-A449-86DF-6E6DD5066F5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7248" y="5914325"/>
                    <a:ext cx="921342" cy="101566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8333" r="-5556" b="-8642"/>
                    </a:stretch>
                  </a:blipFill>
                </p:spPr>
                <p:txBody>
                  <a:bodyPr/>
                  <a:lstStyle/>
                  <a:p>
                    <a:r>
                      <a:rPr lang="en-JP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84C694CA-2E4E-C447-BFDB-6BCE9E72EDC5}"/>
                      </a:ext>
                    </a:extLst>
                  </p:cNvPr>
                  <p:cNvSpPr/>
                  <p:nvPr/>
                </p:nvSpPr>
                <p:spPr>
                  <a:xfrm>
                    <a:off x="3956449" y="8852397"/>
                    <a:ext cx="1083695" cy="69371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4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a14:m>
                    <a:r>
                      <a:rPr lang="en-JP" dirty="0"/>
                      <a:t>(area)</a:t>
                    </a:r>
                  </a:p>
                </p:txBody>
              </p:sp>
            </mc:Choice>
            <mc:Fallback xmlns=""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84C694CA-2E4E-C447-BFDB-6BCE9E72EDC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6449" y="8852397"/>
                    <a:ext cx="1083695" cy="69371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326" r="-4651" b="-5357"/>
                    </a:stretch>
                  </a:blipFill>
                </p:spPr>
                <p:txBody>
                  <a:bodyPr/>
                  <a:lstStyle/>
                  <a:p>
                    <a:r>
                      <a:rPr lang="en-JP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ED5B12D-2365-454A-8BE9-D7F3FF4E11F4}"/>
                </a:ext>
              </a:extLst>
            </p:cNvPr>
            <p:cNvCxnSpPr>
              <a:cxnSpLocks/>
            </p:cNvCxnSpPr>
            <p:nvPr/>
          </p:nvCxnSpPr>
          <p:spPr>
            <a:xfrm>
              <a:off x="4495861" y="6681829"/>
              <a:ext cx="0" cy="1118156"/>
            </a:xfrm>
            <a:prstGeom prst="line">
              <a:avLst/>
            </a:prstGeom>
            <a:ln w="38100">
              <a:solidFill>
                <a:schemeClr val="tx2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40F97CF-AC84-2148-AFA0-46539312B307}"/>
                </a:ext>
              </a:extLst>
            </p:cNvPr>
            <p:cNvCxnSpPr>
              <a:cxnSpLocks/>
            </p:cNvCxnSpPr>
            <p:nvPr/>
          </p:nvCxnSpPr>
          <p:spPr>
            <a:xfrm>
              <a:off x="5853989" y="6933969"/>
              <a:ext cx="0" cy="879525"/>
            </a:xfrm>
            <a:prstGeom prst="line">
              <a:avLst/>
            </a:prstGeom>
            <a:ln w="38100">
              <a:solidFill>
                <a:schemeClr val="tx2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81EBCC5-A6C2-6E4A-B2C1-A2B95DB20714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>
              <a:off x="7093243" y="6054444"/>
              <a:ext cx="4867" cy="346793"/>
            </a:xfrm>
            <a:prstGeom prst="line">
              <a:avLst/>
            </a:prstGeom>
            <a:ln w="38100">
              <a:solidFill>
                <a:schemeClr val="tx2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A286940-9A96-DF46-9AA3-67B886FDD028}"/>
                </a:ext>
              </a:extLst>
            </p:cNvPr>
            <p:cNvCxnSpPr>
              <a:cxnSpLocks/>
            </p:cNvCxnSpPr>
            <p:nvPr/>
          </p:nvCxnSpPr>
          <p:spPr>
            <a:xfrm>
              <a:off x="3444363" y="8116508"/>
              <a:ext cx="0" cy="404440"/>
            </a:xfrm>
            <a:prstGeom prst="line">
              <a:avLst/>
            </a:prstGeom>
            <a:ln w="38100">
              <a:solidFill>
                <a:schemeClr val="tx2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DFA51D-29CF-8A46-A478-D5075A242D1E}"/>
                  </a:ext>
                </a:extLst>
              </p:cNvPr>
              <p:cNvSpPr txBox="1"/>
              <p:nvPr/>
            </p:nvSpPr>
            <p:spPr>
              <a:xfrm>
                <a:off x="7429746" y="7520363"/>
                <a:ext cx="11660359" cy="4342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dirty="0" smtClean="0"/>
                        <m:t>目的変数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係数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説明変数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切片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DFA51D-29CF-8A46-A478-D5075A242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746" y="7520363"/>
                <a:ext cx="11660359" cy="434286"/>
              </a:xfrm>
              <a:prstGeom prst="rect">
                <a:avLst/>
              </a:prstGeom>
              <a:blipFill>
                <a:blip r:embed="rId4"/>
                <a:stretch>
                  <a:fillRect t="-11429" b="-34286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815D282-932C-4446-B35E-C20D319AD8B9}"/>
                  </a:ext>
                </a:extLst>
              </p:cNvPr>
              <p:cNvSpPr txBox="1"/>
              <p:nvPr/>
            </p:nvSpPr>
            <p:spPr>
              <a:xfrm>
                <a:off x="9566505" y="5910815"/>
                <a:ext cx="6841408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5400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815D282-932C-4446-B35E-C20D319AD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6505" y="5910815"/>
                <a:ext cx="6841408" cy="830997"/>
              </a:xfrm>
              <a:prstGeom prst="rect">
                <a:avLst/>
              </a:prstGeom>
              <a:blipFill>
                <a:blip r:embed="rId5"/>
                <a:stretch>
                  <a:fillRect b="-20896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38D281-478C-314A-B614-63A3D21B19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9205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不動産価格の予測</a:t>
            </a:r>
            <a:r>
              <a:rPr lang="en-US" altLang="ja-JP" dirty="0"/>
              <a:t> | price</a:t>
            </a:r>
            <a:r>
              <a:rPr lang="ja-JP" altLang="en-US"/>
              <a:t>の予測</a:t>
            </a:r>
            <a:endParaRPr kumimoji="1" lang="ja-JP" altLang="en-US" dirty="0"/>
          </a:p>
        </p:txBody>
      </p:sp>
      <p:sp>
        <p:nvSpPr>
          <p:cNvPr id="15" name="テキスト プレースホルダー 9">
            <a:extLst>
              <a:ext uri="{FF2B5EF4-FFF2-40B4-BE49-F238E27FC236}">
                <a16:creationId xmlns:a16="http://schemas.microsoft.com/office/drawing/2014/main" id="{98F5EB82-97F4-BE48-8A01-5935D01BB0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17081" y="1451751"/>
            <a:ext cx="15907837" cy="4752232"/>
          </a:xfrm>
        </p:spPr>
        <p:txBody>
          <a:bodyPr>
            <a:normAutofit/>
          </a:bodyPr>
          <a:lstStyle/>
          <a:p>
            <a:r>
              <a:rPr lang="ja-JP" altLang="en-US" sz="4000"/>
              <a:t>線形回帰モデルに対して</a:t>
            </a:r>
            <a:br>
              <a:rPr lang="en-US" altLang="ja-JP" sz="4000" dirty="0"/>
            </a:br>
            <a:r>
              <a:rPr lang="en-US" altLang="ja-JP" sz="4000" dirty="0"/>
              <a:t>Test data</a:t>
            </a:r>
            <a:r>
              <a:rPr lang="ja-JP" altLang="en-US" sz="4000"/>
              <a:t>の</a:t>
            </a:r>
            <a:r>
              <a:rPr lang="en-US" altLang="ja-JP" sz="4000" dirty="0"/>
              <a:t>area</a:t>
            </a:r>
            <a:r>
              <a:rPr lang="ja-JP" altLang="en-US" sz="4000"/>
              <a:t>を代入して</a:t>
            </a:r>
            <a:r>
              <a:rPr lang="en-US" altLang="ja-JP" sz="4000" dirty="0"/>
              <a:t>price</a:t>
            </a:r>
            <a:r>
              <a:rPr lang="ja-JP" altLang="en-US" sz="4000"/>
              <a:t>を予測します</a:t>
            </a:r>
            <a:endParaRPr lang="en-US" altLang="ja" sz="3200" dirty="0"/>
          </a:p>
          <a:p>
            <a:endParaRPr lang="en-US" altLang="ja-JP" sz="4000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848FA93-3DF9-3B45-9537-C5287D7DA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80700" y="9621838"/>
            <a:ext cx="6172200" cy="547687"/>
          </a:xfrm>
        </p:spPr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A63EB50-C4A4-FC41-838C-4C8867B9C50C}"/>
              </a:ext>
            </a:extLst>
          </p:cNvPr>
          <p:cNvGrpSpPr/>
          <p:nvPr/>
        </p:nvGrpSpPr>
        <p:grpSpPr>
          <a:xfrm>
            <a:off x="1670784" y="4829549"/>
            <a:ext cx="6338337" cy="5325806"/>
            <a:chOff x="537248" y="4220307"/>
            <a:chExt cx="6338337" cy="532580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183EBC9-67BD-D444-B097-1ACFA472D275}"/>
                </a:ext>
              </a:extLst>
            </p:cNvPr>
            <p:cNvGrpSpPr/>
            <p:nvPr/>
          </p:nvGrpSpPr>
          <p:grpSpPr>
            <a:xfrm>
              <a:off x="1653571" y="4220307"/>
              <a:ext cx="5222014" cy="4527445"/>
              <a:chOff x="4660540" y="3763107"/>
              <a:chExt cx="5222014" cy="4527445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6054E02C-CA2C-334D-A596-B250D0CEE9B2}"/>
                  </a:ext>
                </a:extLst>
              </p:cNvPr>
              <p:cNvGrpSpPr/>
              <p:nvPr/>
            </p:nvGrpSpPr>
            <p:grpSpPr>
              <a:xfrm>
                <a:off x="4660540" y="3763107"/>
                <a:ext cx="5222014" cy="4527445"/>
                <a:chOff x="4519863" y="3165421"/>
                <a:chExt cx="3793958" cy="3148358"/>
              </a:xfrm>
            </p:grpSpPr>
            <p:cxnSp>
              <p:nvCxnSpPr>
                <p:cNvPr id="4" name="Straight Connector 3">
                  <a:extLst>
                    <a:ext uri="{FF2B5EF4-FFF2-40B4-BE49-F238E27FC236}">
                      <a16:creationId xmlns:a16="http://schemas.microsoft.com/office/drawing/2014/main" id="{1855AD81-BA6E-9B4C-BF67-C0F8594569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9863" y="3165421"/>
                  <a:ext cx="0" cy="314835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74F98A50-8621-364A-A834-BD0D082A26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19863" y="6313779"/>
                  <a:ext cx="3793958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A1706CA-117A-2146-9EDE-D2C6D17D86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60541" y="4385137"/>
                <a:ext cx="5159392" cy="3492771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58450E7A-7CD9-A449-86DF-6E6DD5066F52}"/>
                    </a:ext>
                  </a:extLst>
                </p:cNvPr>
                <p:cNvSpPr/>
                <p:nvPr/>
              </p:nvSpPr>
              <p:spPr>
                <a:xfrm>
                  <a:off x="537248" y="5914325"/>
                  <a:ext cx="921342" cy="1015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4000" b="0" dirty="0"/>
                </a:p>
                <a:p>
                  <a:r>
                    <a:rPr lang="en-US" sz="2000" dirty="0"/>
                    <a:t>(p</a:t>
                  </a:r>
                  <a:r>
                    <a:rPr lang="en-JP" sz="2000" dirty="0"/>
                    <a:t>rice)</a:t>
                  </a:r>
                  <a:endParaRPr lang="en-JP" sz="4000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58450E7A-7CD9-A449-86DF-6E6DD5066F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248" y="5914325"/>
                  <a:ext cx="921342" cy="1015663"/>
                </a:xfrm>
                <a:prstGeom prst="rect">
                  <a:avLst/>
                </a:prstGeom>
                <a:blipFill>
                  <a:blip r:embed="rId2"/>
                  <a:stretch>
                    <a:fillRect l="-8333" r="-5556" b="-8642"/>
                  </a:stretch>
                </a:blipFill>
              </p:spPr>
              <p:txBody>
                <a:bodyPr/>
                <a:lstStyle/>
                <a:p>
                  <a:r>
                    <a:rPr lang="en-JP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84C694CA-2E4E-C447-BFDB-6BCE9E72EDC5}"/>
                    </a:ext>
                  </a:extLst>
                </p:cNvPr>
                <p:cNvSpPr/>
                <p:nvPr/>
              </p:nvSpPr>
              <p:spPr>
                <a:xfrm>
                  <a:off x="3956449" y="8852397"/>
                  <a:ext cx="1083695" cy="6937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JP" dirty="0"/>
                    <a:t>(area)</a:t>
                  </a:r>
                </a:p>
              </p:txBody>
            </p:sp>
          </mc:Choice>
          <mc:Fallback xmlns="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84C694CA-2E4E-C447-BFDB-6BCE9E72ED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6449" y="8852397"/>
                  <a:ext cx="1083695" cy="693716"/>
                </a:xfrm>
                <a:prstGeom prst="rect">
                  <a:avLst/>
                </a:prstGeom>
                <a:blipFill>
                  <a:blip r:embed="rId3"/>
                  <a:stretch>
                    <a:fillRect l="-2326" r="-3488" b="-5357"/>
                  </a:stretch>
                </a:blipFill>
              </p:spPr>
              <p:txBody>
                <a:bodyPr/>
                <a:lstStyle/>
                <a:p>
                  <a:r>
                    <a:rPr lang="en-JP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384F8480-F14D-9248-9061-E515D76482A9}"/>
              </a:ext>
            </a:extLst>
          </p:cNvPr>
          <p:cNvGraphicFramePr>
            <a:graphicFrameLocks noGrp="1"/>
          </p:cNvGraphicFramePr>
          <p:nvPr/>
        </p:nvGraphicFramePr>
        <p:xfrm>
          <a:off x="10680700" y="6145812"/>
          <a:ext cx="4700768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7979">
                  <a:extLst>
                    <a:ext uri="{9D8B030D-6E8A-4147-A177-3AD203B41FA5}">
                      <a16:colId xmlns:a16="http://schemas.microsoft.com/office/drawing/2014/main" val="2004845629"/>
                    </a:ext>
                  </a:extLst>
                </a:gridCol>
                <a:gridCol w="2422789">
                  <a:extLst>
                    <a:ext uri="{9D8B030D-6E8A-4147-A177-3AD203B41FA5}">
                      <a16:colId xmlns:a16="http://schemas.microsoft.com/office/drawing/2014/main" val="4121791682"/>
                    </a:ext>
                  </a:extLst>
                </a:gridCol>
              </a:tblGrid>
              <a:tr h="33194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583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916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247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624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817039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2DF095D8-CE53-244D-995B-F2C6F993272E}"/>
              </a:ext>
            </a:extLst>
          </p:cNvPr>
          <p:cNvSpPr txBox="1"/>
          <p:nvPr/>
        </p:nvSpPr>
        <p:spPr>
          <a:xfrm>
            <a:off x="11544686" y="5350230"/>
            <a:ext cx="2382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Test data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04FB67C-3AEC-664E-82AE-BA4EB4E28ECC}"/>
              </a:ext>
            </a:extLst>
          </p:cNvPr>
          <p:cNvCxnSpPr/>
          <p:nvPr/>
        </p:nvCxnSpPr>
        <p:spPr>
          <a:xfrm flipV="1">
            <a:off x="3962400" y="8130017"/>
            <a:ext cx="0" cy="1226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BFD8012-E6DE-B340-80D4-740376B389D1}"/>
              </a:ext>
            </a:extLst>
          </p:cNvPr>
          <p:cNvCxnSpPr>
            <a:cxnSpLocks/>
          </p:cNvCxnSpPr>
          <p:nvPr/>
        </p:nvCxnSpPr>
        <p:spPr>
          <a:xfrm flipV="1">
            <a:off x="4495861" y="7813495"/>
            <a:ext cx="0" cy="1543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9CD0CC6-5074-E641-9C6C-99D2F95342A4}"/>
              </a:ext>
            </a:extLst>
          </p:cNvPr>
          <p:cNvCxnSpPr>
            <a:cxnSpLocks/>
          </p:cNvCxnSpPr>
          <p:nvPr/>
        </p:nvCxnSpPr>
        <p:spPr>
          <a:xfrm flipV="1">
            <a:off x="6537158" y="6401237"/>
            <a:ext cx="0" cy="2942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1B829A3-7C62-2948-8E02-02C8CA9D64B6}"/>
              </a:ext>
            </a:extLst>
          </p:cNvPr>
          <p:cNvCxnSpPr>
            <a:cxnSpLocks/>
          </p:cNvCxnSpPr>
          <p:nvPr/>
        </p:nvCxnSpPr>
        <p:spPr>
          <a:xfrm flipV="1">
            <a:off x="7071280" y="6058116"/>
            <a:ext cx="0" cy="3258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7257AFE-9FE2-0047-8A00-FA2BA5D8ACDE}"/>
              </a:ext>
            </a:extLst>
          </p:cNvPr>
          <p:cNvSpPr/>
          <p:nvPr/>
        </p:nvSpPr>
        <p:spPr>
          <a:xfrm>
            <a:off x="3672897" y="9566380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150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6B0078-090D-694A-B9D8-946AC87F7DBC}"/>
              </a:ext>
            </a:extLst>
          </p:cNvPr>
          <p:cNvSpPr/>
          <p:nvPr/>
        </p:nvSpPr>
        <p:spPr>
          <a:xfrm>
            <a:off x="4237361" y="9558121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5F1B3E-4A1E-4644-8063-FE8952345AA2}"/>
              </a:ext>
            </a:extLst>
          </p:cNvPr>
          <p:cNvSpPr/>
          <p:nvPr/>
        </p:nvSpPr>
        <p:spPr>
          <a:xfrm>
            <a:off x="6247655" y="9558122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350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23B7BF-3B95-0C41-9B1B-653C6D5AA18D}"/>
              </a:ext>
            </a:extLst>
          </p:cNvPr>
          <p:cNvSpPr/>
          <p:nvPr/>
        </p:nvSpPr>
        <p:spPr>
          <a:xfrm>
            <a:off x="6797819" y="9558121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400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7F457D0-DF9F-724F-9CB7-7FC1711F2232}"/>
              </a:ext>
            </a:extLst>
          </p:cNvPr>
          <p:cNvCxnSpPr>
            <a:cxnSpLocks/>
          </p:cNvCxnSpPr>
          <p:nvPr/>
        </p:nvCxnSpPr>
        <p:spPr>
          <a:xfrm flipH="1">
            <a:off x="2787108" y="8130017"/>
            <a:ext cx="117529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B869C48-CFD0-3A41-8568-B29B46AA97B3}"/>
              </a:ext>
            </a:extLst>
          </p:cNvPr>
          <p:cNvCxnSpPr>
            <a:cxnSpLocks/>
          </p:cNvCxnSpPr>
          <p:nvPr/>
        </p:nvCxnSpPr>
        <p:spPr>
          <a:xfrm flipH="1">
            <a:off x="2787107" y="7813495"/>
            <a:ext cx="170875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C578FA6-F50E-3641-A815-74B97F362AD9}"/>
              </a:ext>
            </a:extLst>
          </p:cNvPr>
          <p:cNvCxnSpPr>
            <a:cxnSpLocks/>
          </p:cNvCxnSpPr>
          <p:nvPr/>
        </p:nvCxnSpPr>
        <p:spPr>
          <a:xfrm flipH="1">
            <a:off x="2787107" y="6401237"/>
            <a:ext cx="373801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703254C-283E-A54D-A233-9215ECC49886}"/>
              </a:ext>
            </a:extLst>
          </p:cNvPr>
          <p:cNvCxnSpPr>
            <a:cxnSpLocks/>
          </p:cNvCxnSpPr>
          <p:nvPr/>
        </p:nvCxnSpPr>
        <p:spPr>
          <a:xfrm flipH="1">
            <a:off x="2787107" y="6051085"/>
            <a:ext cx="4288453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87614EA-EB6B-EF4B-AB70-05436F170F96}"/>
                  </a:ext>
                </a:extLst>
              </p:cNvPr>
              <p:cNvSpPr txBox="1"/>
              <p:nvPr/>
            </p:nvSpPr>
            <p:spPr>
              <a:xfrm>
                <a:off x="5631832" y="4292512"/>
                <a:ext cx="6841408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5400" b="1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87614EA-EB6B-EF4B-AB70-05436F170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832" y="4292512"/>
                <a:ext cx="6841408" cy="830997"/>
              </a:xfrm>
              <a:prstGeom prst="rect">
                <a:avLst/>
              </a:prstGeom>
              <a:blipFill>
                <a:blip r:embed="rId4"/>
                <a:stretch>
                  <a:fillRect b="-21212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F09ED124-66F6-9C42-B1A1-2456C6EEC2DB}"/>
              </a:ext>
            </a:extLst>
          </p:cNvPr>
          <p:cNvSpPr txBox="1"/>
          <p:nvPr/>
        </p:nvSpPr>
        <p:spPr>
          <a:xfrm>
            <a:off x="1692873" y="580977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予測値</a:t>
            </a:r>
            <a:endParaRPr lang="en-JP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CA4331-0717-B247-BD2D-8AFD63A1BCA2}"/>
              </a:ext>
            </a:extLst>
          </p:cNvPr>
          <p:cNvSpPr txBox="1"/>
          <p:nvPr/>
        </p:nvSpPr>
        <p:spPr>
          <a:xfrm>
            <a:off x="1692873" y="62526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予測値</a:t>
            </a:r>
            <a:endParaRPr lang="en-JP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48B1E97-F21B-2F4B-A8E4-8886F13A327D}"/>
              </a:ext>
            </a:extLst>
          </p:cNvPr>
          <p:cNvSpPr txBox="1"/>
          <p:nvPr/>
        </p:nvSpPr>
        <p:spPr>
          <a:xfrm>
            <a:off x="1734306" y="76741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予測値</a:t>
            </a:r>
            <a:endParaRPr lang="en-JP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61ADC92-FFDC-1143-8DAC-A624E1015CB7}"/>
              </a:ext>
            </a:extLst>
          </p:cNvPr>
          <p:cNvSpPr txBox="1"/>
          <p:nvPr/>
        </p:nvSpPr>
        <p:spPr>
          <a:xfrm>
            <a:off x="1731292" y="80108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予測値</a:t>
            </a:r>
            <a:endParaRPr lang="en-JP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E9987F-6D93-7845-9090-E5685819CE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0810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不動産価格の予測</a:t>
            </a:r>
            <a:r>
              <a:rPr lang="en-US" altLang="ja-JP" dirty="0"/>
              <a:t> | </a:t>
            </a:r>
            <a:r>
              <a:rPr lang="ja-JP" altLang="en-US"/>
              <a:t>モデルの評価</a:t>
            </a:r>
            <a:endParaRPr kumimoji="1" lang="ja-JP" altLang="en-US" dirty="0"/>
          </a:p>
        </p:txBody>
      </p:sp>
      <p:sp>
        <p:nvSpPr>
          <p:cNvPr id="15" name="テキスト プレースホルダー 9">
            <a:extLst>
              <a:ext uri="{FF2B5EF4-FFF2-40B4-BE49-F238E27FC236}">
                <a16:creationId xmlns:a16="http://schemas.microsoft.com/office/drawing/2014/main" id="{98F5EB82-97F4-BE48-8A01-5935D01BB0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35950" y="1431552"/>
            <a:ext cx="16175750" cy="4752232"/>
          </a:xfrm>
        </p:spPr>
        <p:txBody>
          <a:bodyPr>
            <a:normAutofit/>
          </a:bodyPr>
          <a:lstStyle/>
          <a:p>
            <a:r>
              <a:rPr lang="ja" altLang="en-US" sz="3600" dirty="0"/>
              <a:t>予測モデルの</a:t>
            </a:r>
            <a:r>
              <a:rPr lang="ja-JP" altLang="en-US" sz="3600"/>
              <a:t>評価</a:t>
            </a:r>
            <a:endParaRPr lang="en-US" altLang="ja-JP" sz="3600" dirty="0"/>
          </a:p>
          <a:p>
            <a:pPr lvl="1"/>
            <a:r>
              <a:rPr lang="ja-JP" altLang="en-US" sz="3200"/>
              <a:t>予測した価格と実際の価格の誤差の計算を行い，評価する</a:t>
            </a:r>
            <a:endParaRPr lang="en-US" altLang="ja-JP" sz="3200" dirty="0"/>
          </a:p>
          <a:p>
            <a:pPr lvl="2"/>
            <a:r>
              <a:rPr lang="ja-JP" altLang="en-US" sz="3200"/>
              <a:t>誤差が小さいほど良い予測ができており，精度が高いと言える</a:t>
            </a:r>
            <a:endParaRPr lang="en-US" altLang="ja-JP" sz="3200" dirty="0"/>
          </a:p>
          <a:p>
            <a:pPr lvl="1"/>
            <a:r>
              <a:rPr lang="ja-JP" altLang="en-US" sz="3200"/>
              <a:t>評価は</a:t>
            </a:r>
            <a:r>
              <a:rPr lang="en-US" altLang="ja-JP" sz="3200" dirty="0"/>
              <a:t>RMSLE(Root Mean Squared Logarithmic Error)</a:t>
            </a:r>
            <a:r>
              <a:rPr lang="ja-JP" altLang="en-US" sz="3200"/>
              <a:t>という評価関数を用いる</a:t>
            </a:r>
            <a:endParaRPr lang="en-US" altLang="ja-JP" sz="3200" dirty="0"/>
          </a:p>
          <a:p>
            <a:endParaRPr lang="en-US" altLang="ja-JP" dirty="0"/>
          </a:p>
          <a:p>
            <a:endParaRPr lang="en-US" altLang="ja-JP" sz="4000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848FA93-3DF9-3B45-9537-C5287D7DA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80700" y="9621838"/>
            <a:ext cx="6172200" cy="547687"/>
          </a:xfrm>
        </p:spPr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9871B7-0AD8-8E46-823E-8D266A07A40E}"/>
              </a:ext>
            </a:extLst>
          </p:cNvPr>
          <p:cNvSpPr txBox="1"/>
          <p:nvPr/>
        </p:nvSpPr>
        <p:spPr>
          <a:xfrm>
            <a:off x="4363437" y="6493977"/>
            <a:ext cx="3073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Prediction data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D2A9133-540D-AC48-B19C-5C4849968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782344"/>
              </p:ext>
            </p:extLst>
          </p:nvPr>
        </p:nvGraphicFramePr>
        <p:xfrm>
          <a:off x="9914552" y="7216892"/>
          <a:ext cx="342131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199">
                  <a:extLst>
                    <a:ext uri="{9D8B030D-6E8A-4147-A177-3AD203B41FA5}">
                      <a16:colId xmlns:a16="http://schemas.microsoft.com/office/drawing/2014/main" val="204852977"/>
                    </a:ext>
                  </a:extLst>
                </a:gridCol>
                <a:gridCol w="1747111">
                  <a:extLst>
                    <a:ext uri="{9D8B030D-6E8A-4147-A177-3AD203B41FA5}">
                      <a16:colId xmlns:a16="http://schemas.microsoft.com/office/drawing/2014/main" val="264400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583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916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247857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31CCEC94-BC4E-1D46-A47C-2FB6A98C6448}"/>
              </a:ext>
            </a:extLst>
          </p:cNvPr>
          <p:cNvSpPr txBox="1"/>
          <p:nvPr/>
        </p:nvSpPr>
        <p:spPr>
          <a:xfrm>
            <a:off x="10502678" y="6493976"/>
            <a:ext cx="1994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True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398049-1552-FA4A-B743-06A87CFE2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187" y="4497892"/>
            <a:ext cx="8919409" cy="13822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5307DC-E525-9B4E-B659-4A5700B2BB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9800" y="4433388"/>
            <a:ext cx="3771900" cy="1511300"/>
          </a:xfrm>
          <a:prstGeom prst="rect">
            <a:avLst/>
          </a:prstGeo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F259FCE-51CB-224A-9AB9-420E23C8E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503558"/>
              </p:ext>
            </p:extLst>
          </p:nvPr>
        </p:nvGraphicFramePr>
        <p:xfrm>
          <a:off x="4189709" y="7216892"/>
          <a:ext cx="342131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199">
                  <a:extLst>
                    <a:ext uri="{9D8B030D-6E8A-4147-A177-3AD203B41FA5}">
                      <a16:colId xmlns:a16="http://schemas.microsoft.com/office/drawing/2014/main" val="204852977"/>
                    </a:ext>
                  </a:extLst>
                </a:gridCol>
                <a:gridCol w="1747111">
                  <a:extLst>
                    <a:ext uri="{9D8B030D-6E8A-4147-A177-3AD203B41FA5}">
                      <a16:colId xmlns:a16="http://schemas.microsoft.com/office/drawing/2014/main" val="26440015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583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468604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916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268328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247857"/>
                  </a:ext>
                </a:extLst>
              </a:tr>
            </a:tbl>
          </a:graphicData>
        </a:graphic>
      </p:graphicFrame>
      <p:sp>
        <p:nvSpPr>
          <p:cNvPr id="2" name="Left-Right Arrow 1">
            <a:extLst>
              <a:ext uri="{FF2B5EF4-FFF2-40B4-BE49-F238E27FC236}">
                <a16:creationId xmlns:a16="http://schemas.microsoft.com/office/drawing/2014/main" id="{57BE9347-B2F2-9B46-8C4B-018B44AA6036}"/>
              </a:ext>
            </a:extLst>
          </p:cNvPr>
          <p:cNvSpPr/>
          <p:nvPr/>
        </p:nvSpPr>
        <p:spPr>
          <a:xfrm>
            <a:off x="8236757" y="7754703"/>
            <a:ext cx="1122948" cy="43313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7EAE41-408E-6949-B722-2982C702D6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5947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不動産価格の予測</a:t>
            </a:r>
            <a:r>
              <a:rPr lang="en-US" altLang="ja-JP" dirty="0"/>
              <a:t> | </a:t>
            </a:r>
            <a:r>
              <a:rPr lang="ja-JP" altLang="en-US"/>
              <a:t>実践</a:t>
            </a:r>
            <a:endParaRPr kumimoji="1" lang="ja-JP" altLang="en-US" dirty="0"/>
          </a:p>
        </p:txBody>
      </p:sp>
      <p:sp>
        <p:nvSpPr>
          <p:cNvPr id="15" name="テキスト プレースホルダー 9">
            <a:extLst>
              <a:ext uri="{FF2B5EF4-FFF2-40B4-BE49-F238E27FC236}">
                <a16:creationId xmlns:a16="http://schemas.microsoft.com/office/drawing/2014/main" id="{98F5EB82-97F4-BE48-8A01-5935D01BB0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27100" y="2766590"/>
            <a:ext cx="17235217" cy="4752232"/>
          </a:xfrm>
        </p:spPr>
        <p:txBody>
          <a:bodyPr>
            <a:normAutofit/>
          </a:bodyPr>
          <a:lstStyle/>
          <a:p>
            <a:r>
              <a:rPr lang="en-US" altLang="ja-JP" sz="4000" dirty="0" err="1"/>
              <a:t>data_policy_studies</a:t>
            </a:r>
            <a:r>
              <a:rPr lang="en-US" altLang="ja-JP" sz="4000" dirty="0"/>
              <a:t>/chapter_1/notebook/</a:t>
            </a:r>
            <a:r>
              <a:rPr lang="en-US" altLang="ja-JP" sz="4000" dirty="0" err="1"/>
              <a:t>modeling.ipynb</a:t>
            </a:r>
            <a:br>
              <a:rPr lang="en-US" altLang="ja-JP" sz="4000" dirty="0"/>
            </a:br>
            <a:r>
              <a:rPr lang="ja-JP" altLang="en-US" sz="4000"/>
              <a:t>を</a:t>
            </a:r>
            <a:r>
              <a:rPr lang="ja" altLang="en-US" sz="4000" dirty="0"/>
              <a:t>開いてください</a:t>
            </a:r>
            <a:endParaRPr lang="en-US" altLang="ja" sz="4000" dirty="0"/>
          </a:p>
          <a:p>
            <a:endParaRPr lang="en-US" altLang="ja-JP" sz="4000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848FA93-3DF9-3B45-9537-C5287D7DA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80700" y="9621838"/>
            <a:ext cx="6172200" cy="547687"/>
          </a:xfrm>
        </p:spPr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2E988F-ED65-2849-B0BA-C06C77DEF9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6366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不動産価格の予測</a:t>
            </a:r>
            <a:r>
              <a:rPr lang="en-US" altLang="ja-JP" dirty="0"/>
              <a:t> | </a:t>
            </a:r>
            <a:r>
              <a:rPr lang="ja-JP" altLang="en-US"/>
              <a:t>実践</a:t>
            </a:r>
            <a:endParaRPr kumimoji="1" lang="ja-JP" altLang="en-US" dirty="0"/>
          </a:p>
        </p:txBody>
      </p:sp>
      <p:sp>
        <p:nvSpPr>
          <p:cNvPr id="15" name="テキスト プレースホルダー 9">
            <a:extLst>
              <a:ext uri="{FF2B5EF4-FFF2-40B4-BE49-F238E27FC236}">
                <a16:creationId xmlns:a16="http://schemas.microsoft.com/office/drawing/2014/main" id="{98F5EB82-97F4-BE48-8A01-5935D01BB0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14281" y="1010402"/>
            <a:ext cx="16786038" cy="4752232"/>
          </a:xfrm>
        </p:spPr>
        <p:txBody>
          <a:bodyPr>
            <a:normAutofit/>
          </a:bodyPr>
          <a:lstStyle/>
          <a:p>
            <a:endParaRPr lang="en-US" altLang="ja-JP" sz="4000" dirty="0"/>
          </a:p>
          <a:p>
            <a:r>
              <a:rPr lang="ja-JP" altLang="en-US" sz="4000"/>
              <a:t>予測精度の向上</a:t>
            </a:r>
            <a:endParaRPr lang="en-US" altLang="ja-JP" sz="4000" dirty="0"/>
          </a:p>
          <a:p>
            <a:pPr lvl="1"/>
            <a:r>
              <a:rPr lang="ja-JP" altLang="en-US" sz="3200"/>
              <a:t>価格に影響を与えると分析した要素（カラム）を入力する</a:t>
            </a:r>
            <a:endParaRPr lang="en-US" altLang="ja-JP" sz="3200" dirty="0"/>
          </a:p>
          <a:p>
            <a:pPr lvl="1"/>
            <a:r>
              <a:rPr lang="ja-JP" altLang="en-US" sz="3200"/>
              <a:t>どんな</a:t>
            </a:r>
            <a:r>
              <a:rPr lang="ja" altLang="en-US" sz="3200" dirty="0"/>
              <a:t>組み合わせの</a:t>
            </a:r>
            <a:r>
              <a:rPr lang="ja-JP" altLang="en-US" sz="3200"/>
              <a:t>とき，精度が高くなったでしょうか？</a:t>
            </a:r>
            <a:endParaRPr lang="en-US" altLang="ja-JP" sz="3200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848FA93-3DF9-3B45-9537-C5287D7DA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80700" y="9621838"/>
            <a:ext cx="6172200" cy="547687"/>
          </a:xfrm>
        </p:spPr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127A7C-BA97-EE43-ACFD-7921C8C5C9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1734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不動産価格の予測</a:t>
            </a:r>
            <a:r>
              <a:rPr lang="en-US" altLang="ja-JP" dirty="0"/>
              <a:t> | </a:t>
            </a:r>
            <a:r>
              <a:rPr lang="ja-JP" altLang="en-US"/>
              <a:t>実践</a:t>
            </a:r>
            <a:endParaRPr kumimoji="1" lang="ja-JP" altLang="en-US" dirty="0"/>
          </a:p>
        </p:txBody>
      </p:sp>
      <p:sp>
        <p:nvSpPr>
          <p:cNvPr id="15" name="テキスト プレースホルダー 9">
            <a:extLst>
              <a:ext uri="{FF2B5EF4-FFF2-40B4-BE49-F238E27FC236}">
                <a16:creationId xmlns:a16="http://schemas.microsoft.com/office/drawing/2014/main" id="{98F5EB82-97F4-BE48-8A01-5935D01BB0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93962" y="1351097"/>
            <a:ext cx="16786038" cy="7970312"/>
          </a:xfrm>
        </p:spPr>
        <p:txBody>
          <a:bodyPr>
            <a:normAutofit/>
          </a:bodyPr>
          <a:lstStyle/>
          <a:p>
            <a:r>
              <a:rPr lang="ja-JP" altLang="en-US" sz="4000">
                <a:solidFill>
                  <a:schemeClr val="accent1"/>
                </a:solidFill>
              </a:rPr>
              <a:t>価格に影響を与えるデータ</a:t>
            </a:r>
            <a:r>
              <a:rPr lang="ja-JP" altLang="en-US" sz="4000"/>
              <a:t>を使うと精度が</a:t>
            </a:r>
            <a:r>
              <a:rPr lang="ja" altLang="en-US" sz="4000" dirty="0"/>
              <a:t>良くなり</a:t>
            </a:r>
            <a:r>
              <a:rPr lang="ja-JP" altLang="en-US" sz="4000"/>
              <a:t>ます</a:t>
            </a:r>
            <a:endParaRPr lang="en-US" altLang="ja-JP" sz="4000" dirty="0"/>
          </a:p>
          <a:p>
            <a:pPr lvl="1"/>
            <a:r>
              <a:rPr lang="ja-JP" altLang="en-US" sz="3200"/>
              <a:t>例えば、立地、部屋の広さは大きく価格に影響を与えそうなど</a:t>
            </a:r>
            <a:endParaRPr lang="en-US" altLang="ja-JP" sz="3200" dirty="0"/>
          </a:p>
          <a:p>
            <a:pPr lvl="1"/>
            <a:r>
              <a:rPr lang="ja-JP" altLang="en-US" sz="3200"/>
              <a:t>以下の</a:t>
            </a:r>
            <a:r>
              <a:rPr lang="ja" altLang="en-US" sz="3200" dirty="0"/>
              <a:t>組み合わせの時</a:t>
            </a:r>
            <a:r>
              <a:rPr lang="en-US" altLang="ja" sz="3200" dirty="0"/>
              <a:t>RMSLE</a:t>
            </a:r>
            <a:r>
              <a:rPr lang="ja-JP" altLang="en-US" sz="3200"/>
              <a:t>は</a:t>
            </a:r>
            <a:r>
              <a:rPr lang="en-US" sz="3200" dirty="0">
                <a:solidFill>
                  <a:schemeClr val="accent1"/>
                </a:solidFill>
              </a:rPr>
              <a:t>0.26802</a:t>
            </a:r>
            <a:r>
              <a:rPr lang="ja-JP" altLang="en-US" sz="3200"/>
              <a:t>でした</a:t>
            </a:r>
            <a:endParaRPr lang="en-US" altLang="ja-JP" sz="3200" dirty="0"/>
          </a:p>
          <a:p>
            <a:pPr lvl="2"/>
            <a:r>
              <a:rPr lang="en-US" altLang="ja-JP" sz="2800" dirty="0" err="1"/>
              <a:t>sqft_living</a:t>
            </a:r>
            <a:endParaRPr lang="en-US" altLang="ja-JP" sz="2800" dirty="0"/>
          </a:p>
          <a:p>
            <a:pPr lvl="2"/>
            <a:r>
              <a:rPr lang="en-US" altLang="ja-JP" sz="2800" dirty="0"/>
              <a:t>grade</a:t>
            </a:r>
          </a:p>
          <a:p>
            <a:pPr lvl="2"/>
            <a:r>
              <a:rPr lang="en-US" altLang="ja-JP" sz="2800" dirty="0" err="1"/>
              <a:t>lat</a:t>
            </a:r>
            <a:endParaRPr lang="en-US" altLang="ja-JP" sz="2800" dirty="0"/>
          </a:p>
          <a:p>
            <a:pPr lvl="2"/>
            <a:r>
              <a:rPr lang="en-US" altLang="ja-JP" sz="2800" dirty="0" err="1"/>
              <a:t>yr_built</a:t>
            </a:r>
            <a:endParaRPr lang="en-US" altLang="ja-JP" sz="2800" dirty="0"/>
          </a:p>
          <a:p>
            <a:pPr lvl="2"/>
            <a:r>
              <a:rPr lang="en-US" altLang="ja-JP" sz="2800" dirty="0"/>
              <a:t>view</a:t>
            </a:r>
          </a:p>
          <a:p>
            <a:pPr lvl="1"/>
            <a:endParaRPr lang="en-US" altLang="ja-JP" sz="3200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848FA93-3DF9-3B45-9537-C5287D7DA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80700" y="9621838"/>
            <a:ext cx="6172200" cy="547687"/>
          </a:xfrm>
        </p:spPr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9F2656-8F29-EE4B-917C-8F1AB2BEBC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833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600" dirty="0"/>
              <a:t>コンテンツ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>
          <a:xfrm>
            <a:off x="7709647" y="1783556"/>
            <a:ext cx="10578353" cy="6718300"/>
          </a:xfrm>
        </p:spPr>
        <p:txBody>
          <a:bodyPr>
            <a:normAutofit/>
          </a:bodyPr>
          <a:lstStyle/>
          <a:p>
            <a:r>
              <a:rPr lang="ja" altLang="en-US" sz="4200" dirty="0"/>
              <a:t>不動産データ</a:t>
            </a:r>
            <a:r>
              <a:rPr lang="ja-JP" altLang="en-US" sz="4200"/>
              <a:t>の分析</a:t>
            </a:r>
            <a:endParaRPr lang="en-US" altLang="ja" sz="4200" dirty="0"/>
          </a:p>
          <a:p>
            <a:r>
              <a:rPr lang="ja-JP" altLang="en-US" sz="4200"/>
              <a:t>不動産価格の予測</a:t>
            </a:r>
            <a:endParaRPr lang="en-US" altLang="ja-JP" sz="42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4850EF-3532-CD49-B997-A17BAB43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E3A996-F934-724A-A98F-08CE1253DD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44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600" dirty="0"/>
              <a:t>コンテンツ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>
          <a:xfrm>
            <a:off x="7709647" y="1783556"/>
            <a:ext cx="10578353" cy="6718300"/>
          </a:xfrm>
        </p:spPr>
        <p:txBody>
          <a:bodyPr>
            <a:normAutofit/>
          </a:bodyPr>
          <a:lstStyle/>
          <a:p>
            <a:r>
              <a:rPr lang="ja" altLang="en-US" sz="4200" dirty="0">
                <a:solidFill>
                  <a:schemeClr val="accent1"/>
                </a:solidFill>
              </a:rPr>
              <a:t>不動産データ</a:t>
            </a:r>
            <a:r>
              <a:rPr lang="ja-JP" altLang="en-US" sz="4200">
                <a:solidFill>
                  <a:schemeClr val="accent1"/>
                </a:solidFill>
              </a:rPr>
              <a:t>の分析</a:t>
            </a:r>
            <a:endParaRPr lang="en-US" altLang="ja" sz="4200" dirty="0">
              <a:solidFill>
                <a:schemeClr val="accent1"/>
              </a:solidFill>
            </a:endParaRPr>
          </a:p>
          <a:p>
            <a:r>
              <a:rPr lang="ja-JP" altLang="en-US" sz="4200"/>
              <a:t>不動産価格の予測</a:t>
            </a:r>
            <a:endParaRPr lang="en-US" altLang="ja-JP" sz="42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4850EF-3532-CD49-B997-A17BAB43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D7886D-A6F5-A042-BEAC-83013CDE2E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833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不動産データの分析</a:t>
            </a:r>
            <a:endParaRPr kumimoji="1" lang="ja-JP" altLang="en-US" dirty="0"/>
          </a:p>
        </p:txBody>
      </p:sp>
      <p:sp>
        <p:nvSpPr>
          <p:cNvPr id="15" name="テキスト プレースホルダー 9">
            <a:extLst>
              <a:ext uri="{FF2B5EF4-FFF2-40B4-BE49-F238E27FC236}">
                <a16:creationId xmlns:a16="http://schemas.microsoft.com/office/drawing/2014/main" id="{98F5EB82-97F4-BE48-8A01-5935D01BB0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55267" y="3209445"/>
            <a:ext cx="15284076" cy="4752232"/>
          </a:xfrm>
        </p:spPr>
        <p:txBody>
          <a:bodyPr>
            <a:normAutofit/>
          </a:bodyPr>
          <a:lstStyle/>
          <a:p>
            <a:r>
              <a:rPr lang="ja" altLang="en-US" sz="4800" dirty="0"/>
              <a:t>不動産データ</a:t>
            </a:r>
            <a:r>
              <a:rPr lang="ja-JP" altLang="en-US" sz="4800"/>
              <a:t>の分析を行う</a:t>
            </a:r>
            <a:endParaRPr lang="en-US" altLang="ja-JP" sz="4800" dirty="0"/>
          </a:p>
          <a:p>
            <a:pPr lvl="1"/>
            <a:r>
              <a:rPr lang="ja-JP" altLang="en-US" sz="3200"/>
              <a:t>データを分析して，データの特徴をつかむ</a:t>
            </a:r>
            <a:endParaRPr lang="en-US" altLang="ja-JP" sz="3200" dirty="0"/>
          </a:p>
          <a:p>
            <a:pPr lvl="1"/>
            <a:r>
              <a:rPr lang="ja-JP" altLang="en-US" sz="3200"/>
              <a:t>どんな要素が物件価格に影響を与えているのかを分析する</a:t>
            </a:r>
            <a:endParaRPr lang="en-US" altLang="ja-JP" dirty="0"/>
          </a:p>
          <a:p>
            <a:endParaRPr lang="en-US" altLang="ja-JP" sz="4000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848FA93-3DF9-3B45-9537-C5287D7DA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80700" y="9621838"/>
            <a:ext cx="6172200" cy="547687"/>
          </a:xfrm>
        </p:spPr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1FF86D-662C-5E48-AE79-8D154551FE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3858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不動産データの分析</a:t>
            </a:r>
            <a:endParaRPr kumimoji="1" lang="ja-JP" altLang="en-US" dirty="0"/>
          </a:p>
        </p:txBody>
      </p:sp>
      <p:sp>
        <p:nvSpPr>
          <p:cNvPr id="15" name="テキスト プレースホルダー 9">
            <a:extLst>
              <a:ext uri="{FF2B5EF4-FFF2-40B4-BE49-F238E27FC236}">
                <a16:creationId xmlns:a16="http://schemas.microsoft.com/office/drawing/2014/main" id="{98F5EB82-97F4-BE48-8A01-5935D01BB0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68824" y="1226802"/>
            <a:ext cx="15284076" cy="4752232"/>
          </a:xfrm>
        </p:spPr>
        <p:txBody>
          <a:bodyPr>
            <a:normAutofit/>
          </a:bodyPr>
          <a:lstStyle/>
          <a:p>
            <a:r>
              <a:rPr lang="en-US" altLang="ja-JP" sz="4400" dirty="0"/>
              <a:t>Google </a:t>
            </a:r>
            <a:r>
              <a:rPr lang="en-US" altLang="ja-JP" sz="4400" dirty="0" err="1"/>
              <a:t>Colaboratory</a:t>
            </a:r>
            <a:r>
              <a:rPr lang="ja-JP" altLang="en-US" sz="4400"/>
              <a:t>を使います</a:t>
            </a:r>
            <a:endParaRPr lang="en-US" altLang="ja-JP" sz="4400" dirty="0"/>
          </a:p>
          <a:p>
            <a:pPr lvl="1"/>
            <a:r>
              <a:rPr lang="en-US" altLang="ja-JP" sz="3600" dirty="0" err="1"/>
              <a:t>data_policy_studies</a:t>
            </a:r>
            <a:r>
              <a:rPr lang="en-US" altLang="ja-JP" sz="3600" dirty="0"/>
              <a:t>/chapter_1/notebook/</a:t>
            </a:r>
            <a:r>
              <a:rPr lang="en-US" altLang="ja-JP" sz="3600" dirty="0" err="1"/>
              <a:t>eda.ipynb</a:t>
            </a:r>
            <a:r>
              <a:rPr lang="ja-JP" altLang="en-US" sz="3600"/>
              <a:t>を</a:t>
            </a:r>
            <a:r>
              <a:rPr lang="ja" altLang="en-US" sz="3600" dirty="0"/>
              <a:t>開いてください</a:t>
            </a:r>
            <a:endParaRPr lang="en-US" altLang="ja-JP" sz="3600" dirty="0"/>
          </a:p>
          <a:p>
            <a:endParaRPr lang="en-US" altLang="ja-JP" dirty="0"/>
          </a:p>
          <a:p>
            <a:endParaRPr lang="en-US" altLang="ja-JP" sz="4000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848FA93-3DF9-3B45-9537-C5287D7DA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80700" y="9621838"/>
            <a:ext cx="6172200" cy="547687"/>
          </a:xfrm>
        </p:spPr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A48B34B-5267-A94C-A10F-0CCBD388E4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4" t="14597" r="11705" b="39334"/>
          <a:stretch/>
        </p:blipFill>
        <p:spPr>
          <a:xfrm>
            <a:off x="2854617" y="3822770"/>
            <a:ext cx="12117629" cy="570234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3DD63C-A0DD-8141-B6B1-A856A98F82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8811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600" dirty="0"/>
              <a:t>コンテンツ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>
          <a:xfrm>
            <a:off x="7709647" y="1783556"/>
            <a:ext cx="10578353" cy="6718300"/>
          </a:xfrm>
        </p:spPr>
        <p:txBody>
          <a:bodyPr>
            <a:normAutofit/>
          </a:bodyPr>
          <a:lstStyle/>
          <a:p>
            <a:r>
              <a:rPr lang="ja" altLang="en-US" sz="4200" dirty="0"/>
              <a:t>不動産データ</a:t>
            </a:r>
            <a:r>
              <a:rPr lang="ja-JP" altLang="en-US" sz="4200"/>
              <a:t>の分析</a:t>
            </a:r>
            <a:endParaRPr lang="en-US" altLang="ja" sz="4200" dirty="0"/>
          </a:p>
          <a:p>
            <a:r>
              <a:rPr lang="ja-JP" altLang="en-US" sz="4200">
                <a:solidFill>
                  <a:schemeClr val="accent1"/>
                </a:solidFill>
              </a:rPr>
              <a:t>不動産価格の予測</a:t>
            </a:r>
            <a:endParaRPr lang="en-US" altLang="ja-JP" sz="4200" dirty="0">
              <a:solidFill>
                <a:schemeClr val="accent1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4850EF-3532-CD49-B997-A17BAB43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EC3671-703A-1E4B-A5B2-79C4F4FCF8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0860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不動産価格の予測</a:t>
            </a:r>
            <a:r>
              <a:rPr lang="en-US" altLang="ja-JP" dirty="0"/>
              <a:t> | </a:t>
            </a:r>
            <a:r>
              <a:rPr lang="ja" altLang="en-US" dirty="0"/>
              <a:t>線形回帰モデルの</a:t>
            </a:r>
            <a:r>
              <a:rPr lang="ja-JP" altLang="en-US"/>
              <a:t>作成</a:t>
            </a:r>
            <a:endParaRPr kumimoji="1" lang="ja-JP" altLang="en-US" dirty="0"/>
          </a:p>
        </p:txBody>
      </p:sp>
      <p:sp>
        <p:nvSpPr>
          <p:cNvPr id="15" name="テキスト プレースホルダー 9">
            <a:extLst>
              <a:ext uri="{FF2B5EF4-FFF2-40B4-BE49-F238E27FC236}">
                <a16:creationId xmlns:a16="http://schemas.microsoft.com/office/drawing/2014/main" id="{98F5EB82-97F4-BE48-8A01-5935D01BB0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27624" y="2766590"/>
            <a:ext cx="15284076" cy="4752232"/>
          </a:xfrm>
        </p:spPr>
        <p:txBody>
          <a:bodyPr>
            <a:normAutofit/>
          </a:bodyPr>
          <a:lstStyle/>
          <a:p>
            <a:r>
              <a:rPr lang="ja-JP" altLang="en-US" sz="4000"/>
              <a:t>不動産価格を予測するために線形回帰モデルを作成します</a:t>
            </a:r>
            <a:endParaRPr lang="en-US" altLang="ja-JP" sz="4000" dirty="0"/>
          </a:p>
          <a:p>
            <a:r>
              <a:rPr lang="ja-JP" altLang="en-US" sz="4000"/>
              <a:t>価格が分かっていない不動産の情報（立地や広さなど）を</a:t>
            </a:r>
            <a:br>
              <a:rPr lang="en-US" altLang="ja-JP" sz="4000" dirty="0"/>
            </a:br>
            <a:r>
              <a:rPr lang="ja-JP" altLang="en-US" sz="4000"/>
              <a:t>モデルに当てはめると、価格を</a:t>
            </a:r>
            <a:r>
              <a:rPr lang="ja-JP" altLang="en-JP" sz="4000"/>
              <a:t>予測</a:t>
            </a:r>
            <a:r>
              <a:rPr lang="ja-JP" altLang="en-US" sz="4000"/>
              <a:t>することができます</a:t>
            </a:r>
            <a:endParaRPr lang="en-US" altLang="ja-JP" sz="4000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848FA93-3DF9-3B45-9537-C5287D7DA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80700" y="9621838"/>
            <a:ext cx="6172200" cy="547687"/>
          </a:xfrm>
        </p:spPr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F42008-D684-EE4B-871E-D7148C7D30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1007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不動産価格の予測</a:t>
            </a:r>
            <a:r>
              <a:rPr lang="en-US" altLang="ja-JP" dirty="0"/>
              <a:t> | </a:t>
            </a:r>
            <a:r>
              <a:rPr lang="ja-JP" altLang="en-US"/>
              <a:t>データの用意</a:t>
            </a:r>
            <a:endParaRPr kumimoji="1" lang="ja-JP" altLang="en-US" dirty="0"/>
          </a:p>
        </p:txBody>
      </p:sp>
      <p:sp>
        <p:nvSpPr>
          <p:cNvPr id="15" name="テキスト プレースホルダー 9">
            <a:extLst>
              <a:ext uri="{FF2B5EF4-FFF2-40B4-BE49-F238E27FC236}">
                <a16:creationId xmlns:a16="http://schemas.microsoft.com/office/drawing/2014/main" id="{98F5EB82-97F4-BE48-8A01-5935D01BB0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76978" y="1668072"/>
            <a:ext cx="17760043" cy="4752232"/>
          </a:xfrm>
        </p:spPr>
        <p:txBody>
          <a:bodyPr>
            <a:normAutofit/>
          </a:bodyPr>
          <a:lstStyle/>
          <a:p>
            <a:r>
              <a:rPr lang="ja-JP" altLang="en-US" sz="4000"/>
              <a:t>学習用のデータを使って回帰モデルを作ることで</a:t>
            </a:r>
            <a:br>
              <a:rPr lang="en-US" altLang="ja-JP" sz="4000" dirty="0"/>
            </a:br>
            <a:r>
              <a:rPr lang="ja-JP" altLang="en-US" sz="4000"/>
              <a:t>物件価格の予測ができます</a:t>
            </a:r>
            <a:endParaRPr lang="en-US" altLang="ja-JP" sz="4000" dirty="0"/>
          </a:p>
          <a:p>
            <a:r>
              <a:rPr lang="ja-JP" altLang="en-US" sz="4000"/>
              <a:t>以下の例を考えてみます</a:t>
            </a:r>
            <a:endParaRPr lang="en-US" altLang="ja-JP" sz="4000" dirty="0"/>
          </a:p>
          <a:p>
            <a:pPr lvl="1"/>
            <a:r>
              <a:rPr lang="en-US" altLang="ja-JP" dirty="0"/>
              <a:t>Training data: </a:t>
            </a:r>
            <a:r>
              <a:rPr lang="ja-JP" altLang="en-US"/>
              <a:t>物件の価格と部屋の広さの関係のデータ</a:t>
            </a:r>
            <a:endParaRPr lang="en-US" altLang="ja-JP" dirty="0"/>
          </a:p>
          <a:p>
            <a:pPr lvl="1"/>
            <a:r>
              <a:rPr lang="en-US" altLang="ja-JP" dirty="0"/>
              <a:t>Test data: </a:t>
            </a:r>
            <a:r>
              <a:rPr lang="ja-JP" altLang="en-US"/>
              <a:t>物件の部屋の広さのみのデータ</a:t>
            </a:r>
            <a:endParaRPr lang="en-US" altLang="ja-JP" dirty="0"/>
          </a:p>
          <a:p>
            <a:endParaRPr lang="en-US" altLang="ja-JP" sz="4000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848FA93-3DF9-3B45-9537-C5287D7DA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80700" y="9621838"/>
            <a:ext cx="6172200" cy="547687"/>
          </a:xfrm>
        </p:spPr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C46655-67FA-4544-9B20-16005A63DFA7}"/>
              </a:ext>
            </a:extLst>
          </p:cNvPr>
          <p:cNvSpPr txBox="1"/>
          <p:nvPr/>
        </p:nvSpPr>
        <p:spPr>
          <a:xfrm>
            <a:off x="3705491" y="5815701"/>
            <a:ext cx="316464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Training data</a:t>
            </a:r>
          </a:p>
          <a:p>
            <a:r>
              <a:rPr lang="ja-JP" altLang="en-US" sz="2400"/>
              <a:t>モデル学習用のデータ</a:t>
            </a:r>
            <a:endParaRPr lang="en-US" altLang="ja" dirty="0"/>
          </a:p>
          <a:p>
            <a:endParaRPr lang="en-US" sz="3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4D5DF1-20F9-8B4A-BDDD-EED602C82E8E}"/>
              </a:ext>
            </a:extLst>
          </p:cNvPr>
          <p:cNvSpPr txBox="1"/>
          <p:nvPr/>
        </p:nvSpPr>
        <p:spPr>
          <a:xfrm>
            <a:off x="9811442" y="5815701"/>
            <a:ext cx="635847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Test data</a:t>
            </a:r>
          </a:p>
          <a:p>
            <a:r>
              <a:rPr lang="en-US" altLang="ja-JP" sz="2400" dirty="0"/>
              <a:t>(price</a:t>
            </a:r>
            <a:r>
              <a:rPr lang="ja-JP" altLang="en-US" sz="2400"/>
              <a:t>が分からないが</a:t>
            </a:r>
            <a:r>
              <a:rPr lang="en-US" altLang="ja-JP" sz="2400" dirty="0"/>
              <a:t>area</a:t>
            </a:r>
            <a:r>
              <a:rPr lang="ja-JP" altLang="en-US" sz="2400"/>
              <a:t>が入っているデータ</a:t>
            </a:r>
            <a:r>
              <a:rPr lang="en-US" altLang="ja-JP" sz="2400" dirty="0"/>
              <a:t>)</a:t>
            </a:r>
            <a:endParaRPr lang="en-US" altLang="ja" sz="3200" dirty="0"/>
          </a:p>
          <a:p>
            <a:endParaRPr lang="en-US" sz="32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673C207-CB96-FF4A-83F8-9E44CB83D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660143"/>
              </p:ext>
            </p:extLst>
          </p:nvPr>
        </p:nvGraphicFramePr>
        <p:xfrm>
          <a:off x="3057614" y="6930665"/>
          <a:ext cx="4700768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7979">
                  <a:extLst>
                    <a:ext uri="{9D8B030D-6E8A-4147-A177-3AD203B41FA5}">
                      <a16:colId xmlns:a16="http://schemas.microsoft.com/office/drawing/2014/main" val="2004845629"/>
                    </a:ext>
                  </a:extLst>
                </a:gridCol>
                <a:gridCol w="2422789">
                  <a:extLst>
                    <a:ext uri="{9D8B030D-6E8A-4147-A177-3AD203B41FA5}">
                      <a16:colId xmlns:a16="http://schemas.microsoft.com/office/drawing/2014/main" val="4121791682"/>
                    </a:ext>
                  </a:extLst>
                </a:gridCol>
              </a:tblGrid>
              <a:tr h="331946"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583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240000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916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247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240000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624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81703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60F4021-1544-0847-9DDA-3122A55CD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713715"/>
              </p:ext>
            </p:extLst>
          </p:nvPr>
        </p:nvGraphicFramePr>
        <p:xfrm>
          <a:off x="10876643" y="6930665"/>
          <a:ext cx="4700768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7979">
                  <a:extLst>
                    <a:ext uri="{9D8B030D-6E8A-4147-A177-3AD203B41FA5}">
                      <a16:colId xmlns:a16="http://schemas.microsoft.com/office/drawing/2014/main" val="2004845629"/>
                    </a:ext>
                  </a:extLst>
                </a:gridCol>
                <a:gridCol w="2422789">
                  <a:extLst>
                    <a:ext uri="{9D8B030D-6E8A-4147-A177-3AD203B41FA5}">
                      <a16:colId xmlns:a16="http://schemas.microsoft.com/office/drawing/2014/main" val="4121791682"/>
                    </a:ext>
                  </a:extLst>
                </a:gridCol>
              </a:tblGrid>
              <a:tr h="33194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583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916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247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624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817039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67A0F5-DF68-6D4B-94BA-7BE506CBF1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6796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不動産価格の予測</a:t>
            </a:r>
            <a:r>
              <a:rPr lang="en-US" altLang="ja-JP" dirty="0"/>
              <a:t> | </a:t>
            </a:r>
            <a:r>
              <a:rPr lang="ja-JP" altLang="en-US"/>
              <a:t>線形回帰モデルの作成</a:t>
            </a:r>
            <a:endParaRPr kumimoji="1" lang="ja-JP" altLang="en-US" dirty="0"/>
          </a:p>
        </p:txBody>
      </p:sp>
      <p:sp>
        <p:nvSpPr>
          <p:cNvPr id="15" name="テキスト プレースホルダー 9">
            <a:extLst>
              <a:ext uri="{FF2B5EF4-FFF2-40B4-BE49-F238E27FC236}">
                <a16:creationId xmlns:a16="http://schemas.microsoft.com/office/drawing/2014/main" id="{98F5EB82-97F4-BE48-8A01-5935D01BB0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17081" y="1451751"/>
            <a:ext cx="15907837" cy="4752232"/>
          </a:xfrm>
        </p:spPr>
        <p:txBody>
          <a:bodyPr>
            <a:normAutofit/>
          </a:bodyPr>
          <a:lstStyle/>
          <a:p>
            <a:r>
              <a:rPr lang="en-US" altLang="ja-JP" sz="4000" dirty="0"/>
              <a:t>Training data</a:t>
            </a:r>
            <a:r>
              <a:rPr lang="ja-JP" altLang="en-US" sz="4000"/>
              <a:t>のプロットに対して</a:t>
            </a:r>
            <a:br>
              <a:rPr lang="en-US" altLang="ja-JP" sz="4000" dirty="0"/>
            </a:br>
            <a:r>
              <a:rPr lang="ja-JP" altLang="en-US" sz="4000">
                <a:solidFill>
                  <a:schemeClr val="accent1"/>
                </a:solidFill>
              </a:rPr>
              <a:t>点線の長さの合計</a:t>
            </a:r>
            <a:r>
              <a:rPr lang="ja-JP" altLang="en-US" sz="4000"/>
              <a:t>が最も</a:t>
            </a:r>
            <a:r>
              <a:rPr lang="ja-JP" altLang="en-JP" sz="4000"/>
              <a:t>短くな</a:t>
            </a:r>
            <a:r>
              <a:rPr lang="ja-JP" altLang="en-US" sz="4000"/>
              <a:t>るよう</a:t>
            </a:r>
            <a:r>
              <a:rPr lang="ja-JP" altLang="en-US" sz="4000">
                <a:solidFill>
                  <a:schemeClr val="accent1"/>
                </a:solidFill>
              </a:rPr>
              <a:t>直線</a:t>
            </a:r>
            <a:r>
              <a:rPr lang="ja-JP" altLang="en-US" sz="4000"/>
              <a:t>を引くイメージです</a:t>
            </a:r>
            <a:endParaRPr lang="en-US" altLang="ja-JP" sz="4000" dirty="0"/>
          </a:p>
          <a:p>
            <a:pPr lvl="1"/>
            <a:r>
              <a:rPr lang="ja-JP" altLang="en-US" sz="3200"/>
              <a:t>最小二乗法という手法を使ってます（点線の長さの</a:t>
            </a:r>
            <a:r>
              <a:rPr lang="en-JP" altLang="ja-JP" sz="3200" dirty="0"/>
              <a:t>2</a:t>
            </a:r>
            <a:r>
              <a:rPr lang="ja-JP" altLang="en-JP" sz="3200"/>
              <a:t>乗</a:t>
            </a:r>
            <a:r>
              <a:rPr lang="ja-JP" altLang="en-US" sz="3200"/>
              <a:t>の合計を最小化する）</a:t>
            </a:r>
            <a:endParaRPr lang="en-US" altLang="ja-JP" sz="3200" dirty="0"/>
          </a:p>
          <a:p>
            <a:pPr lvl="1"/>
            <a:r>
              <a:rPr lang="ja-JP" altLang="en-US" sz="3200"/>
              <a:t>求まった直線が</a:t>
            </a:r>
            <a:r>
              <a:rPr lang="ja-JP" altLang="en-US" sz="3200">
                <a:solidFill>
                  <a:schemeClr val="accent1"/>
                </a:solidFill>
              </a:rPr>
              <a:t>線形回帰モデル</a:t>
            </a:r>
            <a:r>
              <a:rPr lang="ja-JP" altLang="en-US" sz="3200"/>
              <a:t>です</a:t>
            </a:r>
            <a:endParaRPr lang="en-US" altLang="ja-JP" sz="3200" dirty="0"/>
          </a:p>
          <a:p>
            <a:pPr lvl="1"/>
            <a:endParaRPr lang="en-US" altLang="ja" sz="3200" dirty="0"/>
          </a:p>
          <a:p>
            <a:endParaRPr lang="en-US" altLang="ja-JP" sz="4000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848FA93-3DF9-3B45-9537-C5287D7DA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80700" y="9621838"/>
            <a:ext cx="6172200" cy="547687"/>
          </a:xfrm>
        </p:spPr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9B427DE-EF69-E845-804E-A7A968EC9E3E}"/>
              </a:ext>
            </a:extLst>
          </p:cNvPr>
          <p:cNvGrpSpPr/>
          <p:nvPr/>
        </p:nvGrpSpPr>
        <p:grpSpPr>
          <a:xfrm>
            <a:off x="1670784" y="4829549"/>
            <a:ext cx="6338337" cy="5486005"/>
            <a:chOff x="1670784" y="4829549"/>
            <a:chExt cx="6338337" cy="548600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A63EB50-C4A4-FC41-838C-4C8867B9C50C}"/>
                </a:ext>
              </a:extLst>
            </p:cNvPr>
            <p:cNvGrpSpPr/>
            <p:nvPr/>
          </p:nvGrpSpPr>
          <p:grpSpPr>
            <a:xfrm>
              <a:off x="1670784" y="4829549"/>
              <a:ext cx="6338337" cy="5486005"/>
              <a:chOff x="537248" y="4220307"/>
              <a:chExt cx="6338337" cy="5486005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9183EBC9-67BD-D444-B097-1ACFA472D275}"/>
                  </a:ext>
                </a:extLst>
              </p:cNvPr>
              <p:cNvGrpSpPr/>
              <p:nvPr/>
            </p:nvGrpSpPr>
            <p:grpSpPr>
              <a:xfrm>
                <a:off x="1653571" y="4220307"/>
                <a:ext cx="5222014" cy="4527445"/>
                <a:chOff x="4660540" y="3763107"/>
                <a:chExt cx="5222014" cy="4527445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6054E02C-CA2C-334D-A596-B250D0CEE9B2}"/>
                    </a:ext>
                  </a:extLst>
                </p:cNvPr>
                <p:cNvGrpSpPr/>
                <p:nvPr/>
              </p:nvGrpSpPr>
              <p:grpSpPr>
                <a:xfrm>
                  <a:off x="4660540" y="3763107"/>
                  <a:ext cx="5222014" cy="4527445"/>
                  <a:chOff x="4519863" y="3165421"/>
                  <a:chExt cx="3793958" cy="3148358"/>
                </a:xfrm>
              </p:grpSpPr>
              <p:cxnSp>
                <p:nvCxnSpPr>
                  <p:cNvPr id="4" name="Straight Connector 3">
                    <a:extLst>
                      <a:ext uri="{FF2B5EF4-FFF2-40B4-BE49-F238E27FC236}">
                        <a16:creationId xmlns:a16="http://schemas.microsoft.com/office/drawing/2014/main" id="{1855AD81-BA6E-9B4C-BF67-C0F8594569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19863" y="3165421"/>
                    <a:ext cx="0" cy="314835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74F98A50-8621-364A-A834-BD0D082A26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519863" y="6313779"/>
                    <a:ext cx="3793958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F1D72D8C-2A5A-9546-B826-741CC7735EE2}"/>
                    </a:ext>
                  </a:extLst>
                </p:cNvPr>
                <p:cNvSpPr/>
                <p:nvPr/>
              </p:nvSpPr>
              <p:spPr>
                <a:xfrm>
                  <a:off x="6238648" y="5298864"/>
                  <a:ext cx="316523" cy="31652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en-JP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4F9DB311-0FB9-7B49-9BC9-3FA0AE3BE67A}"/>
                    </a:ext>
                  </a:extLst>
                </p:cNvPr>
                <p:cNvSpPr/>
                <p:nvPr/>
              </p:nvSpPr>
              <p:spPr>
                <a:xfrm>
                  <a:off x="8813281" y="5334795"/>
                  <a:ext cx="316523" cy="31652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en-JP"/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0A1706CA-117A-2146-9EDE-D2C6D17D86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660541" y="4385137"/>
                  <a:ext cx="5159392" cy="3492771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95329488-08E3-CA4B-B4CE-27B32B29A301}"/>
                    </a:ext>
                  </a:extLst>
                </p:cNvPr>
                <p:cNvSpPr/>
                <p:nvPr/>
              </p:nvSpPr>
              <p:spPr>
                <a:xfrm>
                  <a:off x="7569161" y="6747052"/>
                  <a:ext cx="316523" cy="31652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en-JP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0A5F99B2-6F48-7D4B-8560-A68B00BB046E}"/>
                    </a:ext>
                  </a:extLst>
                </p:cNvPr>
                <p:cNvSpPr/>
                <p:nvPr/>
              </p:nvSpPr>
              <p:spPr>
                <a:xfrm>
                  <a:off x="5148359" y="6733543"/>
                  <a:ext cx="316523" cy="31652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en-JP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58450E7A-7CD9-A449-86DF-6E6DD5066F52}"/>
                      </a:ext>
                    </a:extLst>
                  </p:cNvPr>
                  <p:cNvSpPr/>
                  <p:nvPr/>
                </p:nvSpPr>
                <p:spPr>
                  <a:xfrm>
                    <a:off x="537248" y="5914325"/>
                    <a:ext cx="921342" cy="101566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4000" b="0" dirty="0"/>
                  </a:p>
                  <a:p>
                    <a:r>
                      <a:rPr lang="en-US" sz="2000" dirty="0"/>
                      <a:t>(p</a:t>
                    </a:r>
                    <a:r>
                      <a:rPr lang="en-JP" sz="2000" dirty="0"/>
                      <a:t>rice)</a:t>
                    </a:r>
                    <a:endParaRPr lang="en-JP" sz="4000" dirty="0"/>
                  </a:p>
                </p:txBody>
              </p:sp>
            </mc:Choice>
            <mc:Fallback xmlns="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58450E7A-7CD9-A449-86DF-6E6DD5066F5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7248" y="5914325"/>
                    <a:ext cx="921342" cy="101566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8333" r="-5556" b="-8642"/>
                    </a:stretch>
                  </a:blipFill>
                </p:spPr>
                <p:txBody>
                  <a:bodyPr/>
                  <a:lstStyle/>
                  <a:p>
                    <a:r>
                      <a:rPr lang="en-JP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84C694CA-2E4E-C447-BFDB-6BCE9E72EDC5}"/>
                      </a:ext>
                    </a:extLst>
                  </p:cNvPr>
                  <p:cNvSpPr/>
                  <p:nvPr/>
                </p:nvSpPr>
                <p:spPr>
                  <a:xfrm>
                    <a:off x="3636757" y="9012596"/>
                    <a:ext cx="1083695" cy="69371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4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a14:m>
                    <a:r>
                      <a:rPr lang="en-JP" dirty="0"/>
                      <a:t>(area)</a:t>
                    </a:r>
                  </a:p>
                </p:txBody>
              </p:sp>
            </mc:Choice>
            <mc:Fallback xmlns=""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84C694CA-2E4E-C447-BFDB-6BCE9E72EDC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6757" y="9012596"/>
                    <a:ext cx="1083695" cy="69371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488" r="-3488" b="-5455"/>
                    </a:stretch>
                  </a:blipFill>
                </p:spPr>
                <p:txBody>
                  <a:bodyPr/>
                  <a:lstStyle/>
                  <a:p>
                    <a:r>
                      <a:rPr lang="en-JP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ED5B12D-2365-454A-8BE9-D7F3FF4E11F4}"/>
                </a:ext>
              </a:extLst>
            </p:cNvPr>
            <p:cNvCxnSpPr>
              <a:cxnSpLocks/>
            </p:cNvCxnSpPr>
            <p:nvPr/>
          </p:nvCxnSpPr>
          <p:spPr>
            <a:xfrm>
              <a:off x="4495861" y="6681829"/>
              <a:ext cx="0" cy="1118156"/>
            </a:xfrm>
            <a:prstGeom prst="line">
              <a:avLst/>
            </a:prstGeom>
            <a:ln w="38100">
              <a:solidFill>
                <a:schemeClr val="tx2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40F97CF-AC84-2148-AFA0-46539312B307}"/>
                </a:ext>
              </a:extLst>
            </p:cNvPr>
            <p:cNvCxnSpPr>
              <a:cxnSpLocks/>
            </p:cNvCxnSpPr>
            <p:nvPr/>
          </p:nvCxnSpPr>
          <p:spPr>
            <a:xfrm>
              <a:off x="5853989" y="6933969"/>
              <a:ext cx="0" cy="879525"/>
            </a:xfrm>
            <a:prstGeom prst="line">
              <a:avLst/>
            </a:prstGeom>
            <a:ln w="38100">
              <a:solidFill>
                <a:schemeClr val="tx2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81EBCC5-A6C2-6E4A-B2C1-A2B95DB20714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>
              <a:off x="7093243" y="6054444"/>
              <a:ext cx="4867" cy="346793"/>
            </a:xfrm>
            <a:prstGeom prst="line">
              <a:avLst/>
            </a:prstGeom>
            <a:ln w="38100">
              <a:solidFill>
                <a:schemeClr val="tx2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A286940-9A96-DF46-9AA3-67B886FDD028}"/>
                </a:ext>
              </a:extLst>
            </p:cNvPr>
            <p:cNvCxnSpPr>
              <a:cxnSpLocks/>
            </p:cNvCxnSpPr>
            <p:nvPr/>
          </p:nvCxnSpPr>
          <p:spPr>
            <a:xfrm>
              <a:off x="3444363" y="8116508"/>
              <a:ext cx="0" cy="404440"/>
            </a:xfrm>
            <a:prstGeom prst="line">
              <a:avLst/>
            </a:prstGeom>
            <a:ln w="38100">
              <a:solidFill>
                <a:schemeClr val="tx2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384F8480-F14D-9248-9061-E515D76482A9}"/>
              </a:ext>
            </a:extLst>
          </p:cNvPr>
          <p:cNvGraphicFramePr>
            <a:graphicFrameLocks noGrp="1"/>
          </p:cNvGraphicFramePr>
          <p:nvPr/>
        </p:nvGraphicFramePr>
        <p:xfrm>
          <a:off x="10680700" y="6145812"/>
          <a:ext cx="4700768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7979">
                  <a:extLst>
                    <a:ext uri="{9D8B030D-6E8A-4147-A177-3AD203B41FA5}">
                      <a16:colId xmlns:a16="http://schemas.microsoft.com/office/drawing/2014/main" val="2004845629"/>
                    </a:ext>
                  </a:extLst>
                </a:gridCol>
                <a:gridCol w="2422789">
                  <a:extLst>
                    <a:ext uri="{9D8B030D-6E8A-4147-A177-3AD203B41FA5}">
                      <a16:colId xmlns:a16="http://schemas.microsoft.com/office/drawing/2014/main" val="4121791682"/>
                    </a:ext>
                  </a:extLst>
                </a:gridCol>
              </a:tblGrid>
              <a:tr h="331946"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583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240000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916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247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240000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624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817039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2DF095D8-CE53-244D-995B-F2C6F993272E}"/>
              </a:ext>
            </a:extLst>
          </p:cNvPr>
          <p:cNvSpPr txBox="1"/>
          <p:nvPr/>
        </p:nvSpPr>
        <p:spPr>
          <a:xfrm>
            <a:off x="11387813" y="5346558"/>
            <a:ext cx="32865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Training data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7C4794F-7C52-E44D-9B93-BED8A5E3EEB3}"/>
              </a:ext>
            </a:extLst>
          </p:cNvPr>
          <p:cNvSpPr/>
          <p:nvPr/>
        </p:nvSpPr>
        <p:spPr>
          <a:xfrm>
            <a:off x="1670784" y="7813494"/>
            <a:ext cx="973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240000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FCD8CB3-95BF-AC48-AA41-FFAC033E1F4E}"/>
              </a:ext>
            </a:extLst>
          </p:cNvPr>
          <p:cNvSpPr/>
          <p:nvPr/>
        </p:nvSpPr>
        <p:spPr>
          <a:xfrm>
            <a:off x="1696257" y="6336567"/>
            <a:ext cx="973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300000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52E7EF8-DF16-0048-9CE3-2B04F5F23DA0}"/>
              </a:ext>
            </a:extLst>
          </p:cNvPr>
          <p:cNvSpPr/>
          <p:nvPr/>
        </p:nvSpPr>
        <p:spPr>
          <a:xfrm>
            <a:off x="3143684" y="9584973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59EDDB7-3400-BC43-852D-AC3F1D188CB7}"/>
              </a:ext>
            </a:extLst>
          </p:cNvPr>
          <p:cNvSpPr/>
          <p:nvPr/>
        </p:nvSpPr>
        <p:spPr>
          <a:xfrm>
            <a:off x="4206358" y="9584973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3E32C4F-0485-B948-9E28-A8F5A4B49DF9}"/>
              </a:ext>
            </a:extLst>
          </p:cNvPr>
          <p:cNvSpPr/>
          <p:nvPr/>
        </p:nvSpPr>
        <p:spPr>
          <a:xfrm>
            <a:off x="5564486" y="9570904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300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542E37B-7E1E-8F40-9F60-B8DC3776EC0B}"/>
              </a:ext>
            </a:extLst>
          </p:cNvPr>
          <p:cNvSpPr/>
          <p:nvPr/>
        </p:nvSpPr>
        <p:spPr>
          <a:xfrm>
            <a:off x="6803740" y="9570904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400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EF4D3F-363F-2045-B498-4292109C82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1909809"/>
      </p:ext>
    </p:extLst>
  </p:cSld>
  <p:clrMapOvr>
    <a:masterClrMapping/>
  </p:clrMapOvr>
</p:sld>
</file>

<file path=ppt/theme/theme1.xml><?xml version="1.0" encoding="utf-8"?>
<a:theme xmlns:a="http://schemas.openxmlformats.org/drawingml/2006/main" name="Uranus - Contents">
  <a:themeElements>
    <a:clrScheme name="Uranus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30A3B3"/>
      </a:accent1>
      <a:accent2>
        <a:srgbClr val="CC6B9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0A3B3"/>
      </a:hlink>
      <a:folHlink>
        <a:srgbClr val="237A86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ranus - No Header">
  <a:themeElements>
    <a:clrScheme name="Uranus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30A3B3"/>
      </a:accent1>
      <a:accent2>
        <a:srgbClr val="CC6B9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0A3B3"/>
      </a:hlink>
      <a:folHlink>
        <a:srgbClr val="237A86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sz="2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ranus - Free Layout">
  <a:themeElements>
    <a:clrScheme name="Uranus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30A3B3"/>
      </a:accent1>
      <a:accent2>
        <a:srgbClr val="CC6B9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0A3B3"/>
      </a:hlink>
      <a:folHlink>
        <a:srgbClr val="237A86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12855</TotalTime>
  <Words>721</Words>
  <Application>Microsoft Macintosh PowerPoint</Application>
  <PresentationFormat>Custom</PresentationFormat>
  <Paragraphs>171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Spica Neue P</vt:lpstr>
      <vt:lpstr>Spica Neue P Bold</vt:lpstr>
      <vt:lpstr>Spica Neue P Light</vt:lpstr>
      <vt:lpstr>游ゴシック</vt:lpstr>
      <vt:lpstr>Arial</vt:lpstr>
      <vt:lpstr>Cambria Math</vt:lpstr>
      <vt:lpstr>Wingdings</vt:lpstr>
      <vt:lpstr>Uranus - Contents</vt:lpstr>
      <vt:lpstr>Uranus - No Header</vt:lpstr>
      <vt:lpstr>Uranus - Free Layout</vt:lpstr>
      <vt:lpstr>データ分析演習</vt:lpstr>
      <vt:lpstr>コンテンツ</vt:lpstr>
      <vt:lpstr>コンテンツ</vt:lpstr>
      <vt:lpstr>不動産データの分析</vt:lpstr>
      <vt:lpstr>不動産データの分析</vt:lpstr>
      <vt:lpstr>コンテンツ</vt:lpstr>
      <vt:lpstr>不動産価格の予測 | 線形回帰モデルの作成</vt:lpstr>
      <vt:lpstr>不動産価格の予測 | データの用意</vt:lpstr>
      <vt:lpstr>不動産価格の予測 | 線形回帰モデルの作成</vt:lpstr>
      <vt:lpstr>不動産価格の予測 | 線形回帰モデルの作成</vt:lpstr>
      <vt:lpstr>不動産価格の予測 | priceの予測</vt:lpstr>
      <vt:lpstr>不動産価格の予測 | モデルの評価</vt:lpstr>
      <vt:lpstr>不動産価格の予測 | 実践</vt:lpstr>
      <vt:lpstr>不動産価格の予測 | 実践</vt:lpstr>
      <vt:lpstr>不動産価格の予測 | 実践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Uranus</dc:title>
  <dc:subject>Uranus</dc:subject>
  <dc:creator>Jun Akizaki</dc:creator>
  <cp:keywords>Template</cp:keywords>
  <cp:lastModifiedBy>Matsumoto Takato (松本 崇斗)</cp:lastModifiedBy>
  <cp:revision>170</cp:revision>
  <cp:lastPrinted>2019-05-06T21:42:32Z</cp:lastPrinted>
  <dcterms:created xsi:type="dcterms:W3CDTF">2016-06-18T12:18:23Z</dcterms:created>
  <dcterms:modified xsi:type="dcterms:W3CDTF">2020-05-30T21:02:24Z</dcterms:modified>
</cp:coreProperties>
</file>