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7" r:id="rId5"/>
  </p:sldMasterIdLst>
  <p:notesMasterIdLst>
    <p:notesMasterId r:id="rId14"/>
  </p:notesMasterIdLst>
  <p:sldIdLst>
    <p:sldId id="256" r:id="rId6"/>
    <p:sldId id="257" r:id="rId7"/>
    <p:sldId id="259" r:id="rId8"/>
    <p:sldId id="262" r:id="rId9"/>
    <p:sldId id="266" r:id="rId10"/>
    <p:sldId id="267" r:id="rId11"/>
    <p:sldId id="271" r:id="rId12"/>
    <p:sldId id="272" r:id="rId13"/>
    <p:sldId id="270" r:id="rId15"/>
    <p:sldId id="268" r:id="rId16"/>
    <p:sldId id="269" r:id="rId17"/>
    <p:sldId id="274" r:id="rId18"/>
    <p:sldId id="275" r:id="rId19"/>
    <p:sldId id="280" r:id="rId20"/>
    <p:sldId id="276" r:id="rId21"/>
    <p:sldId id="278" r:id="rId22"/>
    <p:sldId id="279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2" r:id="rId51"/>
    <p:sldId id="310" r:id="rId52"/>
    <p:sldId id="313" r:id="rId53"/>
    <p:sldId id="314" r:id="rId5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529"/>
  </p:normalViewPr>
  <p:slideViewPr>
    <p:cSldViewPr showGuides="1">
      <p:cViewPr varScale="1">
        <p:scale>
          <a:sx n="64" d="100"/>
          <a:sy n="64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DB8D38-D9CD-4D79-9AE3-F78B6785C7F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）保存的文件名和目录不能用汉字，只能是英文</a:t>
            </a:r>
            <a:r>
              <a:rPr lang="en-US" altLang="zh-CN" dirty="0"/>
              <a:t>+</a:t>
            </a:r>
            <a:r>
              <a:rPr lang="zh-CN" altLang="en-US" dirty="0"/>
              <a:t>数字，且不多于</a:t>
            </a:r>
            <a:r>
              <a:rPr lang="en-US" altLang="zh-CN" dirty="0"/>
              <a:t>8</a:t>
            </a:r>
            <a:r>
              <a:rPr lang="zh-CN" altLang="en-US" dirty="0"/>
              <a:t>个字符，后缀为</a:t>
            </a:r>
            <a:r>
              <a:rPr lang="en-US" altLang="zh-CN" dirty="0"/>
              <a:t>.asm</a:t>
            </a:r>
            <a:endParaRPr lang="en-US" altLang="zh-CN" dirty="0"/>
          </a:p>
          <a:p>
            <a:pPr lvl="0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）实验中需要人机交互的，要先</a:t>
            </a:r>
            <a:r>
              <a:rPr lang="zh-CN" altLang="zh-CN" dirty="0"/>
              <a:t>进入</a:t>
            </a:r>
            <a:r>
              <a:rPr lang="en-US" altLang="zh-CN" dirty="0"/>
              <a:t>【</a:t>
            </a:r>
            <a:r>
              <a:rPr lang="zh-CN" altLang="zh-CN" dirty="0"/>
              <a:t>调试</a:t>
            </a:r>
            <a:r>
              <a:rPr lang="en-US" altLang="zh-CN" dirty="0"/>
              <a:t>】</a:t>
            </a:r>
            <a:r>
              <a:rPr lang="zh-CN" altLang="zh-CN" dirty="0"/>
              <a:t>，</a:t>
            </a:r>
            <a:r>
              <a:rPr lang="zh-CN" altLang="en-US" dirty="0"/>
              <a:t>然后按</a:t>
            </a:r>
            <a:r>
              <a:rPr lang="en-US" altLang="zh-CN" b="1" dirty="0"/>
              <a:t>ALT+ENTER</a:t>
            </a:r>
            <a:r>
              <a:rPr lang="zh-CN" altLang="en-US" dirty="0"/>
              <a:t>（全屏）</a:t>
            </a:r>
            <a:r>
              <a:rPr lang="zh-CN" altLang="zh-CN" dirty="0"/>
              <a:t>。</a:t>
            </a:r>
            <a:r>
              <a:rPr lang="zh-CN" altLang="en-US" dirty="0"/>
              <a:t>最后</a:t>
            </a:r>
            <a:r>
              <a:rPr lang="zh-CN" altLang="zh-CN" dirty="0"/>
              <a:t>按</a:t>
            </a:r>
            <a:r>
              <a:rPr lang="en-US" altLang="zh-CN" b="1" dirty="0"/>
              <a:t>F9</a:t>
            </a:r>
            <a:r>
              <a:rPr lang="zh-CN" altLang="zh-CN" dirty="0"/>
              <a:t>连续运行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）实验中有</a:t>
            </a:r>
            <a:r>
              <a:rPr lang="en-US" altLang="zh-CN" dirty="0"/>
              <a:t>I/O</a:t>
            </a:r>
            <a:r>
              <a:rPr lang="zh-CN" altLang="en-US" dirty="0"/>
              <a:t>操作的，要先退出</a:t>
            </a:r>
            <a:r>
              <a:rPr lang="en-US" altLang="zh-CN" dirty="0"/>
              <a:t>QTH</a:t>
            </a:r>
            <a:r>
              <a:rPr lang="zh-CN" altLang="en-US" dirty="0"/>
              <a:t>，</a:t>
            </a:r>
            <a:r>
              <a:rPr lang="zh-CN" altLang="zh-CN" dirty="0"/>
              <a:t>在</a:t>
            </a:r>
            <a:r>
              <a:rPr lang="en-US" altLang="zh-CN" dirty="0"/>
              <a:t>CMD</a:t>
            </a:r>
            <a:r>
              <a:rPr lang="zh-CN" altLang="zh-CN" dirty="0"/>
              <a:t>窗口</a:t>
            </a:r>
            <a:r>
              <a:rPr lang="zh-CN" altLang="en-US" dirty="0"/>
              <a:t>（</a:t>
            </a:r>
            <a:r>
              <a:rPr lang="en-US" altLang="zh-CN" dirty="0"/>
              <a:t>DOS</a:t>
            </a:r>
            <a:r>
              <a:rPr lang="zh-CN" altLang="en-US" dirty="0"/>
              <a:t>）</a:t>
            </a:r>
            <a:r>
              <a:rPr lang="zh-CN" altLang="zh-CN" dirty="0"/>
              <a:t>下运行如下命令：</a:t>
            </a:r>
            <a:r>
              <a:rPr lang="en-US" altLang="zh-CN" dirty="0"/>
              <a:t> allowio </a:t>
            </a:r>
            <a:r>
              <a:rPr lang="zh-CN" altLang="zh-CN" dirty="0"/>
              <a:t>待运行程序名</a:t>
            </a:r>
            <a:r>
              <a:rPr lang="en-US" altLang="zh-CN" dirty="0"/>
              <a:t> /a</a:t>
            </a:r>
            <a:endParaRPr lang="zh-CN" altLang="zh-CN" dirty="0"/>
          </a:p>
          <a:p>
            <a:pPr lvl="0"/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en-US" altLang="zh-CN" dirty="0"/>
              <a:t>8254</a:t>
            </a:r>
            <a:r>
              <a:rPr lang="zh-CN" altLang="en-US" dirty="0"/>
              <a:t>与</a:t>
            </a:r>
            <a:r>
              <a:rPr lang="en-US" altLang="zh-CN" dirty="0"/>
              <a:t>8253</a:t>
            </a:r>
            <a:r>
              <a:rPr lang="zh-CN" altLang="en-US" dirty="0"/>
              <a:t>的结构完全一致，区别在于</a:t>
            </a:r>
            <a:r>
              <a:rPr lang="en-US" altLang="zh-CN" dirty="0"/>
              <a:t>8254</a:t>
            </a:r>
            <a:r>
              <a:rPr lang="zh-CN" altLang="en-US" dirty="0"/>
              <a:t>的工作频率可以更高</a:t>
            </a:r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010A7A-2961-4515-8EEB-F151F174974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010A7A-2961-4515-8EEB-F151F174974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010A7A-2961-4515-8EEB-F151F174974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010A7A-2961-4515-8EEB-F151F174974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D7C14-161A-479C-9EC6-F7C5D4AF66E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D7C14-161A-479C-9EC6-F7C5D4AF66E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D7C14-161A-479C-9EC6-F7C5D4AF66E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D7C14-161A-479C-9EC6-F7C5D4AF66E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D7C14-161A-479C-9EC6-F7C5D4AF66E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D7C14-161A-479C-9EC6-F7C5D4AF66E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D7C14-161A-479C-9EC6-F7C5D4AF66E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010A7A-2961-4515-8EEB-F151F174974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D7C14-161A-479C-9EC6-F7C5D4AF66E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D7C14-161A-479C-9EC6-F7C5D4AF66E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D7C14-161A-479C-9EC6-F7C5D4AF66E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D7C14-161A-479C-9EC6-F7C5D4AF66E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010A7A-2961-4515-8EEB-F151F174974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52400"/>
            <a:ext cx="73152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6B051B-0798-46B6-9879-D18A335DB9E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2411413" y="6381750"/>
            <a:ext cx="3200400" cy="431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-34925" y="6524625"/>
            <a:ext cx="717550" cy="360363"/>
          </a:xfrm>
          <a:prstGeom prst="rect">
            <a:avLst/>
          </a:prstGeom>
          <a:solidFill>
            <a:srgbClr val="99CCFF">
              <a:alpha val="39000"/>
            </a:srgbClr>
          </a:solidFill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/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/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/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010A7A-2961-4515-8EEB-F151F174974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/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/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/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/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/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/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/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/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010A7A-2961-4515-8EEB-F151F174974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010A7A-2961-4515-8EEB-F151F174974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010A7A-2961-4515-8EEB-F151F174974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010A7A-2961-4515-8EEB-F151F174974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010A7A-2961-4515-8EEB-F151F174974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010A7A-2961-4515-8EEB-F151F174974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D7C14-161A-479C-9EC6-F7C5D4AF66E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1217613" y="152400"/>
            <a:ext cx="7315200" cy="990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381750"/>
            <a:ext cx="3200400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4925" y="6524625"/>
            <a:ext cx="717550" cy="360363"/>
          </a:xfrm>
          <a:prstGeom prst="rect">
            <a:avLst/>
          </a:prstGeom>
          <a:solidFill>
            <a:srgbClr val="99CCFF">
              <a:alpha val="39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3175" y="6669088"/>
            <a:ext cx="9142413" cy="188913"/>
          </a:xfrm>
          <a:prstGeom prst="rect">
            <a:avLst/>
          </a:prstGeom>
          <a:solidFill>
            <a:srgbClr val="3366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38900" y="5805488"/>
            <a:ext cx="27051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3" name="Text Box 2"/>
          <p:cNvSpPr txBox="1">
            <a:spLocks noChangeArrowheads="1"/>
          </p:cNvSpPr>
          <p:nvPr/>
        </p:nvSpPr>
        <p:spPr bwMode="auto">
          <a:xfrm>
            <a:off x="6372225" y="6442075"/>
            <a:ext cx="2879725" cy="441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300" b="0" i="1" u="none" strike="noStrike" kern="1200" cap="none" spc="0" normalizeH="0" baseline="0" noProof="0" smtClean="0">
                <a:ln>
                  <a:noFill/>
                </a:ln>
                <a:solidFill>
                  <a:srgbClr val="790C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西安电子科技大学</a:t>
            </a:r>
            <a:endParaRPr kumimoji="0" lang="zh-CN" sz="2300" b="0" i="1" u="none" strike="noStrike" kern="1200" cap="none" spc="0" normalizeH="0" baseline="0" noProof="0" smtClean="0">
              <a:ln>
                <a:noFill/>
              </a:ln>
              <a:solidFill>
                <a:srgbClr val="790C0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/>
            </a:fld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02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00738" y="5589588"/>
            <a:ext cx="3208337" cy="993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5" name="Text Box 2"/>
          <p:cNvSpPr txBox="1">
            <a:spLocks noChangeArrowheads="1"/>
          </p:cNvSpPr>
          <p:nvPr/>
        </p:nvSpPr>
        <p:spPr bwMode="auto">
          <a:xfrm>
            <a:off x="6229350" y="6370638"/>
            <a:ext cx="2879725" cy="4429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300" b="0" i="1" u="none" strike="noStrike" kern="1200" cap="none" spc="0" normalizeH="0" baseline="0" noProof="0" smtClean="0">
                <a:ln>
                  <a:noFill/>
                </a:ln>
                <a:solidFill>
                  <a:srgbClr val="790C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西安电子科技大学</a:t>
            </a:r>
            <a:endParaRPr kumimoji="0" lang="zh-CN" sz="2300" b="0" i="1" u="none" strike="noStrike" kern="1200" cap="none" spc="0" normalizeH="0" baseline="0" noProof="0" smtClean="0">
              <a:ln>
                <a:noFill/>
              </a:ln>
              <a:solidFill>
                <a:srgbClr val="790C0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pic>
        <p:nvPicPr>
          <p:cNvPr id="4104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935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 flipV="1">
            <a:off x="0" y="836613"/>
            <a:ext cx="8693150" cy="2159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0000"/>
        <a:buChar char="–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3"/>
          <p:cNvSpPr>
            <a:spLocks noGrp="1"/>
          </p:cNvSpPr>
          <p:nvPr>
            <p:ph type="title"/>
          </p:nvPr>
        </p:nvSpPr>
        <p:spPr>
          <a:xfrm>
            <a:off x="1042988" y="260350"/>
            <a:ext cx="7315200" cy="990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微机系统实验</a:t>
            </a:r>
            <a:endParaRPr kumimoji="0" lang="zh-CN" altLang="en-US" sz="4000" b="1" i="0" u="dbl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>
                <a:solidFill>
                  <a:srgbClr val="C00000"/>
                </a:solidFill>
              </a:uFill>
              <a:latin typeface="+mj-lt"/>
              <a:ea typeface="+mj-ea"/>
              <a:cs typeface="+mj-cs"/>
            </a:endParaRPr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>
          <a:xfrm>
            <a:off x="755650" y="1341438"/>
            <a:ext cx="7761288" cy="478155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/>
              <a:t>第一章  预备知识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dirty="0"/>
              <a:t>		1.1  </a:t>
            </a:r>
            <a:r>
              <a:rPr lang="zh-CN" altLang="en-US" dirty="0"/>
              <a:t>汇编语言的编写格式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	1.2  </a:t>
            </a:r>
            <a:r>
              <a:rPr lang="zh-CN" altLang="en-US" dirty="0"/>
              <a:t>常用</a:t>
            </a:r>
            <a:r>
              <a:rPr lang="en-US" altLang="zh-CN" dirty="0"/>
              <a:t>DOS</a:t>
            </a:r>
            <a:r>
              <a:rPr lang="zh-CN" altLang="en-US" dirty="0"/>
              <a:t>功能调用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b="1" dirty="0"/>
              <a:t>第二章  实验平台简介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dirty="0"/>
              <a:t> 		2.1</a:t>
            </a:r>
            <a:r>
              <a:rPr lang="zh-CN" altLang="en-US" dirty="0"/>
              <a:t>软件集成编译系统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2.2</a:t>
            </a:r>
            <a:r>
              <a:rPr lang="zh-CN" altLang="en-US" dirty="0"/>
              <a:t>硬件系统（实验箱）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b="1" dirty="0"/>
              <a:t>第三章  微机原理与接口实验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硬件系统环境简介</a:t>
            </a:r>
            <a:endParaRPr lang="zh-CN" altLang="en-US" sz="3600" dirty="0"/>
          </a:p>
        </p:txBody>
      </p:sp>
      <p:pic>
        <p:nvPicPr>
          <p:cNvPr id="15363" name="图片 16" descr="00000350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42988" y="1484313"/>
            <a:ext cx="6934200" cy="4968875"/>
          </a:xfrm>
          <a:ln/>
        </p:spPr>
      </p:pic>
      <p:sp>
        <p:nvSpPr>
          <p:cNvPr id="5" name="矩形 4"/>
          <p:cNvSpPr/>
          <p:nvPr/>
        </p:nvSpPr>
        <p:spPr>
          <a:xfrm>
            <a:off x="5868144" y="1844825"/>
            <a:ext cx="864096" cy="424731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50" normalizeH="0" baseline="0" noProof="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en-US" altLang="zh-CN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50" normalizeH="0" baseline="0" noProof="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50" normalizeH="0" baseline="0" noProof="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1916832"/>
            <a:ext cx="691215" cy="424731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50" normalizeH="0" baseline="0" noProof="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50" normalizeH="0" baseline="0" noProof="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endParaRPr kumimoji="0" lang="en-US" altLang="zh-CN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50" normalizeH="0" baseline="0" noProof="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endParaRPr kumimoji="0" lang="zh-CN" altLang="en-US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5696" y="1916832"/>
            <a:ext cx="729687" cy="424731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50" normalizeH="0" baseline="0" noProof="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endParaRPr kumimoji="0" lang="en-US" altLang="zh-CN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50" normalizeH="0" baseline="0" noProof="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0" lang="en-US" altLang="zh-CN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50" normalizeH="0" baseline="0" noProof="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endParaRPr kumimoji="0" lang="zh-CN" altLang="en-US" sz="5400" b="1" i="0" u="none" strike="noStrike" kern="1200" cap="none" spc="50" normalizeH="0" baseline="0" noProof="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975" cy="922337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硬件系统环境简介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288" y="1268413"/>
          <a:ext cx="8569325" cy="523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1581735">
                <a:tc>
                  <a:txBody>
                    <a:bodyPr/>
                    <a:lstStyle/>
                    <a:p>
                      <a:pPr marL="459105" indent="-459105" algn="just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主控模块</a:t>
                      </a:r>
                      <a:r>
                        <a:rPr lang="en-US" sz="1200" b="1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1200" b="1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（编号：</a:t>
                      </a:r>
                      <a:r>
                        <a:rPr lang="en-US" sz="1200" b="1" kern="0" baseline="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G</a:t>
                      </a:r>
                      <a:r>
                        <a:rPr lang="zh-CN" sz="1200" b="1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1200" kern="100" baseline="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5715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 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提供</a:t>
                      </a: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ISA 32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位数据总线、</a:t>
                      </a: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位地址总线接口</a:t>
                      </a:r>
                      <a:endParaRPr lang="zh-CN" sz="1200" b="0" kern="100" baseline="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5715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 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符合</a:t>
                      </a: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ISA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接口的控制插口：存储器读写、</a:t>
                      </a: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DMA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等信号</a:t>
                      </a:r>
                      <a:endParaRPr lang="zh-CN" sz="1200" b="0" kern="100" baseline="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17780" marB="177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9105" indent="-459105" algn="just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LCD</a:t>
                      </a:r>
                      <a:r>
                        <a:rPr lang="zh-CN" sz="1200" b="1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与</a:t>
                      </a:r>
                      <a:r>
                        <a:rPr lang="en-US" sz="1200" b="1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IC</a:t>
                      </a:r>
                      <a:r>
                        <a:rPr lang="zh-CN" sz="1200" b="1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卡实验模块（编号：</a:t>
                      </a:r>
                      <a:r>
                        <a:rPr lang="en-US" sz="1200" b="1" kern="0" baseline="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sz="1200" b="1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1200" kern="100" baseline="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．</a:t>
                      </a: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128*64 LCD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显示实验</a:t>
                      </a:r>
                      <a:endParaRPr lang="zh-CN" sz="1200" b="0" kern="100" baseline="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．</a:t>
                      </a: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IC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卡实验</a:t>
                      </a:r>
                      <a:endParaRPr lang="zh-CN" sz="1200" b="0" kern="100" baseline="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17780" marB="177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9105" indent="-459105" algn="just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主控模块</a:t>
                      </a:r>
                      <a:r>
                        <a:rPr lang="en-US" sz="1200" b="1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200" b="1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（编号：</a:t>
                      </a:r>
                      <a:r>
                        <a:rPr lang="en-US" sz="1200" b="1" kern="0" baseline="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1200" b="1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1200" b="1" kern="100" baseline="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提供</a:t>
                      </a: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ISA 8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位数据总线、</a:t>
                      </a: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位地址总线接口</a:t>
                      </a:r>
                      <a:endParaRPr lang="zh-CN" sz="1200" b="0" kern="100" baseline="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符合</a:t>
                      </a: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ISA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接口的控制插口：片选、读写、中断、</a:t>
                      </a: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DMA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等信号</a:t>
                      </a:r>
                      <a:endParaRPr lang="zh-CN" sz="1200" b="0" kern="100" baseline="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电源信号：</a:t>
                      </a: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+5V/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、±</a:t>
                      </a: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12V/0.5A</a:t>
                      </a:r>
                      <a:endParaRPr lang="zh-CN" sz="1200" b="0" kern="100" baseline="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简单的门电器：或、与、非门、触发器</a:t>
                      </a:r>
                      <a:endParaRPr lang="zh-CN" sz="1200" b="0" kern="100" baseline="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</a:t>
                      </a:r>
                      <a:r>
                        <a:rPr lang="zh-CN" sz="1200" b="0" kern="0" baseline="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复位按钮</a:t>
                      </a:r>
                      <a:endParaRPr lang="zh-CN" sz="1200" b="0" kern="100" baseline="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17780" marB="177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81735">
                <a:tc>
                  <a:txBody>
                    <a:bodyPr/>
                    <a:lstStyle/>
                    <a:p>
                      <a:pPr marL="459105" indent="-459105" algn="ctr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电机、风扇、喇叭（编号：</a:t>
                      </a:r>
                      <a:r>
                        <a:rPr lang="en-US" sz="1200" b="1" kern="0" baseline="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H</a:t>
                      </a: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CN" sz="1200" kern="0" baseline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四相步进电机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CN" sz="1200" kern="0" baseline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直流电机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CN" sz="1200" kern="0" baseline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音频电路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CN" sz="1200" kern="0" baseline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光、磁控制风扇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zh-CN" sz="1200" kern="0" baseline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单刀双掷继电器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164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串并转换电路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17780" marB="177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9105" indent="-459105" algn="just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244/273</a:t>
                      </a: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8254</a:t>
                      </a: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实验模块（编号：</a:t>
                      </a:r>
                      <a:r>
                        <a:rPr lang="en-US" sz="1200" b="1" kern="0" baseline="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74LS244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与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74LS273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基本输入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输出实验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8254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定时器与计数器和分频器实验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17780" marB="177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9105" indent="-459105" algn="just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8255</a:t>
                      </a: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550</a:t>
                      </a: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实验模块（编号：</a:t>
                      </a:r>
                      <a:r>
                        <a:rPr lang="en-US" sz="1200" b="1" kern="0" baseline="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1.8255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通用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I/O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接口实验、打印机实验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2.16C550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通用串行口接口与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PC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机通讯实验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17780" marB="177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21105">
                <a:tc>
                  <a:txBody>
                    <a:bodyPr/>
                    <a:lstStyle/>
                    <a:p>
                      <a:pPr marL="459105" indent="-459105" algn="just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AD/DA</a:t>
                      </a: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32</a:t>
                      </a: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位</a:t>
                      </a:r>
                      <a:r>
                        <a:rPr lang="en-US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DRAM</a:t>
                      </a: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，语音（编号：</a:t>
                      </a:r>
                      <a:r>
                        <a:rPr lang="en-US" sz="1200" b="1" kern="0" baseline="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ADC0809 8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位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AD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实验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DAC0832 8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位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DA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实验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ISD1420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语音实验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342900" lvl="0" indent="-3429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位存储器读写、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DMA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传送实验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17780" marB="177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9105" indent="-459105" algn="just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控制与信号源模块（编号：</a:t>
                      </a:r>
                      <a:r>
                        <a:rPr lang="en-US" sz="1200" b="1" kern="0" baseline="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．配有带驱动的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个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LED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显示器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．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路手动电平控制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．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路手动单脉冲输出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．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路振荡方波信号源：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1HZ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32Hz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1024Hz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32.768KHz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262.14KHz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1.5MHz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6MHz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24MHz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八组选择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l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．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路分频器：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CLOCK/2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CLOCK/4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CLOCK/8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CLOCK/16 4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组选择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17780" marB="177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56515" algn="just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键盘</a:t>
                      </a:r>
                      <a:r>
                        <a:rPr lang="en-US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LED</a:t>
                      </a: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显示模块（编号：</a:t>
                      </a:r>
                      <a:r>
                        <a:rPr lang="en-US" sz="1200" b="1" kern="0" baseline="0" dirty="0">
                          <a:solidFill>
                            <a:srgbClr val="C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1200" b="1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）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57150" algn="just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．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4*</a:t>
                      </a:r>
                      <a:r>
                        <a:rPr lang="en-US" sz="1200" kern="0" baseline="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键盘与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位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LED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八段显示实验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indent="57150" algn="just" fontAlgn="base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．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16*</a:t>
                      </a:r>
                      <a:r>
                        <a:rPr lang="en-US" sz="1200" kern="0" baseline="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en-US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 LED</a:t>
                      </a:r>
                      <a:r>
                        <a:rPr lang="zh-CN" sz="1200" kern="0" baseline="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中文字幕移动实验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17780" marB="177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dbl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n-ea"/>
                <a:ea typeface="+mj-ea"/>
                <a:cs typeface="+mj-cs"/>
              </a:rPr>
              <a:t>实验一  </a:t>
            </a:r>
            <a:r>
              <a:rPr kumimoji="0" lang="en-US" altLang="zh-CN" sz="3200" b="1" i="0" u="dbl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n-ea"/>
                <a:ea typeface="+mj-ea"/>
                <a:cs typeface="+mj-cs"/>
              </a:rPr>
              <a:t>汇编语言编程实验</a:t>
            </a:r>
            <a:endParaRPr kumimoji="0" lang="zh-CN" altLang="en-US" sz="3200" b="1" i="0" u="dbl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>
                <a:solidFill>
                  <a:srgbClr val="C00000"/>
                </a:solidFill>
              </a:uFill>
              <a:latin typeface="+mj-lt"/>
              <a:ea typeface="+mj-ea"/>
              <a:cs typeface="+mj-cs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18487" cy="511175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1800" b="1" dirty="0"/>
              <a:t>一、实验目的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    1. </a:t>
            </a:r>
            <a:r>
              <a:rPr lang="zh-CN" altLang="zh-CN" sz="1800" dirty="0"/>
              <a:t>掌握汇编语言的编程方法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2. </a:t>
            </a:r>
            <a:r>
              <a:rPr lang="zh-CN" altLang="zh-CN" sz="1800" dirty="0"/>
              <a:t>掌握</a:t>
            </a:r>
            <a:r>
              <a:rPr lang="en-US" altLang="zh-CN" sz="1800" dirty="0"/>
              <a:t>DOS</a:t>
            </a:r>
            <a:r>
              <a:rPr lang="zh-CN" altLang="zh-CN" sz="1800" dirty="0"/>
              <a:t>功能调用的使用方法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3. </a:t>
            </a:r>
            <a:r>
              <a:rPr lang="zh-CN" altLang="zh-CN" sz="1800" dirty="0"/>
              <a:t>掌握汇编语言程序的调试运行过程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en-US" sz="1800" b="1" dirty="0"/>
              <a:t>二</a:t>
            </a:r>
            <a:r>
              <a:rPr lang="zh-CN" altLang="zh-CN" sz="1800" b="1" dirty="0"/>
              <a:t>、实验内容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    1. </a:t>
            </a:r>
            <a:r>
              <a:rPr lang="zh-CN" altLang="zh-CN" sz="1800" dirty="0"/>
              <a:t>将指定数据区的字符串数据以</a:t>
            </a:r>
            <a:r>
              <a:rPr lang="en-US" altLang="zh-CN" sz="1800" dirty="0"/>
              <a:t>ASCII</a:t>
            </a:r>
            <a:r>
              <a:rPr lang="zh-CN" altLang="zh-CN" sz="1800" dirty="0"/>
              <a:t>码形式显示在屏幕上，并通过</a:t>
            </a:r>
            <a:r>
              <a:rPr lang="en-US" altLang="zh-CN" sz="1800" dirty="0"/>
              <a:t>DOS</a:t>
            </a:r>
            <a:r>
              <a:rPr lang="zh-CN" altLang="zh-CN" sz="1800" dirty="0"/>
              <a:t>功能调用完成必要提示信息的显示。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2. </a:t>
            </a:r>
            <a:r>
              <a:rPr lang="zh-CN" altLang="zh-CN" sz="1800" dirty="0"/>
              <a:t>在屏幕上显示自己的学号姓名信息。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3. </a:t>
            </a:r>
            <a:r>
              <a:rPr lang="zh-CN" altLang="zh-CN" sz="1800" dirty="0"/>
              <a:t>循环从键盘读入字符并回显在屏幕上，然后显示出对应字符的</a:t>
            </a:r>
            <a:r>
              <a:rPr lang="en-US" altLang="zh-CN" sz="1800" dirty="0"/>
              <a:t>ASCII</a:t>
            </a:r>
            <a:r>
              <a:rPr lang="zh-CN" altLang="zh-CN" sz="1800" dirty="0"/>
              <a:t>码，直到输入</a:t>
            </a:r>
            <a:r>
              <a:rPr lang="en-US" altLang="zh-CN" sz="1800" dirty="0"/>
              <a:t>”Q”</a:t>
            </a:r>
            <a:r>
              <a:rPr lang="zh-CN" altLang="zh-CN" sz="1800" dirty="0"/>
              <a:t>或“</a:t>
            </a:r>
            <a:r>
              <a:rPr lang="en-US" altLang="zh-CN" sz="1800" dirty="0"/>
              <a:t>q</a:t>
            </a:r>
            <a:r>
              <a:rPr lang="zh-CN" altLang="zh-CN" sz="1800" dirty="0"/>
              <a:t>”时结束。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4. </a:t>
            </a:r>
            <a:r>
              <a:rPr lang="zh-CN" altLang="zh-CN" sz="1800" dirty="0"/>
              <a:t>自主设计输入显示信息，完成编程与调试，演示实验结果。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en-US" sz="1800" b="1" dirty="0"/>
              <a:t>三</a:t>
            </a:r>
            <a:r>
              <a:rPr lang="zh-CN" altLang="zh-CN" sz="1800" b="1" dirty="0"/>
              <a:t>、实验步骤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    1. </a:t>
            </a:r>
            <a:r>
              <a:rPr lang="zh-CN" altLang="zh-CN" sz="1800" dirty="0"/>
              <a:t>运行</a:t>
            </a:r>
            <a:r>
              <a:rPr lang="en-US" altLang="zh-CN" sz="1800" dirty="0"/>
              <a:t>QTHPCI</a:t>
            </a:r>
            <a:r>
              <a:rPr lang="zh-CN" altLang="zh-CN" sz="1800" dirty="0"/>
              <a:t>软件，根据实验内容</a:t>
            </a:r>
            <a:r>
              <a:rPr lang="zh-CN" altLang="en-US" sz="1800" dirty="0"/>
              <a:t>，</a:t>
            </a:r>
            <a:r>
              <a:rPr lang="zh-CN" altLang="zh-CN" sz="1800" dirty="0"/>
              <a:t>参考程序流程图编写程序。</a:t>
            </a:r>
            <a:endParaRPr lang="en-US" altLang="zh-CN" sz="1800" dirty="0"/>
          </a:p>
          <a:p>
            <a:pPr eaLnBrk="1" hangingPunct="1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2. </a:t>
            </a:r>
            <a:r>
              <a:rPr lang="zh-CN" altLang="en-US" sz="1800" dirty="0"/>
              <a:t>选择</a:t>
            </a:r>
            <a:r>
              <a:rPr lang="zh-CN" altLang="zh-CN" sz="1800" dirty="0"/>
              <a:t>“项目”菜单中的“编译”或“编译连接”对实验程序进行编译连接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eaLnBrk="1" hangingPunct="1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3. </a:t>
            </a:r>
            <a:r>
              <a:rPr lang="zh-CN" altLang="en-US" sz="1800" dirty="0"/>
              <a:t>选择</a:t>
            </a:r>
            <a:r>
              <a:rPr lang="zh-CN" altLang="zh-CN" sz="1800" dirty="0"/>
              <a:t>“调试”菜单中的“进行调试”</a:t>
            </a:r>
            <a:r>
              <a:rPr lang="zh-CN" altLang="en-US" sz="1800" dirty="0"/>
              <a:t>，</a:t>
            </a:r>
            <a:r>
              <a:rPr lang="zh-CN" altLang="zh-CN" sz="1800" dirty="0"/>
              <a:t>进入</a:t>
            </a:r>
            <a:r>
              <a:rPr lang="en-US" altLang="zh-CN" sz="1800" dirty="0"/>
              <a:t>Debug</a:t>
            </a:r>
            <a:r>
              <a:rPr lang="zh-CN" altLang="zh-CN" sz="1800" dirty="0"/>
              <a:t>调试，观察调试过程中传输指令执行后各寄存器及数据区的内容。按</a:t>
            </a:r>
            <a:r>
              <a:rPr lang="en-US" altLang="zh-CN" sz="1800" dirty="0"/>
              <a:t>F9</a:t>
            </a:r>
            <a:r>
              <a:rPr lang="zh-CN" altLang="zh-CN" sz="1800" dirty="0"/>
              <a:t>连续运行。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  </a:t>
            </a:r>
            <a:endParaRPr lang="zh-CN" altLang="zh-CN" sz="1800" dirty="0"/>
          </a:p>
          <a:p>
            <a:pPr eaLnBrk="1" hangingPunct="1"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048375"/>
          </a:xfrm>
          <a:ln/>
        </p:spPr>
        <p:txBody>
          <a:bodyPr vert="horz" wrap="square" lIns="91440" tIns="45720" rIns="91440" bIns="45720" anchor="t"/>
          <a:p>
            <a:pPr algn="ctr" eaLnBrk="1" hangingPunct="1">
              <a:buNone/>
            </a:pPr>
            <a:endParaRPr lang="en-US" altLang="zh-CN" sz="1600" dirty="0">
              <a:solidFill>
                <a:srgbClr val="FF0000"/>
              </a:solidFill>
            </a:endParaRPr>
          </a:p>
          <a:p>
            <a:pPr algn="ctr" eaLnBrk="1" hangingPunct="1">
              <a:buNone/>
            </a:pPr>
            <a:r>
              <a:rPr lang="zh-CN" altLang="zh-CN" sz="1600" dirty="0">
                <a:solidFill>
                  <a:srgbClr val="FF0000"/>
                </a:solidFill>
              </a:rPr>
              <a:t>字符转换为</a:t>
            </a:r>
            <a:r>
              <a:rPr lang="en-US" altLang="zh-CN" sz="1600" dirty="0">
                <a:solidFill>
                  <a:srgbClr val="FF0000"/>
                </a:solidFill>
              </a:rPr>
              <a:t>ASCII</a:t>
            </a:r>
            <a:r>
              <a:rPr lang="zh-CN" altLang="zh-CN" sz="1600" dirty="0">
                <a:solidFill>
                  <a:srgbClr val="FF0000"/>
                </a:solidFill>
              </a:rPr>
              <a:t>码流程</a:t>
            </a:r>
            <a:r>
              <a:rPr lang="zh-CN" altLang="en-US" sz="1600" dirty="0">
                <a:solidFill>
                  <a:srgbClr val="FF0000"/>
                </a:solidFill>
              </a:rPr>
              <a:t>图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endParaRPr lang="en-US" altLang="zh-CN" sz="1600" b="1" dirty="0"/>
          </a:p>
          <a:p>
            <a:pPr eaLnBrk="1" hangingPunct="1">
              <a:buNone/>
            </a:pPr>
            <a:endParaRPr lang="en-US" altLang="zh-CN" sz="1600" b="1" dirty="0"/>
          </a:p>
          <a:p>
            <a:pPr eaLnBrk="1" hangingPunct="1">
              <a:buNone/>
            </a:pPr>
            <a:endParaRPr lang="en-US" altLang="zh-CN" sz="1600" b="1" dirty="0"/>
          </a:p>
          <a:p>
            <a:pPr eaLnBrk="1" hangingPunct="1">
              <a:buNone/>
            </a:pPr>
            <a:endParaRPr lang="en-US" altLang="zh-CN" sz="1600" b="1" dirty="0"/>
          </a:p>
          <a:p>
            <a:pPr eaLnBrk="1" hangingPunct="1">
              <a:buNone/>
            </a:pPr>
            <a:endParaRPr lang="en-US" altLang="zh-CN" sz="1600" b="1" dirty="0"/>
          </a:p>
          <a:p>
            <a:pPr eaLnBrk="1" hangingPunct="1">
              <a:buNone/>
            </a:pPr>
            <a:endParaRPr lang="en-US" altLang="zh-CN" sz="1600" b="1" dirty="0"/>
          </a:p>
          <a:p>
            <a:pPr eaLnBrk="1" hangingPunct="1">
              <a:buNone/>
            </a:pPr>
            <a:endParaRPr lang="en-US" altLang="zh-CN" sz="1600" b="1" dirty="0"/>
          </a:p>
          <a:p>
            <a:pPr eaLnBrk="1" hangingPunct="1">
              <a:buNone/>
            </a:pPr>
            <a:endParaRPr lang="en-US" altLang="zh-CN" sz="1600" b="1" dirty="0"/>
          </a:p>
          <a:p>
            <a:pPr eaLnBrk="1" hangingPunct="1">
              <a:buNone/>
            </a:pPr>
            <a:endParaRPr lang="en-US" altLang="zh-CN" sz="1600" b="1" dirty="0"/>
          </a:p>
          <a:p>
            <a:pPr eaLnBrk="1" hangingPunct="1">
              <a:buNone/>
            </a:pPr>
            <a:endParaRPr lang="en-US" altLang="zh-CN" sz="1600" b="1" dirty="0"/>
          </a:p>
          <a:p>
            <a:pPr eaLnBrk="1" hangingPunct="1">
              <a:buNone/>
            </a:pPr>
            <a:endParaRPr lang="en-US" altLang="zh-CN" sz="1600" b="1" dirty="0"/>
          </a:p>
          <a:p>
            <a:pPr eaLnBrk="1" hangingPunct="1">
              <a:buNone/>
            </a:pPr>
            <a:endParaRPr lang="en-US" altLang="zh-CN" sz="1600" b="1" dirty="0"/>
          </a:p>
          <a:p>
            <a:pPr eaLnBrk="1" hangingPunct="1">
              <a:buNone/>
            </a:pPr>
            <a:endParaRPr lang="en-US" altLang="zh-CN" sz="1600" dirty="0"/>
          </a:p>
          <a:p>
            <a:pPr eaLnBrk="1" hangingPunct="1">
              <a:buNone/>
            </a:pPr>
            <a:endParaRPr lang="en-US" altLang="zh-CN" sz="16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600" b="1" dirty="0"/>
          </a:p>
          <a:p>
            <a:pPr lvl="1" eaLnBrk="1" hangingPunct="1">
              <a:buNone/>
            </a:pPr>
            <a:br>
              <a:rPr lang="zh-CN" altLang="zh-CN" sz="1600" dirty="0"/>
            </a:br>
            <a:br>
              <a:rPr lang="zh-CN" altLang="zh-CN" sz="1600" dirty="0"/>
            </a:br>
            <a:br>
              <a:rPr lang="zh-CN" altLang="zh-CN" sz="1600" dirty="0"/>
            </a:br>
            <a:endParaRPr lang="zh-CN" altLang="en-US" dirty="0"/>
          </a:p>
        </p:txBody>
      </p:sp>
      <p:pic>
        <p:nvPicPr>
          <p:cNvPr id="1843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1341438"/>
            <a:ext cx="5715000" cy="468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7"/>
          <p:cNvSpPr>
            <a:spLocks noGrp="1"/>
          </p:cNvSpPr>
          <p:nvPr>
            <p:ph type="title"/>
          </p:nvPr>
        </p:nvSpPr>
        <p:spPr>
          <a:xfrm>
            <a:off x="395288" y="4005263"/>
            <a:ext cx="8229600" cy="1800225"/>
          </a:xfrm>
          <a:ln/>
        </p:spPr>
        <p:txBody>
          <a:bodyPr vert="horz" wrap="square" lIns="91440" tIns="45720" rIns="91440" bIns="45720" anchor="ctr"/>
          <a:p>
            <a:pPr algn="l" eaLnBrk="1" hangingPunct="1"/>
            <a:br>
              <a:rPr lang="en-US" altLang="zh-CN" sz="1800" b="1" dirty="0"/>
            </a:br>
            <a:br>
              <a:rPr lang="en-US" altLang="zh-CN" sz="1800" b="1" dirty="0"/>
            </a:br>
            <a:r>
              <a:rPr lang="zh-CN" altLang="zh-CN" sz="1800" b="1" dirty="0">
                <a:solidFill>
                  <a:srgbClr val="FF0000"/>
                </a:solidFill>
              </a:rPr>
              <a:t>编程</a:t>
            </a:r>
            <a:r>
              <a:rPr lang="zh-CN" altLang="en-US" sz="1800" b="1" dirty="0">
                <a:solidFill>
                  <a:srgbClr val="FF0000"/>
                </a:solidFill>
              </a:rPr>
              <a:t>注意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</a:rPr>
              <a:t>:</a:t>
            </a:r>
            <a:r>
              <a:rPr lang="zh-CN" altLang="zh-CN" sz="1800" dirty="0">
                <a:solidFill>
                  <a:srgbClr val="FF0000"/>
                </a:solidFill>
              </a:rPr>
              <a:t>在</a:t>
            </a:r>
            <a:r>
              <a:rPr lang="en-US" altLang="zh-CN" sz="1800" dirty="0">
                <a:solidFill>
                  <a:srgbClr val="FF0000"/>
                </a:solidFill>
              </a:rPr>
              <a:t>QTH</a:t>
            </a:r>
            <a:r>
              <a:rPr lang="zh-CN" altLang="zh-CN" sz="1800" dirty="0">
                <a:solidFill>
                  <a:srgbClr val="FF0000"/>
                </a:solidFill>
              </a:rPr>
              <a:t>编译环境下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zh-CN" sz="1800" dirty="0">
                <a:solidFill>
                  <a:srgbClr val="FF0000"/>
                </a:solidFill>
              </a:rPr>
              <a:t>程序名后缀必须为</a:t>
            </a:r>
            <a:r>
              <a:rPr lang="en-US" altLang="zh-CN" sz="1800" dirty="0">
                <a:solidFill>
                  <a:srgbClr val="FF0000"/>
                </a:solidFill>
              </a:rPr>
              <a:t>.asm</a:t>
            </a:r>
            <a:r>
              <a:rPr lang="zh-CN" altLang="zh-CN" sz="1800" dirty="0">
                <a:solidFill>
                  <a:srgbClr val="FF0000"/>
                </a:solidFill>
              </a:rPr>
              <a:t>，文件名长度不能超过</a:t>
            </a:r>
            <a:r>
              <a:rPr lang="en-US" altLang="zh-CN" sz="1800" dirty="0">
                <a:solidFill>
                  <a:srgbClr val="FF0000"/>
                </a:solidFill>
              </a:rPr>
              <a:t>8   </a:t>
            </a:r>
            <a:br>
              <a:rPr lang="en-US" altLang="zh-CN" sz="1800" dirty="0">
                <a:solidFill>
                  <a:srgbClr val="FF0000"/>
                </a:solidFill>
              </a:rPr>
            </a:br>
            <a:r>
              <a:rPr lang="en-US" altLang="zh-CN" sz="1800" dirty="0">
                <a:solidFill>
                  <a:srgbClr val="FF0000"/>
                </a:solidFill>
              </a:rPr>
              <a:t>                    </a:t>
            </a:r>
            <a:r>
              <a:rPr lang="zh-CN" altLang="zh-CN" sz="1800" dirty="0">
                <a:solidFill>
                  <a:srgbClr val="FF0000"/>
                </a:solidFill>
              </a:rPr>
              <a:t>个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zh-CN" sz="1800" dirty="0">
                <a:solidFill>
                  <a:srgbClr val="FF0000"/>
                </a:solidFill>
              </a:rPr>
              <a:t>字符，且不能含有汉字</a:t>
            </a:r>
            <a:r>
              <a:rPr lang="zh-CN" altLang="en-US" sz="1800" dirty="0">
                <a:solidFill>
                  <a:srgbClr val="FF0000"/>
                </a:solidFill>
              </a:rPr>
              <a:t>。</a:t>
            </a:r>
            <a:br>
              <a:rPr lang="en-US" altLang="zh-CN" sz="1800" b="1" dirty="0"/>
            </a:br>
            <a:r>
              <a:rPr lang="zh-CN" altLang="en-US" sz="1800" b="1" dirty="0"/>
              <a:t>四、</a:t>
            </a:r>
            <a:r>
              <a:rPr lang="zh-CN" altLang="zh-CN" sz="1800" b="1" dirty="0"/>
              <a:t>考核方式</a:t>
            </a:r>
            <a:br>
              <a:rPr lang="en-US" altLang="zh-CN" sz="1800" dirty="0"/>
            </a:br>
            <a:r>
              <a:rPr lang="en-US" altLang="zh-CN" sz="1800" dirty="0"/>
              <a:t>          </a:t>
            </a:r>
            <a:r>
              <a:rPr lang="zh-CN" altLang="zh-CN" sz="1800" dirty="0"/>
              <a:t>完成实验内容（</a:t>
            </a:r>
            <a:r>
              <a:rPr lang="en-US" altLang="zh-CN" sz="1800" dirty="0"/>
              <a:t>1</a:t>
            </a:r>
            <a:r>
              <a:rPr lang="zh-CN" altLang="zh-CN" sz="1800" dirty="0"/>
              <a:t>）（</a:t>
            </a:r>
            <a:r>
              <a:rPr lang="en-US" altLang="zh-CN" sz="1800" dirty="0"/>
              <a:t>2</a:t>
            </a:r>
            <a:r>
              <a:rPr lang="zh-CN" altLang="zh-CN" sz="1800" dirty="0"/>
              <a:t>）（</a:t>
            </a:r>
            <a:r>
              <a:rPr lang="en-US" altLang="zh-CN" sz="1800" dirty="0"/>
              <a:t>3</a:t>
            </a:r>
            <a:r>
              <a:rPr lang="zh-CN" altLang="zh-CN" sz="1800" dirty="0"/>
              <a:t>）通过，</a:t>
            </a:r>
            <a:br>
              <a:rPr lang="zh-CN" altLang="zh-CN" sz="1800" dirty="0"/>
            </a:br>
            <a:r>
              <a:rPr lang="en-US" altLang="zh-CN" sz="1800" dirty="0"/>
              <a:t>          </a:t>
            </a:r>
            <a:r>
              <a:rPr lang="zh-CN" altLang="zh-CN" sz="1800" dirty="0"/>
              <a:t>完成实验内容（</a:t>
            </a:r>
            <a:r>
              <a:rPr lang="en-US" altLang="zh-CN" sz="1800" dirty="0"/>
              <a:t>4</a:t>
            </a:r>
            <a:r>
              <a:rPr lang="zh-CN" altLang="zh-CN" sz="1800" dirty="0"/>
              <a:t>）优秀。</a:t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95288" y="476250"/>
          <a:ext cx="8229600" cy="316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2600">
                <a:tc>
                  <a:txBody>
                    <a:bodyPr/>
                    <a:lstStyle/>
                    <a:p>
                      <a:pPr marL="459105" indent="-459105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AH </a:t>
                      </a:r>
                      <a:r>
                        <a:rPr lang="zh-CN" sz="11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值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9105" indent="-459105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功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zh-CN" sz="11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能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9105" indent="-459105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调 用 参 数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9105" indent="-459105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结</a:t>
                      </a:r>
                      <a:r>
                        <a:rPr lang="en-US" sz="1100" b="1" kern="1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1100" b="1" kern="1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果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600"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1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键盘输入并回显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AL=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输出字符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600"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1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显示单个字符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带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Ctrl+Break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检查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DL=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输出字符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光标在字符后面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600"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1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显示单个字符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无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Ctrl+Break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检查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)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DL=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输出字符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光标在字符后面</a:t>
                      </a:r>
                      <a:endParaRPr lang="zh-CN" sz="1100" kern="10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600"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sz="11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从键盘上读一个字符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AL=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字符的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ASCII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码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600"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sz="11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显示字符串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DS:DX=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串地址，‘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$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’为结束字符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光标跟在串后面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600"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4CH</a:t>
                      </a:r>
                      <a:endParaRPr lang="zh-CN" sz="11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DOS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系统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AL=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返回码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7778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实验二  数码转换实验</a:t>
            </a:r>
            <a:endParaRPr kumimoji="0" lang="zh-CN" altLang="en-US" sz="3200" b="1" i="0" u="dbl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>
                <a:solidFill>
                  <a:srgbClr val="C00000"/>
                </a:solidFill>
              </a:uFill>
              <a:latin typeface="+mj-lt"/>
              <a:ea typeface="+mj-ea"/>
              <a:cs typeface="+mj-cs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256212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1800" b="1" dirty="0"/>
              <a:t>一、实验目的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	1. </a:t>
            </a:r>
            <a:r>
              <a:rPr lang="zh-CN" altLang="zh-CN" sz="1800" dirty="0"/>
              <a:t>掌握不同进制数及编码相互转换的程序设计方法。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2. </a:t>
            </a:r>
            <a:r>
              <a:rPr lang="zh-CN" altLang="zh-CN" sz="1800" dirty="0"/>
              <a:t>掌握运算类指令编程及调试方法。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3. </a:t>
            </a:r>
            <a:r>
              <a:rPr lang="zh-CN" altLang="zh-CN" sz="1800" dirty="0"/>
              <a:t>掌握循环程序的设计方法。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en-US" sz="1800" b="1" dirty="0"/>
              <a:t>二</a:t>
            </a:r>
            <a:r>
              <a:rPr lang="zh-CN" altLang="zh-CN" sz="1800" b="1" dirty="0"/>
              <a:t>、实验内容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	1. </a:t>
            </a:r>
            <a:r>
              <a:rPr lang="zh-CN" altLang="zh-CN" sz="1800" dirty="0"/>
              <a:t>重复从键盘输入不超过</a:t>
            </a:r>
            <a:r>
              <a:rPr lang="en-US" altLang="zh-CN" sz="1800" dirty="0"/>
              <a:t>5</a:t>
            </a:r>
            <a:r>
              <a:rPr lang="zh-CN" altLang="zh-CN" sz="1800" dirty="0"/>
              <a:t>位的十进制数，按回车键结束输入；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2. </a:t>
            </a:r>
            <a:r>
              <a:rPr lang="zh-CN" altLang="zh-CN" sz="1800" dirty="0"/>
              <a:t>将该十进制数转换成二进制数；结果以</a:t>
            </a:r>
            <a:r>
              <a:rPr lang="en-US" altLang="zh-CN" sz="1800" dirty="0"/>
              <a:t>2</a:t>
            </a:r>
            <a:r>
              <a:rPr lang="zh-CN" altLang="zh-CN" sz="1800" dirty="0"/>
              <a:t>进制数的形式显示在屏幕上；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3. </a:t>
            </a:r>
            <a:r>
              <a:rPr lang="zh-CN" altLang="zh-CN" sz="1800" dirty="0"/>
              <a:t>如果输入非数字字符，则报告出错信息，重新输入；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4. </a:t>
            </a:r>
            <a:r>
              <a:rPr lang="zh-CN" altLang="zh-CN" sz="1800" dirty="0"/>
              <a:t>直到输入“</a:t>
            </a:r>
            <a:r>
              <a:rPr lang="en-US" altLang="zh-CN" sz="1800" dirty="0"/>
              <a:t>Q</a:t>
            </a:r>
            <a:r>
              <a:rPr lang="zh-CN" altLang="zh-CN" sz="1800" dirty="0"/>
              <a:t>”或‘</a:t>
            </a:r>
            <a:r>
              <a:rPr lang="en-US" altLang="zh-CN" sz="1800" dirty="0"/>
              <a:t>q’</a:t>
            </a:r>
            <a:r>
              <a:rPr lang="zh-CN" altLang="zh-CN" sz="1800" dirty="0"/>
              <a:t>时程序运行结束。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5. </a:t>
            </a:r>
            <a:r>
              <a:rPr lang="zh-CN" altLang="zh-CN" sz="1800" dirty="0"/>
              <a:t>键盘输入一字符串，以空格结束，统计其中数字字符的个数，在屏幕显示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en-US" sz="1800" b="1" dirty="0"/>
              <a:t>三、实验原理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zh-CN" sz="1800" dirty="0"/>
              <a:t>十进制数可以表示为：</a:t>
            </a:r>
            <a:r>
              <a:rPr lang="en-US" altLang="zh-CN" sz="1800" dirty="0"/>
              <a:t>D</a:t>
            </a:r>
            <a:r>
              <a:rPr lang="en-US" altLang="zh-CN" sz="1800" baseline="-25000" dirty="0"/>
              <a:t>n</a:t>
            </a:r>
            <a:r>
              <a:rPr lang="en-US" altLang="zh-CN" sz="1800" dirty="0"/>
              <a:t>*10</a:t>
            </a:r>
            <a:r>
              <a:rPr lang="en-US" altLang="zh-CN" sz="1800" baseline="30000" dirty="0"/>
              <a:t>n</a:t>
            </a:r>
            <a:r>
              <a:rPr lang="en-US" altLang="zh-CN" sz="1800" dirty="0"/>
              <a:t>+D</a:t>
            </a:r>
            <a:r>
              <a:rPr lang="en-US" altLang="zh-CN" sz="1800" baseline="-25000" dirty="0"/>
              <a:t>n-1</a:t>
            </a:r>
            <a:r>
              <a:rPr lang="en-US" altLang="zh-CN" sz="1800" dirty="0"/>
              <a:t>*10</a:t>
            </a:r>
            <a:r>
              <a:rPr lang="en-US" altLang="zh-CN" sz="1800" baseline="30000" dirty="0"/>
              <a:t>n-1</a:t>
            </a:r>
            <a:r>
              <a:rPr lang="en-US" altLang="zh-CN" sz="1800" dirty="0"/>
              <a:t>+</a:t>
            </a:r>
            <a:r>
              <a:rPr lang="zh-CN" altLang="zh-CN" sz="1800" dirty="0"/>
              <a:t>…</a:t>
            </a:r>
            <a:r>
              <a:rPr lang="en-US" altLang="zh-CN" sz="1800" dirty="0"/>
              <a:t>+D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*10</a:t>
            </a:r>
            <a:r>
              <a:rPr lang="en-US" altLang="zh-CN" sz="1800" baseline="30000" dirty="0"/>
              <a:t>0</a:t>
            </a:r>
            <a:r>
              <a:rPr lang="en-US" altLang="zh-CN" sz="1800" dirty="0"/>
              <a:t>=</a:t>
            </a:r>
            <a:r>
              <a:rPr lang="en-US" altLang="zh-CN" sz="1800" dirty="0">
                <a:sym typeface="Symbol" panose="05050102010706020507" pitchFamily="18" charset="2"/>
              </a:rPr>
              <a:t></a:t>
            </a:r>
            <a:r>
              <a:rPr lang="en-US" altLang="zh-CN" sz="1800" dirty="0"/>
              <a:t> D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*10</a:t>
            </a:r>
            <a:r>
              <a:rPr lang="en-US" altLang="zh-CN" sz="1800" baseline="30000" dirty="0"/>
              <a:t>i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zh-CN" sz="1800" dirty="0"/>
              <a:t>其中</a:t>
            </a:r>
            <a:r>
              <a:rPr lang="en-US" altLang="zh-CN" sz="1800" dirty="0"/>
              <a:t>D</a:t>
            </a:r>
            <a:r>
              <a:rPr lang="en-US" altLang="zh-CN" sz="1800" baseline="-25000" dirty="0"/>
              <a:t>i</a:t>
            </a:r>
            <a:r>
              <a:rPr lang="zh-CN" altLang="zh-CN" sz="1800" dirty="0"/>
              <a:t>代表十进制数</a:t>
            </a:r>
            <a:r>
              <a:rPr lang="en-US" altLang="zh-CN" sz="1800" dirty="0"/>
              <a:t>1</a:t>
            </a:r>
            <a:r>
              <a:rPr lang="zh-CN" altLang="zh-CN" sz="1800" dirty="0"/>
              <a:t>、</a:t>
            </a:r>
            <a:r>
              <a:rPr lang="en-US" altLang="zh-CN" sz="1800" dirty="0"/>
              <a:t>2</a:t>
            </a:r>
            <a:r>
              <a:rPr lang="zh-CN" altLang="zh-CN" sz="1800" dirty="0"/>
              <a:t>、</a:t>
            </a:r>
            <a:r>
              <a:rPr lang="en-US" altLang="zh-CN" sz="1800" dirty="0"/>
              <a:t>3</a:t>
            </a:r>
            <a:r>
              <a:rPr lang="zh-CN" altLang="zh-CN" sz="1800" dirty="0"/>
              <a:t>、…、</a:t>
            </a:r>
            <a:r>
              <a:rPr lang="en-US" altLang="zh-CN" sz="1800" dirty="0"/>
              <a:t>9</a:t>
            </a:r>
            <a:r>
              <a:rPr lang="zh-CN" altLang="zh-CN" sz="1800" dirty="0"/>
              <a:t>、</a:t>
            </a:r>
            <a:r>
              <a:rPr lang="en-US" altLang="zh-CN" sz="1800" dirty="0"/>
              <a:t>0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zh-CN" sz="1800" dirty="0"/>
              <a:t>上式可以转换为：</a:t>
            </a:r>
            <a:r>
              <a:rPr lang="en-US" altLang="zh-CN" sz="1800" dirty="0">
                <a:sym typeface="Symbol" panose="05050102010706020507" pitchFamily="18" charset="2"/>
              </a:rPr>
              <a:t></a:t>
            </a:r>
            <a:r>
              <a:rPr lang="en-US" altLang="zh-CN" sz="1800" dirty="0"/>
              <a:t> D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*10</a:t>
            </a:r>
            <a:r>
              <a:rPr lang="en-US" altLang="zh-CN" sz="1800" baseline="30000" dirty="0"/>
              <a:t>i</a:t>
            </a:r>
            <a:r>
              <a:rPr lang="en-US" altLang="zh-CN" sz="1800" dirty="0"/>
              <a:t>=</a:t>
            </a:r>
            <a:r>
              <a:rPr lang="zh-CN" altLang="zh-CN" sz="1800" dirty="0"/>
              <a:t>（（（</a:t>
            </a:r>
            <a:r>
              <a:rPr lang="en-US" altLang="zh-CN" sz="1800" dirty="0"/>
              <a:t>D</a:t>
            </a:r>
            <a:r>
              <a:rPr lang="en-US" altLang="zh-CN" sz="1800" baseline="-25000" dirty="0"/>
              <a:t>n</a:t>
            </a:r>
            <a:r>
              <a:rPr lang="en-US" altLang="zh-CN" sz="1800" dirty="0"/>
              <a:t>*10+D</a:t>
            </a:r>
            <a:r>
              <a:rPr lang="en-US" altLang="zh-CN" sz="1800" baseline="-25000" dirty="0"/>
              <a:t>n-1</a:t>
            </a:r>
            <a:r>
              <a:rPr lang="zh-CN" altLang="zh-CN" sz="1800" dirty="0"/>
              <a:t>）</a:t>
            </a:r>
            <a:r>
              <a:rPr lang="en-US" altLang="zh-CN" sz="1800" dirty="0"/>
              <a:t>*10+ D</a:t>
            </a:r>
            <a:r>
              <a:rPr lang="en-US" altLang="zh-CN" sz="1800" baseline="-25000" dirty="0"/>
              <a:t>n-2</a:t>
            </a:r>
            <a:r>
              <a:rPr lang="zh-CN" altLang="zh-CN" sz="1800" dirty="0"/>
              <a:t>）</a:t>
            </a:r>
            <a:r>
              <a:rPr lang="en-US" altLang="zh-CN" sz="1800" dirty="0"/>
              <a:t>*10+</a:t>
            </a:r>
            <a:r>
              <a:rPr lang="zh-CN" altLang="zh-CN" sz="1800" dirty="0"/>
              <a:t>…</a:t>
            </a:r>
            <a:r>
              <a:rPr lang="en-US" altLang="zh-CN" sz="1800" dirty="0"/>
              <a:t>+ D</a:t>
            </a:r>
            <a:r>
              <a:rPr lang="en-US" altLang="zh-CN" sz="1800" baseline="-25000" dirty="0"/>
              <a:t>1</a:t>
            </a:r>
            <a:r>
              <a:rPr lang="zh-CN" altLang="zh-CN" sz="1800" dirty="0"/>
              <a:t>）</a:t>
            </a:r>
            <a:r>
              <a:rPr lang="en-US" altLang="zh-CN" sz="1800" dirty="0"/>
              <a:t>*10+ D</a:t>
            </a:r>
            <a:r>
              <a:rPr lang="en-US" altLang="zh-CN" sz="1800" baseline="-25000" dirty="0"/>
              <a:t>0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zh-CN" sz="1800" dirty="0"/>
              <a:t>由上式可归纳出十进制数转换为二进制数的方法：从</a:t>
            </a:r>
            <a:r>
              <a:rPr lang="zh-CN" altLang="en-US" sz="1800" dirty="0"/>
              <a:t>十</a:t>
            </a:r>
            <a:r>
              <a:rPr lang="zh-CN" altLang="zh-CN" sz="1800" dirty="0"/>
              <a:t>进制数的最高位</a:t>
            </a:r>
            <a:r>
              <a:rPr lang="en-US" altLang="zh-CN" sz="1800" dirty="0"/>
              <a:t>D</a:t>
            </a:r>
            <a:r>
              <a:rPr lang="en-US" altLang="zh-CN" sz="1800" baseline="-25000" dirty="0"/>
              <a:t>n</a:t>
            </a:r>
            <a:r>
              <a:rPr lang="zh-CN" altLang="zh-CN" sz="1800" dirty="0"/>
              <a:t>开始做乘</a:t>
            </a:r>
            <a:r>
              <a:rPr lang="en-US" altLang="zh-CN" sz="1800" dirty="0"/>
              <a:t>10</a:t>
            </a:r>
            <a:r>
              <a:rPr lang="zh-CN" altLang="zh-CN" sz="1800" dirty="0"/>
              <a:t>加次位的操作</a:t>
            </a:r>
            <a:r>
              <a:rPr lang="zh-CN" altLang="en-US" sz="1800" dirty="0"/>
              <a:t>，</a:t>
            </a:r>
            <a:r>
              <a:rPr lang="zh-CN" altLang="zh-CN" sz="1800" dirty="0"/>
              <a:t>依此类推，则可求出二进制数结果。</a:t>
            </a:r>
            <a:endParaRPr lang="zh-CN" altLang="zh-CN" sz="1800" dirty="0"/>
          </a:p>
          <a:p>
            <a:pPr eaLnBrk="1" hangingPunct="1"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490537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sz="1600" dirty="0">
                <a:solidFill>
                  <a:srgbClr val="FF0000"/>
                </a:solidFill>
              </a:rPr>
              <a:t>十进制</a:t>
            </a:r>
            <a:r>
              <a:rPr lang="en-US" altLang="zh-CN" sz="1600" dirty="0">
                <a:solidFill>
                  <a:srgbClr val="FF0000"/>
                </a:solidFill>
              </a:rPr>
              <a:t>ASCII</a:t>
            </a:r>
            <a:r>
              <a:rPr lang="zh-CN" altLang="zh-CN" sz="1600" dirty="0">
                <a:solidFill>
                  <a:srgbClr val="FF0000"/>
                </a:solidFill>
              </a:rPr>
              <a:t>码转换为二进制数流程</a:t>
            </a:r>
            <a:r>
              <a:rPr lang="zh-CN" altLang="en-US" sz="1600" dirty="0">
                <a:solidFill>
                  <a:srgbClr val="FF0000"/>
                </a:solidFill>
              </a:rPr>
              <a:t>图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21507" name="Picture 3" descr="F:\2014新实验开发项目申请\新微机实验指导书（网页WWH）.files\image046.png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03575" y="692150"/>
            <a:ext cx="3097213" cy="5832475"/>
          </a:xfrm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903912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                                        </a:t>
            </a:r>
            <a:r>
              <a:rPr lang="zh-CN" altLang="zh-CN" sz="1800" dirty="0">
                <a:solidFill>
                  <a:srgbClr val="FF0000"/>
                </a:solidFill>
              </a:rPr>
              <a:t>数码转换对应关系</a:t>
            </a:r>
            <a:r>
              <a:rPr lang="zh-CN" altLang="en-US" sz="1800" dirty="0">
                <a:solidFill>
                  <a:srgbClr val="FF0000"/>
                </a:solidFill>
              </a:rPr>
              <a:t>表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r>
              <a:rPr lang="zh-CN" altLang="en-US" sz="1800" b="1" dirty="0"/>
              <a:t>四、</a:t>
            </a:r>
            <a:r>
              <a:rPr lang="zh-CN" altLang="zh-CN" sz="1800" b="1" dirty="0"/>
              <a:t>考核方式：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          </a:t>
            </a:r>
            <a:r>
              <a:rPr lang="zh-CN" altLang="zh-CN" sz="1800" dirty="0"/>
              <a:t>完成实验内容（</a:t>
            </a:r>
            <a:r>
              <a:rPr lang="en-US" altLang="zh-CN" sz="1800" dirty="0"/>
              <a:t>1</a:t>
            </a:r>
            <a:r>
              <a:rPr lang="zh-CN" altLang="zh-CN" sz="1800" dirty="0"/>
              <a:t>）（</a:t>
            </a:r>
            <a:r>
              <a:rPr lang="en-US" altLang="zh-CN" sz="1800" dirty="0"/>
              <a:t>2</a:t>
            </a:r>
            <a:r>
              <a:rPr lang="zh-CN" altLang="zh-CN" sz="1800" dirty="0"/>
              <a:t>）（</a:t>
            </a:r>
            <a:r>
              <a:rPr lang="en-US" altLang="zh-CN" sz="1800" dirty="0"/>
              <a:t>3</a:t>
            </a:r>
            <a:r>
              <a:rPr lang="zh-CN" altLang="zh-CN" sz="1800" dirty="0"/>
              <a:t>）（</a:t>
            </a:r>
            <a:r>
              <a:rPr lang="en-US" altLang="zh-CN" sz="1800" dirty="0"/>
              <a:t>4</a:t>
            </a:r>
            <a:r>
              <a:rPr lang="zh-CN" altLang="zh-CN" sz="1800" dirty="0"/>
              <a:t>）通过，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    </a:t>
            </a:r>
            <a:r>
              <a:rPr lang="zh-CN" altLang="zh-CN" sz="1800" dirty="0"/>
              <a:t>完成实验内容（</a:t>
            </a:r>
            <a:r>
              <a:rPr lang="en-US" altLang="zh-CN" sz="1800" dirty="0"/>
              <a:t>5</a:t>
            </a:r>
            <a:r>
              <a:rPr lang="zh-CN" altLang="zh-CN" sz="1800" dirty="0"/>
              <a:t>）优秀。</a:t>
            </a:r>
            <a:endParaRPr lang="en-US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908050"/>
          <a:ext cx="8064500" cy="4392613"/>
        </p:xfrm>
        <a:graphic>
          <a:graphicData uri="http://schemas.openxmlformats.org/drawingml/2006/table">
            <a:tbl>
              <a:tblPr/>
              <a:tblGrid>
                <a:gridCol w="1374258"/>
                <a:gridCol w="1374258"/>
                <a:gridCol w="1375872"/>
                <a:gridCol w="1374258"/>
                <a:gridCol w="1374258"/>
                <a:gridCol w="1191991"/>
              </a:tblGrid>
              <a:tr h="232710">
                <a:tc row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十六进制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BCD</a:t>
                      </a: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码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二进制机器码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ASCII</a:t>
                      </a: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码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七段码</a:t>
                      </a:r>
                      <a:endParaRPr lang="zh-CN" sz="1000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23271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共阳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9105" indent="-459105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共阴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0000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0000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30H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40H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3FH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0001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0001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31H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79H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06H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0010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0010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32H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24H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5BH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0011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0011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33H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30H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4FH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0100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0100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34H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19H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66H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5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0101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0101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35H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12H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6DH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0110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0110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36H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02H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7DH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7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0111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0111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37H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78H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07H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8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1000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1000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38H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00H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7FH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4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9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1001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1001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39H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18H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67H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4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A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101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41H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08H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77H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4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B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1011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42H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03H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7CH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4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1100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43H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46H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39H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4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1101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44H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21H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5EH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4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E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1110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45H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06H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79H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44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F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1111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46H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0EH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71H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92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实验三  基本</a:t>
            </a:r>
            <a:r>
              <a:rPr kumimoji="0" lang="en-US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IO</a:t>
            </a: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口扩展实验</a:t>
            </a:r>
            <a:endParaRPr kumimoji="0" lang="zh-CN" altLang="en-US" sz="3200" b="1" i="0" u="dbl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>
                <a:solidFill>
                  <a:srgbClr val="C00000"/>
                </a:solidFill>
              </a:uFill>
              <a:latin typeface="+mj-lt"/>
              <a:ea typeface="+mj-ea"/>
              <a:cs typeface="+mj-cs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804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一、实验目的</a:t>
            </a:r>
            <a:endParaRPr kumimoji="0" lang="zh-CN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1.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了解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TTL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芯片扩展简单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口的方法。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2.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掌握数据输入输出程序编制的方法。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二、实验内容说明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本实验要求用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74LS244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作为输入口，读取开关状态，并将此状态通过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74LS273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连到发光二极管显示。具体实验内容如下：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1.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开关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Yi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为低电平时对应的发光二极管亮，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Yi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为高电平时对应的发光二极管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灭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2.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当开关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Yi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全为高电平时，发光二极管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Qi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从左至右轮流点亮。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3.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当开关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Yi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全为低电平时，发光二极管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Qi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从右至左轮流点亮。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4.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自主设计控制及显示模式，完成编程调试，演示实验结果。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三、实验原理</a:t>
            </a:r>
            <a:endParaRPr kumimoji="0" lang="zh-CN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74LS244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是一种三态输出的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总线缓冲驱动器，无锁存功能，当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为低电平，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信号传送到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Yi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，当为高电平时，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Yi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处于禁止高阻状态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74LS273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是一种带清除功能的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8D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触发器，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1D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8D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为数据输入端，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1Q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8Q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为数据输出端，正脉冲触发，低电平清除，常用作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位地址锁存器。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图片占位符 8" descr="image051.png"/>
          <p:cNvPicPr>
            <a:picLocks noChangeAspect="1"/>
          </p:cNvPicPr>
          <p:nvPr/>
        </p:nvPicPr>
        <p:blipFill>
          <a:blip r:embed="rId1"/>
          <a:srcRect l="3041" r="3041"/>
          <a:stretch>
            <a:fillRect/>
          </a:stretch>
        </p:blipFill>
        <p:spPr>
          <a:xfrm>
            <a:off x="1619250" y="260350"/>
            <a:ext cx="6383338" cy="2663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6119812"/>
          </a:xfrm>
          <a:ln/>
        </p:spPr>
        <p:txBody>
          <a:bodyPr vert="horz" wrap="square" lIns="91440" tIns="45720" rIns="91440" bIns="45720" anchor="t"/>
          <a:p>
            <a:pPr marL="0" lvl="1" indent="0" eaLnBrk="1" hangingPunct="1">
              <a:buNone/>
            </a:pPr>
            <a:r>
              <a:rPr lang="en-US" altLang="zh-CN" sz="1800" dirty="0"/>
              <a:t>                          </a:t>
            </a:r>
            <a:endParaRPr lang="en-US" altLang="zh-CN" sz="1800" dirty="0"/>
          </a:p>
          <a:p>
            <a:pPr marL="0" lvl="1" indent="0" eaLnBrk="1" hangingPunct="1">
              <a:buNone/>
            </a:pPr>
            <a:endParaRPr lang="en-US" altLang="zh-CN" sz="1800" dirty="0"/>
          </a:p>
          <a:p>
            <a:pPr marL="0" lvl="1" indent="0" eaLnBrk="1" hangingPunct="1">
              <a:buNone/>
            </a:pPr>
            <a:endParaRPr lang="en-US" altLang="zh-CN" sz="1800" dirty="0"/>
          </a:p>
          <a:p>
            <a:pPr marL="0" lvl="1" indent="0" eaLnBrk="1" hangingPunct="1">
              <a:buNone/>
            </a:pPr>
            <a:endParaRPr lang="en-US" altLang="zh-CN" sz="1800" dirty="0"/>
          </a:p>
          <a:p>
            <a:pPr marL="0" lvl="1" indent="0" eaLnBrk="1" hangingPunct="1">
              <a:buNone/>
            </a:pPr>
            <a:endParaRPr lang="en-US" altLang="zh-CN" sz="1800" dirty="0"/>
          </a:p>
          <a:p>
            <a:pPr marL="0" lvl="1" indent="0" eaLnBrk="1" hangingPunct="1">
              <a:buNone/>
            </a:pPr>
            <a:endParaRPr lang="en-US" altLang="zh-CN" sz="1800" dirty="0"/>
          </a:p>
          <a:p>
            <a:pPr marL="0" lvl="1" indent="0" algn="ctr" eaLnBrk="1" hangingPunct="1">
              <a:buNone/>
            </a:pPr>
            <a:r>
              <a:rPr lang="en-US" altLang="zh-CN" sz="1600" dirty="0"/>
              <a:t> 74LS244</a:t>
            </a:r>
            <a:r>
              <a:rPr lang="zh-CN" altLang="zh-CN" sz="1600" dirty="0"/>
              <a:t>与</a:t>
            </a:r>
            <a:r>
              <a:rPr lang="en-US" altLang="zh-CN" sz="1600" dirty="0"/>
              <a:t>74LS273</a:t>
            </a:r>
            <a:r>
              <a:rPr lang="zh-CN" altLang="zh-CN" sz="1600" dirty="0"/>
              <a:t>扩展</a:t>
            </a:r>
            <a:r>
              <a:rPr lang="en-US" altLang="zh-CN" sz="1600" dirty="0"/>
              <a:t>I/O</a:t>
            </a:r>
            <a:r>
              <a:rPr lang="zh-CN" altLang="zh-CN" sz="1600" dirty="0"/>
              <a:t>口原理图</a:t>
            </a:r>
            <a:endParaRPr lang="en-US" altLang="zh-CN" sz="1600" dirty="0"/>
          </a:p>
          <a:p>
            <a:pPr marL="0" lvl="1" indent="0" eaLnBrk="1" hangingPunct="1">
              <a:buNone/>
            </a:pPr>
            <a:endParaRPr lang="en-US" altLang="zh-CN" sz="1800" dirty="0"/>
          </a:p>
          <a:p>
            <a:pPr marL="0" lvl="1" indent="0" eaLnBrk="1" hangingPunct="1">
              <a:buNone/>
            </a:pPr>
            <a:endParaRPr lang="en-US" altLang="zh-CN" sz="1800" dirty="0"/>
          </a:p>
          <a:p>
            <a:pPr marL="0" lvl="1" indent="0" eaLnBrk="1" hangingPunct="1">
              <a:buNone/>
            </a:pPr>
            <a:endParaRPr lang="en-US" altLang="zh-CN" sz="1800" dirty="0"/>
          </a:p>
          <a:p>
            <a:pPr marL="0" lvl="1" indent="0" eaLnBrk="1" hangingPunct="1">
              <a:buNone/>
            </a:pPr>
            <a:endParaRPr lang="en-US" altLang="zh-CN" sz="1800" dirty="0"/>
          </a:p>
          <a:p>
            <a:pPr marL="0" lvl="1" indent="0" eaLnBrk="1" hangingPunct="1">
              <a:buNone/>
            </a:pPr>
            <a:endParaRPr lang="en-US" altLang="zh-CN" sz="1800" dirty="0"/>
          </a:p>
          <a:p>
            <a:pPr marL="0" lvl="1" indent="0" eaLnBrk="1" hangingPunct="1">
              <a:buNone/>
            </a:pPr>
            <a:endParaRPr lang="en-US" altLang="zh-CN" sz="1800" dirty="0"/>
          </a:p>
          <a:p>
            <a:pPr marL="0" lvl="1" indent="0" eaLnBrk="1" hangingPunct="1">
              <a:buNone/>
            </a:pPr>
            <a:endParaRPr lang="en-US" altLang="zh-CN" sz="1800" dirty="0"/>
          </a:p>
          <a:p>
            <a:pPr marL="0" lvl="1" indent="0" eaLnBrk="1" hangingPunct="1">
              <a:buNone/>
            </a:pPr>
            <a:endParaRPr lang="en-US" altLang="zh-CN" sz="1800" dirty="0"/>
          </a:p>
          <a:p>
            <a:pPr marL="0" lvl="1" indent="0" eaLnBrk="1" hangingPunct="1">
              <a:buNone/>
            </a:pPr>
            <a:endParaRPr lang="en-US" altLang="zh-CN" sz="1800" dirty="0"/>
          </a:p>
          <a:p>
            <a:pPr marL="0" lvl="1" indent="0" algn="ctr" eaLnBrk="1" hangingPunct="1">
              <a:buNone/>
            </a:pPr>
            <a:endParaRPr lang="en-US" altLang="zh-CN" sz="1800" dirty="0"/>
          </a:p>
          <a:p>
            <a:pPr marL="0" lvl="1" indent="0" algn="ctr" eaLnBrk="1" hangingPunct="1">
              <a:buNone/>
            </a:pPr>
            <a:endParaRPr lang="en-US" altLang="zh-CN" sz="1600" dirty="0"/>
          </a:p>
          <a:p>
            <a:pPr marL="0" lvl="1" indent="0" algn="ctr" eaLnBrk="1" hangingPunct="1">
              <a:buNone/>
            </a:pPr>
            <a:r>
              <a:rPr lang="zh-CN" altLang="en-US" sz="1600" dirty="0"/>
              <a:t>实验连线图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800" dirty="0"/>
              <a:t>     </a:t>
            </a:r>
            <a:endParaRPr lang="zh-CN" altLang="zh-CN" sz="1800" dirty="0"/>
          </a:p>
        </p:txBody>
      </p:sp>
      <p:pic>
        <p:nvPicPr>
          <p:cNvPr id="24580" name="Picture 5" descr="F:\2014新实验开发项目申请\新微机实验指导书（网页WWH）.files\image05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3429000"/>
            <a:ext cx="4679950" cy="2792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620713"/>
            <a:ext cx="8229600" cy="5905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3.1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 实验一  </a:t>
            </a:r>
            <a:r>
              <a:rPr kumimoji="0" lang="en-US" altLang="zh-CN" sz="3200" b="0" i="0" u="none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汇编语言编程实验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endParaRPr kumimoji="0" lang="zh-CN" altLang="zh-CN" sz="3200" b="0" i="0" u="none" strike="noStrike" kern="0" cap="small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3.2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 </a:t>
            </a:r>
            <a:r>
              <a:rPr kumimoji="0" lang="en-US" altLang="zh-CN" sz="3200" b="0" i="0" u="none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实验二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en-US" altLang="zh-CN" sz="3200" b="0" i="0" u="none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数码转换实验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endParaRPr kumimoji="0" lang="zh-CN" altLang="zh-CN" sz="3200" b="0" i="0" u="none" strike="noStrike" kern="0" cap="small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3.3   </a:t>
            </a:r>
            <a:r>
              <a:rPr kumimoji="0" lang="en-US" altLang="zh-CN" sz="3200" b="0" i="0" u="none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实验三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基本IO口扩展实验</a:t>
            </a:r>
            <a:endParaRPr kumimoji="0" lang="zh-CN" altLang="zh-CN" sz="3200" b="0" i="0" u="none" strike="noStrike" kern="0" cap="small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3.4	   </a:t>
            </a:r>
            <a:r>
              <a:rPr kumimoji="0" lang="en-US" altLang="zh-CN" sz="3200" b="0" i="0" u="none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实验四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en-US" altLang="zh-CN" sz="3200" b="0" i="0" u="none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可编程并行接口实验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endParaRPr kumimoji="0" lang="zh-CN" altLang="zh-CN" sz="3200" b="0" i="0" u="none" strike="noStrike" kern="0" cap="small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3.5   </a:t>
            </a:r>
            <a:r>
              <a:rPr kumimoji="0" lang="en-US" altLang="zh-CN" sz="3200" b="0" i="0" u="none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实验五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en-US" altLang="zh-CN" sz="3200" b="0" i="0" u="none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可编程定时器/计数器</a:t>
            </a:r>
            <a:endParaRPr kumimoji="0" lang="zh-CN" altLang="zh-CN" sz="3200" b="0" i="0" u="none" strike="noStrike" kern="0" cap="small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3.6	   </a:t>
            </a:r>
            <a:r>
              <a:rPr kumimoji="0" lang="en-US" altLang="zh-CN" sz="3200" b="0" i="0" u="none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实验六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en-US" altLang="zh-CN" sz="3200" b="0" i="0" u="none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键盘显示实验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endParaRPr kumimoji="0" lang="zh-CN" altLang="zh-CN" sz="3200" b="0" i="0" u="none" strike="noStrike" kern="0" cap="small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3.7   </a:t>
            </a:r>
            <a:r>
              <a:rPr kumimoji="0" lang="en-US" altLang="zh-CN" sz="3200" b="0" i="0" u="none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实验七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A/D转换实验</a:t>
            </a:r>
            <a:endParaRPr kumimoji="0" lang="zh-CN" altLang="zh-CN" sz="3200" b="0" i="0" u="none" strike="noStrike" kern="0" cap="small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3.8	   </a:t>
            </a:r>
            <a:r>
              <a:rPr kumimoji="0" lang="en-US" altLang="zh-CN" sz="3200" b="0" i="0" u="none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实验八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D/A转换实验</a:t>
            </a:r>
            <a:endParaRPr kumimoji="0" lang="zh-CN" altLang="zh-CN" sz="3200" b="0" i="0" u="none" strike="noStrike" kern="0" cap="small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3.9   </a:t>
            </a:r>
            <a:r>
              <a:rPr kumimoji="0" lang="en-US" altLang="zh-CN" sz="3200" b="0" i="0" u="none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实验</a:t>
            </a:r>
            <a:r>
              <a:rPr kumimoji="0" lang="zh-CN" altLang="en-US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九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16*</a:t>
            </a:r>
            <a:r>
              <a:rPr kumimoji="0" lang="en-US" altLang="zh-CN" sz="3200" b="0" i="0" u="none" strike="noStrike" kern="0" cap="small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16</a:t>
            </a: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LED中文字幕移动实验</a:t>
            </a:r>
            <a:endParaRPr kumimoji="0" lang="zh-CN" altLang="zh-CN" sz="3200" b="0" i="0" u="none" strike="noStrike" kern="0" cap="small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0" cap="small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3.10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实验十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128*64点阵式LCD实验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5649913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1800" b="1" dirty="0"/>
              <a:t>四</a:t>
            </a:r>
            <a:r>
              <a:rPr lang="zh-CN" altLang="zh-CN" sz="1800" b="1" dirty="0"/>
              <a:t>、实验步骤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	1.</a:t>
            </a:r>
            <a:r>
              <a:rPr lang="zh-CN" altLang="en-US" sz="1800" dirty="0"/>
              <a:t>按照</a:t>
            </a:r>
            <a:r>
              <a:rPr lang="zh-CN" altLang="zh-CN" sz="1800" dirty="0"/>
              <a:t>实验连线</a:t>
            </a:r>
            <a:r>
              <a:rPr lang="zh-CN" altLang="en-US" sz="1800" dirty="0"/>
              <a:t>图连接</a:t>
            </a:r>
            <a:r>
              <a:rPr lang="zh-CN" altLang="zh-CN" sz="1800" dirty="0"/>
              <a:t>：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</a:t>
            </a:r>
            <a:r>
              <a:rPr lang="en-US" altLang="zh-CN" sz="1600" dirty="0"/>
              <a:t>    244</a:t>
            </a:r>
            <a:r>
              <a:rPr lang="zh-CN" altLang="zh-CN" sz="1600" dirty="0"/>
              <a:t>的</a:t>
            </a:r>
            <a:r>
              <a:rPr lang="en-US" altLang="zh-CN" sz="1600" dirty="0"/>
              <a:t>CS</a:t>
            </a:r>
            <a:r>
              <a:rPr lang="zh-CN" altLang="zh-CN" sz="1600" dirty="0"/>
              <a:t>接到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</a:t>
            </a:r>
            <a:r>
              <a:rPr lang="en-US" altLang="zh-CN" sz="1600" dirty="0"/>
              <a:t>0000H</a:t>
            </a:r>
            <a:r>
              <a:rPr lang="zh-CN" altLang="zh-CN" sz="1600" dirty="0"/>
              <a:t>，</a:t>
            </a:r>
            <a:r>
              <a:rPr lang="en-US" altLang="zh-CN" sz="1600" dirty="0"/>
              <a:t>Y7</a:t>
            </a:r>
            <a:r>
              <a:rPr lang="zh-CN" altLang="zh-CN" sz="1600" dirty="0"/>
              <a:t>—</a:t>
            </a:r>
            <a:r>
              <a:rPr lang="en-US" altLang="zh-CN" sz="1600" dirty="0"/>
              <a:t>Y0</a:t>
            </a:r>
            <a:r>
              <a:rPr lang="zh-CN" altLang="zh-CN" sz="1600" dirty="0"/>
              <a:t>——开关</a:t>
            </a:r>
            <a:r>
              <a:rPr lang="en-US" altLang="zh-CN" sz="1600" dirty="0"/>
              <a:t>K1</a:t>
            </a:r>
            <a:r>
              <a:rPr lang="zh-CN" altLang="zh-CN" sz="1600" dirty="0"/>
              <a:t>—</a:t>
            </a:r>
            <a:r>
              <a:rPr lang="en-US" altLang="zh-CN" sz="1600" dirty="0"/>
              <a:t>K8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	    273</a:t>
            </a:r>
            <a:r>
              <a:rPr lang="zh-CN" altLang="zh-CN" sz="1600" dirty="0"/>
              <a:t>的</a:t>
            </a:r>
            <a:r>
              <a:rPr lang="en-US" altLang="zh-CN" sz="1600" dirty="0"/>
              <a:t>CS</a:t>
            </a:r>
            <a:r>
              <a:rPr lang="zh-CN" altLang="zh-CN" sz="1600" dirty="0"/>
              <a:t>接到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</a:t>
            </a:r>
            <a:r>
              <a:rPr lang="en-US" altLang="zh-CN" sz="1600" dirty="0"/>
              <a:t>0020H</a:t>
            </a:r>
            <a:r>
              <a:rPr lang="zh-CN" altLang="zh-CN" sz="1600" dirty="0"/>
              <a:t>，</a:t>
            </a:r>
            <a:r>
              <a:rPr lang="en-US" altLang="zh-CN" sz="1600" dirty="0"/>
              <a:t>Q7</a:t>
            </a:r>
            <a:r>
              <a:rPr lang="zh-CN" altLang="zh-CN" sz="1600" dirty="0"/>
              <a:t>—</a:t>
            </a:r>
            <a:r>
              <a:rPr lang="en-US" altLang="zh-CN" sz="1600" dirty="0"/>
              <a:t>Q0</a:t>
            </a:r>
            <a:r>
              <a:rPr lang="zh-CN" altLang="zh-CN" sz="1600" dirty="0"/>
              <a:t>——发光二极管</a:t>
            </a:r>
            <a:r>
              <a:rPr lang="en-US" altLang="zh-CN" sz="1600" dirty="0"/>
              <a:t>L1</a:t>
            </a:r>
            <a:r>
              <a:rPr lang="zh-CN" altLang="zh-CN" sz="1600" dirty="0"/>
              <a:t>—</a:t>
            </a:r>
            <a:r>
              <a:rPr lang="en-US" altLang="zh-CN" sz="1600" dirty="0"/>
              <a:t>L8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	    </a:t>
            </a:r>
            <a:r>
              <a:rPr lang="zh-CN" altLang="zh-CN" sz="1600" dirty="0"/>
              <a:t>该模块的</a:t>
            </a:r>
            <a:r>
              <a:rPr lang="en-US" altLang="zh-CN" sz="1600" dirty="0"/>
              <a:t>WR</a:t>
            </a:r>
            <a:r>
              <a:rPr lang="zh-CN" altLang="zh-CN" sz="1600" dirty="0"/>
              <a:t>、</a:t>
            </a:r>
            <a:r>
              <a:rPr lang="en-US" altLang="zh-CN" sz="1600" dirty="0"/>
              <a:t>RD</a:t>
            </a:r>
            <a:r>
              <a:rPr lang="zh-CN" altLang="zh-CN" sz="1600" dirty="0"/>
              <a:t>分别连到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</a:t>
            </a:r>
            <a:r>
              <a:rPr lang="en-US" altLang="zh-CN" sz="1600" dirty="0"/>
              <a:t>IOWR</a:t>
            </a:r>
            <a:r>
              <a:rPr lang="zh-CN" altLang="zh-CN" sz="1600" dirty="0"/>
              <a:t>、</a:t>
            </a:r>
            <a:r>
              <a:rPr lang="en-US" altLang="zh-CN" sz="1600" dirty="0"/>
              <a:t>IORD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	    </a:t>
            </a:r>
            <a:r>
              <a:rPr lang="zh-CN" altLang="zh-CN" sz="1600" dirty="0"/>
              <a:t>该模块的数据（</a:t>
            </a:r>
            <a:r>
              <a:rPr lang="en-US" altLang="zh-CN" sz="1600" dirty="0"/>
              <a:t>AD0</a:t>
            </a:r>
            <a:r>
              <a:rPr lang="zh-CN" altLang="zh-CN" sz="1600" dirty="0"/>
              <a:t>～</a:t>
            </a:r>
            <a:r>
              <a:rPr lang="en-US" altLang="zh-CN" sz="1600" dirty="0"/>
              <a:t>AD7</a:t>
            </a:r>
            <a:r>
              <a:rPr lang="zh-CN" altLang="zh-CN" sz="1600" dirty="0"/>
              <a:t>）连到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总线接口模块的数据（</a:t>
            </a:r>
            <a:r>
              <a:rPr lang="en-US" altLang="zh-CN" sz="1600" dirty="0"/>
              <a:t>LD0</a:t>
            </a:r>
            <a:r>
              <a:rPr lang="zh-CN" altLang="zh-CN" sz="1600" dirty="0"/>
              <a:t>～</a:t>
            </a:r>
            <a:r>
              <a:rPr lang="en-US" altLang="zh-CN" sz="1600" dirty="0"/>
              <a:t>LD7</a:t>
            </a:r>
            <a:r>
              <a:rPr lang="zh-CN" altLang="zh-CN" sz="1600" dirty="0"/>
              <a:t>）。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800" dirty="0"/>
              <a:t>	2.</a:t>
            </a:r>
            <a:r>
              <a:rPr lang="zh-CN" altLang="zh-CN" sz="1800" dirty="0"/>
              <a:t>编写实验程序，编译链接，运行程序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3. </a:t>
            </a:r>
            <a:r>
              <a:rPr lang="zh-CN" altLang="zh-CN" sz="1800" dirty="0"/>
              <a:t>拨动开关，观察发光二极管的变化。</a:t>
            </a:r>
            <a:endParaRPr lang="en-US" altLang="zh-CN" sz="1800" dirty="0"/>
          </a:p>
          <a:p>
            <a:pPr eaLnBrk="1" hangingPunct="1">
              <a:buNone/>
            </a:pPr>
            <a:r>
              <a:rPr lang="zh-CN" altLang="en-US" sz="1800" b="1" dirty="0"/>
              <a:t>五、</a:t>
            </a:r>
            <a:r>
              <a:rPr lang="zh-CN" altLang="zh-CN" sz="1800" b="1" dirty="0"/>
              <a:t>考核方式：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          </a:t>
            </a:r>
            <a:r>
              <a:rPr lang="zh-CN" altLang="zh-CN" sz="1800" dirty="0"/>
              <a:t>完成实验内容（</a:t>
            </a:r>
            <a:r>
              <a:rPr lang="en-US" altLang="zh-CN" sz="1800" dirty="0"/>
              <a:t>1</a:t>
            </a:r>
            <a:r>
              <a:rPr lang="zh-CN" altLang="zh-CN" sz="1800" dirty="0"/>
              <a:t>）（</a:t>
            </a:r>
            <a:r>
              <a:rPr lang="en-US" altLang="zh-CN" sz="1800" dirty="0"/>
              <a:t>2</a:t>
            </a:r>
            <a:r>
              <a:rPr lang="zh-CN" altLang="zh-CN" sz="1800" dirty="0"/>
              <a:t>）（</a:t>
            </a:r>
            <a:r>
              <a:rPr lang="en-US" altLang="zh-CN" sz="1800" dirty="0"/>
              <a:t>3</a:t>
            </a:r>
            <a:r>
              <a:rPr lang="zh-CN" altLang="zh-CN" sz="1800" dirty="0"/>
              <a:t>）通过。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    </a:t>
            </a:r>
            <a:r>
              <a:rPr lang="zh-CN" altLang="zh-CN" sz="1800" dirty="0"/>
              <a:t>完成实验内容（</a:t>
            </a:r>
            <a:r>
              <a:rPr lang="en-US" altLang="zh-CN" sz="1800" dirty="0"/>
              <a:t>4</a:t>
            </a:r>
            <a:r>
              <a:rPr lang="zh-CN" altLang="zh-CN" sz="1800" dirty="0"/>
              <a:t>）优秀</a:t>
            </a:r>
            <a:endParaRPr lang="zh-CN" altLang="zh-CN" sz="1800" dirty="0"/>
          </a:p>
          <a:p>
            <a:pPr eaLnBrk="1" hangingPunct="1">
              <a:buNone/>
            </a:pPr>
            <a:endParaRPr lang="zh-CN" altLang="zh-CN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实验四  可编程并行接口实验</a:t>
            </a:r>
            <a:endParaRPr kumimoji="0" lang="zh-CN" altLang="en-US" sz="3200" b="1" i="0" u="dbl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>
                <a:solidFill>
                  <a:srgbClr val="C00000"/>
                </a:solidFill>
              </a:uFill>
              <a:latin typeface="+mj-lt"/>
              <a:ea typeface="+mj-ea"/>
              <a:cs typeface="+mj-cs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5002213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1800" b="1" dirty="0"/>
              <a:t>一、实验目的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       1. </a:t>
            </a:r>
            <a:r>
              <a:rPr lang="zh-CN" altLang="zh-CN" sz="1800" dirty="0"/>
              <a:t>了解可编程并行接口</a:t>
            </a:r>
            <a:r>
              <a:rPr lang="en-US" altLang="zh-CN" sz="1800" dirty="0"/>
              <a:t>8255</a:t>
            </a:r>
            <a:r>
              <a:rPr lang="zh-CN" altLang="zh-CN" sz="1800" dirty="0"/>
              <a:t>的内部结构</a:t>
            </a:r>
            <a:r>
              <a:rPr lang="zh-CN" altLang="en-US" sz="1800" dirty="0"/>
              <a:t>，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  2. </a:t>
            </a:r>
            <a:r>
              <a:rPr lang="zh-CN" altLang="en-US" sz="1800" dirty="0"/>
              <a:t>掌握</a:t>
            </a:r>
            <a:r>
              <a:rPr lang="zh-CN" altLang="zh-CN" sz="1800" dirty="0"/>
              <a:t>工作方式、初始化编程及应用。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zh-CN" sz="1800" b="1" dirty="0"/>
              <a:t>二、实验内容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 	1.</a:t>
            </a:r>
            <a:r>
              <a:rPr lang="zh-CN" altLang="zh-CN" sz="1800" dirty="0"/>
              <a:t>流水灯实验：利用</a:t>
            </a:r>
            <a:r>
              <a:rPr lang="en-US" altLang="zh-CN" sz="1800" dirty="0"/>
              <a:t>8255</a:t>
            </a:r>
            <a:r>
              <a:rPr lang="zh-CN" altLang="zh-CN" sz="1800" dirty="0"/>
              <a:t>的</a:t>
            </a:r>
            <a:r>
              <a:rPr lang="en-US" altLang="zh-CN" sz="1800" dirty="0"/>
              <a:t>A</a:t>
            </a:r>
            <a:r>
              <a:rPr lang="zh-CN" altLang="zh-CN" sz="1800" dirty="0"/>
              <a:t>口、</a:t>
            </a:r>
            <a:r>
              <a:rPr lang="en-US" altLang="zh-CN" sz="1800" dirty="0"/>
              <a:t>B</a:t>
            </a:r>
            <a:r>
              <a:rPr lang="zh-CN" altLang="zh-CN" sz="1800" dirty="0"/>
              <a:t>口循环点亮发光二极管。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	2.</a:t>
            </a:r>
            <a:r>
              <a:rPr lang="zh-CN" altLang="zh-CN" sz="1800" dirty="0"/>
              <a:t>交通灯实验：利用</a:t>
            </a:r>
            <a:r>
              <a:rPr lang="en-US" altLang="zh-CN" sz="1800" dirty="0"/>
              <a:t>8255</a:t>
            </a:r>
            <a:r>
              <a:rPr lang="zh-CN" altLang="zh-CN" sz="1800" dirty="0"/>
              <a:t>的</a:t>
            </a:r>
            <a:r>
              <a:rPr lang="en-US" altLang="zh-CN" sz="1800" dirty="0"/>
              <a:t>A</a:t>
            </a:r>
            <a:r>
              <a:rPr lang="zh-CN" altLang="zh-CN" sz="1800" dirty="0"/>
              <a:t>口模拟交通信号灯。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	3.I/O</a:t>
            </a:r>
            <a:r>
              <a:rPr lang="zh-CN" altLang="zh-CN" sz="1800" dirty="0"/>
              <a:t>输入输出实验：利用</a:t>
            </a:r>
            <a:r>
              <a:rPr lang="en-US" altLang="zh-CN" sz="1800" dirty="0"/>
              <a:t>8255</a:t>
            </a:r>
            <a:r>
              <a:rPr lang="zh-CN" altLang="zh-CN" sz="1800" dirty="0"/>
              <a:t>的</a:t>
            </a:r>
            <a:r>
              <a:rPr lang="en-US" altLang="zh-CN" sz="1800" dirty="0"/>
              <a:t>A</a:t>
            </a:r>
            <a:r>
              <a:rPr lang="zh-CN" altLang="zh-CN" sz="1800" dirty="0"/>
              <a:t>口读取开关状态，</a:t>
            </a:r>
            <a:r>
              <a:rPr lang="en-US" altLang="zh-CN" sz="1800" dirty="0"/>
              <a:t>8255</a:t>
            </a:r>
            <a:r>
              <a:rPr lang="zh-CN" altLang="zh-CN" sz="1800" dirty="0"/>
              <a:t>的</a:t>
            </a:r>
            <a:r>
              <a:rPr lang="en-US" altLang="zh-CN" sz="1800" dirty="0"/>
              <a:t>B</a:t>
            </a:r>
            <a:r>
              <a:rPr lang="zh-CN" altLang="zh-CN" sz="1800" dirty="0"/>
              <a:t>口把状态送发光二极管显示。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4.</a:t>
            </a:r>
            <a:r>
              <a:rPr lang="zh-CN" altLang="en-US" sz="1800" dirty="0"/>
              <a:t>在完成</a:t>
            </a:r>
            <a:r>
              <a:rPr lang="en-US" altLang="zh-CN" sz="1800" dirty="0"/>
              <a:t>(1)</a:t>
            </a:r>
            <a:r>
              <a:rPr lang="zh-CN" altLang="en-US" sz="1800" dirty="0"/>
              <a:t>基础上，增加</a:t>
            </a:r>
            <a:r>
              <a:rPr lang="zh-CN" altLang="zh-CN" sz="1800" dirty="0"/>
              <a:t>通过</a:t>
            </a:r>
            <a:r>
              <a:rPr lang="zh-CN" altLang="en-US" sz="1800" dirty="0"/>
              <a:t>读取</a:t>
            </a:r>
            <a:r>
              <a:rPr lang="zh-CN" altLang="zh-CN" sz="1800" dirty="0"/>
              <a:t>开关控制流水灯的循环方向和循环方式。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5.</a:t>
            </a:r>
            <a:r>
              <a:rPr lang="zh-CN" altLang="en-US" sz="1800" dirty="0"/>
              <a:t>在完成</a:t>
            </a:r>
            <a:r>
              <a:rPr lang="en-US" altLang="zh-CN" sz="1800" dirty="0"/>
              <a:t>(2)</a:t>
            </a:r>
            <a:r>
              <a:rPr lang="zh-CN" altLang="en-US" sz="1800" dirty="0"/>
              <a:t>基础上，增加</a:t>
            </a:r>
            <a:r>
              <a:rPr lang="zh-CN" altLang="zh-CN" sz="1800" dirty="0"/>
              <a:t>通过</a:t>
            </a:r>
            <a:r>
              <a:rPr lang="zh-CN" altLang="en-US" sz="1800" dirty="0"/>
              <a:t>读取</a:t>
            </a:r>
            <a:r>
              <a:rPr lang="zh-CN" altLang="zh-CN" sz="1800" dirty="0"/>
              <a:t>开关控制交通红绿灯的亮灭</a:t>
            </a:r>
            <a:r>
              <a:rPr lang="zh-CN" altLang="en-US" sz="1800" dirty="0"/>
              <a:t>时间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en-US" sz="1800" b="1" dirty="0"/>
              <a:t>三、实验原理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              8255</a:t>
            </a:r>
            <a:r>
              <a:rPr lang="zh-CN" altLang="zh-CN" sz="1800" dirty="0"/>
              <a:t>是一个通用可编程并行接口电路。它具有</a:t>
            </a:r>
            <a:r>
              <a:rPr lang="en-US" altLang="zh-CN" sz="1800" dirty="0"/>
              <a:t>A</a:t>
            </a:r>
            <a:r>
              <a:rPr lang="zh-CN" altLang="zh-CN" sz="1800" dirty="0"/>
              <a:t>、</a:t>
            </a:r>
            <a:r>
              <a:rPr lang="en-US" altLang="zh-CN" sz="1800" dirty="0"/>
              <a:t>B</a:t>
            </a:r>
            <a:r>
              <a:rPr lang="zh-CN" altLang="zh-CN" sz="1800" dirty="0"/>
              <a:t>、</a:t>
            </a:r>
            <a:r>
              <a:rPr lang="en-US" altLang="zh-CN" sz="1800" dirty="0"/>
              <a:t>C</a:t>
            </a:r>
            <a:r>
              <a:rPr lang="zh-CN" altLang="zh-CN" sz="1800" dirty="0"/>
              <a:t>三个</a:t>
            </a:r>
            <a:r>
              <a:rPr lang="en-US" altLang="zh-CN" sz="1800" dirty="0"/>
              <a:t>8</a:t>
            </a:r>
            <a:r>
              <a:rPr lang="zh-CN" altLang="zh-CN" sz="1800" dirty="0"/>
              <a:t>位并行口。其中</a:t>
            </a:r>
            <a:r>
              <a:rPr lang="en-US" altLang="zh-CN" sz="1800" dirty="0"/>
              <a:t>C</a:t>
            </a:r>
            <a:r>
              <a:rPr lang="zh-CN" altLang="zh-CN" sz="1800" dirty="0"/>
              <a:t>口也可用作</a:t>
            </a:r>
            <a:r>
              <a:rPr lang="en-US" altLang="zh-CN" sz="1800" dirty="0"/>
              <a:t>A</a:t>
            </a:r>
            <a:r>
              <a:rPr lang="zh-CN" altLang="zh-CN" sz="1800" dirty="0"/>
              <a:t>、</a:t>
            </a:r>
            <a:r>
              <a:rPr lang="en-US" altLang="zh-CN" sz="1800" dirty="0"/>
              <a:t>B</a:t>
            </a:r>
            <a:r>
              <a:rPr lang="zh-CN" altLang="zh-CN" sz="1800" dirty="0"/>
              <a:t>口的联络信号及中断申请信号。通过编程，它可以被设置为基本输入输出、选通输入输出以及双向传送方式。对于</a:t>
            </a:r>
            <a:r>
              <a:rPr lang="en-US" altLang="zh-CN" sz="1800" dirty="0"/>
              <a:t>C</a:t>
            </a:r>
            <a:r>
              <a:rPr lang="zh-CN" altLang="zh-CN" sz="1800" dirty="0"/>
              <a:t>口还具有按位置</a:t>
            </a:r>
            <a:r>
              <a:rPr lang="en-US" altLang="zh-CN" sz="1800" dirty="0"/>
              <a:t>0</a:t>
            </a:r>
            <a:r>
              <a:rPr lang="zh-CN" altLang="zh-CN" sz="1800" dirty="0"/>
              <a:t>、</a:t>
            </a:r>
            <a:r>
              <a:rPr lang="en-US" altLang="zh-CN" sz="1800" dirty="0"/>
              <a:t>1</a:t>
            </a:r>
            <a:r>
              <a:rPr lang="zh-CN" altLang="zh-CN" sz="1800" dirty="0"/>
              <a:t>的功能。</a:t>
            </a:r>
            <a:endParaRPr lang="zh-CN" altLang="zh-CN" sz="1800" dirty="0"/>
          </a:p>
          <a:p>
            <a:pPr eaLnBrk="1" hangingPunct="1"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内容占位符 27649"/>
          <p:cNvGraphicFramePr/>
          <p:nvPr>
            <p:ph idx="1"/>
          </p:nvPr>
        </p:nvGraphicFramePr>
        <p:xfrm>
          <a:off x="468313" y="4581525"/>
          <a:ext cx="8229600" cy="1323975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ctr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b="1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D7</a:t>
                      </a:r>
                      <a:endParaRPr lang="zh-CN" altLang="zh-CN" sz="1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ctr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b="1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D6</a:t>
                      </a:r>
                      <a:endParaRPr lang="zh-CN" altLang="zh-CN" sz="1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ctr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b="1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D5</a:t>
                      </a:r>
                      <a:endParaRPr lang="zh-CN" altLang="zh-CN" sz="1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ctr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b="1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D4</a:t>
                      </a:r>
                      <a:endParaRPr lang="zh-CN" altLang="zh-CN" sz="1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ctr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b="1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D3</a:t>
                      </a:r>
                      <a:endParaRPr lang="zh-CN" altLang="zh-CN" sz="1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ctr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b="1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D2</a:t>
                      </a:r>
                      <a:endParaRPr lang="zh-CN" altLang="zh-CN" sz="1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ctr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b="1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D1</a:t>
                      </a:r>
                      <a:endParaRPr lang="zh-CN" altLang="zh-CN" sz="1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ctr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b="1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D0</a:t>
                      </a:r>
                      <a:endParaRPr lang="zh-CN" altLang="zh-CN" sz="1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ctr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ctr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（特征位）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组方式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00=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01=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1X=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zh-CN" sz="1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口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口高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组方式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方式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zh-CN" sz="1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口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口低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ctr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ctr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（特征位）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ctr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不用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位选择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000=C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口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lang="zh-CN" altLang="zh-CN" sz="12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……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111=C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口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0=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复位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 eaLnBrk="1" hangingPunct="1">
                        <a:lnSpc>
                          <a:spcPts val="1500"/>
                        </a:lnSpc>
                        <a:buNone/>
                      </a:pPr>
                      <a:r>
                        <a:rPr lang="en-US" altLang="zh-CN" sz="1200" dirty="0"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1=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置位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83" name="Picture 4" descr="8255"/>
          <p:cNvPicPr/>
          <p:nvPr/>
        </p:nvPicPr>
        <p:blipFill>
          <a:blip r:embed="rId1"/>
          <a:stretch>
            <a:fillRect/>
          </a:stretch>
        </p:blipFill>
        <p:spPr>
          <a:xfrm>
            <a:off x="2339975" y="549275"/>
            <a:ext cx="3600450" cy="3455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84" name="TextBox 7"/>
          <p:cNvSpPr txBox="1"/>
          <p:nvPr/>
        </p:nvSpPr>
        <p:spPr>
          <a:xfrm>
            <a:off x="1116013" y="188913"/>
            <a:ext cx="5616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                可编程并行接口</a:t>
            </a:r>
            <a:r>
              <a:rPr lang="en-US" altLang="zh-CN" dirty="0">
                <a:latin typeface="Arial" panose="020B0604020202020204" pitchFamily="34" charset="0"/>
              </a:rPr>
              <a:t>8255</a:t>
            </a:r>
            <a:r>
              <a:rPr lang="zh-CN" altLang="en-US" dirty="0">
                <a:latin typeface="Arial" panose="020B0604020202020204" pitchFamily="34" charset="0"/>
              </a:rPr>
              <a:t>芯片接口电路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85" name="TextBox 8"/>
          <p:cNvSpPr txBox="1"/>
          <p:nvPr/>
        </p:nvSpPr>
        <p:spPr>
          <a:xfrm>
            <a:off x="1619250" y="4149725"/>
            <a:ext cx="51847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                             8255</a:t>
            </a:r>
            <a:r>
              <a:rPr lang="zh-CN" altLang="en-US" dirty="0">
                <a:latin typeface="Arial" panose="020B0604020202020204" pitchFamily="34" charset="0"/>
              </a:rPr>
              <a:t>控制字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1800" b="1" dirty="0"/>
              <a:t>四</a:t>
            </a:r>
            <a:r>
              <a:rPr lang="zh-CN" altLang="zh-CN" sz="1800" b="1" dirty="0"/>
              <a:t>、实验步骤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b="1" dirty="0"/>
              <a:t>1.</a:t>
            </a:r>
            <a:r>
              <a:rPr lang="zh-CN" altLang="zh-CN" sz="1800" b="1" dirty="0"/>
              <a:t>流水灯实验</a:t>
            </a:r>
            <a:endParaRPr lang="zh-CN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                                                </a:t>
            </a:r>
            <a:r>
              <a:rPr lang="en-US" altLang="zh-CN" sz="1800" b="1" dirty="0"/>
              <a:t> </a:t>
            </a:r>
            <a:r>
              <a:rPr lang="zh-CN" altLang="en-US" sz="1200" b="1" dirty="0"/>
              <a:t>流水灯</a:t>
            </a:r>
            <a:r>
              <a:rPr lang="zh-CN" altLang="zh-CN" sz="1200" b="1" dirty="0"/>
              <a:t>实验连线</a:t>
            </a:r>
            <a:r>
              <a:rPr lang="zh-CN" altLang="en-US" sz="1200" b="1" dirty="0"/>
              <a:t>图</a:t>
            </a:r>
            <a:endParaRPr lang="zh-CN" altLang="zh-CN" sz="1200" b="1" dirty="0"/>
          </a:p>
          <a:p>
            <a:pPr eaLnBrk="1" hangingPunct="1">
              <a:buNone/>
            </a:pPr>
            <a:r>
              <a:rPr lang="zh-CN" altLang="zh-CN" sz="1600" dirty="0"/>
              <a:t>模块的</a:t>
            </a:r>
            <a:r>
              <a:rPr lang="en-US" altLang="zh-CN" sz="1600" dirty="0"/>
              <a:t>WR</a:t>
            </a:r>
            <a:r>
              <a:rPr lang="zh-CN" altLang="zh-CN" sz="1600" dirty="0"/>
              <a:t>、</a:t>
            </a:r>
            <a:r>
              <a:rPr lang="en-US" altLang="zh-CN" sz="1600" dirty="0"/>
              <a:t>RD</a:t>
            </a:r>
            <a:r>
              <a:rPr lang="zh-CN" altLang="zh-CN" sz="1600" dirty="0"/>
              <a:t>分别连到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</a:t>
            </a:r>
            <a:r>
              <a:rPr lang="en-US" altLang="zh-CN" sz="1600" dirty="0"/>
              <a:t>IOWR</a:t>
            </a:r>
            <a:r>
              <a:rPr lang="zh-CN" altLang="zh-CN" sz="1600" dirty="0"/>
              <a:t>、</a:t>
            </a:r>
            <a:r>
              <a:rPr lang="en-US" altLang="zh-CN" sz="1600" dirty="0"/>
              <a:t>IORD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zh-CN" altLang="zh-CN" sz="1600" dirty="0"/>
              <a:t>模块的数据（</a:t>
            </a:r>
            <a:r>
              <a:rPr lang="en-US" altLang="zh-CN" sz="1600" dirty="0"/>
              <a:t>AD0</a:t>
            </a:r>
            <a:r>
              <a:rPr lang="zh-CN" altLang="zh-CN" sz="1600" dirty="0"/>
              <a:t>～</a:t>
            </a:r>
            <a:r>
              <a:rPr lang="en-US" altLang="zh-CN" sz="1600" dirty="0"/>
              <a:t>AD7</a:t>
            </a:r>
            <a:r>
              <a:rPr lang="zh-CN" altLang="zh-CN" sz="1600" dirty="0"/>
              <a:t>）、地址线（</a:t>
            </a:r>
            <a:r>
              <a:rPr lang="en-US" altLang="zh-CN" sz="1600" dirty="0"/>
              <a:t>A0</a:t>
            </a:r>
            <a:r>
              <a:rPr lang="zh-CN" altLang="zh-CN" sz="1600" dirty="0"/>
              <a:t>～</a:t>
            </a:r>
            <a:r>
              <a:rPr lang="en-US" altLang="zh-CN" sz="1600" dirty="0"/>
              <a:t>A7</a:t>
            </a:r>
            <a:r>
              <a:rPr lang="zh-CN" altLang="zh-CN" sz="1600" dirty="0"/>
              <a:t>）分别连到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总线接口模块的数据（</a:t>
            </a:r>
            <a:r>
              <a:rPr lang="en-US" altLang="zh-CN" sz="1600" dirty="0"/>
              <a:t>LD0</a:t>
            </a:r>
            <a:r>
              <a:rPr lang="zh-CN" altLang="zh-CN" sz="1600" dirty="0"/>
              <a:t>～</a:t>
            </a:r>
            <a:r>
              <a:rPr lang="en-US" altLang="zh-CN" sz="1600" dirty="0"/>
              <a:t>LD7</a:t>
            </a:r>
            <a:r>
              <a:rPr lang="zh-CN" altLang="zh-CN" sz="1600" dirty="0"/>
              <a:t>）、地址线（</a:t>
            </a:r>
            <a:r>
              <a:rPr lang="en-US" altLang="zh-CN" sz="1600" dirty="0"/>
              <a:t>LA0</a:t>
            </a:r>
            <a:r>
              <a:rPr lang="zh-CN" altLang="zh-CN" sz="1600" dirty="0"/>
              <a:t>～</a:t>
            </a:r>
            <a:r>
              <a:rPr lang="en-US" altLang="zh-CN" sz="1600" dirty="0"/>
              <a:t>LA7</a:t>
            </a:r>
            <a:r>
              <a:rPr lang="zh-CN" altLang="zh-CN" sz="1600" dirty="0"/>
              <a:t>）。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8255</a:t>
            </a:r>
            <a:r>
              <a:rPr lang="zh-CN" altLang="zh-CN" sz="1600" dirty="0"/>
              <a:t>模块选通线</a:t>
            </a:r>
            <a:r>
              <a:rPr lang="en-US" altLang="zh-CN" sz="1600" dirty="0"/>
              <a:t>CE</a:t>
            </a:r>
            <a:r>
              <a:rPr lang="zh-CN" altLang="zh-CN" sz="1600" dirty="0"/>
              <a:t>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</a:t>
            </a:r>
            <a:r>
              <a:rPr lang="en-US" altLang="zh-CN" sz="1600" dirty="0"/>
              <a:t>0000H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8255</a:t>
            </a:r>
            <a:r>
              <a:rPr lang="zh-CN" altLang="zh-CN" sz="1600" dirty="0"/>
              <a:t>的</a:t>
            </a:r>
            <a:r>
              <a:rPr lang="en-US" altLang="zh-CN" sz="1600" dirty="0"/>
              <a:t>PA0</a:t>
            </a:r>
            <a:r>
              <a:rPr lang="zh-CN" altLang="zh-CN" sz="1600" dirty="0"/>
              <a:t>～</a:t>
            </a:r>
            <a:r>
              <a:rPr lang="en-US" altLang="zh-CN" sz="1600" dirty="0"/>
              <a:t>PA7</a:t>
            </a:r>
            <a:r>
              <a:rPr lang="zh-CN" altLang="zh-CN" sz="1600" dirty="0"/>
              <a:t>连到发光二极管的</a:t>
            </a:r>
            <a:r>
              <a:rPr lang="en-US" altLang="zh-CN" sz="1600" dirty="0"/>
              <a:t>L0</a:t>
            </a:r>
            <a:r>
              <a:rPr lang="zh-CN" altLang="zh-CN" sz="1600" dirty="0"/>
              <a:t>～</a:t>
            </a:r>
            <a:r>
              <a:rPr lang="en-US" altLang="zh-CN" sz="1600" dirty="0"/>
              <a:t>L7</a:t>
            </a:r>
            <a:r>
              <a:rPr lang="zh-CN" altLang="zh-CN" sz="1600" dirty="0"/>
              <a:t>；</a:t>
            </a:r>
            <a:r>
              <a:rPr lang="en-US" altLang="zh-CN" sz="1600" dirty="0"/>
              <a:t>8255</a:t>
            </a:r>
            <a:r>
              <a:rPr lang="zh-CN" altLang="zh-CN" sz="1600" dirty="0"/>
              <a:t>的</a:t>
            </a:r>
            <a:r>
              <a:rPr lang="en-US" altLang="zh-CN" sz="1600" dirty="0"/>
              <a:t>PB0</a:t>
            </a:r>
            <a:r>
              <a:rPr lang="zh-CN" altLang="zh-CN" sz="1600" dirty="0"/>
              <a:t>～</a:t>
            </a:r>
            <a:r>
              <a:rPr lang="en-US" altLang="zh-CN" sz="1600" dirty="0"/>
              <a:t>PB7</a:t>
            </a:r>
            <a:r>
              <a:rPr lang="zh-CN" altLang="zh-CN" sz="1600" dirty="0"/>
              <a:t>连到发光二极管的</a:t>
            </a:r>
            <a:r>
              <a:rPr lang="en-US" altLang="zh-CN" sz="1600" dirty="0"/>
              <a:t>L8</a:t>
            </a:r>
            <a:r>
              <a:rPr lang="zh-CN" altLang="zh-CN" sz="1600" dirty="0"/>
              <a:t>～</a:t>
            </a:r>
            <a:r>
              <a:rPr lang="en-US" altLang="zh-CN" sz="1600" dirty="0"/>
              <a:t>L15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zh-CN" altLang="zh-CN" sz="1600" dirty="0"/>
              <a:t>运行程序，观察发光二极管。</a:t>
            </a:r>
            <a:endParaRPr lang="zh-CN" altLang="zh-CN" sz="1600" dirty="0"/>
          </a:p>
          <a:p>
            <a:pPr eaLnBrk="1" hangingPunct="1">
              <a:buNone/>
            </a:pPr>
            <a:endParaRPr lang="zh-CN" altLang="en-US" sz="1800" dirty="0"/>
          </a:p>
        </p:txBody>
      </p:sp>
      <p:pic>
        <p:nvPicPr>
          <p:cNvPr id="28675" name="图片 3" descr="image05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513" y="836613"/>
            <a:ext cx="4056062" cy="288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619125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1800" b="1" dirty="0"/>
              <a:t>2.</a:t>
            </a:r>
            <a:r>
              <a:rPr lang="zh-CN" altLang="zh-CN" sz="1800" b="1" dirty="0"/>
              <a:t>交通灯实验</a:t>
            </a:r>
            <a:r>
              <a:rPr lang="zh-CN" altLang="zh-CN" sz="1800" dirty="0"/>
              <a:t> </a:t>
            </a: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r>
              <a:rPr lang="zh-CN" altLang="en-US" sz="1200" dirty="0"/>
              <a:t>                                                                           </a:t>
            </a:r>
            <a:endParaRPr lang="en-US" altLang="zh-CN" sz="1200" dirty="0"/>
          </a:p>
          <a:p>
            <a:pPr eaLnBrk="1" hangingPunct="1">
              <a:buNone/>
            </a:pPr>
            <a:r>
              <a:rPr lang="zh-CN" altLang="en-US" sz="1200" b="1" dirty="0"/>
              <a:t>                                                                           </a:t>
            </a:r>
            <a:r>
              <a:rPr lang="zh-CN" altLang="en-US" sz="1200" dirty="0"/>
              <a:t>交通灯</a:t>
            </a:r>
            <a:r>
              <a:rPr lang="zh-CN" altLang="zh-CN" sz="1200" dirty="0"/>
              <a:t>实验连线</a:t>
            </a:r>
            <a:r>
              <a:rPr lang="zh-CN" altLang="en-US" sz="1200" dirty="0"/>
              <a:t>图</a:t>
            </a:r>
            <a:endParaRPr lang="zh-CN" altLang="zh-CN" sz="1200" dirty="0"/>
          </a:p>
          <a:p>
            <a:pPr eaLnBrk="1" hangingPunct="1">
              <a:buNone/>
            </a:pPr>
            <a:r>
              <a:rPr lang="en-US" altLang="zh-CN" sz="1600" dirty="0"/>
              <a:t> </a:t>
            </a:r>
            <a:r>
              <a:rPr lang="zh-CN" altLang="zh-CN" sz="1600" dirty="0"/>
              <a:t>模块的</a:t>
            </a:r>
            <a:r>
              <a:rPr lang="en-US" altLang="zh-CN" sz="1600" dirty="0"/>
              <a:t>WR</a:t>
            </a:r>
            <a:r>
              <a:rPr lang="zh-CN" altLang="zh-CN" sz="1600" dirty="0"/>
              <a:t>、</a:t>
            </a:r>
            <a:r>
              <a:rPr lang="en-US" altLang="zh-CN" sz="1600" dirty="0"/>
              <a:t>RD</a:t>
            </a:r>
            <a:r>
              <a:rPr lang="zh-CN" altLang="zh-CN" sz="1600" dirty="0"/>
              <a:t>分别连到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</a:t>
            </a:r>
            <a:r>
              <a:rPr lang="en-US" altLang="zh-CN" sz="1600" dirty="0"/>
              <a:t>IOWR</a:t>
            </a:r>
            <a:r>
              <a:rPr lang="zh-CN" altLang="zh-CN" sz="1600" dirty="0"/>
              <a:t>、</a:t>
            </a:r>
            <a:r>
              <a:rPr lang="en-US" altLang="zh-CN" sz="1600" dirty="0"/>
              <a:t>IORD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zh-CN" altLang="zh-CN" sz="1600" dirty="0"/>
              <a:t>模块的数据（</a:t>
            </a:r>
            <a:r>
              <a:rPr lang="en-US" altLang="zh-CN" sz="1600" dirty="0"/>
              <a:t>AD0</a:t>
            </a:r>
            <a:r>
              <a:rPr lang="zh-CN" altLang="zh-CN" sz="1600" dirty="0"/>
              <a:t>～</a:t>
            </a:r>
            <a:r>
              <a:rPr lang="en-US" altLang="zh-CN" sz="1600" dirty="0"/>
              <a:t>AD7</a:t>
            </a:r>
            <a:r>
              <a:rPr lang="zh-CN" altLang="zh-CN" sz="1600" dirty="0"/>
              <a:t>）、地址线（</a:t>
            </a:r>
            <a:r>
              <a:rPr lang="en-US" altLang="zh-CN" sz="1600" dirty="0"/>
              <a:t>A0</a:t>
            </a:r>
            <a:r>
              <a:rPr lang="zh-CN" altLang="zh-CN" sz="1600" dirty="0"/>
              <a:t>～</a:t>
            </a:r>
            <a:r>
              <a:rPr lang="en-US" altLang="zh-CN" sz="1600" dirty="0"/>
              <a:t>A7</a:t>
            </a:r>
            <a:r>
              <a:rPr lang="zh-CN" altLang="zh-CN" sz="1600" dirty="0"/>
              <a:t>）分别连到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总线接口模块的数据（</a:t>
            </a:r>
            <a:r>
              <a:rPr lang="en-US" altLang="zh-CN" sz="1600" dirty="0"/>
              <a:t>LD0</a:t>
            </a:r>
            <a:r>
              <a:rPr lang="zh-CN" altLang="zh-CN" sz="1600" dirty="0"/>
              <a:t>～</a:t>
            </a:r>
            <a:r>
              <a:rPr lang="en-US" altLang="zh-CN" sz="1600" dirty="0"/>
              <a:t>LD7</a:t>
            </a:r>
            <a:r>
              <a:rPr lang="zh-CN" altLang="zh-CN" sz="1600" dirty="0"/>
              <a:t>）、地址线（</a:t>
            </a:r>
            <a:r>
              <a:rPr lang="en-US" altLang="zh-CN" sz="1600" dirty="0"/>
              <a:t>LA0</a:t>
            </a:r>
            <a:r>
              <a:rPr lang="zh-CN" altLang="zh-CN" sz="1600" dirty="0"/>
              <a:t>～</a:t>
            </a:r>
            <a:r>
              <a:rPr lang="en-US" altLang="zh-CN" sz="1600" dirty="0"/>
              <a:t>LA7</a:t>
            </a:r>
            <a:r>
              <a:rPr lang="zh-CN" altLang="zh-CN" sz="1600" dirty="0"/>
              <a:t>）。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8255</a:t>
            </a:r>
            <a:r>
              <a:rPr lang="zh-CN" altLang="zh-CN" sz="1600" dirty="0"/>
              <a:t>模块选通线</a:t>
            </a:r>
            <a:r>
              <a:rPr lang="en-US" altLang="zh-CN" sz="1600" dirty="0"/>
              <a:t>CE</a:t>
            </a:r>
            <a:r>
              <a:rPr lang="zh-CN" altLang="zh-CN" sz="1600" dirty="0"/>
              <a:t>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</a:t>
            </a:r>
            <a:r>
              <a:rPr lang="en-US" altLang="zh-CN" sz="1600" dirty="0"/>
              <a:t>0000H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8255</a:t>
            </a:r>
            <a:r>
              <a:rPr lang="zh-CN" altLang="zh-CN" sz="1600" dirty="0"/>
              <a:t>的</a:t>
            </a:r>
            <a:r>
              <a:rPr lang="en-US" altLang="zh-CN" sz="1600" dirty="0"/>
              <a:t>PA0-L7</a:t>
            </a:r>
            <a:r>
              <a:rPr lang="zh-CN" altLang="zh-CN" sz="1600" dirty="0"/>
              <a:t>、</a:t>
            </a:r>
            <a:r>
              <a:rPr lang="en-US" altLang="zh-CN" sz="1600" dirty="0"/>
              <a:t>PA1-L6</a:t>
            </a:r>
            <a:r>
              <a:rPr lang="zh-CN" altLang="zh-CN" sz="1600" dirty="0"/>
              <a:t>、</a:t>
            </a:r>
            <a:r>
              <a:rPr lang="en-US" altLang="zh-CN" sz="1600" dirty="0"/>
              <a:t>PA2-L5</a:t>
            </a:r>
            <a:r>
              <a:rPr lang="zh-CN" altLang="zh-CN" sz="1600" dirty="0"/>
              <a:t>、</a:t>
            </a:r>
            <a:r>
              <a:rPr lang="en-US" altLang="zh-CN" sz="1600" dirty="0"/>
              <a:t>PA3-L3</a:t>
            </a:r>
            <a:r>
              <a:rPr lang="zh-CN" altLang="zh-CN" sz="1600" dirty="0"/>
              <a:t>、</a:t>
            </a:r>
            <a:r>
              <a:rPr lang="en-US" altLang="zh-CN" sz="1600" dirty="0"/>
              <a:t>PA4-L2</a:t>
            </a:r>
            <a:r>
              <a:rPr lang="zh-CN" altLang="zh-CN" sz="1600" dirty="0"/>
              <a:t>、</a:t>
            </a:r>
            <a:r>
              <a:rPr lang="en-US" altLang="zh-CN" sz="1600" dirty="0"/>
              <a:t>PA5-L1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zh-CN" altLang="zh-CN" sz="1600" dirty="0"/>
              <a:t>运行程序，观察发光二极管。</a:t>
            </a:r>
            <a:endParaRPr lang="zh-CN" altLang="zh-CN" sz="1600" dirty="0"/>
          </a:p>
          <a:p>
            <a:pPr eaLnBrk="1" hangingPunct="1"/>
            <a:endParaRPr lang="zh-CN" altLang="en-US" sz="1800" dirty="0"/>
          </a:p>
        </p:txBody>
      </p:sp>
      <p:pic>
        <p:nvPicPr>
          <p:cNvPr id="29699" name="图片 4" descr="image06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538" y="549275"/>
            <a:ext cx="4019550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1800" b="1" dirty="0"/>
              <a:t>3.I/O</a:t>
            </a:r>
            <a:r>
              <a:rPr lang="zh-CN" altLang="zh-CN" sz="1800" b="1" dirty="0"/>
              <a:t>输入输出实验</a:t>
            </a:r>
            <a:endParaRPr lang="zh-CN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200" dirty="0"/>
              <a:t>                                                                                   I/O</a:t>
            </a:r>
            <a:r>
              <a:rPr lang="zh-CN" altLang="en-US" sz="1200" dirty="0"/>
              <a:t>输入输出</a:t>
            </a:r>
            <a:r>
              <a:rPr lang="zh-CN" altLang="zh-CN" sz="1200" dirty="0"/>
              <a:t>实验连线</a:t>
            </a:r>
            <a:r>
              <a:rPr lang="zh-CN" altLang="en-US" sz="1200" dirty="0"/>
              <a:t>图</a:t>
            </a:r>
            <a:endParaRPr lang="zh-CN" altLang="zh-CN" sz="1200" dirty="0"/>
          </a:p>
          <a:p>
            <a:pPr eaLnBrk="1" hangingPunct="1">
              <a:buNone/>
            </a:pPr>
            <a:r>
              <a:rPr lang="zh-CN" altLang="zh-CN" sz="1600" dirty="0"/>
              <a:t>该模块的</a:t>
            </a:r>
            <a:r>
              <a:rPr lang="en-US" altLang="zh-CN" sz="1600" dirty="0"/>
              <a:t>WR</a:t>
            </a:r>
            <a:r>
              <a:rPr lang="zh-CN" altLang="zh-CN" sz="1600" dirty="0"/>
              <a:t>、</a:t>
            </a:r>
            <a:r>
              <a:rPr lang="en-US" altLang="zh-CN" sz="1600" dirty="0"/>
              <a:t>RD</a:t>
            </a:r>
            <a:r>
              <a:rPr lang="zh-CN" altLang="zh-CN" sz="1600" dirty="0"/>
              <a:t>分别连到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</a:t>
            </a:r>
            <a:r>
              <a:rPr lang="en-US" altLang="zh-CN" sz="1600" dirty="0"/>
              <a:t>IOWR</a:t>
            </a:r>
            <a:r>
              <a:rPr lang="zh-CN" altLang="zh-CN" sz="1600" dirty="0"/>
              <a:t>、</a:t>
            </a:r>
            <a:r>
              <a:rPr lang="en-US" altLang="zh-CN" sz="1600" dirty="0"/>
              <a:t>IORD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zh-CN" altLang="zh-CN" sz="1600" dirty="0"/>
              <a:t>该模块的数据（</a:t>
            </a:r>
            <a:r>
              <a:rPr lang="en-US" altLang="zh-CN" sz="1600" dirty="0"/>
              <a:t>AD0</a:t>
            </a:r>
            <a:r>
              <a:rPr lang="zh-CN" altLang="zh-CN" sz="1600" dirty="0"/>
              <a:t>～</a:t>
            </a:r>
            <a:r>
              <a:rPr lang="en-US" altLang="zh-CN" sz="1600" dirty="0"/>
              <a:t>AD7</a:t>
            </a:r>
            <a:r>
              <a:rPr lang="zh-CN" altLang="zh-CN" sz="1600" dirty="0"/>
              <a:t>）、地址线（</a:t>
            </a:r>
            <a:r>
              <a:rPr lang="en-US" altLang="zh-CN" sz="1600" dirty="0"/>
              <a:t>A0</a:t>
            </a:r>
            <a:r>
              <a:rPr lang="zh-CN" altLang="zh-CN" sz="1600" dirty="0"/>
              <a:t>～</a:t>
            </a:r>
            <a:r>
              <a:rPr lang="en-US" altLang="zh-CN" sz="1600" dirty="0"/>
              <a:t>A7</a:t>
            </a:r>
            <a:r>
              <a:rPr lang="zh-CN" altLang="zh-CN" sz="1600" dirty="0"/>
              <a:t>）分别连到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总线接口模块的数据（</a:t>
            </a:r>
            <a:r>
              <a:rPr lang="en-US" altLang="zh-CN" sz="1600" dirty="0"/>
              <a:t>LD0</a:t>
            </a:r>
            <a:r>
              <a:rPr lang="zh-CN" altLang="zh-CN" sz="1600" dirty="0"/>
              <a:t>～</a:t>
            </a:r>
            <a:r>
              <a:rPr lang="en-US" altLang="zh-CN" sz="1600" dirty="0"/>
              <a:t>LD7</a:t>
            </a:r>
            <a:r>
              <a:rPr lang="zh-CN" altLang="zh-CN" sz="1600" dirty="0"/>
              <a:t>）、地址线（</a:t>
            </a:r>
            <a:r>
              <a:rPr lang="en-US" altLang="zh-CN" sz="1600" dirty="0"/>
              <a:t>LA0</a:t>
            </a:r>
            <a:r>
              <a:rPr lang="zh-CN" altLang="zh-CN" sz="1600" dirty="0"/>
              <a:t>～</a:t>
            </a:r>
            <a:r>
              <a:rPr lang="en-US" altLang="zh-CN" sz="1600" dirty="0"/>
              <a:t>LA7</a:t>
            </a:r>
            <a:r>
              <a:rPr lang="zh-CN" altLang="zh-CN" sz="1600" dirty="0"/>
              <a:t>）。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8255</a:t>
            </a:r>
            <a:r>
              <a:rPr lang="zh-CN" altLang="zh-CN" sz="1600" dirty="0"/>
              <a:t>模块选通线</a:t>
            </a:r>
            <a:r>
              <a:rPr lang="en-US" altLang="zh-CN" sz="1600" dirty="0"/>
              <a:t>CE</a:t>
            </a:r>
            <a:r>
              <a:rPr lang="zh-CN" altLang="zh-CN" sz="1600" dirty="0"/>
              <a:t>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</a:t>
            </a:r>
            <a:r>
              <a:rPr lang="en-US" altLang="zh-CN" sz="1600" dirty="0"/>
              <a:t>0000H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8255</a:t>
            </a:r>
            <a:r>
              <a:rPr lang="zh-CN" altLang="zh-CN" sz="1600" dirty="0"/>
              <a:t>的</a:t>
            </a:r>
            <a:r>
              <a:rPr lang="en-US" altLang="zh-CN" sz="1600" dirty="0"/>
              <a:t>PA0</a:t>
            </a:r>
            <a:r>
              <a:rPr lang="zh-CN" altLang="zh-CN" sz="1600" dirty="0"/>
              <a:t>～</a:t>
            </a:r>
            <a:r>
              <a:rPr lang="en-US" altLang="zh-CN" sz="1600" dirty="0"/>
              <a:t>PA7</a:t>
            </a:r>
            <a:r>
              <a:rPr lang="zh-CN" altLang="zh-CN" sz="1600" dirty="0"/>
              <a:t>接开关</a:t>
            </a:r>
            <a:r>
              <a:rPr lang="en-US" altLang="zh-CN" sz="1600" dirty="0"/>
              <a:t>K0</a:t>
            </a:r>
            <a:r>
              <a:rPr lang="zh-CN" altLang="zh-CN" sz="1600" dirty="0"/>
              <a:t>～</a:t>
            </a:r>
            <a:r>
              <a:rPr lang="en-US" altLang="zh-CN" sz="1600" dirty="0"/>
              <a:t>K7</a:t>
            </a:r>
            <a:r>
              <a:rPr lang="zh-CN" altLang="zh-CN" sz="1600" dirty="0"/>
              <a:t>，</a:t>
            </a:r>
            <a:r>
              <a:rPr lang="en-US" altLang="zh-CN" sz="1600" dirty="0"/>
              <a:t>8255</a:t>
            </a:r>
            <a:r>
              <a:rPr lang="zh-CN" altLang="zh-CN" sz="1600" dirty="0"/>
              <a:t>的</a:t>
            </a:r>
            <a:r>
              <a:rPr lang="en-US" altLang="zh-CN" sz="1600" dirty="0"/>
              <a:t>PB0</a:t>
            </a:r>
            <a:r>
              <a:rPr lang="zh-CN" altLang="zh-CN" sz="1600" dirty="0"/>
              <a:t>～</a:t>
            </a:r>
            <a:r>
              <a:rPr lang="en-US" altLang="zh-CN" sz="1600" dirty="0"/>
              <a:t>PB7</a:t>
            </a:r>
            <a:r>
              <a:rPr lang="zh-CN" altLang="zh-CN" sz="1600" dirty="0"/>
              <a:t>接发光二极管</a:t>
            </a:r>
            <a:r>
              <a:rPr lang="en-US" altLang="zh-CN" sz="1600" dirty="0"/>
              <a:t>L0</a:t>
            </a:r>
            <a:r>
              <a:rPr lang="zh-CN" altLang="zh-CN" sz="1600" dirty="0"/>
              <a:t>～</a:t>
            </a:r>
            <a:r>
              <a:rPr lang="en-US" altLang="zh-CN" sz="1600" dirty="0"/>
              <a:t>L7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zh-CN" sz="1600" dirty="0"/>
              <a:t>运行程序，拨动开关</a:t>
            </a:r>
            <a:r>
              <a:rPr lang="en-US" altLang="zh-CN" sz="1600" dirty="0"/>
              <a:t>,</a:t>
            </a:r>
            <a:r>
              <a:rPr lang="zh-CN" altLang="zh-CN" sz="1600" dirty="0"/>
              <a:t>观察发光二极管。</a:t>
            </a:r>
            <a:endParaRPr lang="en-US" altLang="zh-CN" sz="1600" dirty="0"/>
          </a:p>
          <a:p>
            <a:pPr eaLnBrk="1" hangingPunct="1">
              <a:buNone/>
            </a:pPr>
            <a:r>
              <a:rPr lang="zh-CN" altLang="en-US" sz="1800" b="1" dirty="0"/>
              <a:t>五、</a:t>
            </a:r>
            <a:r>
              <a:rPr lang="zh-CN" altLang="zh-CN" sz="1800" b="1" dirty="0"/>
              <a:t>考核方式：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          </a:t>
            </a:r>
            <a:r>
              <a:rPr lang="zh-CN" altLang="zh-CN" sz="1800" dirty="0"/>
              <a:t>完成实验内容（</a:t>
            </a:r>
            <a:r>
              <a:rPr lang="en-US" altLang="zh-CN" sz="1800" dirty="0"/>
              <a:t>1</a:t>
            </a:r>
            <a:r>
              <a:rPr lang="zh-CN" altLang="zh-CN" sz="1800" dirty="0"/>
              <a:t>）（</a:t>
            </a:r>
            <a:r>
              <a:rPr lang="en-US" altLang="zh-CN" sz="1800" dirty="0"/>
              <a:t>2</a:t>
            </a:r>
            <a:r>
              <a:rPr lang="zh-CN" altLang="zh-CN" sz="1800" dirty="0"/>
              <a:t>）（</a:t>
            </a:r>
            <a:r>
              <a:rPr lang="en-US" altLang="zh-CN" sz="1800" dirty="0"/>
              <a:t>3</a:t>
            </a:r>
            <a:r>
              <a:rPr lang="zh-CN" altLang="zh-CN" sz="1800" dirty="0"/>
              <a:t>）通过。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    </a:t>
            </a:r>
            <a:r>
              <a:rPr lang="zh-CN" altLang="zh-CN" sz="1800" dirty="0"/>
              <a:t>完成实验内容（</a:t>
            </a:r>
            <a:r>
              <a:rPr lang="en-US" altLang="zh-CN" sz="1800" dirty="0"/>
              <a:t>4</a:t>
            </a:r>
            <a:r>
              <a:rPr lang="zh-CN" altLang="zh-CN" sz="1800" dirty="0"/>
              <a:t>）</a:t>
            </a:r>
            <a:r>
              <a:rPr lang="zh-CN" altLang="en-US" sz="1800" dirty="0"/>
              <a:t>（</a:t>
            </a:r>
            <a:r>
              <a:rPr lang="en-US" altLang="zh-CN" sz="1800" dirty="0"/>
              <a:t>5</a:t>
            </a:r>
            <a:r>
              <a:rPr lang="zh-CN" altLang="en-US" sz="1800" dirty="0"/>
              <a:t>）</a:t>
            </a:r>
            <a:r>
              <a:rPr lang="zh-CN" altLang="zh-CN" sz="1800" dirty="0"/>
              <a:t>优秀</a:t>
            </a:r>
            <a:endParaRPr lang="zh-CN" altLang="zh-CN" sz="1800" dirty="0"/>
          </a:p>
          <a:p>
            <a:pPr eaLnBrk="1" hangingPunct="1">
              <a:buNone/>
            </a:pPr>
            <a:endParaRPr lang="zh-CN" altLang="en-US" sz="1800" dirty="0"/>
          </a:p>
        </p:txBody>
      </p:sp>
      <p:pic>
        <p:nvPicPr>
          <p:cNvPr id="30723" name="图片 3" descr="image06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549275"/>
            <a:ext cx="3756025" cy="2776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实验五  可编程定时器</a:t>
            </a:r>
            <a:r>
              <a:rPr kumimoji="0" lang="en-US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/</a:t>
            </a: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计数器实验</a:t>
            </a:r>
            <a:endParaRPr kumimoji="0" lang="zh-CN" altLang="en-US" sz="3200" b="1" i="0" u="dbl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>
                <a:solidFill>
                  <a:srgbClr val="C00000"/>
                </a:solidFill>
              </a:uFill>
              <a:latin typeface="+mj-lt"/>
              <a:ea typeface="+mj-ea"/>
              <a:cs typeface="+mj-cs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362950" cy="511175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1800" b="1" dirty="0"/>
              <a:t>一、实验目的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	1. </a:t>
            </a:r>
            <a:r>
              <a:rPr lang="zh-CN" altLang="zh-CN" sz="1800" dirty="0"/>
              <a:t>掌握</a:t>
            </a:r>
            <a:r>
              <a:rPr lang="en-US" altLang="zh-CN" sz="1800" dirty="0"/>
              <a:t>8254</a:t>
            </a:r>
            <a:r>
              <a:rPr lang="zh-CN" altLang="zh-CN" sz="1800" dirty="0"/>
              <a:t>定时</a:t>
            </a:r>
            <a:r>
              <a:rPr lang="en-US" altLang="zh-CN" sz="1800" dirty="0"/>
              <a:t>/</a:t>
            </a:r>
            <a:r>
              <a:rPr lang="zh-CN" altLang="zh-CN" sz="1800" dirty="0"/>
              <a:t>计数器的编程方法。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2. </a:t>
            </a:r>
            <a:r>
              <a:rPr lang="zh-CN" altLang="zh-CN" sz="1800" dirty="0"/>
              <a:t>学习</a:t>
            </a:r>
            <a:r>
              <a:rPr lang="en-US" altLang="zh-CN" sz="1800" dirty="0"/>
              <a:t>8254</a:t>
            </a:r>
            <a:r>
              <a:rPr lang="zh-CN" altLang="zh-CN" sz="1800" dirty="0"/>
              <a:t>的几种工作方式。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3. </a:t>
            </a:r>
            <a:r>
              <a:rPr lang="zh-CN" altLang="zh-CN" sz="1800" dirty="0"/>
              <a:t>了解计数器的硬件连接及时序关系。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zh-CN" sz="1800" b="1" dirty="0"/>
              <a:t>二、实验内容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	1. </a:t>
            </a:r>
            <a:r>
              <a:rPr lang="zh-CN" altLang="zh-CN" sz="1800" dirty="0"/>
              <a:t>将</a:t>
            </a:r>
            <a:r>
              <a:rPr lang="en-US" altLang="zh-CN" sz="1800" dirty="0"/>
              <a:t>32Hz</a:t>
            </a:r>
            <a:r>
              <a:rPr lang="zh-CN" altLang="zh-CN" sz="1800" dirty="0"/>
              <a:t>的晶振频率作为</a:t>
            </a:r>
            <a:r>
              <a:rPr lang="en-US" altLang="zh-CN" sz="1800" dirty="0"/>
              <a:t>8254 </a:t>
            </a:r>
            <a:r>
              <a:rPr lang="zh-CN" altLang="zh-CN" sz="1800" dirty="0"/>
              <a:t>的时钟输入，利用定时器</a:t>
            </a:r>
            <a:r>
              <a:rPr lang="en-US" altLang="zh-CN" sz="1800" dirty="0"/>
              <a:t> 8254 </a:t>
            </a:r>
            <a:r>
              <a:rPr lang="zh-CN" altLang="zh-CN" sz="1800" dirty="0"/>
              <a:t>产生</a:t>
            </a:r>
            <a:r>
              <a:rPr lang="en-US" altLang="zh-CN" sz="1800" dirty="0"/>
              <a:t> 1Hz </a:t>
            </a:r>
            <a:r>
              <a:rPr lang="zh-CN" altLang="zh-CN" sz="1800" dirty="0"/>
              <a:t>的方波，用发光二极管显示输出结果（发光二极管闪烁）。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2 .</a:t>
            </a:r>
            <a:r>
              <a:rPr lang="zh-CN" altLang="en-US" sz="1800" dirty="0"/>
              <a:t>用</a:t>
            </a:r>
            <a:r>
              <a:rPr lang="zh-CN" altLang="zh-CN" sz="1800" dirty="0"/>
              <a:t>开关控制结束程序执行，发光二极管熄灭。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3. </a:t>
            </a:r>
            <a:r>
              <a:rPr lang="zh-CN" altLang="en-US" sz="1800" dirty="0"/>
              <a:t>用多个</a:t>
            </a:r>
            <a:r>
              <a:rPr lang="zh-CN" altLang="zh-CN" sz="1800" dirty="0"/>
              <a:t>开关</a:t>
            </a:r>
            <a:r>
              <a:rPr lang="zh-CN" altLang="en-US" sz="1800" dirty="0"/>
              <a:t>组合，改变</a:t>
            </a:r>
            <a:r>
              <a:rPr lang="zh-CN" altLang="zh-CN" sz="1800" dirty="0"/>
              <a:t>发光二极管闪烁的速度（输出不同频率的方波）。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zh-CN" sz="1800" b="1" dirty="0"/>
              <a:t>三、实验原理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	        8254</a:t>
            </a:r>
            <a:r>
              <a:rPr lang="zh-CN" altLang="zh-CN" sz="1800" dirty="0"/>
              <a:t>是一种可编程的定时器</a:t>
            </a:r>
            <a:r>
              <a:rPr lang="en-US" altLang="zh-CN" sz="1800" dirty="0"/>
              <a:t>/</a:t>
            </a:r>
            <a:r>
              <a:rPr lang="zh-CN" altLang="zh-CN" sz="1800" dirty="0"/>
              <a:t>计数器芯片，它具有</a:t>
            </a:r>
            <a:r>
              <a:rPr lang="en-US" altLang="zh-CN" sz="1800" dirty="0"/>
              <a:t>3</a:t>
            </a:r>
            <a:r>
              <a:rPr lang="zh-CN" altLang="zh-CN" sz="1800" dirty="0"/>
              <a:t>个独立的</a:t>
            </a:r>
            <a:r>
              <a:rPr lang="en-US" altLang="zh-CN" sz="1800" dirty="0"/>
              <a:t>16</a:t>
            </a:r>
            <a:r>
              <a:rPr lang="zh-CN" altLang="zh-CN" sz="1800" dirty="0"/>
              <a:t>位计数器通道，每个计数器都有</a:t>
            </a:r>
            <a:r>
              <a:rPr lang="en-US" altLang="zh-CN" sz="1800" dirty="0"/>
              <a:t>6</a:t>
            </a:r>
            <a:r>
              <a:rPr lang="zh-CN" altLang="zh-CN" sz="1800" dirty="0"/>
              <a:t>种工作方式，</a:t>
            </a:r>
            <a:r>
              <a:rPr lang="en-US" altLang="zh-CN" sz="1800" dirty="0"/>
              <a:t>6</a:t>
            </a:r>
            <a:r>
              <a:rPr lang="zh-CN" altLang="zh-CN" sz="1800" dirty="0"/>
              <a:t>种工作方式主要有</a:t>
            </a:r>
            <a:r>
              <a:rPr lang="en-US" altLang="zh-CN" sz="1800" dirty="0"/>
              <a:t>5</a:t>
            </a:r>
            <a:r>
              <a:rPr lang="zh-CN" altLang="zh-CN" sz="1800" dirty="0"/>
              <a:t>点不同：一是启动计数器的触发方式和时刻不同；二是计数过程中门控信号</a:t>
            </a:r>
            <a:r>
              <a:rPr lang="en-US" altLang="zh-CN" sz="1800" dirty="0"/>
              <a:t>GATE</a:t>
            </a:r>
            <a:r>
              <a:rPr lang="zh-CN" altLang="zh-CN" sz="1800" dirty="0"/>
              <a:t>对计数操作的影响不同；三是</a:t>
            </a:r>
            <a:r>
              <a:rPr lang="en-US" altLang="zh-CN" sz="1800" dirty="0"/>
              <a:t>OUT</a:t>
            </a:r>
            <a:r>
              <a:rPr lang="zh-CN" altLang="zh-CN" sz="1800" dirty="0"/>
              <a:t>输出的波形不同；四是在计数过程中重新写入计数初值对计数过程的影响不同；五是计数过程结束，减法计数器是否恢复计数初值并自动重复计数过程的不同。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539750" y="404813"/>
            <a:ext cx="8229600" cy="5721350"/>
          </a:xfrm>
          <a:ln/>
        </p:spPr>
        <p:txBody>
          <a:bodyPr vert="horz" wrap="square" lIns="91440" tIns="45720" rIns="91440" bIns="45720" anchor="t"/>
          <a:p>
            <a:pPr eaLnBrk="1" hangingPunct="1"/>
            <a:endParaRPr lang="en-US" altLang="zh-CN" sz="1800" dirty="0"/>
          </a:p>
          <a:p>
            <a:pPr eaLnBrk="1" hangingPunct="1"/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400" dirty="0"/>
          </a:p>
          <a:p>
            <a:pPr algn="ctr" eaLnBrk="1" hangingPunct="1">
              <a:buNone/>
            </a:pPr>
            <a:r>
              <a:rPr lang="zh-CN" altLang="zh-CN" sz="1400" dirty="0"/>
              <a:t>可编程定时器</a:t>
            </a:r>
            <a:r>
              <a:rPr lang="en-US" altLang="zh-CN" sz="1400" dirty="0"/>
              <a:t>/</a:t>
            </a:r>
            <a:r>
              <a:rPr lang="zh-CN" altLang="zh-CN" sz="1400" dirty="0"/>
              <a:t>计数器</a:t>
            </a:r>
            <a:r>
              <a:rPr lang="en-US" altLang="zh-CN" sz="1400" dirty="0"/>
              <a:t>8254</a:t>
            </a:r>
            <a:r>
              <a:rPr lang="zh-CN" altLang="zh-CN" sz="1400" dirty="0"/>
              <a:t>管脚图</a:t>
            </a:r>
            <a:endParaRPr lang="en-US" altLang="zh-CN" sz="1400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1800" dirty="0"/>
              <a:t> </a:t>
            </a:r>
            <a:r>
              <a:rPr lang="zh-CN" altLang="zh-CN" sz="1800" dirty="0"/>
              <a:t>对</a:t>
            </a:r>
            <a:r>
              <a:rPr lang="en-US" altLang="zh-CN" sz="1800" dirty="0"/>
              <a:t>8254</a:t>
            </a:r>
            <a:r>
              <a:rPr lang="zh-CN" altLang="zh-CN" sz="1800" dirty="0"/>
              <a:t>的编程分两部分：</a:t>
            </a:r>
            <a:endParaRPr lang="zh-CN" altLang="zh-CN" sz="1800" dirty="0"/>
          </a:p>
          <a:p>
            <a:pPr lvl="1" eaLnBrk="1" hangingPunct="1">
              <a:buNone/>
            </a:pPr>
            <a:r>
              <a:rPr lang="zh-CN" altLang="en-US" sz="1800" dirty="0"/>
              <a:t>首先</a:t>
            </a:r>
            <a:r>
              <a:rPr lang="zh-CN" altLang="zh-CN" sz="1800" dirty="0"/>
              <a:t>向控制字寄存器写入方式控制字</a:t>
            </a:r>
            <a:r>
              <a:rPr lang="zh-CN" altLang="en-US" sz="1800" dirty="0"/>
              <a:t>，然后</a:t>
            </a:r>
            <a:r>
              <a:rPr lang="zh-CN" altLang="zh-CN" sz="1800" dirty="0"/>
              <a:t>向</a:t>
            </a:r>
            <a:r>
              <a:rPr lang="zh-CN" altLang="en-US" sz="1800" dirty="0"/>
              <a:t>指</a:t>
            </a:r>
            <a:r>
              <a:rPr lang="zh-CN" altLang="zh-CN" sz="1800" dirty="0"/>
              <a:t>定的通道写入计数值。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    </a:t>
            </a:r>
            <a:r>
              <a:rPr lang="zh-CN" altLang="en-US" sz="1800" dirty="0"/>
              <a:t>方式控制字格式如下：</a:t>
            </a: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zh-CN" altLang="en-US" sz="1800" dirty="0"/>
          </a:p>
        </p:txBody>
      </p:sp>
      <p:pic>
        <p:nvPicPr>
          <p:cNvPr id="32771" name="图片 5" descr="image06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333375"/>
            <a:ext cx="3816350" cy="25638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47813" y="4437063"/>
          <a:ext cx="5616575" cy="1152525"/>
        </p:xfrm>
        <a:graphic>
          <a:graphicData uri="http://schemas.openxmlformats.org/drawingml/2006/table">
            <a:tbl>
              <a:tblPr/>
              <a:tblGrid>
                <a:gridCol w="702078"/>
                <a:gridCol w="702078"/>
                <a:gridCol w="702078"/>
                <a:gridCol w="702078"/>
                <a:gridCol w="702078"/>
                <a:gridCol w="702078"/>
                <a:gridCol w="702078"/>
                <a:gridCol w="702078"/>
              </a:tblGrid>
              <a:tr h="529356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D7</a:t>
                      </a:r>
                      <a:endParaRPr lang="zh-CN" sz="1200" b="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D6</a:t>
                      </a:r>
                      <a:endParaRPr lang="zh-CN" sz="1200" b="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D5</a:t>
                      </a:r>
                      <a:endParaRPr lang="zh-CN" sz="1200" b="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D4</a:t>
                      </a:r>
                      <a:endParaRPr lang="zh-CN" sz="1200" b="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D3</a:t>
                      </a:r>
                      <a:endParaRPr lang="zh-CN" sz="1200" b="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D2</a:t>
                      </a:r>
                      <a:endParaRPr lang="zh-CN" sz="1200" b="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D1</a:t>
                      </a:r>
                      <a:endParaRPr lang="zh-CN" sz="1200" b="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D0</a:t>
                      </a:r>
                      <a:endParaRPr lang="zh-CN" sz="1200" b="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772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</a:t>
                      </a:r>
                      <a:r>
                        <a:rPr lang="en-US" sz="1200" b="1" kern="100" baseline="-2500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200" b="1" kern="10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</a:t>
                      </a:r>
                      <a:r>
                        <a:rPr lang="en-US" sz="1200" b="1" kern="100" baseline="-25000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200" b="1" kern="100" dirty="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RL</a:t>
                      </a:r>
                      <a:r>
                        <a:rPr lang="en-US" sz="1200" b="1" kern="100" baseline="-250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2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RL</a:t>
                      </a:r>
                      <a:r>
                        <a:rPr lang="en-US" sz="1200" b="1" kern="100" baseline="-250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2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1200" b="1" kern="100" baseline="-25000" dirty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200" b="1" kern="100" dirty="0">
                        <a:solidFill>
                          <a:srgbClr val="00B05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1200" b="1" kern="100" baseline="-25000" dirty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200" b="1" kern="100" dirty="0">
                        <a:solidFill>
                          <a:srgbClr val="00B05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1200" b="1" kern="100" baseline="-25000" dirty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200" b="1" kern="100" dirty="0">
                        <a:solidFill>
                          <a:srgbClr val="00B05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BCD</a:t>
                      </a:r>
                      <a:endParaRPr lang="zh-CN" sz="1200" b="1" kern="100" dirty="0">
                        <a:solidFill>
                          <a:srgbClr val="7030A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333375"/>
            <a:ext cx="4038600" cy="5616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用来选择计数器通道：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0" algn="l" defTabSz="914400" rtl="0" eaLnBrk="1" fontAlgn="base" latinLnBrk="0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RL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RL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用来选择读计数值及向计数器送入数据的方式：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648200" y="333375"/>
            <a:ext cx="4038600" cy="5792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用来选择工作方式：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BCD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用来选择二进制计数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十进制计数。当此位为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时，为二进制计数；当此位为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时，为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BCD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码十进制计数。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4213" y="836613"/>
          <a:ext cx="3529013" cy="194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1"/>
                <a:gridCol w="1176131"/>
                <a:gridCol w="1176131"/>
              </a:tblGrid>
              <a:tr h="388843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</a:t>
                      </a:r>
                      <a:r>
                        <a:rPr lang="en-US" sz="1050" b="1" kern="100" baseline="-25000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</a:t>
                      </a:r>
                      <a:r>
                        <a:rPr lang="en-US" sz="1050" b="1" kern="100" baseline="-25000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0070C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选择通道</a:t>
                      </a:r>
                      <a:endParaRPr lang="zh-CN" sz="1050" b="1" kern="100" dirty="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8843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选中</a:t>
                      </a:r>
                      <a:r>
                        <a:rPr lang="en-US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通道计数器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8843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选中</a:t>
                      </a:r>
                      <a:r>
                        <a:rPr lang="en-US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通道计数器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8843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选中</a:t>
                      </a:r>
                      <a:r>
                        <a:rPr lang="en-US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通道计数器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8843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非法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188" y="3933825"/>
          <a:ext cx="3816350" cy="2303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62"/>
                <a:gridCol w="655095"/>
                <a:gridCol w="2047667"/>
              </a:tblGrid>
              <a:tr h="386083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RL</a:t>
                      </a:r>
                      <a:r>
                        <a:rPr lang="en-US" sz="1050" kern="100" baseline="-250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RL</a:t>
                      </a:r>
                      <a:r>
                        <a:rPr lang="en-US" sz="1050" kern="100" baseline="-2500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050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输入选择</a:t>
                      </a:r>
                      <a:endParaRPr lang="zh-CN" sz="1050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083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计数器锁存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083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只读</a:t>
                      </a:r>
                      <a:r>
                        <a:rPr lang="en-US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输入低字节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6083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只读</a:t>
                      </a:r>
                      <a:r>
                        <a:rPr lang="en-US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输入高字节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59923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先读</a:t>
                      </a:r>
                      <a:r>
                        <a:rPr lang="en-US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输入低字节，后读</a:t>
                      </a:r>
                      <a:r>
                        <a:rPr lang="en-US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输入高字节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643438" y="836613"/>
          <a:ext cx="4056063" cy="236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28"/>
                <a:gridCol w="1014028"/>
                <a:gridCol w="1014028"/>
                <a:gridCol w="1014028"/>
              </a:tblGrid>
              <a:tr h="399446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M2</a:t>
                      </a:r>
                      <a:endParaRPr lang="zh-CN" sz="1050" kern="100" dirty="0">
                        <a:solidFill>
                          <a:srgbClr val="00B05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M1</a:t>
                      </a:r>
                      <a:endParaRPr lang="zh-CN" sz="1050" kern="100" dirty="0">
                        <a:solidFill>
                          <a:srgbClr val="00B05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B05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M0</a:t>
                      </a:r>
                      <a:endParaRPr lang="zh-CN" sz="1050" kern="100" dirty="0">
                        <a:solidFill>
                          <a:srgbClr val="00B05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00B05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工作方式</a:t>
                      </a:r>
                      <a:endParaRPr lang="zh-CN" sz="1050" kern="100" dirty="0">
                        <a:solidFill>
                          <a:srgbClr val="00B05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7439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方式</a:t>
                      </a:r>
                      <a:r>
                        <a:rPr lang="en-US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7439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方式</a:t>
                      </a:r>
                      <a:r>
                        <a:rPr lang="en-US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7439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endParaRPr lang="zh-CN" sz="105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方式</a:t>
                      </a:r>
                      <a:r>
                        <a:rPr lang="en-US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7439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endParaRPr lang="zh-CN" sz="105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方式</a:t>
                      </a:r>
                      <a:r>
                        <a:rPr lang="en-US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3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7439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方式</a:t>
                      </a:r>
                      <a:r>
                        <a:rPr lang="en-US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27439"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33400" indent="-53340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方式</a:t>
                      </a:r>
                      <a:r>
                        <a:rPr lang="en-US" sz="105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5</a:t>
                      </a:r>
                      <a:endParaRPr lang="zh-CN" sz="105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1800" b="1" dirty="0"/>
              <a:t>四、实验步骤</a:t>
            </a:r>
            <a:endParaRPr lang="zh-CN" altLang="zh-CN" sz="1800" b="1" dirty="0"/>
          </a:p>
          <a:p>
            <a:pPr lvl="1" eaLnBrk="1" hangingPunct="1">
              <a:buNone/>
            </a:pPr>
            <a:r>
              <a:rPr lang="en-US" altLang="zh-CN" sz="1800" dirty="0"/>
              <a:t>1.</a:t>
            </a:r>
            <a:r>
              <a:rPr lang="zh-CN" altLang="zh-CN" sz="1800" dirty="0"/>
              <a:t>按照实验内容设计实验连线图，正确连接线路。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        2.</a:t>
            </a:r>
            <a:r>
              <a:rPr lang="zh-CN" altLang="zh-CN" sz="1800" dirty="0"/>
              <a:t>编写实验程序，调试运行程序。</a:t>
            </a:r>
            <a:endParaRPr lang="zh-CN" altLang="zh-CN" sz="1800" dirty="0"/>
          </a:p>
          <a:p>
            <a:pPr lvl="1" eaLnBrk="1" hangingPunct="1">
              <a:buNone/>
            </a:pPr>
            <a:r>
              <a:rPr lang="en-US" altLang="zh-CN" sz="1800" dirty="0"/>
              <a:t> 3.</a:t>
            </a:r>
            <a:r>
              <a:rPr lang="zh-CN" altLang="zh-CN" sz="1800" dirty="0"/>
              <a:t>观察发光二极管闪烁情况，修改程序使</a:t>
            </a:r>
            <a:r>
              <a:rPr lang="en-US" altLang="zh-CN" sz="1800" dirty="0"/>
              <a:t>8254</a:t>
            </a:r>
            <a:r>
              <a:rPr lang="zh-CN" altLang="zh-CN" sz="1800" dirty="0"/>
              <a:t>输出不同频率的方波信号。</a:t>
            </a:r>
            <a:endParaRPr lang="zh-CN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br>
              <a:rPr lang="zh-CN" altLang="zh-CN" sz="1800" dirty="0"/>
            </a:br>
            <a:r>
              <a:rPr lang="en-US" altLang="zh-CN" sz="1400" dirty="0"/>
              <a:t> </a:t>
            </a:r>
            <a:endParaRPr lang="en-US" altLang="zh-CN" sz="14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r>
              <a:rPr lang="en-US" altLang="zh-CN" sz="1400" dirty="0"/>
              <a:t>                                                   8254</a:t>
            </a:r>
            <a:r>
              <a:rPr lang="zh-CN" altLang="zh-CN" sz="1400" dirty="0"/>
              <a:t>定时器</a:t>
            </a:r>
            <a:r>
              <a:rPr lang="en-US" altLang="zh-CN" sz="1400" dirty="0"/>
              <a:t>/</a:t>
            </a:r>
            <a:r>
              <a:rPr lang="zh-CN" altLang="zh-CN" sz="1400" dirty="0"/>
              <a:t>计数器实验</a:t>
            </a:r>
            <a:r>
              <a:rPr lang="zh-CN" altLang="en-US" sz="1400" dirty="0"/>
              <a:t>连线图</a:t>
            </a:r>
            <a:endParaRPr lang="en-US" altLang="zh-CN" sz="1400" dirty="0"/>
          </a:p>
          <a:p>
            <a:pPr eaLnBrk="1" hangingPunct="1">
              <a:buNone/>
            </a:pPr>
            <a:r>
              <a:rPr lang="zh-CN" altLang="en-US" sz="1800" b="1" dirty="0"/>
              <a:t>五、</a:t>
            </a:r>
            <a:r>
              <a:rPr lang="zh-CN" altLang="zh-CN" sz="1800" b="1" dirty="0"/>
              <a:t>考核方式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               </a:t>
            </a:r>
            <a:r>
              <a:rPr lang="zh-CN" altLang="zh-CN" sz="1800" dirty="0"/>
              <a:t>完成实验内容（</a:t>
            </a:r>
            <a:r>
              <a:rPr lang="en-US" altLang="zh-CN" sz="1800" dirty="0"/>
              <a:t>1</a:t>
            </a:r>
            <a:r>
              <a:rPr lang="zh-CN" altLang="zh-CN" sz="1800" dirty="0"/>
              <a:t>）（</a:t>
            </a:r>
            <a:r>
              <a:rPr lang="en-US" altLang="zh-CN" sz="1800" dirty="0"/>
              <a:t>2</a:t>
            </a:r>
            <a:r>
              <a:rPr lang="zh-CN" altLang="zh-CN" sz="1800" dirty="0"/>
              <a:t>）通过，完成实验内容（</a:t>
            </a:r>
            <a:r>
              <a:rPr lang="en-US" altLang="zh-CN" sz="1800" dirty="0"/>
              <a:t>3</a:t>
            </a:r>
            <a:r>
              <a:rPr lang="zh-CN" altLang="zh-CN" sz="1800" dirty="0"/>
              <a:t>）优秀。</a:t>
            </a:r>
            <a:endParaRPr lang="zh-CN" altLang="zh-CN" sz="1800" dirty="0"/>
          </a:p>
          <a:p>
            <a:pPr eaLnBrk="1" hangingPunct="1">
              <a:buNone/>
            </a:pPr>
            <a:endParaRPr lang="zh-CN" altLang="zh-CN" sz="1400" dirty="0"/>
          </a:p>
          <a:p>
            <a:pPr eaLnBrk="1" hangingPunct="1">
              <a:buNone/>
            </a:pPr>
            <a:endParaRPr lang="zh-CN" altLang="en-US" sz="1800" dirty="0"/>
          </a:p>
        </p:txBody>
      </p:sp>
      <p:pic>
        <p:nvPicPr>
          <p:cNvPr id="34819" name="图片 3" descr="image066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338" y="1844675"/>
            <a:ext cx="3686175" cy="2609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汇编语言的基本格式</a:t>
            </a:r>
            <a:endParaRPr kumimoji="0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2562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MYSTACK SEGMENT PARA ‘STACK’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DW	  100 DUP(?)</a:t>
            </a:r>
            <a:endParaRPr kumimoji="0" lang="zh-CN" altLang="zh-CN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MYSTACK  ENDS 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 SEGMENT PARA ‘DATA’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DATA DEFINE</a:t>
            </a:r>
            <a:endParaRPr kumimoji="0" lang="zh-CN" altLang="zh-CN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 ENDS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 SEGMENT PARA ‘CODE’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ASSUME DS:DATA,SS:MYSTACK,CS:CODE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START: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;INSERT YOUR OWN CODES</a:t>
            </a:r>
            <a:endParaRPr kumimoji="0" lang="zh-CN" altLang="zh-CN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 ENDS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START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实验六</a:t>
            </a:r>
            <a:r>
              <a:rPr kumimoji="0" lang="en-US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  </a:t>
            </a: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键盘显示实验</a:t>
            </a:r>
            <a:endParaRPr kumimoji="0" lang="zh-CN" altLang="en-US" sz="3200" b="0" i="0" u="dbl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>
                <a:solidFill>
                  <a:srgbClr val="C00000"/>
                </a:solidFill>
              </a:uFill>
              <a:latin typeface="+mj-lt"/>
              <a:ea typeface="+mj-ea"/>
              <a:cs typeface="+mj-cs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1800" b="1" dirty="0"/>
              <a:t>一、实验目的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1. </a:t>
            </a:r>
            <a:r>
              <a:rPr lang="zh-CN" altLang="zh-CN" sz="1800" dirty="0"/>
              <a:t>熟悉并掌握系统中扩展键盘</a:t>
            </a:r>
            <a:r>
              <a:rPr lang="zh-CN" altLang="en-US" sz="1800" dirty="0"/>
              <a:t>与</a:t>
            </a:r>
            <a:r>
              <a:rPr lang="zh-CN" altLang="zh-CN" sz="1800" dirty="0"/>
              <a:t>显示接口的方法。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2. </a:t>
            </a:r>
            <a:r>
              <a:rPr lang="zh-CN" altLang="zh-CN" sz="1800" dirty="0"/>
              <a:t>掌握键盘显示的工作原理和编程的方法。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zh-CN" sz="1800" b="1" dirty="0"/>
              <a:t>二、实验内容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1. </a:t>
            </a:r>
            <a:r>
              <a:rPr lang="zh-CN" altLang="zh-CN" sz="1800" dirty="0"/>
              <a:t>编写键盘扫描程序，当有某一键按下时，将该键按照定义的字符</a:t>
            </a:r>
            <a:r>
              <a:rPr lang="en-US" altLang="zh-CN" sz="1800" dirty="0"/>
              <a:t>(‘0’-’F’)</a:t>
            </a:r>
            <a:r>
              <a:rPr lang="zh-CN" altLang="zh-CN" sz="1800" dirty="0"/>
              <a:t>显示在计算机屏幕上。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2. </a:t>
            </a:r>
            <a:r>
              <a:rPr lang="zh-CN" altLang="zh-CN" sz="1800" dirty="0"/>
              <a:t>编写</a:t>
            </a:r>
            <a:r>
              <a:rPr lang="en-US" altLang="zh-CN" sz="1800" dirty="0"/>
              <a:t>LED</a:t>
            </a:r>
            <a:r>
              <a:rPr lang="zh-CN" altLang="zh-CN" sz="1800" dirty="0"/>
              <a:t>驱动程序，在四个</a:t>
            </a:r>
            <a:r>
              <a:rPr lang="en-US" altLang="zh-CN" sz="1800" dirty="0"/>
              <a:t>LED</a:t>
            </a:r>
            <a:r>
              <a:rPr lang="zh-CN" altLang="zh-CN" sz="1800" dirty="0"/>
              <a:t>上循环显示数字</a:t>
            </a:r>
            <a:r>
              <a:rPr lang="en-US" altLang="zh-CN" sz="1800" dirty="0"/>
              <a:t> ’0’ - ’9’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3. </a:t>
            </a:r>
            <a:r>
              <a:rPr lang="zh-CN" altLang="zh-CN" sz="1800" dirty="0"/>
              <a:t>编写程序，由键盘输入相应的数据在</a:t>
            </a:r>
            <a:r>
              <a:rPr lang="en-US" altLang="zh-CN" sz="1800" dirty="0"/>
              <a:t>LED</a:t>
            </a:r>
            <a:r>
              <a:rPr lang="zh-CN" altLang="zh-CN" sz="1800" dirty="0"/>
              <a:t>显示。在初始状态，最高位闪烁显示</a:t>
            </a:r>
            <a:r>
              <a:rPr lang="en-US" altLang="zh-CN" sz="1800" dirty="0"/>
              <a:t>’P’</a:t>
            </a:r>
            <a:r>
              <a:rPr lang="zh-CN" altLang="zh-CN" sz="1800" dirty="0"/>
              <a:t>，按一个键在</a:t>
            </a:r>
            <a:r>
              <a:rPr lang="en-US" altLang="zh-CN" sz="1800" dirty="0"/>
              <a:t>LED</a:t>
            </a:r>
            <a:r>
              <a:rPr lang="zh-CN" altLang="zh-CN" sz="1800" dirty="0"/>
              <a:t>上显示该键值（</a:t>
            </a:r>
            <a:r>
              <a:rPr lang="en-US" altLang="zh-CN" sz="1800" dirty="0"/>
              <a:t>4</a:t>
            </a:r>
            <a:r>
              <a:rPr lang="zh-CN" altLang="zh-CN" sz="1800" dirty="0"/>
              <a:t>个数码管同时显示一个值）。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zh-CN" sz="1800" b="1" dirty="0"/>
              <a:t>三、实验</a:t>
            </a:r>
            <a:r>
              <a:rPr lang="zh-CN" altLang="en-US" sz="1800" b="1" dirty="0"/>
              <a:t>原理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b="1" dirty="0"/>
              <a:t>	1.</a:t>
            </a:r>
            <a:r>
              <a:rPr lang="zh-CN" altLang="zh-CN" sz="1800" b="1" dirty="0"/>
              <a:t>键盘接口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		</a:t>
            </a:r>
            <a:r>
              <a:rPr lang="zh-CN" altLang="zh-CN" sz="1800" dirty="0">
                <a:solidFill>
                  <a:srgbClr val="FF0000"/>
                </a:solidFill>
              </a:rPr>
              <a:t>独立式键</a:t>
            </a:r>
            <a:r>
              <a:rPr lang="zh-CN" altLang="en-US" sz="1800" dirty="0">
                <a:solidFill>
                  <a:srgbClr val="FF0000"/>
                </a:solidFill>
              </a:rPr>
              <a:t>盘</a:t>
            </a:r>
            <a:r>
              <a:rPr lang="zh-CN" altLang="zh-CN" sz="1800" dirty="0"/>
              <a:t>每个按键各接一根输入线，通过检测输入线的电平状态可以很容易判断哪个按键被按下了。</a:t>
            </a:r>
            <a:r>
              <a:rPr lang="zh-CN" altLang="en-US" sz="1800" dirty="0"/>
              <a:t>因此编程简单，但</a:t>
            </a:r>
            <a:r>
              <a:rPr lang="zh-CN" altLang="zh-CN" sz="1800" dirty="0"/>
              <a:t>输入口</a:t>
            </a:r>
            <a:r>
              <a:rPr lang="zh-CN" altLang="en-US" sz="1800" dirty="0"/>
              <a:t>多</a:t>
            </a:r>
            <a:r>
              <a:rPr lang="zh-CN" altLang="zh-CN" sz="1800" dirty="0"/>
              <a:t>，电路结构繁杂。适用于按键较少或操作速度较高的场合。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1800" dirty="0"/>
              <a:t>		</a:t>
            </a:r>
            <a:r>
              <a:rPr lang="zh-CN" altLang="zh-CN" sz="1800" dirty="0">
                <a:solidFill>
                  <a:srgbClr val="FF0000"/>
                </a:solidFill>
              </a:rPr>
              <a:t>矩阵式键盘</a:t>
            </a:r>
            <a:r>
              <a:rPr lang="zh-CN" altLang="zh-CN" sz="1800" dirty="0"/>
              <a:t>由行线和列线组成，按键位于行、列的交叉点上，一个</a:t>
            </a:r>
            <a:r>
              <a:rPr lang="en-US" altLang="zh-CN" sz="1800" dirty="0"/>
              <a:t>4*4</a:t>
            </a:r>
            <a:r>
              <a:rPr lang="zh-CN" altLang="zh-CN" sz="1800" dirty="0"/>
              <a:t>的行、列结构可以构成一个含有</a:t>
            </a:r>
            <a:r>
              <a:rPr lang="en-US" altLang="zh-CN" sz="1800" dirty="0"/>
              <a:t>16</a:t>
            </a:r>
            <a:r>
              <a:rPr lang="zh-CN" altLang="zh-CN" sz="1800" dirty="0"/>
              <a:t>个按键的键盘。节省</a:t>
            </a:r>
            <a:r>
              <a:rPr lang="en-US" altLang="zh-CN" sz="1800" dirty="0"/>
              <a:t>I/O</a:t>
            </a:r>
            <a:r>
              <a:rPr lang="zh-CN" altLang="zh-CN" sz="1800" dirty="0"/>
              <a:t>口。行、列线分别接到按键的两端。行线通过上拉电阻接到</a:t>
            </a:r>
            <a:r>
              <a:rPr lang="en-US" altLang="zh-CN" sz="1800" dirty="0"/>
              <a:t>+5V</a:t>
            </a:r>
            <a:r>
              <a:rPr lang="zh-CN" altLang="zh-CN" sz="1800" dirty="0"/>
              <a:t>上。按键的识别一般采用扫描法。让所有的列线处于低电平，当有键按下时，按键所在的行电平将被拉成低电平，进一步判定哪一列的键被按下，可在某一时刻只让一条列线处于低电平，而其余所有列线处于高电平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b="1" dirty="0"/>
              <a:t>	2.</a:t>
            </a:r>
            <a:r>
              <a:rPr lang="zh-CN" altLang="en-US" sz="1800" b="1" dirty="0"/>
              <a:t>七</a:t>
            </a:r>
            <a:r>
              <a:rPr lang="zh-CN" altLang="zh-CN" sz="1800" b="1" dirty="0"/>
              <a:t>段数码管显示</a:t>
            </a:r>
            <a:r>
              <a:rPr lang="zh-CN" altLang="en-US" sz="1800" b="1" dirty="0"/>
              <a:t>方法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	</a:t>
            </a:r>
            <a:r>
              <a:rPr lang="zh-CN" altLang="zh-CN" sz="1800" dirty="0">
                <a:solidFill>
                  <a:srgbClr val="FF0000"/>
                </a:solidFill>
              </a:rPr>
              <a:t>静态显示方法</a:t>
            </a:r>
            <a:r>
              <a:rPr lang="zh-CN" altLang="zh-CN" sz="1800" dirty="0"/>
              <a:t>：当显示器显示某一字符时，相应的发光二极管恒定地导通或截止。这种显示方式的各位相互独立，公共端恒定接地（共阴极）或接</a:t>
            </a:r>
            <a:r>
              <a:rPr lang="en-US" altLang="zh-CN" sz="1800" dirty="0"/>
              <a:t>+5V</a:t>
            </a:r>
            <a:r>
              <a:rPr lang="zh-CN" altLang="zh-CN" sz="1800" dirty="0"/>
              <a:t>（共阳极）。每位的</a:t>
            </a:r>
            <a:r>
              <a:rPr lang="en-US" altLang="zh-CN" sz="1800" dirty="0"/>
              <a:t>8</a:t>
            </a:r>
            <a:r>
              <a:rPr lang="zh-CN" altLang="zh-CN" sz="1800" dirty="0"/>
              <a:t>段（</a:t>
            </a:r>
            <a:r>
              <a:rPr lang="en-US" altLang="zh-CN" sz="1800" dirty="0"/>
              <a:t>a</a:t>
            </a:r>
            <a:r>
              <a:rPr lang="zh-CN" altLang="zh-CN" sz="1800" dirty="0"/>
              <a:t>～</a:t>
            </a:r>
            <a:r>
              <a:rPr lang="en-US" altLang="zh-CN" sz="1800" dirty="0"/>
              <a:t>dp</a:t>
            </a:r>
            <a:r>
              <a:rPr lang="zh-CN" altLang="zh-CN" sz="1800" dirty="0"/>
              <a:t>）分别与一个</a:t>
            </a:r>
            <a:r>
              <a:rPr lang="en-US" altLang="zh-CN" sz="1800" dirty="0"/>
              <a:t>8</a:t>
            </a:r>
            <a:r>
              <a:rPr lang="zh-CN" altLang="zh-CN" sz="1800" dirty="0"/>
              <a:t>位</a:t>
            </a:r>
            <a:r>
              <a:rPr lang="en-US" altLang="zh-CN" sz="1800" dirty="0"/>
              <a:t>I/O</a:t>
            </a:r>
            <a:r>
              <a:rPr lang="zh-CN" altLang="zh-CN" sz="1800" dirty="0"/>
              <a:t>口地址相连，</a:t>
            </a:r>
            <a:r>
              <a:rPr lang="en-US" altLang="zh-CN" sz="1800" dirty="0"/>
              <a:t>I/O</a:t>
            </a:r>
            <a:r>
              <a:rPr lang="zh-CN" altLang="zh-CN" sz="1800" dirty="0"/>
              <a:t>只要有段码输出相应的字符即显示出来，并保持不变，直到</a:t>
            </a:r>
            <a:r>
              <a:rPr lang="en-US" altLang="zh-CN" sz="1800" dirty="0"/>
              <a:t>I/O</a:t>
            </a:r>
            <a:r>
              <a:rPr lang="zh-CN" altLang="zh-CN" sz="1800" dirty="0"/>
              <a:t>输出新的数码。采用静态显示方式，较小的电流就能得到较高的亮度，但占用的口线较多，适合于显示器位数较少的场合，当显示位数较多时一般采用动态显示。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 	</a:t>
            </a:r>
            <a:r>
              <a:rPr lang="zh-CN" altLang="zh-CN" sz="1800" dirty="0">
                <a:solidFill>
                  <a:srgbClr val="FF0000"/>
                </a:solidFill>
              </a:rPr>
              <a:t>动态显示方法</a:t>
            </a:r>
            <a:r>
              <a:rPr lang="zh-CN" altLang="zh-CN" sz="1800" dirty="0"/>
              <a:t>：就是一位一位轮流点亮各位显示器（位扫描）。通常各位显示器的段选码相应并联在一起，由一个</a:t>
            </a:r>
            <a:r>
              <a:rPr lang="en-US" altLang="zh-CN" sz="1800" dirty="0"/>
              <a:t>8</a:t>
            </a:r>
            <a:r>
              <a:rPr lang="zh-CN" altLang="zh-CN" sz="1800" dirty="0"/>
              <a:t>位的</a:t>
            </a:r>
            <a:r>
              <a:rPr lang="en-US" altLang="zh-CN" sz="1800" dirty="0"/>
              <a:t>I/O</a:t>
            </a:r>
            <a:r>
              <a:rPr lang="zh-CN" altLang="zh-CN" sz="1800" dirty="0"/>
              <a:t>口控制。而各位的位选线（共阴或共阳极）分别由相应的</a:t>
            </a:r>
            <a:r>
              <a:rPr lang="en-US" altLang="zh-CN" sz="1800" dirty="0"/>
              <a:t>I/O</a:t>
            </a:r>
            <a:r>
              <a:rPr lang="zh-CN" altLang="zh-CN" sz="1800" dirty="0"/>
              <a:t>口线的不同位控制，分时选通。采用动态扫描即在同一时刻只选通一个显示器，并送出相应的段码，而在下一时刻再选通另一个显示器，并送出相应的段码，如此循环下去，就可以使各位显示出将要显示的字符，虽然这些字符在不同时刻分别显示的，但由于人眼有视觉暂留现象，只要每位显示间隔足够短，就可以给人同时显示的感觉。</a:t>
            </a:r>
            <a:endParaRPr lang="zh-CN" altLang="zh-CN" sz="1800" dirty="0"/>
          </a:p>
          <a:p>
            <a:pPr eaLnBrk="1" hangingPunct="1">
              <a:buNone/>
            </a:pPr>
            <a:endParaRPr lang="zh-CN" altLang="en-US" sz="1800" dirty="0"/>
          </a:p>
          <a:p>
            <a:pPr eaLnBrk="1" hangingPunct="1"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内容占位符 2"/>
          <p:cNvSpPr>
            <a:spLocks noGrp="1"/>
          </p:cNvSpPr>
          <p:nvPr>
            <p:ph sz="half" idx="1"/>
          </p:nvPr>
        </p:nvSpPr>
        <p:spPr>
          <a:xfrm>
            <a:off x="323850" y="476250"/>
            <a:ext cx="4248150" cy="5649913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algn="ctr" eaLnBrk="1" hangingPunct="1">
              <a:buClrTx/>
              <a:buSzTx/>
              <a:buFontTx/>
              <a:buNone/>
            </a:pPr>
            <a:r>
              <a:rPr lang="zh-CN" altLang="zh-CN" sz="1400" dirty="0">
                <a:latin typeface="+mn-lt"/>
                <a:ea typeface="+mn-ea"/>
                <a:cs typeface="+mn-cs"/>
              </a:rPr>
              <a:t>键盘与显示电路</a:t>
            </a:r>
            <a:endParaRPr lang="zh-CN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37891" name="内容占位符 9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218113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1400" dirty="0">
                <a:latin typeface="+mn-lt"/>
                <a:ea typeface="+mn-ea"/>
                <a:cs typeface="+mn-cs"/>
              </a:rPr>
              <a:t>                                     </a:t>
            </a:r>
            <a:endParaRPr lang="en-US" altLang="zh-CN" sz="14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400" dirty="0">
                <a:latin typeface="+mn-lt"/>
                <a:ea typeface="+mn-ea"/>
                <a:cs typeface="+mn-cs"/>
              </a:rPr>
              <a:t>                                  </a:t>
            </a:r>
            <a:r>
              <a:rPr lang="zh-CN" altLang="en-US" sz="1400" dirty="0">
                <a:latin typeface="+mn-lt"/>
                <a:ea typeface="+mn-ea"/>
                <a:cs typeface="+mn-cs"/>
              </a:rPr>
              <a:t>键盘与显示实验连线图</a:t>
            </a:r>
            <a:endParaRPr lang="en-US" altLang="zh-CN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37892" name="图片 3" descr="image06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908050"/>
            <a:ext cx="4060825" cy="3744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3" name="图片 11" descr="image0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38" y="981075"/>
            <a:ext cx="3959225" cy="3363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1800" b="1" dirty="0"/>
              <a:t>四</a:t>
            </a:r>
            <a:r>
              <a:rPr lang="zh-CN" altLang="zh-CN" sz="1800" b="1" dirty="0"/>
              <a:t>、实验步骤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1.</a:t>
            </a:r>
            <a:r>
              <a:rPr lang="zh-CN" altLang="en-US" sz="1800" dirty="0"/>
              <a:t>按照</a:t>
            </a:r>
            <a:r>
              <a:rPr lang="zh-CN" altLang="zh-CN" sz="1800" dirty="0"/>
              <a:t>键盘与显示实验连线</a:t>
            </a:r>
            <a:r>
              <a:rPr lang="zh-CN" altLang="en-US" sz="1800" dirty="0"/>
              <a:t>图连接电路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 	</a:t>
            </a:r>
            <a:r>
              <a:rPr lang="en-US" altLang="zh-CN" sz="1600" dirty="0"/>
              <a:t>8255</a:t>
            </a:r>
            <a:r>
              <a:rPr lang="zh-CN" altLang="zh-CN" sz="1600" dirty="0"/>
              <a:t>模块的</a:t>
            </a:r>
            <a:r>
              <a:rPr lang="en-US" altLang="zh-CN" sz="1600" dirty="0"/>
              <a:t>WR</a:t>
            </a:r>
            <a:r>
              <a:rPr lang="zh-CN" altLang="zh-CN" sz="1600" dirty="0"/>
              <a:t>、</a:t>
            </a:r>
            <a:r>
              <a:rPr lang="en-US" altLang="zh-CN" sz="1600" dirty="0"/>
              <a:t>RD</a:t>
            </a:r>
            <a:r>
              <a:rPr lang="zh-CN" altLang="zh-CN" sz="1600" dirty="0"/>
              <a:t>分别连到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总线接口的</a:t>
            </a:r>
            <a:r>
              <a:rPr lang="en-US" altLang="zh-CN" sz="1600" dirty="0"/>
              <a:t>IOWR</a:t>
            </a:r>
            <a:r>
              <a:rPr lang="zh-CN" altLang="zh-CN" sz="1600" dirty="0"/>
              <a:t>、</a:t>
            </a:r>
            <a:r>
              <a:rPr lang="en-US" altLang="zh-CN" sz="1600" dirty="0"/>
              <a:t>IORD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	8255</a:t>
            </a:r>
            <a:r>
              <a:rPr lang="zh-CN" altLang="zh-CN" sz="1600" dirty="0"/>
              <a:t>模块的数据线（</a:t>
            </a:r>
            <a:r>
              <a:rPr lang="en-US" altLang="zh-CN" sz="1600" dirty="0"/>
              <a:t>AD0</a:t>
            </a:r>
            <a:r>
              <a:rPr lang="zh-CN" altLang="zh-CN" sz="1600" dirty="0"/>
              <a:t>～</a:t>
            </a:r>
            <a:r>
              <a:rPr lang="en-US" altLang="zh-CN" sz="1600" dirty="0"/>
              <a:t>AD7</a:t>
            </a:r>
            <a:r>
              <a:rPr lang="zh-CN" altLang="zh-CN" sz="1600" dirty="0"/>
              <a:t>）地址线（</a:t>
            </a:r>
            <a:r>
              <a:rPr lang="en-US" altLang="zh-CN" sz="1600" dirty="0"/>
              <a:t>A0</a:t>
            </a:r>
            <a:r>
              <a:rPr lang="zh-CN" altLang="zh-CN" sz="1600" dirty="0"/>
              <a:t>～</a:t>
            </a:r>
            <a:r>
              <a:rPr lang="en-US" altLang="zh-CN" sz="1600" dirty="0"/>
              <a:t>A7</a:t>
            </a:r>
            <a:r>
              <a:rPr lang="zh-CN" altLang="zh-CN" sz="1600" dirty="0"/>
              <a:t>）分别连到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总线接口的数据（</a:t>
            </a:r>
            <a:r>
              <a:rPr lang="en-US" altLang="zh-CN" sz="1600" dirty="0"/>
              <a:t>LD0</a:t>
            </a:r>
            <a:r>
              <a:rPr lang="zh-CN" altLang="zh-CN" sz="1600" dirty="0"/>
              <a:t>～</a:t>
            </a:r>
            <a:r>
              <a:rPr lang="en-US" altLang="zh-CN" sz="1600" dirty="0"/>
              <a:t>LD7</a:t>
            </a:r>
            <a:r>
              <a:rPr lang="zh-CN" altLang="zh-CN" sz="1600" dirty="0"/>
              <a:t>）、地址线（</a:t>
            </a:r>
            <a:r>
              <a:rPr lang="en-US" altLang="zh-CN" sz="1600" dirty="0"/>
              <a:t>LA0</a:t>
            </a:r>
            <a:r>
              <a:rPr lang="zh-CN" altLang="zh-CN" sz="1600" dirty="0"/>
              <a:t>～</a:t>
            </a:r>
            <a:r>
              <a:rPr lang="en-US" altLang="zh-CN" sz="1600" dirty="0"/>
              <a:t>LA7</a:t>
            </a:r>
            <a:r>
              <a:rPr lang="zh-CN" altLang="zh-CN" sz="1600" dirty="0"/>
              <a:t>）。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	8255</a:t>
            </a:r>
            <a:r>
              <a:rPr lang="zh-CN" altLang="zh-CN" sz="1600" dirty="0"/>
              <a:t>模块选通线</a:t>
            </a:r>
            <a:r>
              <a:rPr lang="en-US" altLang="zh-CN" sz="1600" dirty="0"/>
              <a:t>CE</a:t>
            </a:r>
            <a:r>
              <a:rPr lang="zh-CN" altLang="zh-CN" sz="1600" dirty="0"/>
              <a:t>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</a:t>
            </a:r>
            <a:r>
              <a:rPr lang="en-US" altLang="zh-CN" sz="1600" dirty="0"/>
              <a:t>0000H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	8255</a:t>
            </a:r>
            <a:r>
              <a:rPr lang="zh-CN" altLang="zh-CN" sz="1600" dirty="0"/>
              <a:t>的</a:t>
            </a:r>
            <a:r>
              <a:rPr lang="en-US" altLang="zh-CN" sz="1600" dirty="0"/>
              <a:t>PA0</a:t>
            </a:r>
            <a:r>
              <a:rPr lang="zh-CN" altLang="zh-CN" sz="1600" dirty="0"/>
              <a:t>～</a:t>
            </a:r>
            <a:r>
              <a:rPr lang="en-US" altLang="zh-CN" sz="1600" dirty="0"/>
              <a:t>PA7</a:t>
            </a:r>
            <a:r>
              <a:rPr lang="zh-CN" altLang="zh-CN" sz="1600" dirty="0"/>
              <a:t>连到键盘显示模块的</a:t>
            </a:r>
            <a:r>
              <a:rPr lang="en-US" altLang="zh-CN" sz="1600" dirty="0"/>
              <a:t>KD0</a:t>
            </a:r>
            <a:r>
              <a:rPr lang="zh-CN" altLang="zh-CN" sz="1600" dirty="0"/>
              <a:t>～</a:t>
            </a:r>
            <a:r>
              <a:rPr lang="en-US" altLang="zh-CN" sz="1600" dirty="0"/>
              <a:t>KD7</a:t>
            </a:r>
            <a:r>
              <a:rPr lang="zh-CN" altLang="zh-CN" sz="1600" dirty="0"/>
              <a:t>；</a:t>
            </a:r>
            <a:r>
              <a:rPr lang="en-US" altLang="zh-CN" sz="1600" dirty="0"/>
              <a:t>8255</a:t>
            </a:r>
            <a:r>
              <a:rPr lang="zh-CN" altLang="zh-CN" sz="1600" dirty="0"/>
              <a:t>的</a:t>
            </a:r>
            <a:r>
              <a:rPr lang="en-US" altLang="zh-CN" sz="1600" dirty="0"/>
              <a:t>PB0</a:t>
            </a:r>
            <a:r>
              <a:rPr lang="zh-CN" altLang="zh-CN" sz="1600" dirty="0"/>
              <a:t>～</a:t>
            </a:r>
            <a:r>
              <a:rPr lang="en-US" altLang="zh-CN" sz="1600" dirty="0"/>
              <a:t>PB3</a:t>
            </a:r>
            <a:r>
              <a:rPr lang="zh-CN" altLang="zh-CN" sz="1600" dirty="0"/>
              <a:t>连到键盘显示模块的</a:t>
            </a:r>
            <a:r>
              <a:rPr lang="en-US" altLang="zh-CN" sz="1600" dirty="0"/>
              <a:t>KL1</a:t>
            </a:r>
            <a:r>
              <a:rPr lang="zh-CN" altLang="zh-CN" sz="1600" dirty="0"/>
              <a:t>～</a:t>
            </a:r>
            <a:r>
              <a:rPr lang="en-US" altLang="zh-CN" sz="1600" dirty="0"/>
              <a:t>KL4</a:t>
            </a:r>
            <a:r>
              <a:rPr lang="zh-CN" altLang="zh-CN" sz="1600" dirty="0"/>
              <a:t>；</a:t>
            </a:r>
            <a:r>
              <a:rPr lang="en-US" altLang="zh-CN" sz="1600" dirty="0"/>
              <a:t>PC0</a:t>
            </a:r>
            <a:r>
              <a:rPr lang="zh-CN" altLang="zh-CN" sz="1600" dirty="0"/>
              <a:t>～</a:t>
            </a:r>
            <a:r>
              <a:rPr lang="en-US" altLang="zh-CN" sz="1600" dirty="0"/>
              <a:t>PC3</a:t>
            </a:r>
            <a:r>
              <a:rPr lang="zh-CN" altLang="zh-CN" sz="1600" dirty="0"/>
              <a:t>连到键盘显示模块的</a:t>
            </a:r>
            <a:r>
              <a:rPr lang="en-US" altLang="zh-CN" sz="1600" dirty="0"/>
              <a:t>KH1</a:t>
            </a:r>
            <a:r>
              <a:rPr lang="zh-CN" altLang="zh-CN" sz="1600" dirty="0"/>
              <a:t>～</a:t>
            </a:r>
            <a:r>
              <a:rPr lang="en-US" altLang="zh-CN" sz="1600" dirty="0"/>
              <a:t>KH4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800" dirty="0"/>
              <a:t>  2.</a:t>
            </a:r>
            <a:r>
              <a:rPr lang="zh-CN" altLang="zh-CN" sz="1800" dirty="0"/>
              <a:t>运行程序</a:t>
            </a:r>
            <a:r>
              <a:rPr lang="en-US" altLang="zh-CN" sz="1800" dirty="0"/>
              <a:t>1</a:t>
            </a:r>
            <a:r>
              <a:rPr lang="zh-CN" altLang="zh-CN" sz="1800" dirty="0"/>
              <a:t>，观察计算机屏幕显示结果。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3.</a:t>
            </a:r>
            <a:r>
              <a:rPr lang="zh-CN" altLang="zh-CN" sz="1800" dirty="0"/>
              <a:t>运行程序</a:t>
            </a:r>
            <a:r>
              <a:rPr lang="en-US" altLang="zh-CN" sz="1800" dirty="0"/>
              <a:t>2</a:t>
            </a:r>
            <a:r>
              <a:rPr lang="zh-CN" altLang="zh-CN" sz="1800" dirty="0"/>
              <a:t>，观察数码管的变化。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4.</a:t>
            </a:r>
            <a:r>
              <a:rPr lang="zh-CN" altLang="zh-CN" sz="1800" dirty="0"/>
              <a:t>运行程序</a:t>
            </a:r>
            <a:r>
              <a:rPr lang="en-US" altLang="zh-CN" sz="1800" dirty="0"/>
              <a:t>3</a:t>
            </a:r>
            <a:r>
              <a:rPr lang="zh-CN" altLang="zh-CN" sz="1800" dirty="0"/>
              <a:t>，按动</a:t>
            </a:r>
            <a:r>
              <a:rPr lang="en-US" altLang="zh-CN" sz="1800" dirty="0"/>
              <a:t>4*4</a:t>
            </a:r>
            <a:r>
              <a:rPr lang="zh-CN" altLang="zh-CN" sz="1800" dirty="0"/>
              <a:t>键盘，观察数码管显示结果。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en-US" sz="1800" b="1" dirty="0"/>
              <a:t>五、</a:t>
            </a:r>
            <a:r>
              <a:rPr lang="zh-CN" altLang="zh-CN" sz="1800" b="1" dirty="0"/>
              <a:t>考核方式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           </a:t>
            </a:r>
            <a:r>
              <a:rPr lang="zh-CN" altLang="zh-CN" sz="1800" dirty="0"/>
              <a:t>完成实验内容（</a:t>
            </a:r>
            <a:r>
              <a:rPr lang="en-US" altLang="zh-CN" sz="1800" dirty="0"/>
              <a:t>1</a:t>
            </a:r>
            <a:r>
              <a:rPr lang="zh-CN" altLang="zh-CN" sz="1800" dirty="0"/>
              <a:t>）（</a:t>
            </a:r>
            <a:r>
              <a:rPr lang="en-US" altLang="zh-CN" sz="1800" dirty="0"/>
              <a:t>2</a:t>
            </a:r>
            <a:r>
              <a:rPr lang="zh-CN" altLang="zh-CN" sz="1800" dirty="0"/>
              <a:t>）通过，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     </a:t>
            </a:r>
            <a:r>
              <a:rPr lang="zh-CN" altLang="zh-CN" sz="1800" dirty="0"/>
              <a:t>完成实验内容（</a:t>
            </a:r>
            <a:r>
              <a:rPr lang="en-US" altLang="zh-CN" sz="1800" dirty="0"/>
              <a:t>3</a:t>
            </a:r>
            <a:r>
              <a:rPr lang="zh-CN" altLang="zh-CN" sz="1800" dirty="0"/>
              <a:t>）优秀。</a:t>
            </a:r>
            <a:endParaRPr lang="zh-CN" altLang="zh-CN" sz="1800" dirty="0"/>
          </a:p>
          <a:p>
            <a:pPr eaLnBrk="1" hangingPunct="1"/>
            <a:endParaRPr lang="zh-CN" alt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实验七</a:t>
            </a:r>
            <a:r>
              <a:rPr kumimoji="0" lang="en-US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  A/D</a:t>
            </a: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转换实验</a:t>
            </a:r>
            <a:endParaRPr kumimoji="0" lang="zh-CN" altLang="en-US" sz="3200" b="0" i="0" u="dbl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>
                <a:solidFill>
                  <a:srgbClr val="C00000"/>
                </a:solidFill>
              </a:uFill>
              <a:latin typeface="+mj-lt"/>
              <a:ea typeface="+mj-ea"/>
              <a:cs typeface="+mj-cs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1800" b="1" dirty="0"/>
              <a:t>一、实验目的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           </a:t>
            </a:r>
            <a:r>
              <a:rPr lang="zh-CN" altLang="zh-CN" sz="1800" dirty="0"/>
              <a:t>掌握</a:t>
            </a:r>
            <a:r>
              <a:rPr lang="en-US" altLang="zh-CN" sz="1800" dirty="0"/>
              <a:t>0809A/D</a:t>
            </a:r>
            <a:r>
              <a:rPr lang="zh-CN" altLang="zh-CN" sz="1800" dirty="0"/>
              <a:t>转换芯片的硬件电路和软件编程。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zh-CN" sz="1800" b="1" dirty="0"/>
              <a:t>二、实验内容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	1.</a:t>
            </a:r>
            <a:r>
              <a:rPr lang="zh-CN" altLang="zh-CN" sz="1800" dirty="0"/>
              <a:t>本实验利用实验板上的</a:t>
            </a:r>
            <a:r>
              <a:rPr lang="en-US" altLang="zh-CN" sz="1800" dirty="0"/>
              <a:t>ADC0809</a:t>
            </a:r>
            <a:r>
              <a:rPr lang="zh-CN" altLang="zh-CN" sz="1800" dirty="0"/>
              <a:t>做</a:t>
            </a:r>
            <a:r>
              <a:rPr lang="en-US" altLang="zh-CN" sz="1800" dirty="0"/>
              <a:t>A/D</a:t>
            </a:r>
            <a:r>
              <a:rPr lang="zh-CN" altLang="zh-CN" sz="1800" dirty="0"/>
              <a:t>转换实验，将电位器模拟信号通过</a:t>
            </a:r>
            <a:r>
              <a:rPr lang="en-US" altLang="zh-CN" sz="1800" dirty="0"/>
              <a:t>IN0</a:t>
            </a:r>
            <a:r>
              <a:rPr lang="zh-CN" altLang="zh-CN" sz="1800" dirty="0"/>
              <a:t>输入，然后转换成数字信号并在屏幕上显示，调节电位器观察屏幕上显示的变化。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 2.</a:t>
            </a:r>
            <a:r>
              <a:rPr lang="zh-CN" altLang="zh-CN" sz="1800" dirty="0"/>
              <a:t>将开关</a:t>
            </a:r>
            <a:r>
              <a:rPr lang="en-US" altLang="zh-CN" sz="1800" dirty="0"/>
              <a:t>K0</a:t>
            </a:r>
            <a:r>
              <a:rPr lang="zh-CN" altLang="zh-CN" sz="1800" dirty="0"/>
              <a:t>作为模拟信号通过</a:t>
            </a:r>
            <a:r>
              <a:rPr lang="en-US" altLang="zh-CN" sz="1800" dirty="0"/>
              <a:t>IN1</a:t>
            </a:r>
            <a:r>
              <a:rPr lang="zh-CN" altLang="zh-CN" sz="1800" dirty="0"/>
              <a:t>输入，然后转换成数字信号并在屏幕上显示，拨动开关观察屏幕上显示的变化。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3.</a:t>
            </a:r>
            <a:r>
              <a:rPr lang="zh-CN" altLang="zh-CN" sz="1800" dirty="0"/>
              <a:t>两个通道同时输入，编程分时采样两个通道的数据，</a:t>
            </a:r>
            <a:r>
              <a:rPr lang="zh-CN" altLang="en-US" sz="1800" dirty="0"/>
              <a:t>实时</a:t>
            </a:r>
            <a:r>
              <a:rPr lang="zh-CN" altLang="zh-CN" sz="1800" dirty="0"/>
              <a:t>在屏幕上显示。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zh-CN" sz="1800" b="1" dirty="0"/>
              <a:t>三、实验</a:t>
            </a:r>
            <a:r>
              <a:rPr lang="zh-CN" altLang="en-US" sz="1800" b="1" dirty="0"/>
              <a:t>原理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b="1" dirty="0"/>
              <a:t>	1.ADC0809</a:t>
            </a:r>
            <a:r>
              <a:rPr lang="zh-CN" altLang="zh-CN" sz="1800" b="1" dirty="0"/>
              <a:t>的主要性能：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		ADC0809</a:t>
            </a:r>
            <a:r>
              <a:rPr lang="zh-CN" altLang="zh-CN" sz="1800" dirty="0"/>
              <a:t>是</a:t>
            </a:r>
            <a:r>
              <a:rPr lang="en-US" altLang="zh-CN" sz="1800" dirty="0"/>
              <a:t>CMOS</a:t>
            </a:r>
            <a:r>
              <a:rPr lang="zh-CN" altLang="zh-CN" sz="1800" dirty="0"/>
              <a:t>的</a:t>
            </a:r>
            <a:r>
              <a:rPr lang="en-US" altLang="zh-CN" sz="1800" dirty="0"/>
              <a:t>8</a:t>
            </a:r>
            <a:r>
              <a:rPr lang="zh-CN" altLang="zh-CN" sz="1800" dirty="0"/>
              <a:t>位逐次逼近型</a:t>
            </a:r>
            <a:r>
              <a:rPr lang="zh-CN" altLang="en-US" sz="1800" dirty="0"/>
              <a:t>模</a:t>
            </a:r>
            <a:r>
              <a:rPr lang="en-US" altLang="zh-CN" sz="1800" dirty="0"/>
              <a:t>/</a:t>
            </a:r>
            <a:r>
              <a:rPr lang="zh-CN" altLang="en-US" sz="1800" dirty="0"/>
              <a:t>数</a:t>
            </a:r>
            <a:r>
              <a:rPr lang="zh-CN" altLang="zh-CN" sz="1800" dirty="0"/>
              <a:t>转换器，可对</a:t>
            </a:r>
            <a:r>
              <a:rPr lang="en-US" altLang="zh-CN" sz="1800" dirty="0"/>
              <a:t>8</a:t>
            </a:r>
            <a:r>
              <a:rPr lang="zh-CN" altLang="zh-CN" sz="1800" dirty="0"/>
              <a:t>路</a:t>
            </a:r>
            <a:r>
              <a:rPr lang="en-US" altLang="zh-CN" sz="1800" dirty="0"/>
              <a:t>0</a:t>
            </a:r>
            <a:r>
              <a:rPr lang="zh-CN" altLang="zh-CN" sz="1800" dirty="0"/>
              <a:t>～</a:t>
            </a:r>
            <a:r>
              <a:rPr lang="en-US" altLang="zh-CN" sz="1800" dirty="0"/>
              <a:t>5V</a:t>
            </a:r>
            <a:r>
              <a:rPr lang="zh-CN" altLang="en-US" sz="1800" dirty="0"/>
              <a:t>的</a:t>
            </a:r>
            <a:r>
              <a:rPr lang="zh-CN" altLang="zh-CN" sz="1800" dirty="0"/>
              <a:t>输入模拟电压信号分时进行转换。输出具有三态锁存功能。</a:t>
            </a:r>
            <a:r>
              <a:rPr lang="zh-CN" altLang="en-US" sz="1800" dirty="0"/>
              <a:t>主要性能：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 </a:t>
            </a:r>
            <a:r>
              <a:rPr lang="zh-CN" altLang="zh-CN" sz="1800" dirty="0"/>
              <a:t>分辨率：</a:t>
            </a:r>
            <a:r>
              <a:rPr lang="en-US" altLang="zh-CN" sz="1800" dirty="0"/>
              <a:t>8</a:t>
            </a:r>
            <a:r>
              <a:rPr lang="zh-CN" altLang="zh-CN" sz="1800" dirty="0"/>
              <a:t>位，转换时间：</a:t>
            </a:r>
            <a:r>
              <a:rPr lang="en-US" altLang="zh-CN" sz="1800" dirty="0"/>
              <a:t>100</a:t>
            </a:r>
            <a:r>
              <a:rPr lang="zh-CN" altLang="zh-CN" sz="1800" dirty="0"/>
              <a:t>μ</a:t>
            </a:r>
            <a:r>
              <a:rPr lang="en-US" altLang="zh-CN" sz="1800" dirty="0"/>
              <a:t>s</a:t>
            </a:r>
            <a:r>
              <a:rPr lang="zh-CN" altLang="zh-CN" sz="1800" dirty="0"/>
              <a:t>。不可调误差：±</a:t>
            </a:r>
            <a:r>
              <a:rPr lang="en-US" altLang="zh-CN" sz="1800" dirty="0"/>
              <a:t>1LBS</a:t>
            </a:r>
            <a:r>
              <a:rPr lang="zh-CN" altLang="zh-CN" sz="1800" dirty="0"/>
              <a:t>，功耗：</a:t>
            </a:r>
            <a:r>
              <a:rPr lang="en-US" altLang="zh-CN" sz="1800" dirty="0"/>
              <a:t>15mW</a:t>
            </a:r>
            <a:r>
              <a:rPr lang="zh-CN" altLang="zh-CN" sz="1800" dirty="0"/>
              <a:t>。工作电压：</a:t>
            </a:r>
            <a:r>
              <a:rPr lang="en-US" altLang="zh-CN" sz="1800" dirty="0"/>
              <a:t>+5V</a:t>
            </a:r>
            <a:r>
              <a:rPr lang="zh-CN" altLang="zh-CN" sz="1800" dirty="0"/>
              <a:t>，参考电压标准值</a:t>
            </a:r>
            <a:r>
              <a:rPr lang="en-US" altLang="zh-CN" sz="1800" dirty="0"/>
              <a:t>+5V</a:t>
            </a:r>
            <a:r>
              <a:rPr lang="zh-CN" altLang="zh-CN" sz="1800" dirty="0"/>
              <a:t>。</a:t>
            </a:r>
            <a:r>
              <a:rPr lang="en-US" altLang="zh-CN" sz="1800" dirty="0"/>
              <a:t>ADC0809</a:t>
            </a:r>
            <a:r>
              <a:rPr lang="zh-CN" altLang="zh-CN" sz="1800" dirty="0"/>
              <a:t>片内无时钟，一般需外加</a:t>
            </a:r>
            <a:r>
              <a:rPr lang="en-US" altLang="zh-CN" sz="1800" dirty="0"/>
              <a:t>640KHz</a:t>
            </a:r>
            <a:r>
              <a:rPr lang="zh-CN" altLang="zh-CN" sz="1800" dirty="0"/>
              <a:t>以下且不低于</a:t>
            </a:r>
            <a:r>
              <a:rPr lang="en-US" altLang="zh-CN" sz="1800" dirty="0"/>
              <a:t>100KHz</a:t>
            </a:r>
            <a:r>
              <a:rPr lang="zh-CN" altLang="zh-CN" sz="1800" dirty="0"/>
              <a:t>的时钟信号。</a:t>
            </a:r>
            <a:endParaRPr lang="zh-CN" altLang="zh-CN" sz="1800" dirty="0"/>
          </a:p>
          <a:p>
            <a:pPr eaLnBrk="1" hangingPunct="1"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1800" b="1" dirty="0"/>
              <a:t>	2.ADC0809</a:t>
            </a:r>
            <a:r>
              <a:rPr lang="zh-CN" altLang="zh-CN" sz="1800" b="1" dirty="0"/>
              <a:t>转换时序：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	</a:t>
            </a:r>
            <a:r>
              <a:rPr lang="zh-CN" altLang="zh-CN" sz="1800" dirty="0"/>
              <a:t>首先输入地址选择信号，在</a:t>
            </a:r>
            <a:r>
              <a:rPr lang="en-US" altLang="zh-CN" sz="1800" dirty="0"/>
              <a:t>ALE</a:t>
            </a:r>
            <a:r>
              <a:rPr lang="zh-CN" altLang="zh-CN" sz="1800" dirty="0"/>
              <a:t>信号作用下，地址信号被锁存，产生译码信号，选中一路模拟量输入。然后输入启动转换控制信号</a:t>
            </a:r>
            <a:r>
              <a:rPr lang="en-US" altLang="zh-CN" sz="1800" dirty="0"/>
              <a:t>START</a:t>
            </a:r>
            <a:r>
              <a:rPr lang="zh-CN" altLang="zh-CN" sz="1800" dirty="0"/>
              <a:t>（不小于</a:t>
            </a:r>
            <a:r>
              <a:rPr lang="en-US" altLang="zh-CN" sz="1800" dirty="0"/>
              <a:t>100ns </a:t>
            </a:r>
            <a:r>
              <a:rPr lang="zh-CN" altLang="zh-CN" sz="1800" dirty="0"/>
              <a:t>），启动</a:t>
            </a:r>
            <a:r>
              <a:rPr lang="en-US" altLang="zh-CN" sz="1800" dirty="0"/>
              <a:t>A/D</a:t>
            </a:r>
            <a:r>
              <a:rPr lang="zh-CN" altLang="zh-CN" sz="1800" dirty="0"/>
              <a:t>转换。转换结束，数据送三态门锁存，同时发出</a:t>
            </a:r>
            <a:r>
              <a:rPr lang="en-US" altLang="zh-CN" sz="1800" dirty="0"/>
              <a:t>EOC</a:t>
            </a:r>
            <a:r>
              <a:rPr lang="zh-CN" altLang="zh-CN" sz="1800" dirty="0"/>
              <a:t>信号，在允许输出信号控制下，再将转换结果输出到外部数据总线。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 </a:t>
            </a: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400" dirty="0"/>
          </a:p>
          <a:p>
            <a:pPr algn="ctr" eaLnBrk="1" hangingPunct="1">
              <a:buNone/>
            </a:pPr>
            <a:endParaRPr lang="en-US" altLang="zh-CN" sz="1400" dirty="0"/>
          </a:p>
          <a:p>
            <a:pPr algn="ctr" eaLnBrk="1" hangingPunct="1">
              <a:buNone/>
            </a:pPr>
            <a:r>
              <a:rPr lang="en-US" altLang="zh-CN" sz="1400" dirty="0"/>
              <a:t>ADC0809</a:t>
            </a:r>
            <a:r>
              <a:rPr lang="zh-CN" altLang="zh-CN" sz="1400" dirty="0"/>
              <a:t>转换时序图</a:t>
            </a:r>
            <a:endParaRPr lang="zh-CN" altLang="zh-CN" sz="1400" dirty="0"/>
          </a:p>
          <a:p>
            <a:pPr eaLnBrk="1" hangingPunct="1"/>
            <a:endParaRPr lang="zh-CN" altLang="en-US" sz="1800" dirty="0"/>
          </a:p>
        </p:txBody>
      </p:sp>
      <p:pic>
        <p:nvPicPr>
          <p:cNvPr id="40963" name="图片 4" descr="image07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1844675"/>
            <a:ext cx="5400675" cy="4117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1800" b="1" dirty="0"/>
              <a:t>四</a:t>
            </a:r>
            <a:r>
              <a:rPr lang="zh-CN" altLang="zh-CN" sz="1800" b="1" dirty="0"/>
              <a:t>、实验步骤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1.</a:t>
            </a:r>
            <a:r>
              <a:rPr lang="zh-CN" altLang="en-US" sz="1800" dirty="0"/>
              <a:t>按照</a:t>
            </a:r>
            <a:r>
              <a:rPr lang="en-US" altLang="zh-CN" sz="1800" dirty="0"/>
              <a:t>A/D</a:t>
            </a:r>
            <a:r>
              <a:rPr lang="zh-CN" altLang="en-US" sz="1800" dirty="0"/>
              <a:t>转换</a:t>
            </a:r>
            <a:r>
              <a:rPr lang="zh-CN" altLang="zh-CN" sz="1800" dirty="0"/>
              <a:t>实验连线</a:t>
            </a:r>
            <a:r>
              <a:rPr lang="zh-CN" altLang="en-US" sz="1800" dirty="0"/>
              <a:t>图连接电路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</a:t>
            </a: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600" dirty="0"/>
              <a:t>        </a:t>
            </a:r>
            <a:r>
              <a:rPr lang="zh-CN" altLang="zh-CN" sz="1600" dirty="0"/>
              <a:t>信号源模块短路</a:t>
            </a:r>
            <a:r>
              <a:rPr lang="en-US" altLang="zh-CN" sz="1600" dirty="0"/>
              <a:t>262.14KHz</a:t>
            </a:r>
            <a:r>
              <a:rPr lang="zh-CN" altLang="zh-CN" sz="1600" dirty="0"/>
              <a:t>，</a:t>
            </a:r>
            <a:r>
              <a:rPr lang="en-US" altLang="zh-CN" sz="1600" dirty="0"/>
              <a:t>CLK0</a:t>
            </a:r>
            <a:r>
              <a:rPr lang="zh-CN" altLang="zh-CN" sz="1600" dirty="0"/>
              <a:t>连到</a:t>
            </a:r>
            <a:r>
              <a:rPr lang="en-US" altLang="zh-CN" sz="1600" dirty="0"/>
              <a:t>AD0809</a:t>
            </a:r>
            <a:r>
              <a:rPr lang="zh-CN" altLang="zh-CN" sz="1600" dirty="0"/>
              <a:t>模块的时钟输入端</a:t>
            </a:r>
            <a:r>
              <a:rPr lang="en-US" altLang="zh-CN" sz="1600" dirty="0"/>
              <a:t>ADCLK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	AD0809</a:t>
            </a:r>
            <a:r>
              <a:rPr lang="zh-CN" altLang="zh-CN" sz="1600" dirty="0"/>
              <a:t>模块的</a:t>
            </a:r>
            <a:r>
              <a:rPr lang="en-US" altLang="zh-CN" sz="1600" dirty="0"/>
              <a:t>ADWR</a:t>
            </a:r>
            <a:r>
              <a:rPr lang="zh-CN" altLang="zh-CN" sz="1600" dirty="0"/>
              <a:t>、</a:t>
            </a:r>
            <a:r>
              <a:rPr lang="en-US" altLang="zh-CN" sz="1600" dirty="0"/>
              <a:t>ADRD</a:t>
            </a:r>
            <a:r>
              <a:rPr lang="zh-CN" altLang="zh-CN" sz="1600" dirty="0"/>
              <a:t>连到分别连到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</a:t>
            </a:r>
            <a:r>
              <a:rPr lang="en-US" altLang="zh-CN" sz="1600" dirty="0"/>
              <a:t>IOWR</a:t>
            </a:r>
            <a:r>
              <a:rPr lang="zh-CN" altLang="zh-CN" sz="1600" dirty="0"/>
              <a:t>、</a:t>
            </a:r>
            <a:r>
              <a:rPr lang="en-US" altLang="zh-CN" sz="1600" dirty="0"/>
              <a:t>IORD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	AD0809</a:t>
            </a:r>
            <a:r>
              <a:rPr lang="zh-CN" altLang="zh-CN" sz="1600" dirty="0"/>
              <a:t>模块的数据（</a:t>
            </a:r>
            <a:r>
              <a:rPr lang="en-US" altLang="zh-CN" sz="1600" dirty="0"/>
              <a:t>AD0</a:t>
            </a:r>
            <a:r>
              <a:rPr lang="zh-CN" altLang="zh-CN" sz="1600" dirty="0"/>
              <a:t>～</a:t>
            </a:r>
            <a:r>
              <a:rPr lang="en-US" altLang="zh-CN" sz="1600" dirty="0"/>
              <a:t>AD7</a:t>
            </a:r>
            <a:r>
              <a:rPr lang="zh-CN" altLang="zh-CN" sz="1600" dirty="0"/>
              <a:t>）、地址线（</a:t>
            </a:r>
            <a:r>
              <a:rPr lang="en-US" altLang="zh-CN" sz="1600" dirty="0"/>
              <a:t>A0</a:t>
            </a:r>
            <a:r>
              <a:rPr lang="zh-CN" altLang="zh-CN" sz="1600" dirty="0"/>
              <a:t>～</a:t>
            </a:r>
            <a:r>
              <a:rPr lang="en-US" altLang="zh-CN" sz="1600" dirty="0"/>
              <a:t>A7</a:t>
            </a:r>
            <a:r>
              <a:rPr lang="zh-CN" altLang="zh-CN" sz="1600" dirty="0"/>
              <a:t>）分别连到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总线接口模块的数据（</a:t>
            </a:r>
            <a:r>
              <a:rPr lang="en-US" altLang="zh-CN" sz="1600" dirty="0"/>
              <a:t>LD0</a:t>
            </a:r>
            <a:r>
              <a:rPr lang="zh-CN" altLang="zh-CN" sz="1600" dirty="0"/>
              <a:t>～</a:t>
            </a:r>
            <a:r>
              <a:rPr lang="en-US" altLang="zh-CN" sz="1600" dirty="0"/>
              <a:t>LD7</a:t>
            </a:r>
            <a:r>
              <a:rPr lang="zh-CN" altLang="zh-CN" sz="1600" dirty="0"/>
              <a:t>）、地址线（</a:t>
            </a:r>
            <a:r>
              <a:rPr lang="en-US" altLang="zh-CN" sz="1600" dirty="0"/>
              <a:t>LA0</a:t>
            </a:r>
            <a:r>
              <a:rPr lang="zh-CN" altLang="zh-CN" sz="1600" dirty="0"/>
              <a:t>～</a:t>
            </a:r>
            <a:r>
              <a:rPr lang="en-US" altLang="zh-CN" sz="1600" dirty="0"/>
              <a:t>LA7</a:t>
            </a:r>
            <a:r>
              <a:rPr lang="zh-CN" altLang="zh-CN" sz="1600" dirty="0"/>
              <a:t>）。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	AD0809</a:t>
            </a:r>
            <a:r>
              <a:rPr lang="zh-CN" altLang="zh-CN" sz="1600" dirty="0"/>
              <a:t>模块选通线</a:t>
            </a:r>
            <a:r>
              <a:rPr lang="en-US" altLang="zh-CN" sz="1600" dirty="0"/>
              <a:t>ADCS</a:t>
            </a:r>
            <a:r>
              <a:rPr lang="zh-CN" altLang="zh-CN" sz="1600" dirty="0"/>
              <a:t>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</a:t>
            </a:r>
            <a:r>
              <a:rPr lang="en-US" altLang="zh-CN" sz="1600" dirty="0"/>
              <a:t>0020H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buNone/>
            </a:pPr>
            <a:r>
              <a:rPr lang="en-US" altLang="zh-CN" sz="1600" dirty="0"/>
              <a:t>	AD0809</a:t>
            </a:r>
            <a:r>
              <a:rPr lang="zh-CN" altLang="zh-CN" sz="1600" dirty="0"/>
              <a:t>模块</a:t>
            </a:r>
            <a:r>
              <a:rPr lang="en-US" altLang="zh-CN" sz="1600" dirty="0"/>
              <a:t>IN0</a:t>
            </a:r>
            <a:r>
              <a:rPr lang="zh-CN" altLang="zh-CN" sz="1600" dirty="0"/>
              <a:t>接到电位器的</a:t>
            </a:r>
            <a:r>
              <a:rPr lang="en-US" altLang="zh-CN" sz="1600" dirty="0"/>
              <a:t>DCOUT</a:t>
            </a:r>
            <a:r>
              <a:rPr lang="zh-CN" altLang="zh-CN" sz="1600" dirty="0"/>
              <a:t>。</a:t>
            </a:r>
            <a:endParaRPr lang="en-US" altLang="zh-CN" sz="1600" dirty="0"/>
          </a:p>
          <a:p>
            <a:pPr eaLnBrk="1" hangingPunct="1">
              <a:buNone/>
            </a:pPr>
            <a:r>
              <a:rPr lang="en-US" altLang="zh-CN" sz="1800" dirty="0"/>
              <a:t>2.</a:t>
            </a:r>
            <a:r>
              <a:rPr lang="zh-CN" altLang="zh-CN" sz="1800" dirty="0"/>
              <a:t>编写并运行程序，调节电位器观察屏幕的变化。</a:t>
            </a:r>
            <a:endParaRPr lang="en-US" altLang="zh-CN" sz="1800" dirty="0"/>
          </a:p>
          <a:p>
            <a:pPr eaLnBrk="1" hangingPunct="1">
              <a:buNone/>
            </a:pPr>
            <a:r>
              <a:rPr lang="zh-CN" altLang="en-US" sz="1800" b="1" dirty="0"/>
              <a:t>五、</a:t>
            </a:r>
            <a:r>
              <a:rPr lang="zh-CN" altLang="zh-CN" sz="1800" b="1" dirty="0"/>
              <a:t>考核方式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zh-CN" altLang="zh-CN" sz="1800" dirty="0"/>
              <a:t>完成实验内容</a:t>
            </a:r>
            <a:r>
              <a:rPr lang="en-US" altLang="zh-CN" sz="1800" dirty="0"/>
              <a:t> (1), (2)</a:t>
            </a:r>
            <a:r>
              <a:rPr lang="zh-CN" altLang="zh-CN" sz="1800" dirty="0"/>
              <a:t>通过</a:t>
            </a:r>
            <a:r>
              <a:rPr lang="zh-CN" altLang="en-US" sz="1800" dirty="0"/>
              <a:t>，</a:t>
            </a:r>
            <a:r>
              <a:rPr lang="zh-CN" altLang="zh-CN" sz="1800" dirty="0"/>
              <a:t>完成实验内容</a:t>
            </a:r>
            <a:r>
              <a:rPr lang="en-US" altLang="zh-CN" sz="1800" dirty="0"/>
              <a:t> (3) </a:t>
            </a:r>
            <a:r>
              <a:rPr lang="zh-CN" altLang="zh-CN" sz="1800" dirty="0"/>
              <a:t>优秀。</a:t>
            </a:r>
            <a:endParaRPr lang="zh-CN" altLang="en-US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endParaRPr lang="en-US" altLang="zh-CN" sz="1400" dirty="0"/>
          </a:p>
          <a:p>
            <a:pPr algn="ctr" eaLnBrk="1" hangingPunct="1">
              <a:buNone/>
            </a:pPr>
            <a:r>
              <a:rPr lang="en-US" altLang="zh-CN" sz="1400" dirty="0"/>
              <a:t>                                                                                </a:t>
            </a:r>
            <a:endParaRPr lang="zh-CN" altLang="zh-CN" sz="1400" dirty="0"/>
          </a:p>
          <a:p>
            <a:pPr eaLnBrk="1" hangingPunct="1">
              <a:buNone/>
            </a:pPr>
            <a:br>
              <a:rPr lang="zh-CN" altLang="zh-CN" sz="1800" dirty="0"/>
            </a:br>
            <a:endParaRPr lang="zh-CN" altLang="zh-CN" sz="1800" dirty="0"/>
          </a:p>
          <a:p>
            <a:pPr eaLnBrk="1" hangingPunct="1">
              <a:buNone/>
            </a:pPr>
            <a:endParaRPr lang="zh-CN" altLang="en-US" sz="1800" dirty="0"/>
          </a:p>
        </p:txBody>
      </p:sp>
      <p:pic>
        <p:nvPicPr>
          <p:cNvPr id="41987" name="图片 3" descr="image07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981075"/>
            <a:ext cx="4821238" cy="2760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实验八</a:t>
            </a:r>
            <a:r>
              <a:rPr kumimoji="0" lang="en-US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  D/A</a:t>
            </a: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转换实验</a:t>
            </a:r>
            <a:endParaRPr kumimoji="0" lang="zh-CN" altLang="zh-CN" sz="3200" b="1" i="0" u="dbl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>
                <a:solidFill>
                  <a:srgbClr val="C00000"/>
                </a:solidFill>
              </a:u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一、实验目的</a:t>
            </a:r>
            <a:endParaRPr kumimoji="0" lang="zh-CN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了解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DAC0832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转换芯片的硬件电路和软件编程。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二、实验内容</a:t>
            </a:r>
            <a:endParaRPr kumimoji="0" lang="zh-CN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1.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按照连线图连接电路，编写程序，使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D/A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转换模块输出方波。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2.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按照连线图连接电路，编写程序，使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D/A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转换模块输出锯齿波。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3.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按照连线图连接电路，编写程序，使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D/A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转换模块输出阶梯波。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考核方式：完成实验内容（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）（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）通过，完成实验内容（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）优秀。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三、实验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原理</a:t>
            </a:r>
            <a:endParaRPr kumimoji="0" lang="zh-CN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1.DAC0832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的主要性能：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由一个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位输入寄存器，一个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DAC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寄存器和一个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D/A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转换器三部分组成。在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D/A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转换器中采用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R-2R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电阻网络。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信号为每个输入寄存器的内部控制信号，当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LE=1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时，接收输入数据；当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LE=0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时，内部锁存数据。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输入的数字量为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位。转换时间为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μ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线性误差：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0.2%FSR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。（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FSR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为满量程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电源：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5V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15V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，功耗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20Mw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。参考电压：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+10V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-10V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2.DAC0832</a:t>
            </a: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的工作方式：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   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⑴单缓冲方式。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单缓冲方式是控制输入寄存器和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DAC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寄存器同时接收资料，或者只用输入寄存器而把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DAC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寄存器接成直通方式。此方式适用只有一路模拟量输出或几路模拟量异步输出的情形。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1800" b="1" dirty="0"/>
              <a:t>	    </a:t>
            </a:r>
            <a:r>
              <a:rPr lang="zh-CN" altLang="en-US" sz="1800" b="1" dirty="0"/>
              <a:t>⑵双缓冲方式。</a:t>
            </a:r>
            <a:r>
              <a:rPr lang="zh-CN" altLang="en-US" sz="1800" dirty="0"/>
              <a:t>双缓冲方式是先使输入寄存器接收资料，再控制输入寄存器的输出资料到</a:t>
            </a:r>
            <a:r>
              <a:rPr lang="en-US" altLang="zh-CN" sz="1800" dirty="0"/>
              <a:t>DAC</a:t>
            </a:r>
            <a:r>
              <a:rPr lang="zh-CN" altLang="en-US" sz="1800" dirty="0"/>
              <a:t>寄存器，即分两次锁存输入资料。此方式适用于多个</a:t>
            </a:r>
            <a:r>
              <a:rPr lang="en-US" altLang="zh-CN" sz="1800" dirty="0"/>
              <a:t>D/A</a:t>
            </a:r>
            <a:r>
              <a:rPr lang="zh-CN" altLang="en-US" sz="1800" dirty="0"/>
              <a:t>转换同步输出的情节。</a:t>
            </a:r>
            <a:endParaRPr lang="zh-CN" altLang="en-US" sz="1800" dirty="0"/>
          </a:p>
          <a:p>
            <a:pPr eaLnBrk="1" hangingPunct="1">
              <a:buNone/>
            </a:pPr>
            <a:r>
              <a:rPr lang="en-US" altLang="zh-CN" sz="1800" b="1" dirty="0"/>
              <a:t>	    </a:t>
            </a:r>
            <a:r>
              <a:rPr lang="zh-CN" altLang="en-US" sz="1800" b="1" dirty="0"/>
              <a:t>⑶直通方式。</a:t>
            </a:r>
            <a:r>
              <a:rPr lang="zh-CN" altLang="en-US" sz="1800" dirty="0"/>
              <a:t>直通方式是资料不经两级锁存器锁存，即 </a:t>
            </a:r>
            <a:r>
              <a:rPr lang="en-US" altLang="zh-CN" sz="1800" dirty="0"/>
              <a:t>CS</a:t>
            </a:r>
            <a:r>
              <a:rPr lang="zh-CN" altLang="en-US" sz="1800" dirty="0"/>
              <a:t>，</a:t>
            </a:r>
            <a:r>
              <a:rPr lang="en-US" altLang="zh-CN" sz="1800" dirty="0"/>
              <a:t>XFER </a:t>
            </a:r>
            <a:r>
              <a:rPr lang="zh-CN" altLang="en-US" sz="1800" dirty="0"/>
              <a:t>，</a:t>
            </a:r>
            <a:r>
              <a:rPr lang="en-US" altLang="zh-CN" sz="1800" dirty="0"/>
              <a:t>WR1 </a:t>
            </a:r>
            <a:r>
              <a:rPr lang="zh-CN" altLang="en-US" sz="1800" dirty="0"/>
              <a:t>，</a:t>
            </a:r>
            <a:r>
              <a:rPr lang="en-US" altLang="zh-CN" sz="1800" dirty="0"/>
              <a:t>WR2 </a:t>
            </a:r>
            <a:r>
              <a:rPr lang="zh-CN" altLang="en-US" sz="1800" dirty="0"/>
              <a:t>均接地，</a:t>
            </a:r>
            <a:r>
              <a:rPr lang="en-US" altLang="zh-CN" sz="1800" dirty="0"/>
              <a:t>ILE</a:t>
            </a:r>
            <a:r>
              <a:rPr lang="zh-CN" altLang="en-US" sz="1800" dirty="0"/>
              <a:t>接高电平。此方式适用于连续反馈控制线路和不带微机的控制系统，不过在使用时，必须通过另加</a:t>
            </a:r>
            <a:r>
              <a:rPr lang="en-US" altLang="zh-CN" sz="1800" dirty="0"/>
              <a:t>I/O</a:t>
            </a:r>
            <a:r>
              <a:rPr lang="zh-CN" altLang="en-US" sz="1800" dirty="0"/>
              <a:t>接口与</a:t>
            </a:r>
            <a:r>
              <a:rPr lang="en-US" altLang="zh-CN" sz="1800" dirty="0"/>
              <a:t>CPU</a:t>
            </a:r>
            <a:r>
              <a:rPr lang="zh-CN" altLang="en-US" sz="1800" dirty="0"/>
              <a:t>连接，以匹配</a:t>
            </a:r>
            <a:r>
              <a:rPr lang="en-US" altLang="zh-CN" sz="1800" dirty="0"/>
              <a:t>CPU</a:t>
            </a:r>
            <a:r>
              <a:rPr lang="zh-CN" altLang="en-US" sz="1800" dirty="0"/>
              <a:t>与</a:t>
            </a:r>
            <a:r>
              <a:rPr lang="en-US" altLang="zh-CN" sz="1800" dirty="0"/>
              <a:t>D/A</a:t>
            </a:r>
            <a:r>
              <a:rPr lang="zh-CN" altLang="en-US" sz="1800" dirty="0"/>
              <a:t>转换。</a:t>
            </a: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en-US" altLang="zh-CN" sz="1400" dirty="0"/>
              <a:t>DAC0832</a:t>
            </a:r>
            <a:r>
              <a:rPr lang="zh-CN" altLang="zh-CN" sz="1400" dirty="0"/>
              <a:t>电路</a:t>
            </a:r>
            <a:endParaRPr lang="zh-CN" altLang="en-US" sz="1400" dirty="0"/>
          </a:p>
        </p:txBody>
      </p:sp>
      <p:pic>
        <p:nvPicPr>
          <p:cNvPr id="44035" name="图片 4" descr="image07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613" y="2276475"/>
            <a:ext cx="5527675" cy="3313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97535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1800" b="1" dirty="0"/>
              <a:t>四</a:t>
            </a:r>
            <a:r>
              <a:rPr lang="zh-CN" altLang="zh-CN" sz="1800" b="1" dirty="0"/>
              <a:t>、实验步骤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1.</a:t>
            </a:r>
            <a:r>
              <a:rPr lang="zh-CN" altLang="zh-CN" sz="1800" dirty="0"/>
              <a:t>实验连线：</a:t>
            </a:r>
            <a:endParaRPr lang="zh-CN" altLang="zh-CN" sz="1800" dirty="0"/>
          </a:p>
          <a:p>
            <a:pPr lvl="1" eaLnBrk="1" hangingPunct="1">
              <a:buNone/>
            </a:pPr>
            <a:r>
              <a:rPr lang="en-US" altLang="zh-CN" sz="1600" dirty="0"/>
              <a:t>DAC0832</a:t>
            </a:r>
            <a:r>
              <a:rPr lang="zh-CN" altLang="zh-CN" sz="1600" dirty="0"/>
              <a:t>模块的</a:t>
            </a:r>
            <a:r>
              <a:rPr lang="en-US" altLang="zh-CN" sz="1600" dirty="0"/>
              <a:t>DAWR</a:t>
            </a:r>
            <a:r>
              <a:rPr lang="zh-CN" altLang="zh-CN" sz="1600" dirty="0"/>
              <a:t>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</a:t>
            </a:r>
            <a:r>
              <a:rPr lang="en-US" altLang="zh-CN" sz="1600" dirty="0"/>
              <a:t>IOWR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lvl="1" eaLnBrk="1" hangingPunct="1">
              <a:buNone/>
            </a:pPr>
            <a:r>
              <a:rPr lang="en-US" altLang="zh-CN" sz="1600" dirty="0"/>
              <a:t>DAC0832</a:t>
            </a:r>
            <a:r>
              <a:rPr lang="zh-CN" altLang="zh-CN" sz="1600" dirty="0"/>
              <a:t>模块的数据（</a:t>
            </a:r>
            <a:r>
              <a:rPr lang="en-US" altLang="zh-CN" sz="1600" dirty="0"/>
              <a:t>AD0</a:t>
            </a:r>
            <a:r>
              <a:rPr lang="zh-CN" altLang="zh-CN" sz="1600" dirty="0"/>
              <a:t>～</a:t>
            </a:r>
            <a:r>
              <a:rPr lang="en-US" altLang="zh-CN" sz="1600" dirty="0"/>
              <a:t>AD7</a:t>
            </a:r>
            <a:r>
              <a:rPr lang="zh-CN" altLang="zh-CN" sz="1600" dirty="0"/>
              <a:t>）连到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总线接口模块的数据（</a:t>
            </a:r>
            <a:r>
              <a:rPr lang="en-US" altLang="zh-CN" sz="1600" dirty="0"/>
              <a:t>LD0</a:t>
            </a:r>
            <a:r>
              <a:rPr lang="zh-CN" altLang="zh-CN" sz="1600" dirty="0"/>
              <a:t>～</a:t>
            </a:r>
            <a:r>
              <a:rPr lang="en-US" altLang="zh-CN" sz="1600" dirty="0"/>
              <a:t>LD7</a:t>
            </a:r>
            <a:r>
              <a:rPr lang="zh-CN" altLang="zh-CN" sz="1600" dirty="0"/>
              <a:t>）。</a:t>
            </a:r>
            <a:endParaRPr lang="zh-CN" altLang="zh-CN" sz="1600" dirty="0"/>
          </a:p>
          <a:p>
            <a:pPr lvl="1" eaLnBrk="1" hangingPunct="1">
              <a:buNone/>
            </a:pPr>
            <a:r>
              <a:rPr lang="en-US" altLang="zh-CN" sz="1600" dirty="0"/>
              <a:t>DAC0832</a:t>
            </a:r>
            <a:r>
              <a:rPr lang="zh-CN" altLang="zh-CN" sz="1600" dirty="0"/>
              <a:t>模块选通线</a:t>
            </a:r>
            <a:r>
              <a:rPr lang="en-US" altLang="zh-CN" sz="1600" dirty="0"/>
              <a:t>DACS</a:t>
            </a:r>
            <a:r>
              <a:rPr lang="zh-CN" altLang="zh-CN" sz="1600" dirty="0"/>
              <a:t>连到</a:t>
            </a:r>
            <a:r>
              <a:rPr lang="en-US" altLang="zh-CN" sz="1600" dirty="0"/>
              <a:t>ISA</a:t>
            </a:r>
            <a:r>
              <a:rPr lang="zh-CN" altLang="zh-CN" sz="1600" dirty="0"/>
              <a:t>总线接口模块的</a:t>
            </a:r>
            <a:r>
              <a:rPr lang="en-US" altLang="zh-CN" sz="1600" dirty="0"/>
              <a:t>0000H</a:t>
            </a:r>
            <a:r>
              <a:rPr lang="zh-CN" altLang="zh-CN" sz="1600" dirty="0"/>
              <a:t>。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2.</a:t>
            </a:r>
            <a:r>
              <a:rPr lang="zh-CN" altLang="zh-CN" sz="1800" dirty="0"/>
              <a:t>将</a:t>
            </a:r>
            <a:r>
              <a:rPr lang="en-US" altLang="zh-CN" sz="1800" dirty="0"/>
              <a:t>AOUT</a:t>
            </a:r>
            <a:r>
              <a:rPr lang="zh-CN" altLang="zh-CN" sz="1800" dirty="0"/>
              <a:t>连接到</a:t>
            </a:r>
            <a:r>
              <a:rPr lang="en-US" altLang="zh-CN" sz="1800" dirty="0"/>
              <a:t>LED</a:t>
            </a:r>
            <a:r>
              <a:rPr lang="zh-CN" altLang="zh-CN" sz="1800" dirty="0"/>
              <a:t>登上，运行方波程序，观察</a:t>
            </a:r>
            <a:r>
              <a:rPr lang="en-US" altLang="zh-CN" sz="1800" dirty="0"/>
              <a:t>LED</a:t>
            </a:r>
            <a:r>
              <a:rPr lang="zh-CN" altLang="zh-CN" sz="1800" dirty="0"/>
              <a:t>变化运行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3.</a:t>
            </a:r>
            <a:r>
              <a:rPr lang="zh-CN" altLang="zh-CN" sz="1800" dirty="0"/>
              <a:t>将</a:t>
            </a:r>
            <a:r>
              <a:rPr lang="en-US" altLang="zh-CN" sz="1800" dirty="0"/>
              <a:t>AOUT</a:t>
            </a:r>
            <a:r>
              <a:rPr lang="zh-CN" altLang="zh-CN" sz="1800" dirty="0"/>
              <a:t>连接到示波器上，观察</a:t>
            </a:r>
            <a:r>
              <a:rPr lang="en-US" altLang="zh-CN" sz="1800" dirty="0"/>
              <a:t>AOUT</a:t>
            </a:r>
            <a:r>
              <a:rPr lang="zh-CN" altLang="zh-CN" sz="1800" dirty="0"/>
              <a:t>的波形。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en-US" sz="1800" b="1" dirty="0"/>
              <a:t>五、</a:t>
            </a:r>
            <a:r>
              <a:rPr lang="zh-CN" altLang="zh-CN" sz="1800" b="1" dirty="0"/>
              <a:t>考核方式：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zh-CN" altLang="zh-CN" sz="1800" dirty="0"/>
              <a:t>完成实验内容（</a:t>
            </a:r>
            <a:r>
              <a:rPr lang="en-US" altLang="zh-CN" sz="1800" dirty="0"/>
              <a:t>1</a:t>
            </a:r>
            <a:r>
              <a:rPr lang="zh-CN" altLang="zh-CN" sz="1800" dirty="0"/>
              <a:t>）（</a:t>
            </a:r>
            <a:r>
              <a:rPr lang="en-US" altLang="zh-CN" sz="1800" dirty="0"/>
              <a:t>2</a:t>
            </a:r>
            <a:r>
              <a:rPr lang="zh-CN" altLang="zh-CN" sz="1800" dirty="0"/>
              <a:t>）通过，完成实验内容（</a:t>
            </a:r>
            <a:r>
              <a:rPr lang="en-US" altLang="zh-CN" sz="1800" dirty="0"/>
              <a:t>3</a:t>
            </a:r>
            <a:r>
              <a:rPr lang="zh-CN" altLang="zh-CN" sz="1800" dirty="0"/>
              <a:t>）优秀。</a:t>
            </a:r>
            <a:endParaRPr lang="zh-CN" altLang="zh-CN" sz="1800" dirty="0"/>
          </a:p>
          <a:p>
            <a:pPr eaLnBrk="1" hangingPunct="1"/>
            <a:endParaRPr lang="zh-CN" altLang="en-US" sz="1800" dirty="0"/>
          </a:p>
        </p:txBody>
      </p:sp>
      <p:pic>
        <p:nvPicPr>
          <p:cNvPr id="45059" name="图片 3" descr="image07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1889125"/>
            <a:ext cx="4176713" cy="2881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32</a:t>
            </a:r>
            <a:r>
              <a:rPr lang="zh-CN" altLang="en-US" sz="3600" dirty="0"/>
              <a:t>位汇编语言的基本格式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3363" cy="55451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72009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MYSTACK  SEGMENT PARA ‘STACK’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DW	  100 DUP(?)</a:t>
            </a:r>
            <a:endParaRPr kumimoji="0" lang="zh-CN" altLang="zh-CN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MYSTACK  ENDS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栈段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 SEGMENT PARA ‘DATA’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DATA DEFINE</a:t>
            </a:r>
            <a:endParaRPr kumimoji="0" lang="zh-CN" altLang="zh-CN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 ENDS 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定义数据内容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 SEGMENT PARA ‘CODE’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MY_PROC    PROC	FAR	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ASSUME CS:CODE,DS:DATA,SS:MY_STACK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MAIN:   </a:t>
            </a:r>
            <a:r>
              <a:rPr kumimoji="0" lang="en-US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;INSERT YOUR OWN CODES</a:t>
            </a:r>
            <a:endParaRPr kumimoji="0" lang="zh-CN" altLang="zh-CN" sz="16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.386	</a:t>
            </a: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;386</a:t>
            </a:r>
            <a:r>
              <a:rPr kumimoji="0" lang="zh-CN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 Set</a:t>
            </a:r>
            <a:endParaRPr kumimoji="0" lang="zh-CN" alt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	AX,DATA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MOV	DS,AX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代码段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052513"/>
            <a:ext cx="4356100" cy="5616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MOV	ES,AX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MOV	AX,MY_STACK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MOV	SS,AX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…………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CALL  SUB_PROC1    </a:t>
            </a:r>
            <a:endParaRPr kumimoji="0" lang="en-US" altLang="zh-CN" sz="1800" b="0" i="1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………….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CALL  SUB_PROC2     </a:t>
            </a:r>
            <a:endParaRPr kumimoji="0" lang="en-US" altLang="zh-CN" sz="1800" b="0" i="1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MY_PROC   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ENDp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SUB_PROC1   PROC    NEAR 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…………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SUB_PROC1  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ENDp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SUB_PROC2    PROC   NEAR</a:t>
            </a:r>
            <a:r>
              <a:rPr kumimoji="0" lang="en-US" altLang="zh-CN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…………………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SUB_PROC2   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ENDp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CODE  ENDS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72009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END MAIN 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结束不可少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500563" y="1557338"/>
            <a:ext cx="0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实验</a:t>
            </a:r>
            <a:r>
              <a:rPr kumimoji="0" lang="zh-CN" altLang="en-US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九</a:t>
            </a:r>
            <a:r>
              <a:rPr kumimoji="0" lang="en-US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  16*</a:t>
            </a:r>
            <a:r>
              <a:rPr kumimoji="0" lang="en-US" altLang="zh-CN" sz="3200" b="1" i="0" u="dbl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16</a:t>
            </a:r>
            <a:r>
              <a:rPr kumimoji="0" lang="en-US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 LED</a:t>
            </a: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中文字幕移动实验</a:t>
            </a:r>
            <a:endParaRPr kumimoji="0" lang="zh-CN" altLang="en-US" sz="3200" b="1" i="0" u="dbl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>
                <a:solidFill>
                  <a:srgbClr val="C00000"/>
                </a:solidFill>
              </a:uFill>
              <a:latin typeface="+mj-lt"/>
              <a:ea typeface="+mj-ea"/>
              <a:cs typeface="+mj-cs"/>
            </a:endParaRP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1800" b="1" dirty="0"/>
              <a:t>一、实验目的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	1.</a:t>
            </a:r>
            <a:r>
              <a:rPr lang="zh-CN" altLang="zh-CN" sz="1800" dirty="0"/>
              <a:t>了解中文字符的读取，点阵显示器的显示原理等。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	2.</a:t>
            </a:r>
            <a:r>
              <a:rPr lang="zh-CN" altLang="zh-CN" sz="1800" dirty="0"/>
              <a:t>学会使用中文点阵生成软件，根据不同显示方式生成汉字点阵数据</a:t>
            </a:r>
            <a:endParaRPr lang="zh-CN" altLang="zh-CN" sz="1800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r>
              <a:rPr lang="zh-CN" altLang="zh-CN" sz="1800" b="1" dirty="0"/>
              <a:t>二、实验内容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	1.	</a:t>
            </a:r>
            <a:r>
              <a:rPr lang="zh-CN" altLang="zh-CN" sz="1800" dirty="0"/>
              <a:t>在</a:t>
            </a:r>
            <a:r>
              <a:rPr lang="en-US" altLang="zh-CN" sz="1800" dirty="0"/>
              <a:t>LED</a:t>
            </a:r>
            <a:r>
              <a:rPr lang="zh-CN" altLang="zh-CN" sz="1800" dirty="0"/>
              <a:t>上静态显示四个汉字。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2.	</a:t>
            </a:r>
            <a:r>
              <a:rPr lang="zh-CN" altLang="zh-CN" sz="1800" dirty="0"/>
              <a:t>编写程序循环移动显示一句中文。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3.	</a:t>
            </a:r>
            <a:r>
              <a:rPr lang="zh-CN" altLang="zh-CN" sz="1800" dirty="0"/>
              <a:t>在</a:t>
            </a:r>
            <a:r>
              <a:rPr lang="en-US" altLang="zh-CN" sz="1800" dirty="0"/>
              <a:t>LED</a:t>
            </a:r>
            <a:r>
              <a:rPr lang="zh-CN" altLang="zh-CN" sz="1800" dirty="0"/>
              <a:t>显示屏上滚动显示自己的姓名和学号。</a:t>
            </a:r>
            <a:endParaRPr lang="zh-CN" altLang="zh-CN" sz="1800" dirty="0"/>
          </a:p>
          <a:p>
            <a:pPr eaLnBrk="1" hangingPunct="1">
              <a:buNone/>
            </a:pPr>
            <a:endParaRPr lang="en-US" altLang="zh-CN" sz="1800" b="1" dirty="0"/>
          </a:p>
          <a:p>
            <a:pPr eaLnBrk="1" hangingPunct="1">
              <a:buNone/>
            </a:pPr>
            <a:r>
              <a:rPr lang="zh-CN" altLang="zh-CN" sz="1800" b="1" dirty="0"/>
              <a:t>三、实验原理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		16*16</a:t>
            </a:r>
            <a:r>
              <a:rPr lang="zh-CN" altLang="zh-CN" sz="1800" dirty="0"/>
              <a:t>点阵</a:t>
            </a:r>
            <a:r>
              <a:rPr lang="en-US" altLang="zh-CN" sz="1800" dirty="0"/>
              <a:t>LED</a:t>
            </a:r>
            <a:r>
              <a:rPr lang="zh-CN" altLang="zh-CN" sz="1800" dirty="0"/>
              <a:t>是由</a:t>
            </a:r>
            <a:r>
              <a:rPr lang="en-US" altLang="zh-CN" sz="1800" dirty="0"/>
              <a:t>4</a:t>
            </a:r>
            <a:r>
              <a:rPr lang="zh-CN" altLang="zh-CN" sz="1800" dirty="0"/>
              <a:t>个</a:t>
            </a:r>
            <a:r>
              <a:rPr lang="en-US" altLang="zh-CN" sz="1800" dirty="0"/>
              <a:t>8*8</a:t>
            </a:r>
            <a:r>
              <a:rPr lang="zh-CN" altLang="zh-CN" sz="1800" dirty="0"/>
              <a:t>的点阵组成的，其内部每一行</a:t>
            </a:r>
            <a:r>
              <a:rPr lang="en-US" altLang="zh-CN" sz="1800" dirty="0"/>
              <a:t>8</a:t>
            </a:r>
            <a:r>
              <a:rPr lang="zh-CN" altLang="zh-CN" sz="1800" dirty="0"/>
              <a:t>个发光二极管的阴极连在一起，每一列的阳极也连在一起，要使某一点亮，只要使该点所在的行为低电平，所在列为高电平就可以了。本实验中列由</a:t>
            </a:r>
            <a:r>
              <a:rPr lang="en-US" altLang="zh-CN" sz="1800" dirty="0"/>
              <a:t>4-16</a:t>
            </a:r>
            <a:r>
              <a:rPr lang="zh-CN" altLang="zh-CN" sz="1800" dirty="0"/>
              <a:t>译码器控制，行由</a:t>
            </a:r>
            <a:r>
              <a:rPr lang="en-US" altLang="zh-CN" sz="1800" dirty="0"/>
              <a:t>74LS273</a:t>
            </a:r>
            <a:r>
              <a:rPr lang="zh-CN" altLang="zh-CN" sz="1800" dirty="0"/>
              <a:t>控制，动态扫描各列，扫描到的列给与对应的码子，循环下去就使各列显示出想要点亮的点，</a:t>
            </a:r>
            <a:r>
              <a:rPr lang="en-US" altLang="zh-CN" sz="1800" dirty="0"/>
              <a:t>4</a:t>
            </a:r>
            <a:r>
              <a:rPr lang="zh-CN" altLang="zh-CN" sz="1800" dirty="0"/>
              <a:t>个</a:t>
            </a:r>
            <a:r>
              <a:rPr lang="en-US" altLang="zh-CN" sz="1800" dirty="0"/>
              <a:t>LED</a:t>
            </a:r>
            <a:r>
              <a:rPr lang="zh-CN" altLang="zh-CN" sz="1800" dirty="0"/>
              <a:t>拼在一起就成一个字符了。</a:t>
            </a:r>
            <a:endParaRPr lang="zh-CN" altLang="zh-CN" sz="1800" dirty="0"/>
          </a:p>
          <a:p>
            <a:pPr eaLnBrk="1" hangingPunct="1"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algn="ctr" eaLnBrk="1" hangingPunct="1">
              <a:buNone/>
            </a:pPr>
            <a:r>
              <a:rPr lang="en-US" altLang="zh-CN" sz="1400" dirty="0"/>
              <a:t>16*16</a:t>
            </a:r>
            <a:r>
              <a:rPr lang="zh-CN" altLang="zh-CN" sz="1400" dirty="0"/>
              <a:t>点阵</a:t>
            </a:r>
            <a:r>
              <a:rPr lang="en-US" altLang="zh-CN" sz="1400" dirty="0"/>
              <a:t>LED</a:t>
            </a:r>
            <a:r>
              <a:rPr lang="zh-CN" altLang="en-US" sz="1400" dirty="0"/>
              <a:t>电路</a:t>
            </a:r>
            <a:endParaRPr lang="zh-CN" altLang="en-US" sz="1400" dirty="0"/>
          </a:p>
        </p:txBody>
      </p:sp>
      <p:pic>
        <p:nvPicPr>
          <p:cNvPr id="47107" name="图片 3" descr="image08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260350"/>
            <a:ext cx="6623050" cy="5616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四、实验步骤</a:t>
            </a:r>
            <a:endParaRPr kumimoji="0" lang="zh-CN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1.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实验连线：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LED </a:t>
            </a:r>
            <a:r>
              <a: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中文移动字幕连线图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  LS273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模块的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WR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RD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分别连到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ISA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总线接口模块的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IOWR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IORD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LS273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模块的数据（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AD0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AD7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）连到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ISA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总线接口模块的数据（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LD0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LD7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  LS273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模块选通线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CE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连到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ISA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总线接口模块的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0000H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点阵模块选通线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CS1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连到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0020H,CS2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连到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0040H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；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WR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连到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ISA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模块的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  IOWR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点阵模块数据线（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D0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～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D7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D8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～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D15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）连到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ISA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总线接口模块的数据（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LD0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～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LD7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）。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点阵模块八线插座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CZ3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连到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LS273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模块的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Q0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～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Q3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即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A0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—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Q0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A1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—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Q1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A2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—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Q2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A3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—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Q3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  <a:endParaRPr kumimoji="0" lang="zh-CN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8131" name="图片 3" descr="image08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713" y="1341438"/>
            <a:ext cx="5832475" cy="2951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  <a:ln/>
        </p:spPr>
        <p:txBody>
          <a:bodyPr vert="horz" wrap="square" lIns="91440" tIns="45720" rIns="91440" bIns="45720" anchor="t"/>
          <a:p>
            <a:pPr eaLnBrk="1" hangingPunct="1">
              <a:buFontTx/>
              <a:buAutoNum type="arabicPeriod" startAt="2"/>
            </a:pPr>
            <a:r>
              <a:rPr lang="zh-CN" altLang="zh-CN" sz="1800" dirty="0"/>
              <a:t>运行程序，观察点阵</a:t>
            </a:r>
            <a:r>
              <a:rPr lang="en-US" altLang="zh-CN" sz="1800" dirty="0"/>
              <a:t>LED</a:t>
            </a:r>
            <a:r>
              <a:rPr lang="zh-CN" altLang="zh-CN" sz="1800" dirty="0"/>
              <a:t>显示内容。</a:t>
            </a:r>
            <a:endParaRPr lang="en-US" altLang="zh-CN" sz="1800" dirty="0"/>
          </a:p>
          <a:p>
            <a:pPr eaLnBrk="1" hangingPunct="1">
              <a:buNone/>
            </a:pPr>
            <a:r>
              <a:rPr lang="zh-CN" altLang="en-US" sz="1800" b="1" dirty="0"/>
              <a:t>五、</a:t>
            </a:r>
            <a:r>
              <a:rPr lang="zh-CN" altLang="zh-CN" sz="1800" b="1" dirty="0"/>
              <a:t>考核方式：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zh-CN" altLang="zh-CN" sz="1800" dirty="0"/>
              <a:t>完成实验内容（</a:t>
            </a:r>
            <a:r>
              <a:rPr lang="en-US" altLang="zh-CN" sz="1800" dirty="0"/>
              <a:t>1</a:t>
            </a:r>
            <a:r>
              <a:rPr lang="zh-CN" altLang="zh-CN" sz="1800" dirty="0"/>
              <a:t>）（</a:t>
            </a:r>
            <a:r>
              <a:rPr lang="en-US" altLang="zh-CN" sz="1800" dirty="0"/>
              <a:t>2</a:t>
            </a:r>
            <a:r>
              <a:rPr lang="zh-CN" altLang="zh-CN" sz="1800" dirty="0"/>
              <a:t>）通过，完成实验内容（</a:t>
            </a:r>
            <a:r>
              <a:rPr lang="en-US" altLang="zh-CN" sz="1800" dirty="0"/>
              <a:t>3</a:t>
            </a:r>
            <a:r>
              <a:rPr lang="zh-CN" altLang="zh-CN" sz="1800" dirty="0"/>
              <a:t>）优秀。</a:t>
            </a:r>
            <a:endParaRPr lang="zh-CN" altLang="zh-CN" sz="1800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651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实验十</a:t>
            </a:r>
            <a:r>
              <a:rPr kumimoji="0" lang="en-US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  128*64</a:t>
            </a: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点阵式</a:t>
            </a:r>
            <a:r>
              <a:rPr kumimoji="0" lang="en-US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LCD</a:t>
            </a:r>
            <a:r>
              <a:rPr kumimoji="0" lang="zh-CN" altLang="zh-CN" sz="3200" b="1" i="0" u="dbl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+mj-lt"/>
                <a:ea typeface="+mj-ea"/>
                <a:cs typeface="+mj-cs"/>
              </a:rPr>
              <a:t>实验</a:t>
            </a:r>
            <a:br>
              <a:rPr kumimoji="0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1800" b="1" dirty="0"/>
              <a:t>一、实验目的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en-US" altLang="zh-CN" sz="1800" b="1" dirty="0"/>
              <a:t>    </a:t>
            </a:r>
            <a:r>
              <a:rPr lang="en-US" altLang="zh-CN" sz="1800" dirty="0"/>
              <a:t>1.</a:t>
            </a:r>
            <a:r>
              <a:rPr lang="zh-CN" altLang="zh-CN" sz="1800" dirty="0"/>
              <a:t>掌握点阵式</a:t>
            </a:r>
            <a:r>
              <a:rPr lang="en-US" altLang="zh-CN" sz="1800" dirty="0"/>
              <a:t>LCD</a:t>
            </a:r>
            <a:r>
              <a:rPr lang="zh-CN" altLang="zh-CN" sz="1800" dirty="0"/>
              <a:t>液晶显示器硬件接口电路，并了解字符的提取及显示原理。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2. </a:t>
            </a:r>
            <a:r>
              <a:rPr lang="zh-CN" altLang="zh-CN" sz="1800" dirty="0"/>
              <a:t>学会使用中文点阵生成软件，根据不同显示方式生成汉字点阵数据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zh-CN" sz="1800" b="1" dirty="0"/>
              <a:t>二、实验内容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en-US" altLang="zh-CN" sz="1800" b="1" dirty="0"/>
              <a:t>    </a:t>
            </a:r>
            <a:r>
              <a:rPr lang="en-US" altLang="zh-CN" sz="1800" dirty="0"/>
              <a:t>1.</a:t>
            </a:r>
            <a:r>
              <a:rPr lang="zh-CN" altLang="zh-CN" sz="1800" dirty="0"/>
              <a:t>编写运行实验程序， 显示自己的姓名、学号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2.</a:t>
            </a:r>
            <a:r>
              <a:rPr lang="zh-CN" altLang="zh-CN" sz="1800" dirty="0"/>
              <a:t>编写运行程序在</a:t>
            </a:r>
            <a:r>
              <a:rPr lang="en-US" altLang="zh-CN" sz="1800" dirty="0"/>
              <a:t>LCD</a:t>
            </a:r>
            <a:r>
              <a:rPr lang="zh-CN" altLang="zh-CN" sz="1800" dirty="0"/>
              <a:t>上显示任意一个规则图形，如全屏显示“</a:t>
            </a:r>
            <a:r>
              <a:rPr lang="en-US" altLang="zh-CN" sz="1800" dirty="0"/>
              <a:t>A</a:t>
            </a:r>
            <a:r>
              <a:rPr lang="zh-CN" altLang="zh-CN" sz="1800" dirty="0"/>
              <a:t>”，“</a:t>
            </a:r>
            <a:r>
              <a:rPr lang="en-US" altLang="zh-CN" sz="1800" dirty="0"/>
              <a:t>B</a:t>
            </a:r>
            <a:r>
              <a:rPr lang="zh-CN" altLang="zh-CN" sz="1800" dirty="0"/>
              <a:t>”，“●”，“▲”等。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3.</a:t>
            </a:r>
            <a:r>
              <a:rPr lang="zh-CN" altLang="zh-CN" sz="1800" dirty="0"/>
              <a:t>修改程序，循环显示姓名学号和规则图形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en-US" sz="1800" b="1" dirty="0"/>
              <a:t>三、实验原理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zh-CN" altLang="zh-CN" sz="1800" dirty="0"/>
              <a:t>基本操作时序</a:t>
            </a:r>
            <a:r>
              <a:rPr lang="zh-CN" altLang="en-US" sz="1800" dirty="0"/>
              <a:t>：</a:t>
            </a:r>
            <a:endParaRPr lang="zh-CN" altLang="zh-CN" sz="1800" dirty="0"/>
          </a:p>
          <a:p>
            <a:pPr lvl="1" eaLnBrk="1" hangingPunct="1">
              <a:buNone/>
            </a:pPr>
            <a:r>
              <a:rPr lang="zh-CN" altLang="zh-CN" sz="1600" dirty="0"/>
              <a:t>读状态：输入：</a:t>
            </a:r>
            <a:r>
              <a:rPr lang="en-US" altLang="zh-CN" sz="1600" dirty="0"/>
              <a:t>RS=L</a:t>
            </a:r>
            <a:r>
              <a:rPr lang="zh-CN" altLang="zh-CN" sz="1600" dirty="0"/>
              <a:t>，</a:t>
            </a:r>
            <a:r>
              <a:rPr lang="en-US" altLang="zh-CN" sz="1600" dirty="0"/>
              <a:t>R/W=H</a:t>
            </a:r>
            <a:r>
              <a:rPr lang="zh-CN" altLang="zh-CN" sz="1600" dirty="0"/>
              <a:t>，</a:t>
            </a:r>
            <a:r>
              <a:rPr lang="en-US" altLang="zh-CN" sz="1600" dirty="0"/>
              <a:t>CS1</a:t>
            </a:r>
            <a:r>
              <a:rPr lang="zh-CN" altLang="zh-CN" sz="1600" dirty="0"/>
              <a:t>或</a:t>
            </a:r>
            <a:r>
              <a:rPr lang="en-US" altLang="zh-CN" sz="1600" dirty="0"/>
              <a:t>CS2=H</a:t>
            </a:r>
            <a:r>
              <a:rPr lang="zh-CN" altLang="zh-CN" sz="1600" dirty="0"/>
              <a:t>，</a:t>
            </a:r>
            <a:r>
              <a:rPr lang="en-US" altLang="zh-CN" sz="1600" dirty="0"/>
              <a:t>E=</a:t>
            </a:r>
            <a:r>
              <a:rPr lang="zh-CN" altLang="zh-CN" sz="1600" dirty="0"/>
              <a:t>高脉冲；输出：</a:t>
            </a:r>
            <a:r>
              <a:rPr lang="en-US" altLang="zh-CN" sz="1600" dirty="0"/>
              <a:t>D7-D0=</a:t>
            </a:r>
            <a:r>
              <a:rPr lang="zh-CN" altLang="zh-CN" sz="1600" dirty="0"/>
              <a:t>状态字</a:t>
            </a:r>
            <a:endParaRPr lang="zh-CN" altLang="zh-CN" sz="1600" dirty="0"/>
          </a:p>
          <a:p>
            <a:pPr lvl="1" eaLnBrk="1" hangingPunct="1">
              <a:buNone/>
            </a:pPr>
            <a:r>
              <a:rPr lang="zh-CN" altLang="zh-CN" sz="1600" dirty="0"/>
              <a:t>写指令：输入：</a:t>
            </a:r>
            <a:r>
              <a:rPr lang="en-US" altLang="zh-CN" sz="1600" dirty="0"/>
              <a:t>RS=L</a:t>
            </a:r>
            <a:r>
              <a:rPr lang="zh-CN" altLang="zh-CN" sz="1600" dirty="0"/>
              <a:t>，</a:t>
            </a:r>
            <a:r>
              <a:rPr lang="en-US" altLang="zh-CN" sz="1600" dirty="0"/>
              <a:t>R/W=L</a:t>
            </a:r>
            <a:r>
              <a:rPr lang="zh-CN" altLang="zh-CN" sz="1600" dirty="0"/>
              <a:t>，</a:t>
            </a:r>
            <a:r>
              <a:rPr lang="en-US" altLang="zh-CN" sz="1600" dirty="0"/>
              <a:t>D7-D0=</a:t>
            </a:r>
            <a:r>
              <a:rPr lang="zh-CN" altLang="zh-CN" sz="1600" dirty="0"/>
              <a:t>指令码，</a:t>
            </a:r>
            <a:r>
              <a:rPr lang="en-US" altLang="zh-CN" sz="1600" dirty="0"/>
              <a:t>CS1</a:t>
            </a:r>
            <a:r>
              <a:rPr lang="zh-CN" altLang="zh-CN" sz="1600" dirty="0"/>
              <a:t>或</a:t>
            </a:r>
            <a:r>
              <a:rPr lang="en-US" altLang="zh-CN" sz="1600" dirty="0"/>
              <a:t>CS2=H</a:t>
            </a:r>
            <a:r>
              <a:rPr lang="zh-CN" altLang="zh-CN" sz="1600" dirty="0"/>
              <a:t>，</a:t>
            </a:r>
            <a:r>
              <a:rPr lang="en-US" altLang="zh-CN" sz="1600" dirty="0"/>
              <a:t>E=</a:t>
            </a:r>
            <a:r>
              <a:rPr lang="zh-CN" altLang="zh-CN" sz="1600" dirty="0"/>
              <a:t>高脉冲；输出：无</a:t>
            </a:r>
            <a:endParaRPr lang="zh-CN" altLang="zh-CN" sz="1600" dirty="0"/>
          </a:p>
          <a:p>
            <a:pPr lvl="1" eaLnBrk="1" hangingPunct="1">
              <a:buNone/>
            </a:pPr>
            <a:r>
              <a:rPr lang="zh-CN" altLang="zh-CN" sz="1600" dirty="0"/>
              <a:t>读数据：输入：</a:t>
            </a:r>
            <a:r>
              <a:rPr lang="en-US" altLang="zh-CN" sz="1600" dirty="0"/>
              <a:t>RS=H</a:t>
            </a:r>
            <a:r>
              <a:rPr lang="zh-CN" altLang="zh-CN" sz="1600" dirty="0"/>
              <a:t>，</a:t>
            </a:r>
            <a:r>
              <a:rPr lang="en-US" altLang="zh-CN" sz="1600" dirty="0"/>
              <a:t>R/W=H</a:t>
            </a:r>
            <a:r>
              <a:rPr lang="zh-CN" altLang="zh-CN" sz="1600" dirty="0"/>
              <a:t>，</a:t>
            </a:r>
            <a:r>
              <a:rPr lang="en-US" altLang="zh-CN" sz="1600" dirty="0"/>
              <a:t>CS1</a:t>
            </a:r>
            <a:r>
              <a:rPr lang="zh-CN" altLang="zh-CN" sz="1600" dirty="0"/>
              <a:t>或</a:t>
            </a:r>
            <a:r>
              <a:rPr lang="en-US" altLang="zh-CN" sz="1600" dirty="0"/>
              <a:t>CS2=H</a:t>
            </a:r>
            <a:r>
              <a:rPr lang="zh-CN" altLang="zh-CN" sz="1600" dirty="0"/>
              <a:t>，</a:t>
            </a:r>
            <a:r>
              <a:rPr lang="en-US" altLang="zh-CN" sz="1600" dirty="0"/>
              <a:t>E=H</a:t>
            </a:r>
            <a:r>
              <a:rPr lang="zh-CN" altLang="zh-CN" sz="1600" dirty="0"/>
              <a:t>；输出：</a:t>
            </a:r>
            <a:r>
              <a:rPr lang="en-US" altLang="zh-CN" sz="1600" dirty="0"/>
              <a:t>D7-D0=</a:t>
            </a:r>
            <a:r>
              <a:rPr lang="zh-CN" altLang="zh-CN" sz="1600" dirty="0"/>
              <a:t>数据</a:t>
            </a:r>
            <a:endParaRPr lang="zh-CN" altLang="zh-CN" sz="1600" dirty="0"/>
          </a:p>
          <a:p>
            <a:pPr lvl="1" eaLnBrk="1" hangingPunct="1">
              <a:buNone/>
            </a:pPr>
            <a:r>
              <a:rPr lang="zh-CN" altLang="zh-CN" sz="1600" dirty="0"/>
              <a:t>写数据：输入：</a:t>
            </a:r>
            <a:r>
              <a:rPr lang="en-US" altLang="zh-CN" sz="1600" dirty="0"/>
              <a:t>RS=H</a:t>
            </a:r>
            <a:r>
              <a:rPr lang="zh-CN" altLang="zh-CN" sz="1600" dirty="0"/>
              <a:t>，</a:t>
            </a:r>
            <a:r>
              <a:rPr lang="en-US" altLang="zh-CN" sz="1600" dirty="0"/>
              <a:t>R/W=L</a:t>
            </a:r>
            <a:r>
              <a:rPr lang="zh-CN" altLang="zh-CN" sz="1600" dirty="0"/>
              <a:t>，</a:t>
            </a:r>
            <a:r>
              <a:rPr lang="en-US" altLang="zh-CN" sz="1600" dirty="0"/>
              <a:t>D7-D0=</a:t>
            </a:r>
            <a:r>
              <a:rPr lang="zh-CN" altLang="zh-CN" sz="1600" dirty="0"/>
              <a:t>数据，</a:t>
            </a:r>
            <a:r>
              <a:rPr lang="en-US" altLang="zh-CN" sz="1600" dirty="0"/>
              <a:t>CS1</a:t>
            </a:r>
            <a:r>
              <a:rPr lang="zh-CN" altLang="zh-CN" sz="1600" dirty="0"/>
              <a:t>或</a:t>
            </a:r>
            <a:r>
              <a:rPr lang="en-US" altLang="zh-CN" sz="1600" dirty="0"/>
              <a:t>CS2=H</a:t>
            </a:r>
            <a:r>
              <a:rPr lang="zh-CN" altLang="zh-CN" sz="1600" dirty="0"/>
              <a:t>，</a:t>
            </a:r>
            <a:r>
              <a:rPr lang="en-US" altLang="zh-CN" sz="1600" dirty="0"/>
              <a:t>E=</a:t>
            </a:r>
            <a:r>
              <a:rPr lang="zh-CN" altLang="zh-CN" sz="1600" dirty="0"/>
              <a:t>高脉冲；输出：无</a:t>
            </a:r>
            <a:endParaRPr lang="zh-CN" altLang="zh-CN" sz="1600" dirty="0"/>
          </a:p>
          <a:p>
            <a:pPr eaLnBrk="1" hangingPunct="1">
              <a:buNone/>
            </a:pPr>
            <a:endParaRPr lang="zh-CN" altLang="en-US" sz="18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内容占位符 2"/>
          <p:cNvSpPr>
            <a:spLocks noGrp="1"/>
          </p:cNvSpPr>
          <p:nvPr>
            <p:ph sz="half" idx="1"/>
          </p:nvPr>
        </p:nvSpPr>
        <p:spPr>
          <a:xfrm>
            <a:off x="250825" y="549275"/>
            <a:ext cx="3960813" cy="5616575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            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            LCD</a:t>
            </a:r>
            <a:r>
              <a:rPr lang="zh-CN" altLang="zh-CN" sz="1800" dirty="0">
                <a:latin typeface="+mn-lt"/>
                <a:ea typeface="+mn-ea"/>
                <a:cs typeface="+mn-cs"/>
              </a:rPr>
              <a:t>控制器接线图</a:t>
            </a:r>
            <a:endParaRPr lang="zh-CN" altLang="en-US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51203" name="内容占位符 3"/>
          <p:cNvSpPr>
            <a:spLocks noGrp="1"/>
          </p:cNvSpPr>
          <p:nvPr>
            <p:ph sz="half" idx="2"/>
          </p:nvPr>
        </p:nvSpPr>
        <p:spPr>
          <a:xfrm>
            <a:off x="4211638" y="476250"/>
            <a:ext cx="4752975" cy="5616575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                   LCD</a:t>
            </a:r>
            <a:r>
              <a:rPr lang="zh-CN" altLang="zh-CN" sz="1800" dirty="0">
                <a:latin typeface="+mn-lt"/>
                <a:ea typeface="+mn-ea"/>
                <a:cs typeface="+mn-cs"/>
              </a:rPr>
              <a:t>显示器的引脚</a:t>
            </a:r>
            <a:r>
              <a:rPr lang="zh-CN" altLang="en-US" sz="1800" dirty="0">
                <a:latin typeface="+mn-lt"/>
                <a:ea typeface="+mn-ea"/>
                <a:cs typeface="+mn-cs"/>
              </a:rPr>
              <a:t>说明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zh-CN" altLang="en-US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51204" name="图片 5" descr="image09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484313"/>
            <a:ext cx="3889375" cy="34861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356100" y="1052513"/>
          <a:ext cx="4464050" cy="5040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88"/>
                <a:gridCol w="470307"/>
                <a:gridCol w="1418939"/>
                <a:gridCol w="393788"/>
                <a:gridCol w="393788"/>
                <a:gridCol w="1393885"/>
              </a:tblGrid>
              <a:tr h="416206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rgbClr val="0070C0"/>
                          </a:solidFill>
                        </a:rPr>
                        <a:t>编号</a:t>
                      </a:r>
                      <a:endParaRPr lang="zh-CN" sz="1000" b="1" kern="100" dirty="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rgbClr val="0070C0"/>
                          </a:solidFill>
                        </a:rPr>
                        <a:t>符号</a:t>
                      </a:r>
                      <a:endParaRPr lang="zh-CN" sz="1000" b="1" kern="100" dirty="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rgbClr val="0070C0"/>
                          </a:solidFill>
                        </a:rPr>
                        <a:t>引脚说明</a:t>
                      </a:r>
                      <a:endParaRPr lang="zh-CN" sz="1000" b="1" kern="100" dirty="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rgbClr val="0070C0"/>
                          </a:solidFill>
                        </a:rPr>
                        <a:t>编号</a:t>
                      </a:r>
                      <a:endParaRPr lang="zh-CN" sz="1000" b="1" kern="100" dirty="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rgbClr val="0070C0"/>
                          </a:solidFill>
                        </a:rPr>
                        <a:t>符号</a:t>
                      </a:r>
                      <a:endParaRPr lang="zh-CN" sz="1000" b="1" kern="100" dirty="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rgbClr val="0070C0"/>
                          </a:solidFill>
                        </a:rPr>
                        <a:t>引脚说明</a:t>
                      </a:r>
                      <a:endParaRPr lang="zh-CN" sz="1000" b="1" kern="100" dirty="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7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VSS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/>
                        <a:t>电源地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11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DB4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Data I/O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7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2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VDD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/>
                        <a:t>电源正极（</a:t>
                      </a:r>
                      <a:r>
                        <a:rPr lang="en-US" sz="1000" kern="100" dirty="0"/>
                        <a:t>+5V</a:t>
                      </a:r>
                      <a:r>
                        <a:rPr lang="zh-CN" sz="1000" kern="100" dirty="0"/>
                        <a:t>）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10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DB5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Data I/O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9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3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VO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/>
                        <a:t>液晶显示偏压输入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13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DB6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Data I/O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7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4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RS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/>
                        <a:t>数据</a:t>
                      </a:r>
                      <a:r>
                        <a:rPr lang="en-US" sz="1000" kern="100" dirty="0"/>
                        <a:t>/</a:t>
                      </a:r>
                      <a:r>
                        <a:rPr lang="zh-CN" sz="1000" kern="100" dirty="0"/>
                        <a:t>命令选择端（</a:t>
                      </a:r>
                      <a:r>
                        <a:rPr lang="en-US" sz="1000" kern="100" dirty="0"/>
                        <a:t>H/L</a:t>
                      </a:r>
                      <a:r>
                        <a:rPr lang="zh-CN" sz="1000" kern="100" dirty="0"/>
                        <a:t>）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14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DB7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Data I/O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7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5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R/W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/>
                        <a:t>读写控制信号（</a:t>
                      </a:r>
                      <a:r>
                        <a:rPr lang="en-US" sz="1000" kern="100" dirty="0"/>
                        <a:t>H/L</a:t>
                      </a:r>
                      <a:r>
                        <a:rPr lang="zh-CN" sz="1000" kern="100" dirty="0"/>
                        <a:t>）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15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CS1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/>
                        <a:t>片选</a:t>
                      </a:r>
                      <a:r>
                        <a:rPr lang="en-US" sz="1000" kern="100" dirty="0"/>
                        <a:t>IC1</a:t>
                      </a:r>
                      <a:r>
                        <a:rPr lang="zh-CN" sz="1000" kern="100" dirty="0"/>
                        <a:t>信号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7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6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E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/>
                        <a:t>使能信号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16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CS2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/>
                        <a:t>片选</a:t>
                      </a:r>
                      <a:r>
                        <a:rPr lang="en-US" sz="1000" kern="100" dirty="0"/>
                        <a:t>IC2</a:t>
                      </a:r>
                      <a:r>
                        <a:rPr lang="zh-CN" sz="1000" kern="100" dirty="0"/>
                        <a:t>信号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7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7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DB0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Data I/O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17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RST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/>
                        <a:t>复位端（低电平复位）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7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8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DB1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Data I/O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18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VEE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/>
                        <a:t>负电源输出（</a:t>
                      </a:r>
                      <a:r>
                        <a:rPr lang="en-US" sz="1000" kern="100" dirty="0"/>
                        <a:t>-10V</a:t>
                      </a:r>
                      <a:r>
                        <a:rPr lang="zh-CN" sz="1000" kern="100" dirty="0"/>
                        <a:t>）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7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9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DB2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Data I/O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19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BLA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/>
                        <a:t>背光源正极（</a:t>
                      </a:r>
                      <a:r>
                        <a:rPr lang="en-US" sz="1000" kern="100" dirty="0"/>
                        <a:t>+4.2V</a:t>
                      </a:r>
                      <a:r>
                        <a:rPr lang="zh-CN" sz="1000" kern="100" dirty="0"/>
                        <a:t>）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7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10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DB3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/>
                        <a:t>Data I/O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20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/>
                        <a:t>BLK</a:t>
                      </a:r>
                      <a:endParaRPr lang="zh-CN" sz="10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/>
                        <a:t>背光源负极</a:t>
                      </a: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539750" y="333375"/>
            <a:ext cx="8229600" cy="579278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zh-CN" altLang="zh-CN" sz="1800" dirty="0"/>
              <a:t>状态字说明：对控制器每次读写操作之前，都必须进行读写检测，确保</a:t>
            </a:r>
            <a:r>
              <a:rPr lang="en-US" altLang="zh-CN" sz="1800" dirty="0"/>
              <a:t>STA7</a:t>
            </a:r>
            <a:r>
              <a:rPr lang="zh-CN" altLang="zh-CN" sz="1800" dirty="0"/>
              <a:t>为</a:t>
            </a:r>
            <a:r>
              <a:rPr lang="en-US" altLang="zh-CN" sz="1800" dirty="0"/>
              <a:t>0</a:t>
            </a:r>
            <a:endParaRPr lang="zh-CN" altLang="zh-CN" sz="18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r>
              <a:rPr lang="zh-CN" altLang="en-US" sz="1800" dirty="0"/>
              <a:t>（</a:t>
            </a:r>
            <a:r>
              <a:rPr lang="en-US" altLang="zh-CN" sz="1800" i="1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/>
              <a:t>RAM</a:t>
            </a:r>
            <a:r>
              <a:rPr lang="zh-CN" altLang="zh-CN" sz="1800" dirty="0"/>
              <a:t>地址映射：</a:t>
            </a:r>
            <a:r>
              <a:rPr lang="en-US" altLang="zh-CN" sz="1800" dirty="0"/>
              <a:t>LCD</a:t>
            </a:r>
            <a:r>
              <a:rPr lang="zh-CN" altLang="zh-CN" sz="1800" dirty="0"/>
              <a:t>显示屏由两片控制器控制，每个内部带有</a:t>
            </a:r>
            <a:r>
              <a:rPr lang="en-US" altLang="zh-CN" sz="1800" dirty="0"/>
              <a:t>64*64</a:t>
            </a:r>
            <a:r>
              <a:rPr lang="zh-CN" altLang="zh-CN" sz="1800" dirty="0"/>
              <a:t>位（</a:t>
            </a:r>
            <a:r>
              <a:rPr lang="en-US" altLang="zh-CN" sz="1800" dirty="0"/>
              <a:t>510</a:t>
            </a:r>
            <a:r>
              <a:rPr lang="zh-CN" altLang="zh-CN" sz="1800" dirty="0"/>
              <a:t>字节）的</a:t>
            </a:r>
            <a:r>
              <a:rPr lang="en-US" altLang="zh-CN" sz="1800" dirty="0"/>
              <a:t>RAM</a:t>
            </a:r>
            <a:r>
              <a:rPr lang="zh-CN" altLang="zh-CN" sz="1800" dirty="0"/>
              <a:t>缓冲区，对应关系如图</a:t>
            </a:r>
            <a:endParaRPr lang="en-US" altLang="zh-CN" sz="18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endParaRPr lang="en-US" altLang="zh-CN" sz="1400" dirty="0"/>
          </a:p>
          <a:p>
            <a:pPr eaLnBrk="1" hangingPunct="1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</a:t>
            </a:r>
            <a:r>
              <a:rPr lang="zh-CN" altLang="zh-CN" sz="1800" dirty="0"/>
              <a:t>指令说明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eaLnBrk="1" hangingPunct="1">
              <a:buNone/>
            </a:pPr>
            <a:endParaRPr lang="zh-CN" altLang="en-US" sz="1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31913" y="1052513"/>
          <a:ext cx="6840538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0190"/>
                <a:gridCol w="1710190"/>
                <a:gridCol w="1710190"/>
                <a:gridCol w="1710190"/>
              </a:tblGrid>
              <a:tr h="407112"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D7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D6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D5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D4</a:t>
                      </a:r>
                      <a:r>
                        <a:rPr lang="zh-CN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～</a:t>
                      </a: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D0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690"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STA7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STA6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STA5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STA4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～</a:t>
                      </a: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STA0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325"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读写操作使能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：关闭，</a:t>
                      </a: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：显示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未用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液晶显示状态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：禁止，</a:t>
                      </a: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：允许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未用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49" name="图片 5" descr="image08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438" y="2852738"/>
            <a:ext cx="4019550" cy="21145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76375" y="5084763"/>
          <a:ext cx="6096000" cy="1223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6034">
                <a:tc>
                  <a:txBody>
                    <a:bodyPr/>
                    <a:lstStyle/>
                    <a:p>
                      <a:pPr marL="459105" indent="-459105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baseline="0" dirty="0">
                          <a:solidFill>
                            <a:srgbClr val="0070C0"/>
                          </a:solidFill>
                        </a:rPr>
                        <a:t>指令码</a:t>
                      </a:r>
                      <a:endParaRPr lang="zh-CN" sz="1200" b="1" kern="100" baseline="0" dirty="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9105" indent="-459105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baseline="0" dirty="0">
                          <a:solidFill>
                            <a:srgbClr val="0070C0"/>
                          </a:solidFill>
                        </a:rPr>
                        <a:t>功能</a:t>
                      </a:r>
                      <a:endParaRPr lang="zh-CN" sz="1200" b="1" kern="100" baseline="0" dirty="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9105" indent="-459105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baseline="0" dirty="0">
                          <a:solidFill>
                            <a:srgbClr val="0070C0"/>
                          </a:solidFill>
                        </a:rPr>
                        <a:t>指令码</a:t>
                      </a:r>
                      <a:endParaRPr lang="zh-CN" sz="1200" b="1" kern="100" baseline="0" dirty="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9105" indent="-459105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baseline="0" dirty="0">
                          <a:solidFill>
                            <a:srgbClr val="0070C0"/>
                          </a:solidFill>
                        </a:rPr>
                        <a:t>功能</a:t>
                      </a:r>
                      <a:endParaRPr lang="zh-CN" sz="1200" b="1" kern="100" baseline="0" dirty="0">
                        <a:solidFill>
                          <a:srgbClr val="0070C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3EH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 dirty="0"/>
                        <a:t>关显示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B8H+</a:t>
                      </a:r>
                      <a:r>
                        <a:rPr lang="zh-CN" sz="1200" kern="100" baseline="0" dirty="0"/>
                        <a:t>页码（</a:t>
                      </a:r>
                      <a:r>
                        <a:rPr lang="en-US" sz="1200" kern="100" baseline="0" dirty="0"/>
                        <a:t>0</a:t>
                      </a:r>
                      <a:r>
                        <a:rPr lang="zh-CN" sz="1200" kern="100" baseline="0" dirty="0"/>
                        <a:t>～</a:t>
                      </a:r>
                      <a:r>
                        <a:rPr lang="en-US" sz="1200" kern="100" baseline="0" dirty="0"/>
                        <a:t>7</a:t>
                      </a:r>
                      <a:r>
                        <a:rPr lang="zh-CN" sz="1200" kern="100" baseline="0" dirty="0"/>
                        <a:t>）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/>
                        <a:t>设置数据地址页指针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3FH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 dirty="0"/>
                        <a:t>开显示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40H+</a:t>
                      </a:r>
                      <a:r>
                        <a:rPr lang="zh-CN" sz="1200" kern="100" baseline="0" dirty="0"/>
                        <a:t>列码（</a:t>
                      </a:r>
                      <a:r>
                        <a:rPr lang="en-US" sz="1200" kern="100" baseline="0" dirty="0"/>
                        <a:t>0</a:t>
                      </a:r>
                      <a:r>
                        <a:rPr lang="zh-CN" sz="1200" kern="100" baseline="0" dirty="0"/>
                        <a:t>～</a:t>
                      </a:r>
                      <a:r>
                        <a:rPr lang="en-US" sz="1200" kern="100" baseline="0" dirty="0"/>
                        <a:t>36</a:t>
                      </a:r>
                      <a:r>
                        <a:rPr lang="zh-CN" sz="1200" kern="100" baseline="0" dirty="0"/>
                        <a:t>）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 dirty="0"/>
                        <a:t>设置数据地址列指针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C0H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/>
                        <a:t>设置显示初始行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ctr" fontAlgn="base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zh-CN" sz="1800" dirty="0"/>
              <a:t>四、实验步骤</a:t>
            </a:r>
            <a:endParaRPr lang="zh-CN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1.</a:t>
            </a:r>
            <a:r>
              <a:rPr lang="zh-CN" altLang="zh-CN" sz="1800" dirty="0"/>
              <a:t>实验连线：</a:t>
            </a:r>
            <a:r>
              <a:rPr lang="en-US" altLang="zh-CN" sz="1800" dirty="0"/>
              <a:t>                            </a:t>
            </a:r>
            <a:r>
              <a:rPr lang="en-US" altLang="zh-CN" sz="1600" dirty="0"/>
              <a:t>LCD</a:t>
            </a:r>
            <a:r>
              <a:rPr lang="zh-CN" altLang="en-US" sz="1600" dirty="0"/>
              <a:t>实验连线图</a:t>
            </a:r>
            <a:endParaRPr lang="en-US" altLang="zh-CN" sz="16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zh-CN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	LCD</a:t>
            </a:r>
            <a:r>
              <a:rPr lang="zh-CN" altLang="zh-CN" sz="1800" dirty="0"/>
              <a:t>液晶显示模块的</a:t>
            </a:r>
            <a:r>
              <a:rPr lang="en-US" altLang="zh-CN" sz="1800" dirty="0"/>
              <a:t>SWR</a:t>
            </a:r>
            <a:r>
              <a:rPr lang="zh-CN" altLang="zh-CN" sz="1800" dirty="0"/>
              <a:t>、</a:t>
            </a:r>
            <a:r>
              <a:rPr lang="en-US" altLang="zh-CN" sz="1800" dirty="0"/>
              <a:t>SRD</a:t>
            </a:r>
            <a:r>
              <a:rPr lang="zh-CN" altLang="zh-CN" sz="1800" dirty="0"/>
              <a:t>分别连到</a:t>
            </a:r>
            <a:r>
              <a:rPr lang="en-US" altLang="zh-CN" sz="1800" dirty="0"/>
              <a:t>ISA</a:t>
            </a:r>
            <a:r>
              <a:rPr lang="zh-CN" altLang="zh-CN" sz="1800" dirty="0"/>
              <a:t>总线接口模块的</a:t>
            </a:r>
            <a:r>
              <a:rPr lang="en-US" altLang="zh-CN" sz="1800" dirty="0"/>
              <a:t>IOWR</a:t>
            </a:r>
            <a:r>
              <a:rPr lang="zh-CN" altLang="zh-CN" sz="1800" dirty="0"/>
              <a:t>、</a:t>
            </a:r>
            <a:r>
              <a:rPr lang="en-US" altLang="zh-CN" sz="1800" dirty="0"/>
              <a:t>IORD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LCD</a:t>
            </a:r>
            <a:r>
              <a:rPr lang="zh-CN" altLang="zh-CN" sz="1800" dirty="0"/>
              <a:t>液晶显示模块的数据线（</a:t>
            </a:r>
            <a:r>
              <a:rPr lang="en-US" altLang="zh-CN" sz="1800" dirty="0"/>
              <a:t>AD0</a:t>
            </a:r>
            <a:r>
              <a:rPr lang="zh-CN" altLang="zh-CN" sz="1800" dirty="0"/>
              <a:t>～</a:t>
            </a:r>
            <a:r>
              <a:rPr lang="en-US" altLang="zh-CN" sz="1800" dirty="0"/>
              <a:t>AD7</a:t>
            </a:r>
            <a:r>
              <a:rPr lang="zh-CN" altLang="zh-CN" sz="1800" dirty="0"/>
              <a:t>）连到</a:t>
            </a:r>
            <a:r>
              <a:rPr lang="en-US" altLang="zh-CN" sz="1800" dirty="0"/>
              <a:t>ISA</a:t>
            </a:r>
            <a:r>
              <a:rPr lang="zh-CN" altLang="zh-CN" sz="1800" dirty="0"/>
              <a:t>总线接口模块的数据线（</a:t>
            </a:r>
            <a:r>
              <a:rPr lang="en-US" altLang="zh-CN" sz="1800" dirty="0"/>
              <a:t>LD0</a:t>
            </a:r>
            <a:r>
              <a:rPr lang="zh-CN" altLang="zh-CN" sz="1800" dirty="0"/>
              <a:t>～</a:t>
            </a:r>
            <a:r>
              <a:rPr lang="en-US" altLang="zh-CN" sz="1800" dirty="0"/>
              <a:t>LD7</a:t>
            </a:r>
            <a:r>
              <a:rPr lang="zh-CN" altLang="zh-CN" sz="1800" dirty="0"/>
              <a:t>）。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LCD</a:t>
            </a:r>
            <a:r>
              <a:rPr lang="zh-CN" altLang="zh-CN" sz="1800" dirty="0"/>
              <a:t>控制信号接</a:t>
            </a:r>
            <a:r>
              <a:rPr lang="en-US" altLang="zh-CN" sz="1800" dirty="0"/>
              <a:t>ISA</a:t>
            </a:r>
            <a:r>
              <a:rPr lang="zh-CN" altLang="zh-CN" sz="1800" dirty="0"/>
              <a:t>总线的地址线，对应如下</a:t>
            </a:r>
            <a:r>
              <a:rPr lang="en-US" altLang="zh-CN" sz="1800" dirty="0"/>
              <a:t>E</a:t>
            </a:r>
            <a:r>
              <a:rPr lang="zh-CN" altLang="zh-CN" sz="1800" dirty="0"/>
              <a:t>—</a:t>
            </a:r>
            <a:r>
              <a:rPr lang="en-US" altLang="zh-CN" sz="1800" dirty="0"/>
              <a:t>A6,R/W</a:t>
            </a:r>
            <a:r>
              <a:rPr lang="zh-CN" altLang="zh-CN" sz="1800" dirty="0"/>
              <a:t>—</a:t>
            </a:r>
            <a:r>
              <a:rPr lang="en-US" altLang="zh-CN" sz="1800" dirty="0"/>
              <a:t>A3,CS1</a:t>
            </a:r>
            <a:r>
              <a:rPr lang="zh-CN" altLang="zh-CN" sz="1800" dirty="0"/>
              <a:t>—</a:t>
            </a:r>
            <a:r>
              <a:rPr lang="en-US" altLang="zh-CN" sz="1800" dirty="0"/>
              <a:t>A2,CS2</a:t>
            </a:r>
            <a:r>
              <a:rPr lang="zh-CN" altLang="zh-CN" sz="1800" dirty="0"/>
              <a:t>—</a:t>
            </a:r>
            <a:r>
              <a:rPr lang="en-US" altLang="zh-CN" sz="1800" dirty="0"/>
              <a:t>A1,RS</a:t>
            </a:r>
            <a:r>
              <a:rPr lang="zh-CN" altLang="zh-CN" sz="1800" dirty="0"/>
              <a:t>—</a:t>
            </a:r>
            <a:r>
              <a:rPr lang="en-US" altLang="zh-CN" sz="1800" dirty="0"/>
              <a:t>A0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    </a:t>
            </a:r>
            <a:r>
              <a:rPr lang="zh-CN" altLang="zh-CN" sz="1800" dirty="0"/>
              <a:t>（</a:t>
            </a:r>
            <a:r>
              <a:rPr lang="zh-CN" altLang="zh-CN" sz="1800" b="1" dirty="0"/>
              <a:t>注：</a:t>
            </a:r>
            <a:r>
              <a:rPr lang="en-US" altLang="zh-CN" sz="1800" b="1" dirty="0"/>
              <a:t> </a:t>
            </a:r>
            <a:r>
              <a:rPr lang="en-US" altLang="zh-CN" sz="1800" dirty="0"/>
              <a:t>E,R/W,CS1,CS2,RS</a:t>
            </a:r>
            <a:r>
              <a:rPr lang="zh-CN" altLang="zh-CN" sz="1800" dirty="0"/>
              <a:t>已通过印刷线路板与</a:t>
            </a:r>
            <a:r>
              <a:rPr lang="en-US" altLang="zh-CN" sz="1800" dirty="0"/>
              <a:t>A6,A3,A2,A1,A0</a:t>
            </a:r>
            <a:r>
              <a:rPr lang="zh-CN" altLang="zh-CN" sz="1800" dirty="0"/>
              <a:t>连接好，无需连线。）</a:t>
            </a:r>
            <a:endParaRPr lang="zh-CN" altLang="zh-CN" sz="1800" dirty="0"/>
          </a:p>
        </p:txBody>
      </p:sp>
      <p:pic>
        <p:nvPicPr>
          <p:cNvPr id="53251" name="图片 4" descr="image093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981075"/>
            <a:ext cx="3829050" cy="2735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1800" dirty="0"/>
              <a:t>		</a:t>
            </a:r>
            <a:r>
              <a:rPr lang="zh-CN" altLang="zh-CN" sz="1800" dirty="0"/>
              <a:t>根据连线，对</a:t>
            </a:r>
            <a:r>
              <a:rPr lang="en-US" altLang="zh-CN" sz="1800" dirty="0"/>
              <a:t>LCD</a:t>
            </a:r>
            <a:r>
              <a:rPr lang="zh-CN" altLang="zh-CN" sz="1800" dirty="0"/>
              <a:t>进行操作的读写地址如表</a:t>
            </a:r>
            <a:r>
              <a:rPr lang="en-US" altLang="zh-CN" sz="1800" dirty="0"/>
              <a:t>: LCD</a:t>
            </a:r>
            <a:r>
              <a:rPr lang="zh-CN" altLang="zh-CN" sz="1800" dirty="0"/>
              <a:t>读写地址对照表</a:t>
            </a:r>
            <a:endParaRPr lang="zh-CN" altLang="zh-CN" sz="1800" dirty="0"/>
          </a:p>
          <a:p>
            <a:pPr eaLnBrk="1" hangingPunct="1"/>
            <a:endParaRPr lang="en-US" altLang="zh-CN" sz="1800" dirty="0"/>
          </a:p>
          <a:p>
            <a:pPr eaLnBrk="1" hangingPunct="1"/>
            <a:endParaRPr lang="en-US" altLang="zh-CN" sz="1800" dirty="0"/>
          </a:p>
          <a:p>
            <a:pPr eaLnBrk="1" hangingPunct="1"/>
            <a:endParaRPr lang="en-US" altLang="zh-CN" sz="1800" dirty="0"/>
          </a:p>
          <a:p>
            <a:pPr eaLnBrk="1" hangingPunct="1"/>
            <a:endParaRPr lang="en-US" altLang="zh-CN" sz="1800" dirty="0"/>
          </a:p>
          <a:p>
            <a:pPr eaLnBrk="1" hangingPunct="1"/>
            <a:endParaRPr lang="en-US" altLang="zh-CN" sz="1800" dirty="0"/>
          </a:p>
          <a:p>
            <a:pPr eaLnBrk="1" hangingPunct="1"/>
            <a:endParaRPr lang="en-US" altLang="zh-CN" sz="1800" dirty="0"/>
          </a:p>
          <a:p>
            <a:pPr eaLnBrk="1" hangingPunct="1"/>
            <a:endParaRPr lang="en-US" altLang="zh-CN" sz="1800" dirty="0"/>
          </a:p>
          <a:p>
            <a:pPr eaLnBrk="1" hangingPunct="1"/>
            <a:endParaRPr lang="en-US" altLang="zh-CN" sz="1800" dirty="0"/>
          </a:p>
          <a:p>
            <a:pPr eaLnBrk="1" hangingPunct="1"/>
            <a:endParaRPr lang="en-US" altLang="zh-CN" sz="1800" dirty="0"/>
          </a:p>
          <a:p>
            <a:pPr eaLnBrk="1" hangingPunct="1"/>
            <a:endParaRPr lang="en-US" altLang="zh-CN" sz="1800" dirty="0"/>
          </a:p>
          <a:p>
            <a:pPr eaLnBrk="1" hangingPunct="1"/>
            <a:endParaRPr lang="en-US" altLang="zh-CN" sz="1800" dirty="0"/>
          </a:p>
          <a:p>
            <a:pPr eaLnBrk="1" hangingPunct="1"/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	2.</a:t>
            </a:r>
            <a:r>
              <a:rPr lang="zh-CN" altLang="zh-CN" sz="1800" dirty="0"/>
              <a:t>运行演示程序，观察液晶显示器。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en-US" altLang="zh-CN" sz="1800" dirty="0"/>
              <a:t>	3.</a:t>
            </a:r>
            <a:r>
              <a:rPr lang="zh-CN" altLang="zh-CN" sz="1800" dirty="0"/>
              <a:t>修改程序，在液晶显示器上显示自己设计的内容。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en-US" sz="1800" b="1" dirty="0"/>
              <a:t>五、</a:t>
            </a:r>
            <a:r>
              <a:rPr lang="zh-CN" altLang="zh-CN" sz="1800" b="1" dirty="0"/>
              <a:t>考核方式</a:t>
            </a:r>
            <a:endParaRPr lang="en-US" altLang="zh-CN" sz="1800" b="1" dirty="0"/>
          </a:p>
          <a:p>
            <a:pPr eaLnBrk="1" hangingPunct="1">
              <a:buNone/>
            </a:pPr>
            <a:r>
              <a:rPr lang="en-US" altLang="zh-CN" sz="1800" dirty="0"/>
              <a:t>	</a:t>
            </a:r>
            <a:r>
              <a:rPr lang="zh-CN" altLang="zh-CN" sz="1800" dirty="0"/>
              <a:t>完成实验内容（</a:t>
            </a:r>
            <a:r>
              <a:rPr lang="en-US" altLang="zh-CN" sz="1800" dirty="0"/>
              <a:t>1</a:t>
            </a:r>
            <a:r>
              <a:rPr lang="zh-CN" altLang="zh-CN" sz="1800" dirty="0"/>
              <a:t>）（</a:t>
            </a:r>
            <a:r>
              <a:rPr lang="en-US" altLang="zh-CN" sz="1800" dirty="0"/>
              <a:t>2</a:t>
            </a:r>
            <a:r>
              <a:rPr lang="zh-CN" altLang="zh-CN" sz="1800" dirty="0"/>
              <a:t>）通过，完成实验内容（</a:t>
            </a:r>
            <a:r>
              <a:rPr lang="en-US" altLang="zh-CN" sz="1800" dirty="0"/>
              <a:t>3</a:t>
            </a:r>
            <a:r>
              <a:rPr lang="zh-CN" altLang="zh-CN" sz="1800" dirty="0"/>
              <a:t>）优秀。</a:t>
            </a:r>
            <a:endParaRPr lang="zh-CN" altLang="zh-CN" sz="1800" dirty="0"/>
          </a:p>
          <a:p>
            <a:pPr eaLnBrk="1" hangingPunct="1"/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188" y="836613"/>
          <a:ext cx="8064500" cy="3600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90"/>
                <a:gridCol w="806490"/>
                <a:gridCol w="806490"/>
                <a:gridCol w="806490"/>
                <a:gridCol w="806490"/>
                <a:gridCol w="806490"/>
                <a:gridCol w="806490"/>
                <a:gridCol w="806490"/>
                <a:gridCol w="654776"/>
                <a:gridCol w="958202"/>
              </a:tblGrid>
              <a:tr h="344027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A7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A6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A5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A4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A3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A2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A1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A0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/>
                        <a:t>代码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 dirty="0"/>
                        <a:t>功能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27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E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R/W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CS1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CS2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RS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  <a:tc vMerge="1">
                  <a:tcPr/>
                </a:tc>
              </a:tr>
              <a:tr h="344027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1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44H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/>
                        <a:t>写指令</a:t>
                      </a:r>
                      <a:r>
                        <a:rPr lang="en-US" sz="1200" kern="100" baseline="0"/>
                        <a:t>C1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27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42H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/>
                        <a:t>写指令</a:t>
                      </a:r>
                      <a:r>
                        <a:rPr lang="en-US" sz="1200" kern="100" baseline="0"/>
                        <a:t>C2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27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1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45H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/>
                        <a:t>写数据</a:t>
                      </a:r>
                      <a:r>
                        <a:rPr lang="en-US" sz="1200" kern="100" baseline="0"/>
                        <a:t>C1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27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1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43H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 dirty="0"/>
                        <a:t>写数据</a:t>
                      </a:r>
                      <a:r>
                        <a:rPr lang="en-US" sz="1200" kern="100" baseline="0" dirty="0"/>
                        <a:t>C2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27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1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1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1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4DH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/>
                        <a:t>读数据</a:t>
                      </a:r>
                      <a:r>
                        <a:rPr lang="en-US" sz="1200" kern="100" baseline="0"/>
                        <a:t>C1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27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1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1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4BH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/>
                        <a:t>读数据</a:t>
                      </a:r>
                      <a:r>
                        <a:rPr lang="en-US" sz="1200" kern="100" baseline="0"/>
                        <a:t>C2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42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4CH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 dirty="0"/>
                        <a:t>读忙状态</a:t>
                      </a:r>
                      <a:r>
                        <a:rPr lang="en-US" sz="1200" kern="100" baseline="0" dirty="0"/>
                        <a:t>C1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42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0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1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/>
                        <a:t>1</a:t>
                      </a:r>
                      <a:endParaRPr lang="zh-CN" sz="1200" kern="100" baseline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0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baseline="0" dirty="0"/>
                        <a:t>4AH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baseline="0" dirty="0"/>
                        <a:t>读忙状态</a:t>
                      </a:r>
                      <a:r>
                        <a:rPr lang="en-US" sz="1200" kern="100" baseline="0" dirty="0"/>
                        <a:t>C2</a:t>
                      </a:r>
                      <a:endParaRPr lang="zh-CN" sz="1200" kern="100" baseline="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常用</a:t>
            </a:r>
            <a:r>
              <a:rPr lang="en-US" altLang="zh-CN" sz="3600" dirty="0"/>
              <a:t>DOS</a:t>
            </a:r>
            <a:r>
              <a:rPr lang="zh-CN" altLang="en-US" sz="3600" dirty="0"/>
              <a:t>系统功能调用</a:t>
            </a:r>
            <a:endParaRPr lang="zh-CN" altLang="en-US" sz="3600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400" b="1" dirty="0"/>
              <a:t>01H </a:t>
            </a:r>
            <a:r>
              <a:rPr lang="zh-CN" altLang="zh-CN" sz="2400" b="1" dirty="0"/>
              <a:t>功能：从键盘输入一个字符并回显</a:t>
            </a:r>
            <a:endParaRPr lang="zh-CN" altLang="zh-CN" sz="2400" dirty="0"/>
          </a:p>
          <a:p>
            <a:pPr eaLnBrk="1" hangingPunct="1">
              <a:buNone/>
            </a:pPr>
            <a:r>
              <a:rPr lang="en-US" altLang="zh-CN" sz="2400" dirty="0"/>
              <a:t>		</a:t>
            </a:r>
            <a:r>
              <a:rPr lang="zh-CN" altLang="zh-CN" sz="2400" dirty="0"/>
              <a:t>入口：</a:t>
            </a:r>
            <a:r>
              <a:rPr lang="en-US" altLang="zh-CN" sz="2400" dirty="0"/>
              <a:t>AH = 01H</a:t>
            </a:r>
            <a:endParaRPr lang="zh-CN" altLang="zh-CN" sz="2400" dirty="0"/>
          </a:p>
          <a:p>
            <a:pPr eaLnBrk="1" hangingPunct="1">
              <a:buNone/>
            </a:pPr>
            <a:r>
              <a:rPr lang="en-US" altLang="zh-CN" sz="2400" dirty="0"/>
              <a:t>		</a:t>
            </a:r>
            <a:r>
              <a:rPr lang="zh-CN" altLang="zh-CN" sz="2400" dirty="0"/>
              <a:t>出口：</a:t>
            </a:r>
            <a:r>
              <a:rPr lang="en-US" altLang="zh-CN" sz="2400" dirty="0"/>
              <a:t>AL = ASCII </a:t>
            </a:r>
            <a:r>
              <a:rPr lang="zh-CN" altLang="zh-CN" sz="2400" dirty="0"/>
              <a:t>字符</a:t>
            </a:r>
            <a:endParaRPr lang="zh-CN" altLang="zh-CN" sz="2400" dirty="0"/>
          </a:p>
          <a:p>
            <a:pPr eaLnBrk="1" hangingPunct="1">
              <a:buNone/>
            </a:pPr>
            <a:r>
              <a:rPr lang="zh-CN" altLang="zh-CN" sz="2400" dirty="0"/>
              <a:t>注释：等待键盘输入并自动在屏幕上显示键入的字符。</a:t>
            </a:r>
            <a:endParaRPr lang="zh-CN" altLang="zh-CN" sz="2400" dirty="0"/>
          </a:p>
          <a:p>
            <a:pPr eaLnBrk="1" hangingPunct="1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eaLnBrk="1" hangingPunct="1">
              <a:buNone/>
            </a:pPr>
            <a:r>
              <a:rPr lang="en-US" altLang="zh-CN" sz="2400" b="1" dirty="0"/>
              <a:t>02H </a:t>
            </a:r>
            <a:r>
              <a:rPr lang="zh-CN" altLang="zh-CN" sz="2400" b="1" dirty="0"/>
              <a:t>功能：显示输出（写字符到标准输出设备）</a:t>
            </a:r>
            <a:endParaRPr lang="zh-CN" altLang="zh-CN" sz="2400" dirty="0"/>
          </a:p>
          <a:p>
            <a:pPr eaLnBrk="1" hangingPunct="1">
              <a:buNone/>
            </a:pPr>
            <a:r>
              <a:rPr lang="en-US" altLang="zh-CN" sz="2400" dirty="0"/>
              <a:t>		</a:t>
            </a:r>
            <a:r>
              <a:rPr lang="zh-CN" altLang="zh-CN" sz="2400" dirty="0"/>
              <a:t>入口：</a:t>
            </a:r>
            <a:r>
              <a:rPr lang="en-US" altLang="zh-CN" sz="2400" dirty="0"/>
              <a:t>AH = 02H</a:t>
            </a:r>
            <a:endParaRPr lang="zh-CN" altLang="zh-CN" sz="2400" dirty="0"/>
          </a:p>
          <a:p>
            <a:pPr eaLnBrk="1" hangingPunct="1">
              <a:buNone/>
            </a:pPr>
            <a:r>
              <a:rPr lang="en-US" altLang="zh-CN" sz="2400" dirty="0"/>
              <a:t>	     		 DL = </a:t>
            </a:r>
            <a:r>
              <a:rPr lang="zh-CN" altLang="zh-CN" sz="2400" dirty="0"/>
              <a:t>要显示的</a:t>
            </a:r>
            <a:r>
              <a:rPr lang="en-US" altLang="zh-CN" sz="2400" dirty="0"/>
              <a:t>ASCII </a:t>
            </a:r>
            <a:r>
              <a:rPr lang="zh-CN" altLang="zh-CN" sz="2400" dirty="0"/>
              <a:t>字符</a:t>
            </a:r>
            <a:endParaRPr lang="zh-CN" altLang="zh-CN" sz="2400" dirty="0"/>
          </a:p>
          <a:p>
            <a:pPr eaLnBrk="1" hangingPunct="1">
              <a:buNone/>
            </a:pPr>
            <a:r>
              <a:rPr lang="zh-CN" altLang="zh-CN" sz="2400" dirty="0"/>
              <a:t>注释：自动在屏幕上显示</a:t>
            </a:r>
            <a:r>
              <a:rPr lang="en-US" altLang="zh-CN" sz="2400" dirty="0"/>
              <a:t>DL</a:t>
            </a:r>
            <a:r>
              <a:rPr lang="zh-CN" altLang="zh-CN" sz="2400" dirty="0"/>
              <a:t>的字符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常用</a:t>
            </a:r>
            <a:r>
              <a:rPr lang="en-US" altLang="zh-CN" sz="3600" dirty="0"/>
              <a:t>DOS</a:t>
            </a:r>
            <a:r>
              <a:rPr lang="zh-CN" altLang="en-US" sz="3600" dirty="0"/>
              <a:t>系统功能调用</a:t>
            </a:r>
            <a:endParaRPr lang="zh-CN" altLang="en-US" sz="3600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400" b="1" dirty="0"/>
              <a:t>09H </a:t>
            </a:r>
            <a:r>
              <a:rPr lang="zh-CN" altLang="zh-CN" sz="2400" b="1" dirty="0"/>
              <a:t>功能：显示字符串</a:t>
            </a:r>
            <a:endParaRPr lang="zh-CN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		 </a:t>
            </a:r>
            <a:r>
              <a:rPr lang="zh-CN" altLang="zh-CN" sz="2400" dirty="0"/>
              <a:t>入口：</a:t>
            </a:r>
            <a:r>
              <a:rPr lang="en-US" altLang="zh-CN" sz="2400" dirty="0"/>
              <a:t>AH = 09H</a:t>
            </a:r>
            <a:endParaRPr lang="zh-CN" altLang="zh-CN" sz="2400" dirty="0"/>
          </a:p>
          <a:p>
            <a:pPr eaLnBrk="1" hangingPunct="1">
              <a:buNone/>
            </a:pPr>
            <a:r>
              <a:rPr lang="en-US" altLang="zh-CN" sz="2400" dirty="0"/>
              <a:t>	     		 DS:DX = </a:t>
            </a:r>
            <a:r>
              <a:rPr lang="zh-CN" altLang="zh-CN" sz="2400" dirty="0"/>
              <a:t>字符串的起始地址</a:t>
            </a:r>
            <a:endParaRPr lang="zh-CN" altLang="zh-CN" sz="2400" dirty="0"/>
          </a:p>
          <a:p>
            <a:pPr eaLnBrk="1" hangingPunct="1">
              <a:buNone/>
            </a:pPr>
            <a:r>
              <a:rPr lang="zh-CN" altLang="zh-CN" sz="2400" dirty="0"/>
              <a:t>注释：字符串必须以</a:t>
            </a:r>
            <a:r>
              <a:rPr lang="en-US" altLang="zh-CN" sz="2400" dirty="0"/>
              <a:t>ASCII </a:t>
            </a:r>
            <a:r>
              <a:rPr lang="zh-CN" altLang="zh-CN" sz="2400" dirty="0"/>
              <a:t>码</a:t>
            </a:r>
            <a:r>
              <a:rPr lang="en-US" altLang="zh-CN" sz="2400" dirty="0"/>
              <a:t> ‘$’ </a:t>
            </a:r>
            <a:r>
              <a:rPr lang="zh-CN" altLang="zh-CN" sz="2400" dirty="0"/>
              <a:t>（</a:t>
            </a:r>
            <a:r>
              <a:rPr lang="en-US" altLang="zh-CN" sz="2400" dirty="0"/>
              <a:t>24H</a:t>
            </a:r>
            <a:r>
              <a:rPr lang="zh-CN" altLang="zh-CN" sz="2400" dirty="0"/>
              <a:t>）结束。</a:t>
            </a:r>
            <a:endParaRPr lang="zh-CN" altLang="zh-CN" sz="2400" dirty="0"/>
          </a:p>
          <a:p>
            <a:pPr eaLnBrk="1" hangingPunct="1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eaLnBrk="1" hangingPunct="1">
              <a:buNone/>
            </a:pPr>
            <a:r>
              <a:rPr lang="en-US" altLang="zh-CN" sz="2400" b="1" dirty="0"/>
              <a:t>0AH </a:t>
            </a:r>
            <a:r>
              <a:rPr lang="zh-CN" altLang="zh-CN" sz="2400" b="1" dirty="0"/>
              <a:t>功能：从键盘输入一串字符到缓冲区</a:t>
            </a:r>
            <a:endParaRPr lang="zh-CN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		</a:t>
            </a:r>
            <a:r>
              <a:rPr lang="zh-CN" altLang="zh-CN" sz="2400" dirty="0"/>
              <a:t>入口：</a:t>
            </a:r>
            <a:r>
              <a:rPr lang="en-US" altLang="zh-CN" sz="2400" dirty="0"/>
              <a:t>AH = 0AH</a:t>
            </a:r>
            <a:endParaRPr lang="zh-CN" altLang="zh-CN" sz="2400" dirty="0"/>
          </a:p>
          <a:p>
            <a:pPr eaLnBrk="1" hangingPunct="1">
              <a:buNone/>
            </a:pPr>
            <a:r>
              <a:rPr lang="en-US" altLang="zh-CN" sz="2400" dirty="0"/>
              <a:t>	     		 DS:DX = </a:t>
            </a:r>
            <a:r>
              <a:rPr lang="zh-CN" altLang="zh-CN" sz="2400" dirty="0"/>
              <a:t>自定义的缓冲区首地址</a:t>
            </a:r>
            <a:endParaRPr lang="zh-CN" altLang="zh-CN" sz="2400" dirty="0"/>
          </a:p>
          <a:p>
            <a:pPr eaLnBrk="1" hangingPunct="1">
              <a:buNone/>
            </a:pPr>
            <a:r>
              <a:rPr lang="zh-CN" altLang="zh-CN" sz="2400" dirty="0"/>
              <a:t>注释：</a:t>
            </a:r>
            <a:r>
              <a:rPr lang="en-US" altLang="zh-CN" sz="2400" dirty="0"/>
              <a:t>[DS:DX]= </a:t>
            </a:r>
            <a:r>
              <a:rPr lang="zh-CN" altLang="zh-CN" sz="2400" dirty="0"/>
              <a:t>缓冲区最大字符数 （最大</a:t>
            </a:r>
            <a:r>
              <a:rPr lang="en-US" altLang="zh-CN" sz="2400" dirty="0"/>
              <a:t>255</a:t>
            </a:r>
            <a:r>
              <a:rPr lang="zh-CN" altLang="zh-CN" sz="2400" dirty="0"/>
              <a:t>）</a:t>
            </a:r>
            <a:endParaRPr lang="zh-CN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	 [DS:DX+1]= </a:t>
            </a:r>
            <a:r>
              <a:rPr lang="zh-CN" altLang="zh-CN" sz="2400" dirty="0"/>
              <a:t>缓冲区实际输入的字符数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	 [DS:DX+2]= </a:t>
            </a:r>
            <a:r>
              <a:rPr lang="zh-CN" altLang="zh-CN" sz="2400" dirty="0"/>
              <a:t>键盘输入的第一个字符</a:t>
            </a:r>
            <a:endParaRPr lang="zh-CN" altLang="zh-CN" sz="2400" dirty="0"/>
          </a:p>
          <a:p>
            <a:pPr eaLnBrk="1" hangingPunct="1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软件集成编译系统</a:t>
            </a:r>
            <a:endParaRPr lang="zh-CN" altLang="en-US" sz="3600" dirty="0"/>
          </a:p>
        </p:txBody>
      </p:sp>
      <p:pic>
        <p:nvPicPr>
          <p:cNvPr id="12291" name="内容占位符 3" descr="QTH编辑界面.bmp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16013" y="1268413"/>
            <a:ext cx="7127875" cy="4760912"/>
          </a:xfr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软件集成编译系统</a:t>
            </a:r>
            <a:endParaRPr lang="zh-CN" altLang="en-US" sz="3600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453063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1800" b="1" dirty="0"/>
              <a:t> </a:t>
            </a:r>
            <a:r>
              <a:rPr lang="zh-CN" altLang="zh-CN" sz="1800" b="1" dirty="0">
                <a:solidFill>
                  <a:schemeClr val="tx2"/>
                </a:solidFill>
              </a:rPr>
              <a:t>第一步：关闭</a:t>
            </a:r>
            <a:r>
              <a:rPr lang="zh-CN" altLang="en-US" sz="1800" b="1" dirty="0">
                <a:solidFill>
                  <a:schemeClr val="tx2"/>
                </a:solidFill>
              </a:rPr>
              <a:t>之</a:t>
            </a:r>
            <a:r>
              <a:rPr lang="zh-CN" altLang="zh-CN" sz="1800" b="1" dirty="0">
                <a:solidFill>
                  <a:schemeClr val="tx2"/>
                </a:solidFill>
              </a:rPr>
              <a:t>前</a:t>
            </a:r>
            <a:r>
              <a:rPr lang="zh-CN" altLang="en-US" sz="1800" b="1" dirty="0">
                <a:solidFill>
                  <a:schemeClr val="tx2"/>
                </a:solidFill>
              </a:rPr>
              <a:t>的</a:t>
            </a:r>
            <a:r>
              <a:rPr lang="zh-CN" altLang="zh-CN" sz="1800" b="1" dirty="0">
                <a:solidFill>
                  <a:schemeClr val="tx2"/>
                </a:solidFill>
              </a:rPr>
              <a:t>项目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zh-CN" sz="1800" dirty="0"/>
              <a:t>       </a:t>
            </a:r>
            <a:r>
              <a:rPr lang="zh-CN" altLang="zh-CN" sz="1800" dirty="0"/>
              <a:t>菜单命令：</a:t>
            </a:r>
            <a:r>
              <a:rPr lang="en-US" altLang="zh-CN" sz="1800" dirty="0"/>
              <a:t>【</a:t>
            </a:r>
            <a:r>
              <a:rPr lang="zh-CN" altLang="zh-CN" sz="1800" dirty="0"/>
              <a:t>项目</a:t>
            </a:r>
            <a:r>
              <a:rPr lang="en-US" altLang="zh-CN" sz="1800" dirty="0"/>
              <a:t>】 </a:t>
            </a:r>
            <a:r>
              <a:rPr lang="en-US" altLang="zh-CN" sz="1800" dirty="0">
                <a:sym typeface="Wingdings" panose="05000000000000000000" pitchFamily="2" charset="2"/>
              </a:rPr>
              <a:t> 【</a:t>
            </a:r>
            <a:r>
              <a:rPr lang="zh-CN" altLang="zh-CN" sz="1800" dirty="0"/>
              <a:t>关闭项目</a:t>
            </a:r>
            <a:r>
              <a:rPr lang="en-US" altLang="zh-CN" sz="1800" dirty="0"/>
              <a:t>】</a:t>
            </a:r>
            <a:r>
              <a:rPr lang="zh-CN" altLang="zh-CN" sz="1800" dirty="0"/>
              <a:t>，</a:t>
            </a:r>
            <a:r>
              <a:rPr lang="zh-CN" altLang="en-US" sz="1800" dirty="0"/>
              <a:t>编译系统</a:t>
            </a:r>
            <a:r>
              <a:rPr lang="zh-CN" altLang="zh-CN" sz="1800" dirty="0"/>
              <a:t>关闭界面上所有的窗口。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zh-CN" sz="1800" b="1" dirty="0">
                <a:solidFill>
                  <a:schemeClr val="tx2"/>
                </a:solidFill>
              </a:rPr>
              <a:t>第二步：</a:t>
            </a:r>
            <a:r>
              <a:rPr lang="zh-CN" altLang="en-US" sz="1800" b="1" dirty="0">
                <a:solidFill>
                  <a:schemeClr val="tx2"/>
                </a:solidFill>
              </a:rPr>
              <a:t>编写</a:t>
            </a:r>
            <a:r>
              <a:rPr lang="zh-CN" altLang="zh-CN" sz="1800" b="1" dirty="0">
                <a:solidFill>
                  <a:schemeClr val="tx2"/>
                </a:solidFill>
              </a:rPr>
              <a:t>新程序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zh-CN" sz="1800" dirty="0"/>
              <a:t>        </a:t>
            </a:r>
            <a:r>
              <a:rPr lang="zh-CN" altLang="zh-CN" sz="1800" dirty="0"/>
              <a:t>菜单命令：</a:t>
            </a:r>
            <a:r>
              <a:rPr lang="en-US" altLang="zh-CN" sz="1800" dirty="0"/>
              <a:t>【</a:t>
            </a:r>
            <a:r>
              <a:rPr lang="zh-CN" altLang="zh-CN" sz="1800" dirty="0"/>
              <a:t>文件</a:t>
            </a:r>
            <a:r>
              <a:rPr lang="en-US" altLang="zh-CN" sz="1800" dirty="0"/>
              <a:t>】</a:t>
            </a:r>
            <a:r>
              <a:rPr lang="en-US" altLang="zh-CN" sz="1800" dirty="0">
                <a:sym typeface="Wingdings" panose="05000000000000000000" pitchFamily="2" charset="2"/>
              </a:rPr>
              <a:t>【</a:t>
            </a:r>
            <a:r>
              <a:rPr lang="zh-CN" altLang="zh-CN" sz="1800" dirty="0"/>
              <a:t>新建</a:t>
            </a:r>
            <a:r>
              <a:rPr lang="en-US" altLang="zh-CN" sz="1800" dirty="0"/>
              <a:t>】</a:t>
            </a:r>
            <a:r>
              <a:rPr lang="zh-CN" altLang="zh-CN" sz="1800" dirty="0"/>
              <a:t>。</a:t>
            </a:r>
            <a:r>
              <a:rPr lang="zh-CN" altLang="en-US" sz="1800" dirty="0"/>
              <a:t>若</a:t>
            </a:r>
            <a:r>
              <a:rPr lang="zh-CN" altLang="zh-CN" sz="1800" dirty="0"/>
              <a:t>要打开</a:t>
            </a:r>
            <a:r>
              <a:rPr lang="zh-CN" altLang="en-US" sz="1800" dirty="0"/>
              <a:t>已存在</a:t>
            </a:r>
            <a:r>
              <a:rPr lang="zh-CN" altLang="zh-CN" sz="1800" dirty="0"/>
              <a:t>的程序文件，使用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  </a:t>
            </a:r>
            <a:r>
              <a:rPr lang="zh-CN" altLang="zh-CN" sz="1800" dirty="0"/>
              <a:t>菜单命令：</a:t>
            </a:r>
            <a:r>
              <a:rPr lang="en-US" altLang="zh-CN" sz="1800" dirty="0"/>
              <a:t>【</a:t>
            </a:r>
            <a:r>
              <a:rPr lang="zh-CN" altLang="zh-CN" sz="1800" dirty="0"/>
              <a:t>文件</a:t>
            </a:r>
            <a:r>
              <a:rPr lang="en-US" altLang="zh-CN" sz="1800" dirty="0"/>
              <a:t>】</a:t>
            </a:r>
            <a:r>
              <a:rPr lang="en-US" altLang="zh-CN" sz="1800" dirty="0">
                <a:sym typeface="Wingdings" panose="05000000000000000000" pitchFamily="2" charset="2"/>
              </a:rPr>
              <a:t>【</a:t>
            </a:r>
            <a:r>
              <a:rPr lang="zh-CN" altLang="zh-CN" sz="1800" dirty="0"/>
              <a:t>打开</a:t>
            </a:r>
            <a:r>
              <a:rPr lang="en-US" altLang="zh-CN" sz="1800" dirty="0"/>
              <a:t>】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zh-CN" sz="1800" b="1" dirty="0">
                <a:solidFill>
                  <a:schemeClr val="tx2"/>
                </a:solidFill>
              </a:rPr>
              <a:t>第三步：编译连接当前项目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zh-CN" sz="1800" dirty="0"/>
              <a:t>       </a:t>
            </a:r>
            <a:r>
              <a:rPr lang="zh-CN" altLang="zh-CN" sz="1800" dirty="0"/>
              <a:t>菜单命令：</a:t>
            </a:r>
            <a:r>
              <a:rPr lang="en-US" altLang="zh-CN" sz="1800" dirty="0"/>
              <a:t>【</a:t>
            </a:r>
            <a:r>
              <a:rPr lang="zh-CN" altLang="zh-CN" sz="1800" dirty="0"/>
              <a:t>项目</a:t>
            </a:r>
            <a:r>
              <a:rPr lang="en-US" altLang="zh-CN" sz="1800" dirty="0"/>
              <a:t>]</a:t>
            </a:r>
            <a:r>
              <a:rPr lang="en-US" altLang="zh-CN" sz="1800" dirty="0">
                <a:sym typeface="Wingdings" panose="05000000000000000000" pitchFamily="2" charset="2"/>
              </a:rPr>
              <a:t>】【</a:t>
            </a:r>
            <a:r>
              <a:rPr lang="zh-CN" altLang="zh-CN" sz="1800" dirty="0"/>
              <a:t>编译</a:t>
            </a:r>
            <a:r>
              <a:rPr lang="zh-CN" altLang="en-US" sz="1800" dirty="0"/>
              <a:t>连接</a:t>
            </a:r>
            <a:r>
              <a:rPr lang="zh-CN" altLang="zh-CN" sz="1800" dirty="0"/>
              <a:t>当前</a:t>
            </a:r>
            <a:r>
              <a:rPr lang="zh-CN" altLang="en-US" sz="1800" dirty="0"/>
              <a:t>项目</a:t>
            </a:r>
            <a:r>
              <a:rPr lang="en-US" altLang="zh-CN" sz="1800" dirty="0"/>
              <a:t>】 </a:t>
            </a:r>
            <a:r>
              <a:rPr lang="zh-CN" altLang="zh-CN" sz="1800" dirty="0"/>
              <a:t>此命令自动地对修改过的源序进行编译或汇编，然后连接所有的</a:t>
            </a:r>
            <a:r>
              <a:rPr lang="en-US" altLang="zh-CN" sz="1800" dirty="0"/>
              <a:t> OBJ</a:t>
            </a:r>
            <a:r>
              <a:rPr lang="zh-CN" altLang="zh-CN" sz="1800" dirty="0"/>
              <a:t>，</a:t>
            </a:r>
            <a:r>
              <a:rPr lang="en-US" altLang="zh-CN" sz="1800" dirty="0"/>
              <a:t>LIB </a:t>
            </a:r>
            <a:r>
              <a:rPr lang="zh-CN" altLang="zh-CN" sz="1800" dirty="0"/>
              <a:t>文件，</a:t>
            </a:r>
            <a:r>
              <a:rPr lang="zh-CN" altLang="en-US" sz="1800" dirty="0"/>
              <a:t>生成可执行文件。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zh-CN" sz="1800" b="1" dirty="0">
                <a:solidFill>
                  <a:schemeClr val="tx2"/>
                </a:solidFill>
              </a:rPr>
              <a:t>第四步：</a:t>
            </a:r>
            <a:r>
              <a:rPr lang="zh-CN" altLang="en-US" sz="1800" b="1" dirty="0">
                <a:solidFill>
                  <a:schemeClr val="tx2"/>
                </a:solidFill>
              </a:rPr>
              <a:t>检查修改错误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zh-CN" sz="1800" dirty="0"/>
              <a:t>          </a:t>
            </a:r>
            <a:r>
              <a:rPr lang="zh-CN" altLang="zh-CN" sz="1800" dirty="0"/>
              <a:t>如果编译出现错误，</a:t>
            </a:r>
            <a:r>
              <a:rPr lang="zh-CN" altLang="en-US" sz="1800" dirty="0"/>
              <a:t>按照提示的信息对源程序进行修改，改好后，</a:t>
            </a:r>
            <a:r>
              <a:rPr lang="zh-CN" altLang="zh-CN" sz="1800" dirty="0"/>
              <a:t>重复</a:t>
            </a:r>
            <a:r>
              <a:rPr lang="zh-CN" altLang="en-US" sz="1800" dirty="0"/>
              <a:t>进      </a:t>
            </a:r>
            <a:r>
              <a:rPr lang="zh-CN" altLang="zh-CN" sz="1800" dirty="0"/>
              <a:t>行第三步</a:t>
            </a:r>
            <a:r>
              <a:rPr lang="zh-CN" altLang="en-US" sz="1800" dirty="0"/>
              <a:t>编译连接</a:t>
            </a:r>
            <a:r>
              <a:rPr lang="zh-CN" altLang="zh-CN" sz="1800" dirty="0"/>
              <a:t>操作</a:t>
            </a:r>
            <a:r>
              <a:rPr lang="zh-CN" altLang="en-US" sz="1800" dirty="0"/>
              <a:t>，直到程序全部正确，成功生成可执行文件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pPr eaLnBrk="1" hangingPunct="1">
              <a:buNone/>
            </a:pPr>
            <a:r>
              <a:rPr lang="zh-CN" altLang="zh-CN" sz="1800" b="1" dirty="0">
                <a:solidFill>
                  <a:schemeClr val="tx2"/>
                </a:solidFill>
              </a:rPr>
              <a:t>第五步：</a:t>
            </a:r>
            <a:r>
              <a:rPr lang="zh-CN" altLang="en-US" sz="1800" b="1" dirty="0">
                <a:solidFill>
                  <a:schemeClr val="tx2"/>
                </a:solidFill>
              </a:rPr>
              <a:t>运行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 </a:t>
            </a:r>
            <a:r>
              <a:rPr lang="zh-CN" altLang="en-US" sz="1800" dirty="0"/>
              <a:t>实验中直接输出结果的，选菜单命令：</a:t>
            </a:r>
            <a:r>
              <a:rPr lang="en-US" altLang="zh-CN" sz="1800" dirty="0"/>
              <a:t>【</a:t>
            </a:r>
            <a:r>
              <a:rPr lang="zh-CN" altLang="en-US" sz="1800" dirty="0"/>
              <a:t>项目</a:t>
            </a:r>
            <a:r>
              <a:rPr lang="en-US" altLang="zh-CN" sz="1800" dirty="0"/>
              <a:t>】</a:t>
            </a:r>
            <a:r>
              <a:rPr lang="en-US" altLang="zh-CN" sz="1800" dirty="0">
                <a:sym typeface="Wingdings" panose="05000000000000000000" pitchFamily="2" charset="2"/>
              </a:rPr>
              <a:t>【</a:t>
            </a:r>
            <a:r>
              <a:rPr lang="zh-CN" altLang="zh-CN" sz="1800" dirty="0"/>
              <a:t>运行程序</a:t>
            </a:r>
            <a:r>
              <a:rPr lang="en-US" altLang="zh-CN" sz="1800" dirty="0"/>
              <a:t>】</a:t>
            </a:r>
            <a:endParaRPr lang="en-US" altLang="zh-CN" sz="1800" dirty="0"/>
          </a:p>
          <a:p>
            <a:pPr eaLnBrk="1" hangingPunct="1">
              <a:buNone/>
            </a:pPr>
            <a:r>
              <a:rPr lang="zh-CN" altLang="en-US" sz="1800" dirty="0"/>
              <a:t>    （</a:t>
            </a:r>
            <a:r>
              <a:rPr lang="en-US" altLang="zh-CN" sz="1800" dirty="0"/>
              <a:t>2</a:t>
            </a:r>
            <a:r>
              <a:rPr lang="zh-CN" altLang="en-US" sz="1800" dirty="0"/>
              <a:t>）实验中需要人机交互的，要先</a:t>
            </a:r>
            <a:r>
              <a:rPr lang="zh-CN" altLang="zh-CN" sz="1800" dirty="0"/>
              <a:t>进入</a:t>
            </a:r>
            <a:r>
              <a:rPr lang="en-US" altLang="zh-CN" sz="1800" dirty="0"/>
              <a:t>【</a:t>
            </a:r>
            <a:r>
              <a:rPr lang="zh-CN" altLang="zh-CN" sz="1800" dirty="0"/>
              <a:t>调试</a:t>
            </a:r>
            <a:r>
              <a:rPr lang="en-US" altLang="zh-CN" sz="1800" dirty="0"/>
              <a:t>】</a:t>
            </a:r>
            <a:r>
              <a:rPr lang="zh-CN" altLang="zh-CN" sz="1800" dirty="0"/>
              <a:t>，</a:t>
            </a:r>
            <a:r>
              <a:rPr lang="zh-CN" altLang="en-US" sz="1800" dirty="0"/>
              <a:t>然后按</a:t>
            </a:r>
            <a:r>
              <a:rPr lang="en-US" altLang="zh-CN" sz="1800" b="1" dirty="0"/>
              <a:t>ALT+ENTER(</a:t>
            </a:r>
            <a:r>
              <a:rPr lang="zh-CN" altLang="en-US" sz="1800" dirty="0"/>
              <a:t>全屏</a:t>
            </a:r>
            <a:r>
              <a:rPr lang="en-US" altLang="zh-CN" sz="1800" b="1" dirty="0"/>
              <a:t>)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eaLnBrk="1" hangingPunct="1">
              <a:buNone/>
            </a:pPr>
            <a:r>
              <a:rPr lang="zh-CN" altLang="en-US" sz="1800" dirty="0"/>
              <a:t>              最后</a:t>
            </a:r>
            <a:r>
              <a:rPr lang="zh-CN" altLang="zh-CN" sz="1800" dirty="0"/>
              <a:t>按</a:t>
            </a:r>
            <a:r>
              <a:rPr lang="en-US" altLang="zh-CN" sz="1800" b="1" dirty="0"/>
              <a:t>F9</a:t>
            </a:r>
            <a:r>
              <a:rPr lang="zh-CN" altLang="zh-CN" sz="1800" dirty="0"/>
              <a:t>连续运行</a:t>
            </a:r>
            <a:endParaRPr lang="en-US" altLang="zh-CN" sz="1800" dirty="0"/>
          </a:p>
          <a:p>
            <a:pPr eaLnBrk="1" hangingPunct="1">
              <a:buNone/>
            </a:pPr>
            <a:r>
              <a:rPr lang="zh-CN" altLang="en-US" sz="1800" dirty="0"/>
              <a:t>    （</a:t>
            </a:r>
            <a:r>
              <a:rPr lang="en-US" altLang="zh-CN" sz="1800" dirty="0"/>
              <a:t>3</a:t>
            </a:r>
            <a:r>
              <a:rPr lang="zh-CN" altLang="en-US" sz="1800" dirty="0"/>
              <a:t>）实验中有</a:t>
            </a:r>
            <a:r>
              <a:rPr lang="en-US" altLang="zh-CN" sz="1800" dirty="0"/>
              <a:t>I/O</a:t>
            </a:r>
            <a:r>
              <a:rPr lang="zh-CN" altLang="en-US" sz="1800" dirty="0"/>
              <a:t>操作的，要先退出</a:t>
            </a:r>
            <a:r>
              <a:rPr lang="en-US" altLang="zh-CN" sz="1800" dirty="0"/>
              <a:t>QTH</a:t>
            </a:r>
            <a:r>
              <a:rPr lang="zh-CN" altLang="en-US" sz="1800" dirty="0"/>
              <a:t>，然后</a:t>
            </a:r>
            <a:r>
              <a:rPr lang="zh-CN" altLang="zh-CN" sz="1800" dirty="0"/>
              <a:t>在</a:t>
            </a:r>
            <a:r>
              <a:rPr lang="en-US" altLang="zh-CN" sz="1800" dirty="0"/>
              <a:t>CMD</a:t>
            </a:r>
            <a:r>
              <a:rPr lang="zh-CN" altLang="zh-CN" sz="1800" dirty="0"/>
              <a:t>窗口下运行如下命令：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            allowio </a:t>
            </a:r>
            <a:r>
              <a:rPr lang="zh-CN" altLang="zh-CN" sz="1800" dirty="0"/>
              <a:t>待运行程序名</a:t>
            </a:r>
            <a:r>
              <a:rPr lang="en-US" altLang="zh-CN" sz="1800" dirty="0"/>
              <a:t> /a</a:t>
            </a:r>
            <a:endParaRPr lang="zh-CN" altLang="zh-CN" sz="1800" dirty="0"/>
          </a:p>
          <a:p>
            <a:pPr eaLnBrk="1" hangingPunct="1"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5292725" y="2924175"/>
            <a:ext cx="3600450" cy="3025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8" name="computr1"/>
          <p:cNvSpPr>
            <a:spLocks noEditPoints="1" noChangeArrowheads="1"/>
          </p:cNvSpPr>
          <p:nvPr/>
        </p:nvSpPr>
        <p:spPr bwMode="auto">
          <a:xfrm>
            <a:off x="539750" y="2420938"/>
            <a:ext cx="2663825" cy="345598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硬件系统环境简介</a:t>
            </a:r>
            <a:endParaRPr lang="zh-CN" altLang="en-US" sz="3600" dirty="0"/>
          </a:p>
        </p:txBody>
      </p:sp>
      <p:sp>
        <p:nvSpPr>
          <p:cNvPr id="14341" name="内容占位符 2"/>
          <p:cNvSpPr>
            <a:spLocks noGrp="1"/>
          </p:cNvSpPr>
          <p:nvPr>
            <p:ph idx="1"/>
          </p:nvPr>
        </p:nvSpPr>
        <p:spPr>
          <a:xfrm>
            <a:off x="468313" y="1557338"/>
            <a:ext cx="8496300" cy="4525962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 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</a:t>
            </a:r>
            <a:r>
              <a:rPr lang="zh-CN" altLang="en-US" dirty="0">
                <a:solidFill>
                  <a:srgbClr val="C00000"/>
                </a:solidFill>
              </a:rPr>
              <a:t>显示器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                    </a:t>
            </a:r>
            <a:r>
              <a:rPr lang="zh-CN" altLang="en-US" sz="1800" dirty="0"/>
              <a:t>连接</a:t>
            </a:r>
            <a:endParaRPr lang="en-US" altLang="zh-CN" sz="1800" dirty="0"/>
          </a:p>
          <a:p>
            <a:pPr eaLnBrk="1" hangingPunct="1">
              <a:buNone/>
            </a:pPr>
            <a:r>
              <a:rPr lang="zh-CN" altLang="en-US" dirty="0"/>
              <a:t>       </a:t>
            </a:r>
            <a:r>
              <a:rPr lang="zh-CN" altLang="en-US" dirty="0">
                <a:solidFill>
                  <a:srgbClr val="C00000"/>
                </a:solidFill>
              </a:rPr>
              <a:t>计算机              </a:t>
            </a:r>
            <a:r>
              <a:rPr lang="zh-CN" altLang="en-US" sz="1800" dirty="0"/>
              <a:t>电缆</a:t>
            </a:r>
            <a:endParaRPr lang="zh-CN" altLang="en-US" sz="1800" dirty="0"/>
          </a:p>
        </p:txBody>
      </p:sp>
      <p:sp>
        <p:nvSpPr>
          <p:cNvPr id="1434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3" name="Text Box 3"/>
          <p:cNvSpPr txBox="1"/>
          <p:nvPr/>
        </p:nvSpPr>
        <p:spPr>
          <a:xfrm>
            <a:off x="5364163" y="2997200"/>
            <a:ext cx="3455987" cy="2874963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0" hangingPunct="0"/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r>
              <a:rPr lang="en-US" altLang="zh-CN" sz="28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8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位微机高级实验仪</a:t>
            </a:r>
            <a:endParaRPr lang="en-US" altLang="zh-CN" sz="2800" i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4344" name="AutoShape 2"/>
          <p:cNvSpPr/>
          <p:nvPr/>
        </p:nvSpPr>
        <p:spPr>
          <a:xfrm>
            <a:off x="3203575" y="4941888"/>
            <a:ext cx="2084388" cy="328612"/>
          </a:xfrm>
          <a:prstGeom prst="leftRightArrow">
            <a:avLst>
              <a:gd name="adj1" fmla="val 50000"/>
              <a:gd name="adj2" fmla="val 77055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5" name="AutoShape 2"/>
          <p:cNvSpPr/>
          <p:nvPr/>
        </p:nvSpPr>
        <p:spPr>
          <a:xfrm>
            <a:off x="3203575" y="5516563"/>
            <a:ext cx="2084388" cy="330200"/>
          </a:xfrm>
          <a:prstGeom prst="leftRightArrow">
            <a:avLst>
              <a:gd name="adj1" fmla="val 50000"/>
              <a:gd name="adj2" fmla="val 76685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">
  <a:themeElements>
    <a:clrScheme name="2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Gartner PPT">
  <a:themeElements>
    <a:clrScheme name="">
      <a:dk1>
        <a:srgbClr val="000000"/>
      </a:dk1>
      <a:lt1>
        <a:srgbClr val="FFFFFF"/>
      </a:lt1>
      <a:dk2>
        <a:srgbClr val="F8F8F8"/>
      </a:dk2>
      <a:lt2>
        <a:srgbClr val="808080"/>
      </a:lt2>
      <a:accent1>
        <a:srgbClr val="3366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ADB8E2"/>
      </a:accent5>
      <a:accent6>
        <a:srgbClr val="E70000"/>
      </a:accent6>
      <a:hlink>
        <a:srgbClr val="FF9900"/>
      </a:hlink>
      <a:folHlink>
        <a:srgbClr val="6699FF"/>
      </a:folHlink>
    </a:clrScheme>
    <a:fontScheme name="1_Gartner PP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Gartner 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artner 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artner PPT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13485</Words>
  <Application>WPS 演示</Application>
  <PresentationFormat>全屏显示(4:3)</PresentationFormat>
  <Paragraphs>1690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Arial</vt:lpstr>
      <vt:lpstr>宋体</vt:lpstr>
      <vt:lpstr>Wingdings</vt:lpstr>
      <vt:lpstr>Calibri</vt:lpstr>
      <vt:lpstr>Tahoma</vt:lpstr>
      <vt:lpstr>华文中宋</vt:lpstr>
      <vt:lpstr>Times New Roman</vt:lpstr>
      <vt:lpstr>Symbol</vt:lpstr>
      <vt:lpstr>微软雅黑</vt:lpstr>
      <vt:lpstr>Arial Unicode MS</vt:lpstr>
      <vt:lpstr>Times New Roman</vt:lpstr>
      <vt:lpstr>自定义设计方案</vt:lpstr>
      <vt:lpstr>1_自定义设计方案</vt:lpstr>
      <vt:lpstr>2_2</vt:lpstr>
      <vt:lpstr>1_Gartner 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微机系统及应用实验</dc:title>
  <dc:creator>Administrator</dc:creator>
  <cp:lastModifiedBy>Administrator</cp:lastModifiedBy>
  <cp:revision>149</cp:revision>
  <dcterms:created xsi:type="dcterms:W3CDTF">2015-04-19T05:02:23Z</dcterms:created>
  <dcterms:modified xsi:type="dcterms:W3CDTF">2024-11-06T08:33:55Z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