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51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9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5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31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2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81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36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22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2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377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8C9C-2AAB-4109-BF69-553343406FBC}" type="datetimeFigureOut">
              <a:rPr kumimoji="1" lang="ja-JP" altLang="en-US" smtClean="0"/>
              <a:t>2024/1/12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26FF-8F50-4E00-A233-CC38D5D35F8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0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50FE14-822E-49A8-8137-57D3CC25966E}"/>
              </a:ext>
            </a:extLst>
          </p:cNvPr>
          <p:cNvSpPr txBox="1"/>
          <p:nvPr/>
        </p:nvSpPr>
        <p:spPr>
          <a:xfrm>
            <a:off x="166386" y="1957750"/>
            <a:ext cx="652522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ln w="19050"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Elephant" panose="02020904090505020303" pitchFamily="18" charset="0"/>
              </a:rPr>
              <a:t>タイトル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48A4EE-9E14-47C7-8768-64C5BD1D90B4}"/>
              </a:ext>
            </a:extLst>
          </p:cNvPr>
          <p:cNvSpPr txBox="1"/>
          <p:nvPr/>
        </p:nvSpPr>
        <p:spPr>
          <a:xfrm>
            <a:off x="0" y="8532147"/>
            <a:ext cx="401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企画者：髙山桃也</a:t>
            </a:r>
          </a:p>
        </p:txBody>
      </p:sp>
    </p:spTree>
    <p:extLst>
      <p:ext uri="{BB962C8B-B14F-4D97-AF65-F5344CB8AC3E}">
        <p14:creationId xmlns:p14="http://schemas.microsoft.com/office/powerpoint/2010/main" val="35561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AA363B-40FC-4D84-9107-FDE51645239D}"/>
              </a:ext>
            </a:extLst>
          </p:cNvPr>
          <p:cNvSpPr txBox="1"/>
          <p:nvPr/>
        </p:nvSpPr>
        <p:spPr>
          <a:xfrm>
            <a:off x="980080" y="597490"/>
            <a:ext cx="48978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516396-C209-4CD8-8DD3-B221F96487BE}"/>
              </a:ext>
            </a:extLst>
          </p:cNvPr>
          <p:cNvSpPr txBox="1"/>
          <p:nvPr/>
        </p:nvSpPr>
        <p:spPr>
          <a:xfrm>
            <a:off x="202157" y="1493988"/>
            <a:ext cx="677184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敵陣のなかでこそ</a:t>
            </a:r>
            <a:endParaRPr kumimoji="1" lang="en-US" altLang="ja-JP" sz="6000" dirty="0"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チャンスが生まれる</a:t>
            </a:r>
            <a:endParaRPr kumimoji="1" lang="en-US" altLang="ja-JP" sz="6000" dirty="0"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C40A79-C248-4CAF-B6F3-7FA5E2569667}"/>
              </a:ext>
            </a:extLst>
          </p:cNvPr>
          <p:cNvSpPr txBox="1"/>
          <p:nvPr/>
        </p:nvSpPr>
        <p:spPr>
          <a:xfrm>
            <a:off x="1899384" y="5431072"/>
            <a:ext cx="337739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5E5CA4-B67D-4A0F-B95F-ABBA68C7AEE7}"/>
              </a:ext>
            </a:extLst>
          </p:cNvPr>
          <p:cNvSpPr txBox="1"/>
          <p:nvPr/>
        </p:nvSpPr>
        <p:spPr>
          <a:xfrm>
            <a:off x="820998" y="6213881"/>
            <a:ext cx="521600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エースパイロットに</a:t>
            </a:r>
            <a:endParaRPr kumimoji="1" lang="en-US" altLang="ja-JP" sz="4400" dirty="0"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400" dirty="0">
                <a:effectLst>
                  <a:glow rad="1016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なりきりたいロボ好き</a:t>
            </a:r>
            <a:endParaRPr kumimoji="1" lang="en-US" altLang="ja-JP" sz="4400" dirty="0">
              <a:effectLst>
                <a:glow rad="1016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36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0FA924-A9C4-4E70-95A2-45A01C26BDEA}"/>
              </a:ext>
            </a:extLst>
          </p:cNvPr>
          <p:cNvSpPr txBox="1"/>
          <p:nvPr/>
        </p:nvSpPr>
        <p:spPr>
          <a:xfrm>
            <a:off x="980080" y="320491"/>
            <a:ext cx="489784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敵前線基地を</a:t>
            </a:r>
            <a:endParaRPr kumimoji="1" lang="en-US" altLang="ja-JP" sz="36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突破せよ</a:t>
            </a:r>
          </a:p>
        </p:txBody>
      </p:sp>
      <p:pic>
        <p:nvPicPr>
          <p:cNvPr id="1026" name="Picture 2" descr="ARMORED CORE VI』インタビュー！ “新しい「アーマード・コア」シリーズの第一歩に”【特集第1回】 – PlayStation.Blog  日本語">
            <a:extLst>
              <a:ext uri="{FF2B5EF4-FFF2-40B4-BE49-F238E27FC236}">
                <a16:creationId xmlns:a16="http://schemas.microsoft.com/office/drawing/2014/main" id="{D4C3BF74-8CBF-4386-A430-C71D0E15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1756250"/>
            <a:ext cx="3630430" cy="20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43F9487-DF7A-4EC6-9EDD-5B3008E5A774}"/>
              </a:ext>
            </a:extLst>
          </p:cNvPr>
          <p:cNvSpPr txBox="1"/>
          <p:nvPr/>
        </p:nvSpPr>
        <p:spPr>
          <a:xfrm>
            <a:off x="1365629" y="1520820"/>
            <a:ext cx="535589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敵が待ち構える前線基地を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単騎</a:t>
            </a:r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で突破せよ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5BB285D-979E-47D7-A6F7-C6A6B9926FEA}"/>
              </a:ext>
            </a:extLst>
          </p:cNvPr>
          <p:cNvSpPr txBox="1"/>
          <p:nvPr/>
        </p:nvSpPr>
        <p:spPr>
          <a:xfrm>
            <a:off x="78190" y="3798367"/>
            <a:ext cx="664333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基地を進み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最深部の</a:t>
            </a:r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ボスを倒す</a:t>
            </a:r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ことが目的となる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776B88-C29B-4F81-8E45-7B92F1B936B1}"/>
              </a:ext>
            </a:extLst>
          </p:cNvPr>
          <p:cNvSpPr txBox="1"/>
          <p:nvPr/>
        </p:nvSpPr>
        <p:spPr>
          <a:xfrm>
            <a:off x="218490" y="5030416"/>
            <a:ext cx="5171196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大量の敵が待ち受ける</a:t>
            </a:r>
            <a:endParaRPr kumimoji="1" lang="en-US" altLang="ja-JP" sz="32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前線基地</a:t>
            </a:r>
            <a:endParaRPr kumimoji="1" lang="en-US" altLang="ja-JP" sz="32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A5ED55-1676-406A-8CA4-5BF9AE6497B4}"/>
              </a:ext>
            </a:extLst>
          </p:cNvPr>
          <p:cNvSpPr txBox="1"/>
          <p:nvPr/>
        </p:nvSpPr>
        <p:spPr>
          <a:xfrm>
            <a:off x="234046" y="9000734"/>
            <a:ext cx="638990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敵を利用したアクションで有利に立て</a:t>
            </a:r>
            <a:endParaRPr kumimoji="1" lang="ja-JP" altLang="en-US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9C322E30-641C-41FF-A362-420056D9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5" y="6710764"/>
            <a:ext cx="1371510" cy="96961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D88C950-AA9D-49AC-8986-A42554DF1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35" y="7127440"/>
            <a:ext cx="1371510" cy="96961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8972427-6EE2-4722-B558-7114AAC8A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6" y="7551493"/>
            <a:ext cx="1742251" cy="116853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5279958-1E0F-44B3-96A0-E327F9979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40" y="6684569"/>
            <a:ext cx="3004740" cy="1693374"/>
          </a:xfrm>
          <a:prstGeom prst="rect">
            <a:avLst/>
          </a:prstGeom>
          <a:ln w="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" name="矢印: 左 10">
            <a:extLst>
              <a:ext uri="{FF2B5EF4-FFF2-40B4-BE49-F238E27FC236}">
                <a16:creationId xmlns:a16="http://schemas.microsoft.com/office/drawing/2014/main" id="{5E3976D9-A38A-4A2C-B9A4-8BCF3EDC5136}"/>
              </a:ext>
            </a:extLst>
          </p:cNvPr>
          <p:cNvSpPr/>
          <p:nvPr/>
        </p:nvSpPr>
        <p:spPr>
          <a:xfrm>
            <a:off x="3082471" y="6691467"/>
            <a:ext cx="876397" cy="158496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2BBF33E-4CA3-4EA5-B79D-2EDDF9DC0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0376" y="6177008"/>
            <a:ext cx="1221147" cy="11068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9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19C4D0-D25D-433E-AC5D-AD927E8D50FC}"/>
              </a:ext>
            </a:extLst>
          </p:cNvPr>
          <p:cNvSpPr txBox="1"/>
          <p:nvPr/>
        </p:nvSpPr>
        <p:spPr>
          <a:xfrm>
            <a:off x="980080" y="420070"/>
            <a:ext cx="48978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画面イメージ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E3D091-39BF-4037-9F5A-F854D8FA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1" y="1426119"/>
            <a:ext cx="5058897" cy="284563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544B108-A8B8-4801-B08E-B01D76833173}"/>
              </a:ext>
            </a:extLst>
          </p:cNvPr>
          <p:cNvSpPr/>
          <p:nvPr/>
        </p:nvSpPr>
        <p:spPr>
          <a:xfrm>
            <a:off x="1059607" y="1789544"/>
            <a:ext cx="1790416" cy="78509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BEBA4F-A177-4D3E-A336-FA441658C9BD}"/>
              </a:ext>
            </a:extLst>
          </p:cNvPr>
          <p:cNvSpPr txBox="1"/>
          <p:nvPr/>
        </p:nvSpPr>
        <p:spPr>
          <a:xfrm>
            <a:off x="980080" y="1426119"/>
            <a:ext cx="94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ARMOR</a:t>
            </a:r>
            <a:endParaRPr kumimoji="1" lang="ja-JP" altLang="en-US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4704774-1030-4742-8B08-1DD63A25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82" y="2714695"/>
            <a:ext cx="1052031" cy="155845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CC8527C-B90C-4167-B05F-4F10DD8D22E6}"/>
              </a:ext>
            </a:extLst>
          </p:cNvPr>
          <p:cNvGrpSpPr/>
          <p:nvPr/>
        </p:nvGrpSpPr>
        <p:grpSpPr>
          <a:xfrm>
            <a:off x="3006691" y="2164265"/>
            <a:ext cx="996369" cy="936388"/>
            <a:chOff x="2982445" y="2213959"/>
            <a:chExt cx="1084381" cy="1019102"/>
          </a:xfrm>
        </p:grpSpPr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9E250277-B5DB-4796-AFF7-B103BC33DD77}"/>
                </a:ext>
              </a:extLst>
            </p:cNvPr>
            <p:cNvSpPr/>
            <p:nvPr/>
          </p:nvSpPr>
          <p:spPr>
            <a:xfrm rot="2241869">
              <a:off x="2982445" y="2217746"/>
              <a:ext cx="1084380" cy="1015315"/>
            </a:xfrm>
            <a:prstGeom prst="arc">
              <a:avLst>
                <a:gd name="adj1" fmla="val 17645003"/>
                <a:gd name="adj2" fmla="val 21437443"/>
              </a:avLst>
            </a:prstGeom>
            <a:ln w="57150">
              <a:solidFill>
                <a:schemeClr val="bg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82B91DA6-0772-47AB-A20A-B5B9D5B0D0E3}"/>
                </a:ext>
              </a:extLst>
            </p:cNvPr>
            <p:cNvSpPr/>
            <p:nvPr/>
          </p:nvSpPr>
          <p:spPr>
            <a:xfrm rot="12635664">
              <a:off x="2982446" y="2213959"/>
              <a:ext cx="1084380" cy="1015315"/>
            </a:xfrm>
            <a:prstGeom prst="arc">
              <a:avLst>
                <a:gd name="adj1" fmla="val 17645003"/>
                <a:gd name="adj2" fmla="val 21437443"/>
              </a:avLst>
            </a:prstGeom>
            <a:ln w="57150">
              <a:solidFill>
                <a:schemeClr val="bg1"/>
              </a:solidFill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D6B2DFC-EA55-4404-9B7B-B4A14F0965D5}"/>
              </a:ext>
            </a:extLst>
          </p:cNvPr>
          <p:cNvGrpSpPr/>
          <p:nvPr/>
        </p:nvGrpSpPr>
        <p:grpSpPr>
          <a:xfrm>
            <a:off x="4183911" y="2271343"/>
            <a:ext cx="728315" cy="276999"/>
            <a:chOff x="3989988" y="2365483"/>
            <a:chExt cx="728315" cy="276999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DDDAF916-445A-4493-9642-EC7AB6631568}"/>
                </a:ext>
              </a:extLst>
            </p:cNvPr>
            <p:cNvSpPr/>
            <p:nvPr/>
          </p:nvSpPr>
          <p:spPr>
            <a:xfrm flipH="1">
              <a:off x="3989988" y="2393052"/>
              <a:ext cx="691739" cy="221863"/>
            </a:xfrm>
            <a:custGeom>
              <a:avLst/>
              <a:gdLst>
                <a:gd name="connsiteX0" fmla="*/ 0 w 509654"/>
                <a:gd name="connsiteY0" fmla="*/ 0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0 w 509654"/>
                <a:gd name="connsiteY4" fmla="*/ 0 h 198473"/>
                <a:gd name="connsiteX0" fmla="*/ 97536 w 509654"/>
                <a:gd name="connsiteY0" fmla="*/ 36576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97536 w 509654"/>
                <a:gd name="connsiteY4" fmla="*/ 36576 h 198473"/>
                <a:gd name="connsiteX0" fmla="*/ 158496 w 509654"/>
                <a:gd name="connsiteY0" fmla="*/ 0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58496 w 509654"/>
                <a:gd name="connsiteY4" fmla="*/ 0 h 198473"/>
                <a:gd name="connsiteX0" fmla="*/ 188976 w 509654"/>
                <a:gd name="connsiteY0" fmla="*/ 12192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88976 w 509654"/>
                <a:gd name="connsiteY4" fmla="*/ 12192 h 198473"/>
                <a:gd name="connsiteX0" fmla="*/ 188976 w 509654"/>
                <a:gd name="connsiteY0" fmla="*/ 6096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88976 w 509654"/>
                <a:gd name="connsiteY4" fmla="*/ 6096 h 198473"/>
                <a:gd name="connsiteX0" fmla="*/ 188976 w 729110"/>
                <a:gd name="connsiteY0" fmla="*/ 0 h 192377"/>
                <a:gd name="connsiteX1" fmla="*/ 729110 w 729110"/>
                <a:gd name="connsiteY1" fmla="*/ 0 h 192377"/>
                <a:gd name="connsiteX2" fmla="*/ 509654 w 729110"/>
                <a:gd name="connsiteY2" fmla="*/ 192377 h 192377"/>
                <a:gd name="connsiteX3" fmla="*/ 0 w 729110"/>
                <a:gd name="connsiteY3" fmla="*/ 192377 h 192377"/>
                <a:gd name="connsiteX4" fmla="*/ 188976 w 729110"/>
                <a:gd name="connsiteY4" fmla="*/ 0 h 192377"/>
                <a:gd name="connsiteX0" fmla="*/ 188976 w 729110"/>
                <a:gd name="connsiteY0" fmla="*/ 0 h 210665"/>
                <a:gd name="connsiteX1" fmla="*/ 729110 w 729110"/>
                <a:gd name="connsiteY1" fmla="*/ 0 h 210665"/>
                <a:gd name="connsiteX2" fmla="*/ 729110 w 729110"/>
                <a:gd name="connsiteY2" fmla="*/ 210665 h 210665"/>
                <a:gd name="connsiteX3" fmla="*/ 0 w 729110"/>
                <a:gd name="connsiteY3" fmla="*/ 192377 h 210665"/>
                <a:gd name="connsiteX4" fmla="*/ 188976 w 729110"/>
                <a:gd name="connsiteY4" fmla="*/ 0 h 210665"/>
                <a:gd name="connsiteX0" fmla="*/ 188976 w 735206"/>
                <a:gd name="connsiteY0" fmla="*/ 0 h 192377"/>
                <a:gd name="connsiteX1" fmla="*/ 729110 w 735206"/>
                <a:gd name="connsiteY1" fmla="*/ 0 h 192377"/>
                <a:gd name="connsiteX2" fmla="*/ 735206 w 735206"/>
                <a:gd name="connsiteY2" fmla="*/ 186281 h 192377"/>
                <a:gd name="connsiteX3" fmla="*/ 0 w 735206"/>
                <a:gd name="connsiteY3" fmla="*/ 192377 h 192377"/>
                <a:gd name="connsiteX4" fmla="*/ 188976 w 735206"/>
                <a:gd name="connsiteY4" fmla="*/ 0 h 19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206" h="192377">
                  <a:moveTo>
                    <a:pt x="188976" y="0"/>
                  </a:moveTo>
                  <a:lnTo>
                    <a:pt x="729110" y="0"/>
                  </a:lnTo>
                  <a:lnTo>
                    <a:pt x="735206" y="186281"/>
                  </a:lnTo>
                  <a:lnTo>
                    <a:pt x="0" y="192377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CC25290-8059-4B56-8126-3561CAE9246D}"/>
                </a:ext>
              </a:extLst>
            </p:cNvPr>
            <p:cNvSpPr txBox="1"/>
            <p:nvPr/>
          </p:nvSpPr>
          <p:spPr>
            <a:xfrm>
              <a:off x="4259800" y="2365483"/>
              <a:ext cx="458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</a:effectLst>
                </a:rPr>
                <a:t>12</a:t>
              </a:r>
              <a:endParaRPr kumimoji="1" lang="ja-JP" altLang="en-US" sz="1200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endParaRPr>
            </a:p>
          </p:txBody>
        </p:sp>
        <p:pic>
          <p:nvPicPr>
            <p:cNvPr id="2050" name="Picture 2" descr="銃 シルエットイラスト｜無料イラスト・フリー素材なら ...">
              <a:extLst>
                <a:ext uri="{FF2B5EF4-FFF2-40B4-BE49-F238E27FC236}">
                  <a16:creationId xmlns:a16="http://schemas.microsoft.com/office/drawing/2014/main" id="{F02CC9B0-7EA1-4F14-9F2A-837DE1DD8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607" y="2430962"/>
              <a:ext cx="296154" cy="148077"/>
            </a:xfrm>
            <a:prstGeom prst="rect">
              <a:avLst/>
            </a:prstGeom>
            <a:noFill/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54AAF56-7AAC-4AB2-BD30-93E9C428E495}"/>
              </a:ext>
            </a:extLst>
          </p:cNvPr>
          <p:cNvGrpSpPr/>
          <p:nvPr/>
        </p:nvGrpSpPr>
        <p:grpSpPr>
          <a:xfrm>
            <a:off x="4171114" y="2535293"/>
            <a:ext cx="774035" cy="276999"/>
            <a:chOff x="3989988" y="2365483"/>
            <a:chExt cx="774035" cy="276999"/>
          </a:xfrm>
        </p:grpSpPr>
        <p:sp>
          <p:nvSpPr>
            <p:cNvPr id="90" name="正方形/長方形 75">
              <a:extLst>
                <a:ext uri="{FF2B5EF4-FFF2-40B4-BE49-F238E27FC236}">
                  <a16:creationId xmlns:a16="http://schemas.microsoft.com/office/drawing/2014/main" id="{EAC5176F-71B5-4780-BB92-CA8866D739B1}"/>
                </a:ext>
              </a:extLst>
            </p:cNvPr>
            <p:cNvSpPr/>
            <p:nvPr/>
          </p:nvSpPr>
          <p:spPr>
            <a:xfrm flipH="1">
              <a:off x="3989988" y="2393052"/>
              <a:ext cx="691739" cy="221863"/>
            </a:xfrm>
            <a:custGeom>
              <a:avLst/>
              <a:gdLst>
                <a:gd name="connsiteX0" fmla="*/ 0 w 509654"/>
                <a:gd name="connsiteY0" fmla="*/ 0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0 w 509654"/>
                <a:gd name="connsiteY4" fmla="*/ 0 h 198473"/>
                <a:gd name="connsiteX0" fmla="*/ 97536 w 509654"/>
                <a:gd name="connsiteY0" fmla="*/ 36576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97536 w 509654"/>
                <a:gd name="connsiteY4" fmla="*/ 36576 h 198473"/>
                <a:gd name="connsiteX0" fmla="*/ 158496 w 509654"/>
                <a:gd name="connsiteY0" fmla="*/ 0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58496 w 509654"/>
                <a:gd name="connsiteY4" fmla="*/ 0 h 198473"/>
                <a:gd name="connsiteX0" fmla="*/ 188976 w 509654"/>
                <a:gd name="connsiteY0" fmla="*/ 12192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88976 w 509654"/>
                <a:gd name="connsiteY4" fmla="*/ 12192 h 198473"/>
                <a:gd name="connsiteX0" fmla="*/ 188976 w 509654"/>
                <a:gd name="connsiteY0" fmla="*/ 6096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88976 w 509654"/>
                <a:gd name="connsiteY4" fmla="*/ 6096 h 198473"/>
                <a:gd name="connsiteX0" fmla="*/ 188976 w 729110"/>
                <a:gd name="connsiteY0" fmla="*/ 0 h 192377"/>
                <a:gd name="connsiteX1" fmla="*/ 729110 w 729110"/>
                <a:gd name="connsiteY1" fmla="*/ 0 h 192377"/>
                <a:gd name="connsiteX2" fmla="*/ 509654 w 729110"/>
                <a:gd name="connsiteY2" fmla="*/ 192377 h 192377"/>
                <a:gd name="connsiteX3" fmla="*/ 0 w 729110"/>
                <a:gd name="connsiteY3" fmla="*/ 192377 h 192377"/>
                <a:gd name="connsiteX4" fmla="*/ 188976 w 729110"/>
                <a:gd name="connsiteY4" fmla="*/ 0 h 192377"/>
                <a:gd name="connsiteX0" fmla="*/ 188976 w 729110"/>
                <a:gd name="connsiteY0" fmla="*/ 0 h 210665"/>
                <a:gd name="connsiteX1" fmla="*/ 729110 w 729110"/>
                <a:gd name="connsiteY1" fmla="*/ 0 h 210665"/>
                <a:gd name="connsiteX2" fmla="*/ 729110 w 729110"/>
                <a:gd name="connsiteY2" fmla="*/ 210665 h 210665"/>
                <a:gd name="connsiteX3" fmla="*/ 0 w 729110"/>
                <a:gd name="connsiteY3" fmla="*/ 192377 h 210665"/>
                <a:gd name="connsiteX4" fmla="*/ 188976 w 729110"/>
                <a:gd name="connsiteY4" fmla="*/ 0 h 210665"/>
                <a:gd name="connsiteX0" fmla="*/ 188976 w 735206"/>
                <a:gd name="connsiteY0" fmla="*/ 0 h 192377"/>
                <a:gd name="connsiteX1" fmla="*/ 729110 w 735206"/>
                <a:gd name="connsiteY1" fmla="*/ 0 h 192377"/>
                <a:gd name="connsiteX2" fmla="*/ 735206 w 735206"/>
                <a:gd name="connsiteY2" fmla="*/ 186281 h 192377"/>
                <a:gd name="connsiteX3" fmla="*/ 0 w 735206"/>
                <a:gd name="connsiteY3" fmla="*/ 192377 h 192377"/>
                <a:gd name="connsiteX4" fmla="*/ 188976 w 735206"/>
                <a:gd name="connsiteY4" fmla="*/ 0 h 19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206" h="192377">
                  <a:moveTo>
                    <a:pt x="188976" y="0"/>
                  </a:moveTo>
                  <a:lnTo>
                    <a:pt x="729110" y="0"/>
                  </a:lnTo>
                  <a:lnTo>
                    <a:pt x="735206" y="186281"/>
                  </a:lnTo>
                  <a:lnTo>
                    <a:pt x="0" y="192377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2E3445B-6897-4527-96DF-7439369839E2}"/>
                </a:ext>
              </a:extLst>
            </p:cNvPr>
            <p:cNvSpPr txBox="1"/>
            <p:nvPr/>
          </p:nvSpPr>
          <p:spPr>
            <a:xfrm>
              <a:off x="4305520" y="2365483"/>
              <a:ext cx="458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</a:effectLst>
                </a:rPr>
                <a:t>4</a:t>
              </a:r>
              <a:endParaRPr kumimoji="1" lang="ja-JP" altLang="en-US" sz="1200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349C501B-7D8F-47B6-98BE-54DDF5AAE0D6}"/>
              </a:ext>
            </a:extLst>
          </p:cNvPr>
          <p:cNvGrpSpPr/>
          <p:nvPr/>
        </p:nvGrpSpPr>
        <p:grpSpPr>
          <a:xfrm>
            <a:off x="4171114" y="2822635"/>
            <a:ext cx="753715" cy="276999"/>
            <a:chOff x="3989988" y="2365483"/>
            <a:chExt cx="753715" cy="276999"/>
          </a:xfrm>
        </p:grpSpPr>
        <p:sp>
          <p:nvSpPr>
            <p:cNvPr id="94" name="正方形/長方形 75">
              <a:extLst>
                <a:ext uri="{FF2B5EF4-FFF2-40B4-BE49-F238E27FC236}">
                  <a16:creationId xmlns:a16="http://schemas.microsoft.com/office/drawing/2014/main" id="{B7BE06A0-7AB1-41DD-815E-76561C913593}"/>
                </a:ext>
              </a:extLst>
            </p:cNvPr>
            <p:cNvSpPr/>
            <p:nvPr/>
          </p:nvSpPr>
          <p:spPr>
            <a:xfrm flipH="1">
              <a:off x="3989988" y="2393052"/>
              <a:ext cx="691739" cy="221863"/>
            </a:xfrm>
            <a:custGeom>
              <a:avLst/>
              <a:gdLst>
                <a:gd name="connsiteX0" fmla="*/ 0 w 509654"/>
                <a:gd name="connsiteY0" fmla="*/ 0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0 w 509654"/>
                <a:gd name="connsiteY4" fmla="*/ 0 h 198473"/>
                <a:gd name="connsiteX0" fmla="*/ 97536 w 509654"/>
                <a:gd name="connsiteY0" fmla="*/ 36576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97536 w 509654"/>
                <a:gd name="connsiteY4" fmla="*/ 36576 h 198473"/>
                <a:gd name="connsiteX0" fmla="*/ 158496 w 509654"/>
                <a:gd name="connsiteY0" fmla="*/ 0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58496 w 509654"/>
                <a:gd name="connsiteY4" fmla="*/ 0 h 198473"/>
                <a:gd name="connsiteX0" fmla="*/ 188976 w 509654"/>
                <a:gd name="connsiteY0" fmla="*/ 12192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88976 w 509654"/>
                <a:gd name="connsiteY4" fmla="*/ 12192 h 198473"/>
                <a:gd name="connsiteX0" fmla="*/ 188976 w 509654"/>
                <a:gd name="connsiteY0" fmla="*/ 6096 h 198473"/>
                <a:gd name="connsiteX1" fmla="*/ 509654 w 509654"/>
                <a:gd name="connsiteY1" fmla="*/ 0 h 198473"/>
                <a:gd name="connsiteX2" fmla="*/ 509654 w 509654"/>
                <a:gd name="connsiteY2" fmla="*/ 198473 h 198473"/>
                <a:gd name="connsiteX3" fmla="*/ 0 w 509654"/>
                <a:gd name="connsiteY3" fmla="*/ 198473 h 198473"/>
                <a:gd name="connsiteX4" fmla="*/ 188976 w 509654"/>
                <a:gd name="connsiteY4" fmla="*/ 6096 h 198473"/>
                <a:gd name="connsiteX0" fmla="*/ 188976 w 729110"/>
                <a:gd name="connsiteY0" fmla="*/ 0 h 192377"/>
                <a:gd name="connsiteX1" fmla="*/ 729110 w 729110"/>
                <a:gd name="connsiteY1" fmla="*/ 0 h 192377"/>
                <a:gd name="connsiteX2" fmla="*/ 509654 w 729110"/>
                <a:gd name="connsiteY2" fmla="*/ 192377 h 192377"/>
                <a:gd name="connsiteX3" fmla="*/ 0 w 729110"/>
                <a:gd name="connsiteY3" fmla="*/ 192377 h 192377"/>
                <a:gd name="connsiteX4" fmla="*/ 188976 w 729110"/>
                <a:gd name="connsiteY4" fmla="*/ 0 h 192377"/>
                <a:gd name="connsiteX0" fmla="*/ 188976 w 729110"/>
                <a:gd name="connsiteY0" fmla="*/ 0 h 210665"/>
                <a:gd name="connsiteX1" fmla="*/ 729110 w 729110"/>
                <a:gd name="connsiteY1" fmla="*/ 0 h 210665"/>
                <a:gd name="connsiteX2" fmla="*/ 729110 w 729110"/>
                <a:gd name="connsiteY2" fmla="*/ 210665 h 210665"/>
                <a:gd name="connsiteX3" fmla="*/ 0 w 729110"/>
                <a:gd name="connsiteY3" fmla="*/ 192377 h 210665"/>
                <a:gd name="connsiteX4" fmla="*/ 188976 w 729110"/>
                <a:gd name="connsiteY4" fmla="*/ 0 h 210665"/>
                <a:gd name="connsiteX0" fmla="*/ 188976 w 735206"/>
                <a:gd name="connsiteY0" fmla="*/ 0 h 192377"/>
                <a:gd name="connsiteX1" fmla="*/ 729110 w 735206"/>
                <a:gd name="connsiteY1" fmla="*/ 0 h 192377"/>
                <a:gd name="connsiteX2" fmla="*/ 735206 w 735206"/>
                <a:gd name="connsiteY2" fmla="*/ 186281 h 192377"/>
                <a:gd name="connsiteX3" fmla="*/ 0 w 735206"/>
                <a:gd name="connsiteY3" fmla="*/ 192377 h 192377"/>
                <a:gd name="connsiteX4" fmla="*/ 188976 w 735206"/>
                <a:gd name="connsiteY4" fmla="*/ 0 h 19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206" h="192377">
                  <a:moveTo>
                    <a:pt x="188976" y="0"/>
                  </a:moveTo>
                  <a:lnTo>
                    <a:pt x="729110" y="0"/>
                  </a:lnTo>
                  <a:lnTo>
                    <a:pt x="735206" y="186281"/>
                  </a:lnTo>
                  <a:lnTo>
                    <a:pt x="0" y="192377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FA95A0A-A1EE-4674-B2AF-30A797AB9018}"/>
                </a:ext>
              </a:extLst>
            </p:cNvPr>
            <p:cNvSpPr txBox="1"/>
            <p:nvPr/>
          </p:nvSpPr>
          <p:spPr>
            <a:xfrm>
              <a:off x="4285200" y="2365483"/>
              <a:ext cx="458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solidFill>
                    <a:schemeClr val="bg1"/>
                  </a:solidFill>
                  <a:effectLst>
                    <a:glow rad="139700">
                      <a:schemeClr val="tx1">
                        <a:alpha val="40000"/>
                      </a:schemeClr>
                    </a:glow>
                  </a:effectLst>
                </a:rPr>
                <a:t>∞</a:t>
              </a:r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C08F87B5-CF70-43D3-8DEE-87FEBE40BAC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16834" y="2537606"/>
            <a:ext cx="293643" cy="29364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F7A002F-1EAD-4189-AA30-2026A711004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2094" y="2801448"/>
            <a:ext cx="319371" cy="319371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F4365881-2395-46EE-8C5D-5211D8758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931" y="2578962"/>
            <a:ext cx="450319" cy="40816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AF823007-30D0-44FC-B1AD-E5199E139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9088">
            <a:off x="1474620" y="2131082"/>
            <a:ext cx="635589" cy="44934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31DFB14B-000B-40FB-8213-89DEC22E9B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8954" y="2355753"/>
            <a:ext cx="595396" cy="3300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楕円 52">
            <a:extLst>
              <a:ext uri="{FF2B5EF4-FFF2-40B4-BE49-F238E27FC236}">
                <a16:creationId xmlns:a16="http://schemas.microsoft.com/office/drawing/2014/main" id="{A4AB4838-C963-4220-90D3-89C37C9D23DC}"/>
              </a:ext>
            </a:extLst>
          </p:cNvPr>
          <p:cNvSpPr/>
          <p:nvPr/>
        </p:nvSpPr>
        <p:spPr>
          <a:xfrm>
            <a:off x="2902982" y="3806003"/>
            <a:ext cx="354266" cy="364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E94136AC-EBB6-4F7A-8088-C5AD45F4CF7B}"/>
              </a:ext>
            </a:extLst>
          </p:cNvPr>
          <p:cNvSpPr/>
          <p:nvPr/>
        </p:nvSpPr>
        <p:spPr>
          <a:xfrm>
            <a:off x="4099457" y="1909178"/>
            <a:ext cx="354266" cy="364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79194641-577B-424D-B80C-C1C0C440726E}"/>
              </a:ext>
            </a:extLst>
          </p:cNvPr>
          <p:cNvSpPr/>
          <p:nvPr/>
        </p:nvSpPr>
        <p:spPr>
          <a:xfrm>
            <a:off x="2902982" y="1511316"/>
            <a:ext cx="354266" cy="364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C72F4B25-F8C5-4D76-B411-D44AE4FCC9F9}"/>
              </a:ext>
            </a:extLst>
          </p:cNvPr>
          <p:cNvSpPr/>
          <p:nvPr/>
        </p:nvSpPr>
        <p:spPr>
          <a:xfrm>
            <a:off x="1745543" y="2729896"/>
            <a:ext cx="354266" cy="364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" name="円弧 102">
            <a:extLst>
              <a:ext uri="{FF2B5EF4-FFF2-40B4-BE49-F238E27FC236}">
                <a16:creationId xmlns:a16="http://schemas.microsoft.com/office/drawing/2014/main" id="{9DB2F1F0-B4E9-4032-AE30-30A40DE016B5}"/>
              </a:ext>
            </a:extLst>
          </p:cNvPr>
          <p:cNvSpPr/>
          <p:nvPr/>
        </p:nvSpPr>
        <p:spPr>
          <a:xfrm rot="2552865">
            <a:off x="3376768" y="2279398"/>
            <a:ext cx="750436" cy="702640"/>
          </a:xfrm>
          <a:prstGeom prst="arc">
            <a:avLst>
              <a:gd name="adj1" fmla="val 17110031"/>
              <a:gd name="adj2" fmla="val 21437443"/>
            </a:avLst>
          </a:prstGeom>
          <a:ln w="57150">
            <a:solidFill>
              <a:schemeClr val="bg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E4DE8FBA-3920-41C9-BA4E-E4DDB5A926F7}"/>
              </a:ext>
            </a:extLst>
          </p:cNvPr>
          <p:cNvSpPr/>
          <p:nvPr/>
        </p:nvSpPr>
        <p:spPr>
          <a:xfrm>
            <a:off x="3854313" y="2843504"/>
            <a:ext cx="254825" cy="2622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62F77FE-7A32-4695-98DD-D49F33092B8A}"/>
              </a:ext>
            </a:extLst>
          </p:cNvPr>
          <p:cNvSpPr/>
          <p:nvPr/>
        </p:nvSpPr>
        <p:spPr>
          <a:xfrm>
            <a:off x="899551" y="4480698"/>
            <a:ext cx="561219" cy="524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ECC942E-D79C-4ED7-9BE8-E67EE158B911}"/>
              </a:ext>
            </a:extLst>
          </p:cNvPr>
          <p:cNvSpPr txBox="1"/>
          <p:nvPr/>
        </p:nvSpPr>
        <p:spPr>
          <a:xfrm>
            <a:off x="1508689" y="4461600"/>
            <a:ext cx="49547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5857C27E-524F-4EF2-8987-BD9C824076BA}"/>
              </a:ext>
            </a:extLst>
          </p:cNvPr>
          <p:cNvSpPr/>
          <p:nvPr/>
        </p:nvSpPr>
        <p:spPr>
          <a:xfrm>
            <a:off x="899551" y="5233122"/>
            <a:ext cx="561219" cy="524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2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95EEC2E-AF65-4117-9950-BA3221B06215}"/>
              </a:ext>
            </a:extLst>
          </p:cNvPr>
          <p:cNvSpPr txBox="1"/>
          <p:nvPr/>
        </p:nvSpPr>
        <p:spPr>
          <a:xfrm>
            <a:off x="1508689" y="5214024"/>
            <a:ext cx="49547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各武器の残弾数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7AEE85DB-3C94-4F7E-A7E2-20E8B84A9441}"/>
              </a:ext>
            </a:extLst>
          </p:cNvPr>
          <p:cNvSpPr/>
          <p:nvPr/>
        </p:nvSpPr>
        <p:spPr>
          <a:xfrm>
            <a:off x="899551" y="5966448"/>
            <a:ext cx="561219" cy="524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3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99CDF5C-8625-4B49-A4F8-19430325F985}"/>
              </a:ext>
            </a:extLst>
          </p:cNvPr>
          <p:cNvSpPr txBox="1"/>
          <p:nvPr/>
        </p:nvSpPr>
        <p:spPr>
          <a:xfrm>
            <a:off x="1508689" y="5947350"/>
            <a:ext cx="49547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アーマー（ライフ）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CF60BE12-F2A2-4193-9EDD-6A4EA35D7B56}"/>
              </a:ext>
            </a:extLst>
          </p:cNvPr>
          <p:cNvSpPr/>
          <p:nvPr/>
        </p:nvSpPr>
        <p:spPr>
          <a:xfrm>
            <a:off x="899551" y="6743795"/>
            <a:ext cx="561219" cy="524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4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064A98-8E42-44E5-9AC3-CE57E3D9DBDE}"/>
              </a:ext>
            </a:extLst>
          </p:cNvPr>
          <p:cNvSpPr txBox="1"/>
          <p:nvPr/>
        </p:nvSpPr>
        <p:spPr>
          <a:xfrm>
            <a:off x="1508689" y="6724697"/>
            <a:ext cx="49547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ブースト残量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1E620793-28FF-446C-A455-591664DEBDC2}"/>
              </a:ext>
            </a:extLst>
          </p:cNvPr>
          <p:cNvSpPr/>
          <p:nvPr/>
        </p:nvSpPr>
        <p:spPr>
          <a:xfrm>
            <a:off x="899551" y="7581149"/>
            <a:ext cx="561219" cy="524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5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3FF78D0-B493-4802-9333-01F357721F5C}"/>
              </a:ext>
            </a:extLst>
          </p:cNvPr>
          <p:cNvSpPr txBox="1"/>
          <p:nvPr/>
        </p:nvSpPr>
        <p:spPr>
          <a:xfrm>
            <a:off x="1508689" y="7562051"/>
            <a:ext cx="49547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敵機体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13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19C4D0-D25D-433E-AC5D-AD927E8D50FC}"/>
              </a:ext>
            </a:extLst>
          </p:cNvPr>
          <p:cNvSpPr txBox="1"/>
          <p:nvPr/>
        </p:nvSpPr>
        <p:spPr>
          <a:xfrm>
            <a:off x="980079" y="297489"/>
            <a:ext cx="48978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敵を利用したアクション</a:t>
            </a:r>
            <a:endParaRPr kumimoji="1" lang="en-US" altLang="ja-JP" sz="36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DC7991B-525A-4D16-A855-04B276EB2797}"/>
              </a:ext>
            </a:extLst>
          </p:cNvPr>
          <p:cNvGrpSpPr/>
          <p:nvPr/>
        </p:nvGrpSpPr>
        <p:grpSpPr>
          <a:xfrm>
            <a:off x="248574" y="2083976"/>
            <a:ext cx="2818334" cy="1596190"/>
            <a:chOff x="2602031" y="6258461"/>
            <a:chExt cx="1914274" cy="1084167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3072EE3-C574-4A76-BBDE-10BF4D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02031" y="6258461"/>
              <a:ext cx="950913" cy="108416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4622300B-7683-4941-8E24-695F3ED81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3840007" y="6500505"/>
              <a:ext cx="792396" cy="560200"/>
            </a:xfrm>
            <a:prstGeom prst="rect">
              <a:avLst/>
            </a:prstGeom>
          </p:spPr>
        </p:pic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BA73DE98-3FE8-48BC-B780-44BCA611CE80}"/>
                </a:ext>
              </a:extLst>
            </p:cNvPr>
            <p:cNvSpPr/>
            <p:nvPr/>
          </p:nvSpPr>
          <p:spPr>
            <a:xfrm rot="218500">
              <a:off x="3566238" y="6590057"/>
              <a:ext cx="283573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FDE6DC76-A45B-45DD-BF0D-499A8EF3E781}"/>
                </a:ext>
              </a:extLst>
            </p:cNvPr>
            <p:cNvSpPr/>
            <p:nvPr/>
          </p:nvSpPr>
          <p:spPr>
            <a:xfrm rot="218500">
              <a:off x="3566237" y="6765805"/>
              <a:ext cx="283573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A33FDB5A-C8CE-4D69-8895-C497CB17EE98}"/>
                </a:ext>
              </a:extLst>
            </p:cNvPr>
            <p:cNvSpPr/>
            <p:nvPr/>
          </p:nvSpPr>
          <p:spPr>
            <a:xfrm rot="218500">
              <a:off x="3554109" y="6902640"/>
              <a:ext cx="283573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字幕 2">
            <a:extLst>
              <a:ext uri="{FF2B5EF4-FFF2-40B4-BE49-F238E27FC236}">
                <a16:creationId xmlns:a16="http://schemas.microsoft.com/office/drawing/2014/main" id="{3AC8DE76-D973-4409-8469-CF22D3E07BA2}"/>
              </a:ext>
            </a:extLst>
          </p:cNvPr>
          <p:cNvSpPr txBox="1">
            <a:spLocks/>
          </p:cNvSpPr>
          <p:nvPr/>
        </p:nvSpPr>
        <p:spPr>
          <a:xfrm>
            <a:off x="690098" y="1449047"/>
            <a:ext cx="2376810" cy="6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敵を投げる</a:t>
            </a:r>
          </a:p>
        </p:txBody>
      </p:sp>
      <p:sp>
        <p:nvSpPr>
          <p:cNvPr id="29" name="字幕 2">
            <a:extLst>
              <a:ext uri="{FF2B5EF4-FFF2-40B4-BE49-F238E27FC236}">
                <a16:creationId xmlns:a16="http://schemas.microsoft.com/office/drawing/2014/main" id="{8243D862-7CDC-4ED9-91CC-72865FC5AC05}"/>
              </a:ext>
            </a:extLst>
          </p:cNvPr>
          <p:cNvSpPr txBox="1">
            <a:spLocks/>
          </p:cNvSpPr>
          <p:nvPr/>
        </p:nvSpPr>
        <p:spPr>
          <a:xfrm>
            <a:off x="692199" y="3499212"/>
            <a:ext cx="4354795" cy="639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踏み台にしてジャンプ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A93BA0A-73D5-42C2-B0C2-A832096E7B16}"/>
              </a:ext>
            </a:extLst>
          </p:cNvPr>
          <p:cNvGrpSpPr/>
          <p:nvPr/>
        </p:nvGrpSpPr>
        <p:grpSpPr>
          <a:xfrm>
            <a:off x="759670" y="4179682"/>
            <a:ext cx="2767343" cy="2062794"/>
            <a:chOff x="4827917" y="6431982"/>
            <a:chExt cx="1576677" cy="1175265"/>
          </a:xfrm>
        </p:grpSpPr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46E1F75D-D6BC-41C5-897C-E4D3C06123BC}"/>
                </a:ext>
              </a:extLst>
            </p:cNvPr>
            <p:cNvSpPr/>
            <p:nvPr/>
          </p:nvSpPr>
          <p:spPr>
            <a:xfrm rot="16631098">
              <a:off x="5301648" y="6873275"/>
              <a:ext cx="632156" cy="62752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F563AC86-675D-4EC6-8B6F-25F151193FE7}"/>
                </a:ext>
              </a:extLst>
            </p:cNvPr>
            <p:cNvSpPr/>
            <p:nvPr/>
          </p:nvSpPr>
          <p:spPr>
            <a:xfrm rot="16631098">
              <a:off x="5381615" y="6940644"/>
              <a:ext cx="632156" cy="62752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0C4F446-C4D9-43B8-87AD-9B2F46FD700A}"/>
                </a:ext>
              </a:extLst>
            </p:cNvPr>
            <p:cNvGrpSpPr/>
            <p:nvPr/>
          </p:nvGrpSpPr>
          <p:grpSpPr>
            <a:xfrm>
              <a:off x="4827917" y="6431982"/>
              <a:ext cx="1576677" cy="1175265"/>
              <a:chOff x="4810410" y="6485644"/>
              <a:chExt cx="1576677" cy="1175265"/>
            </a:xfrm>
          </p:grpSpPr>
          <p:pic>
            <p:nvPicPr>
              <p:cNvPr id="45" name="図 44">
                <a:extLst>
                  <a:ext uri="{FF2B5EF4-FFF2-40B4-BE49-F238E27FC236}">
                    <a16:creationId xmlns:a16="http://schemas.microsoft.com/office/drawing/2014/main" id="{DE45084F-F175-4797-BC42-BC1B2CC49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9779">
                <a:off x="4810410" y="7186513"/>
                <a:ext cx="671027" cy="474396"/>
              </a:xfrm>
              <a:prstGeom prst="rect">
                <a:avLst/>
              </a:prstGeom>
            </p:spPr>
          </p:pic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9FFA8C85-6079-48A2-B789-9603AE315B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928"/>
              <a:stretch/>
            </p:blipFill>
            <p:spPr>
              <a:xfrm>
                <a:off x="5470455" y="6485644"/>
                <a:ext cx="916632" cy="523138"/>
              </a:xfrm>
              <a:prstGeom prst="rect">
                <a:avLst/>
              </a:prstGeom>
            </p:spPr>
          </p:pic>
          <p:sp>
            <p:nvSpPr>
              <p:cNvPr id="48" name="円弧 47">
                <a:extLst>
                  <a:ext uri="{FF2B5EF4-FFF2-40B4-BE49-F238E27FC236}">
                    <a16:creationId xmlns:a16="http://schemas.microsoft.com/office/drawing/2014/main" id="{CFDA617D-18A4-40E5-8D3B-411A447DE246}"/>
                  </a:ext>
                </a:extLst>
              </p:cNvPr>
              <p:cNvSpPr/>
              <p:nvPr/>
            </p:nvSpPr>
            <p:spPr>
              <a:xfrm rot="16631098">
                <a:off x="5212917" y="6818785"/>
                <a:ext cx="632156" cy="62752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爆発: 14 pt 48">
                <a:extLst>
                  <a:ext uri="{FF2B5EF4-FFF2-40B4-BE49-F238E27FC236}">
                    <a16:creationId xmlns:a16="http://schemas.microsoft.com/office/drawing/2014/main" id="{C55E09A1-5F1C-434F-B0B8-E0F014920A85}"/>
                  </a:ext>
                </a:extLst>
              </p:cNvPr>
              <p:cNvSpPr/>
              <p:nvPr/>
            </p:nvSpPr>
            <p:spPr>
              <a:xfrm rot="1941211">
                <a:off x="4995252" y="7152575"/>
                <a:ext cx="507457" cy="352840"/>
              </a:xfrm>
              <a:prstGeom prst="irregularSeal2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38EB625-7193-47E4-892D-D43B41C86F4D}"/>
              </a:ext>
            </a:extLst>
          </p:cNvPr>
          <p:cNvSpPr txBox="1"/>
          <p:nvPr/>
        </p:nvSpPr>
        <p:spPr>
          <a:xfrm>
            <a:off x="3025653" y="1449047"/>
            <a:ext cx="540320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通常の射撃よりも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高威力の遠距離攻撃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FCC889-63CC-4895-A4B6-AA570A158B9B}"/>
              </a:ext>
            </a:extLst>
          </p:cNvPr>
          <p:cNvSpPr txBox="1"/>
          <p:nvPr/>
        </p:nvSpPr>
        <p:spPr>
          <a:xfrm>
            <a:off x="2020911" y="5283501"/>
            <a:ext cx="540320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ブーストゲージを消費せずに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上昇できる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773AA1F-773C-48A9-A9DA-013FAD658F16}"/>
              </a:ext>
            </a:extLst>
          </p:cNvPr>
          <p:cNvSpPr txBox="1"/>
          <p:nvPr/>
        </p:nvSpPr>
        <p:spPr>
          <a:xfrm>
            <a:off x="2993836" y="2478650"/>
            <a:ext cx="269304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クールタイム有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矢印: 左 24">
            <a:extLst>
              <a:ext uri="{FF2B5EF4-FFF2-40B4-BE49-F238E27FC236}">
                <a16:creationId xmlns:a16="http://schemas.microsoft.com/office/drawing/2014/main" id="{3EDC28B1-DE29-4FF4-94F7-412391A37E97}"/>
              </a:ext>
            </a:extLst>
          </p:cNvPr>
          <p:cNvSpPr/>
          <p:nvPr/>
        </p:nvSpPr>
        <p:spPr>
          <a:xfrm rot="16200000">
            <a:off x="2990801" y="5685056"/>
            <a:ext cx="876397" cy="2421318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35349CA-9E29-4325-B7C1-E81DD8F4F31A}"/>
              </a:ext>
            </a:extLst>
          </p:cNvPr>
          <p:cNvSpPr txBox="1"/>
          <p:nvPr/>
        </p:nvSpPr>
        <p:spPr>
          <a:xfrm>
            <a:off x="1540199" y="7302665"/>
            <a:ext cx="3973628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敵のバランスが崩れて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60B6066-55F0-40FE-9DA0-81BD82A2EF30}"/>
              </a:ext>
            </a:extLst>
          </p:cNvPr>
          <p:cNvSpPr txBox="1"/>
          <p:nvPr/>
        </p:nvSpPr>
        <p:spPr>
          <a:xfrm>
            <a:off x="149355" y="8634514"/>
            <a:ext cx="65592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追撃アクションで仕留めろ</a:t>
            </a:r>
            <a:endParaRPr kumimoji="1" lang="en-US" altLang="ja-JP" sz="3200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8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19C4D0-D25D-433E-AC5D-AD927E8D50FC}"/>
              </a:ext>
            </a:extLst>
          </p:cNvPr>
          <p:cNvSpPr txBox="1"/>
          <p:nvPr/>
        </p:nvSpPr>
        <p:spPr>
          <a:xfrm>
            <a:off x="980079" y="274465"/>
            <a:ext cx="48978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適切なアクションを選ぶ</a:t>
            </a:r>
            <a:endParaRPr kumimoji="1" lang="en-US" altLang="ja-JP" sz="36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E7A6E43B-750E-444D-81C4-DF0313A23C36}"/>
              </a:ext>
            </a:extLst>
          </p:cNvPr>
          <p:cNvSpPr txBox="1">
            <a:spLocks/>
          </p:cNvSpPr>
          <p:nvPr/>
        </p:nvSpPr>
        <p:spPr>
          <a:xfrm>
            <a:off x="980078" y="1583879"/>
            <a:ext cx="2448921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燃料輸送機</a:t>
            </a:r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0824EE0D-477D-4037-BD82-3B0BC6D6D08F}"/>
              </a:ext>
            </a:extLst>
          </p:cNvPr>
          <p:cNvSpPr txBox="1">
            <a:spLocks/>
          </p:cNvSpPr>
          <p:nvPr/>
        </p:nvSpPr>
        <p:spPr>
          <a:xfrm>
            <a:off x="980078" y="4013695"/>
            <a:ext cx="237681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偵察機</a:t>
            </a:r>
          </a:p>
        </p:txBody>
      </p:sp>
      <p:sp>
        <p:nvSpPr>
          <p:cNvPr id="19" name="字幕 2">
            <a:extLst>
              <a:ext uri="{FF2B5EF4-FFF2-40B4-BE49-F238E27FC236}">
                <a16:creationId xmlns:a16="http://schemas.microsoft.com/office/drawing/2014/main" id="{066C9C8E-CDB9-48ED-B161-88F756348FDD}"/>
              </a:ext>
            </a:extLst>
          </p:cNvPr>
          <p:cNvSpPr txBox="1">
            <a:spLocks/>
          </p:cNvSpPr>
          <p:nvPr/>
        </p:nvSpPr>
        <p:spPr>
          <a:xfrm>
            <a:off x="980078" y="6443512"/>
            <a:ext cx="237681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3600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砲撃型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368875-67CC-479D-AA1E-EF25C0C54F24}"/>
              </a:ext>
            </a:extLst>
          </p:cNvPr>
          <p:cNvSpPr txBox="1"/>
          <p:nvPr/>
        </p:nvSpPr>
        <p:spPr>
          <a:xfrm>
            <a:off x="1052189" y="2244790"/>
            <a:ext cx="54032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投げたら、爆弾のように使える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CF974-434B-4D06-9141-ABFC39ED4ABF}"/>
              </a:ext>
            </a:extLst>
          </p:cNvPr>
          <p:cNvSpPr txBox="1"/>
          <p:nvPr/>
        </p:nvSpPr>
        <p:spPr>
          <a:xfrm>
            <a:off x="1052189" y="2829565"/>
            <a:ext cx="54032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近接で倒すと爆発してダメージ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9DD03DA-200B-4EBC-8B8F-6CCC3EEAEAE9}"/>
              </a:ext>
            </a:extLst>
          </p:cNvPr>
          <p:cNvSpPr txBox="1"/>
          <p:nvPr/>
        </p:nvSpPr>
        <p:spPr>
          <a:xfrm>
            <a:off x="1052189" y="4661199"/>
            <a:ext cx="58058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踏みつけた時のジャンプ力が高い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21195-8CE9-4203-A2BF-0B36C3C016B2}"/>
              </a:ext>
            </a:extLst>
          </p:cNvPr>
          <p:cNvSpPr txBox="1"/>
          <p:nvPr/>
        </p:nvSpPr>
        <p:spPr>
          <a:xfrm>
            <a:off x="1052188" y="5245974"/>
            <a:ext cx="58058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体力が低く、射撃でも倒せる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FD3A1A-C35B-4C81-A421-3CA21B6B85B0}"/>
              </a:ext>
            </a:extLst>
          </p:cNvPr>
          <p:cNvSpPr txBox="1"/>
          <p:nvPr/>
        </p:nvSpPr>
        <p:spPr>
          <a:xfrm>
            <a:off x="980078" y="7077608"/>
            <a:ext cx="58058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体力が高く近接か敵投げが推奨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521E08-6749-4128-AD96-BB9C1F946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19" y="3847997"/>
            <a:ext cx="2448921" cy="7918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85C46C-0611-466C-875C-12D8566E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980637"/>
            <a:ext cx="1961867" cy="13158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EE09FCE-8077-4C9A-9C8A-E06D998C2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1033" y="5880070"/>
            <a:ext cx="1423900" cy="139008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E69AC13-DEFB-41C1-A8AB-8C0AFF6D5FC1}"/>
              </a:ext>
            </a:extLst>
          </p:cNvPr>
          <p:cNvSpPr txBox="1"/>
          <p:nvPr/>
        </p:nvSpPr>
        <p:spPr>
          <a:xfrm>
            <a:off x="234045" y="8088500"/>
            <a:ext cx="6389907" cy="156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敵によって</a:t>
            </a:r>
            <a:endParaRPr kumimoji="1" lang="en-US" altLang="ja-JP" sz="3200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適切なアクションを選ぶことで</a:t>
            </a:r>
            <a:endParaRPr kumimoji="1" lang="en-US" altLang="ja-JP" sz="3200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より効率的に戦える</a:t>
            </a:r>
            <a:endParaRPr kumimoji="1" lang="ja-JP" altLang="en-US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8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FDA4A6-62AF-42FD-B350-030A601D5D24}"/>
              </a:ext>
            </a:extLst>
          </p:cNvPr>
          <p:cNvSpPr txBox="1"/>
          <p:nvPr/>
        </p:nvSpPr>
        <p:spPr>
          <a:xfrm>
            <a:off x="543348" y="268299"/>
            <a:ext cx="577130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  <a:endParaRPr kumimoji="1" lang="en-US" altLang="ja-JP" sz="48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5E1F4A-6496-40A4-934A-02545931710F}"/>
              </a:ext>
            </a:extLst>
          </p:cNvPr>
          <p:cNvSpPr txBox="1"/>
          <p:nvPr/>
        </p:nvSpPr>
        <p:spPr>
          <a:xfrm>
            <a:off x="864070" y="2596214"/>
            <a:ext cx="6103112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敵陣の中でロボットならではの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高機動で飛び回る</a:t>
            </a:r>
            <a:r>
              <a:rPr kumimoji="1" lang="ja-JP" altLang="en-US" sz="7200" dirty="0">
                <a:ln w="3175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爽快感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62FF20-C433-4D90-9E97-14A7762F9074}"/>
              </a:ext>
            </a:extLst>
          </p:cNvPr>
          <p:cNvSpPr txBox="1"/>
          <p:nvPr/>
        </p:nvSpPr>
        <p:spPr>
          <a:xfrm>
            <a:off x="864070" y="5482341"/>
            <a:ext cx="580581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機体の性能を活かすために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敵に突っ込む</a:t>
            </a:r>
            <a:r>
              <a:rPr kumimoji="1" lang="ja-JP" altLang="en-US" sz="66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スリル</a:t>
            </a:r>
            <a:endParaRPr kumimoji="1" lang="en-US" altLang="ja-JP" sz="32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0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215</Words>
  <Application>Microsoft Office PowerPoint</Application>
  <PresentationFormat>A4 210 x 297 mm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HGP創英角ｺﾞｼｯｸUB</vt:lpstr>
      <vt:lpstr>HGS創英角ｺﾞｼｯｸUB</vt:lpstr>
      <vt:lpstr>游ゴシック</vt:lpstr>
      <vt:lpstr>游ゴシック Light</vt:lpstr>
      <vt:lpstr>Arial</vt:lpstr>
      <vt:lpstr>Calibri</vt:lpstr>
      <vt:lpstr>Calibri Light</vt:lpstr>
      <vt:lpstr>Elephant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698</cp:revision>
  <dcterms:created xsi:type="dcterms:W3CDTF">2023-06-06T06:46:16Z</dcterms:created>
  <dcterms:modified xsi:type="dcterms:W3CDTF">2024-01-12T00:39:51Z</dcterms:modified>
</cp:coreProperties>
</file>