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E9713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06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1BE5D-7A29-749F-D3A2-C25F313D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B3A4D6-7042-4981-C540-10E724422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B6BC81-A33A-D88F-8D89-94CC61EA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A15FF6-0013-81A5-E74E-A8863E52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0DF2A-59CC-63AB-4B3C-E17235E9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6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DF04D-98C1-22C0-1683-1BE5252B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903167-F590-A54A-99E2-67D875F9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A4C26-DBA9-34E3-401C-5029819B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5C982-F5A0-1AA6-D717-F6B72118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F6737D-4CC5-ED7B-6B1C-1BAB8CE5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4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894FDA-A524-58C9-349C-EDA88F79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508CD6-A1EF-48A9-1611-BC9512DBB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2F4E9-8A2C-CE31-2245-FADDF5E1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CD8B8-471C-3364-FAAD-E37157B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2D52E-7236-008D-7F8D-23013AD6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84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652-C83E-204F-4282-B81785A1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C11A7F-C134-C9EA-08D3-41878F76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48DBB-E130-7AC8-3EAF-4719A88E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2F574B-E533-E825-CAE1-C9CA5AFF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D5323-E3AA-727C-4AFD-0ECFE772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65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08B24-7FDE-8062-7CC8-FA3B5E4A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2B176-780C-1F55-3E33-48124FB2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EFD25-49C5-3641-6963-AE205328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8AE606-99CF-A6D5-8724-D22AD4E6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18AAAE-C7E0-B4B5-88EC-A13E37D4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7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6FC34-B509-CE6D-8C67-16329720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539A6A-9218-6E99-3C3D-1112C1BC3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424DB4-3D33-1269-CE58-7DD152BA4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1EBA2-F58B-CD2C-3510-1FD6F791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B2691-2CF4-5C60-DAFD-9FE20583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C4B44A-3656-284D-4B87-38936CB1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40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5CC1D-CBED-EBE9-8C0C-06876DFA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89F8EE-BFC5-1ECB-9737-8DFB82C0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69C271-38CD-356A-659F-DBE17175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5405CE-6F93-4165-B11B-A46D45096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67B26E-0548-A94D-E033-31F855F87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47F34F-AE2B-C38D-AB41-9CEA2593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AB47C5-0490-FECD-066B-F4358E7D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D6168C-BB8B-B2DF-83E4-81176DAD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8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DB655-D139-367E-3E4A-5C7A9A04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BCEDE4-AA70-DA8A-0E05-BE340CFE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622458-8A19-0362-7842-9DFE1F36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7833CB-E19F-1D46-8BD5-88A21756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9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BE261F-2D3E-5ED3-207A-ABA0124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F73D5F-3C3E-9CD5-640F-1C3E935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BAF20F-CA72-E30B-3260-7C9923D3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6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457D0-E1AD-DDD9-7176-1FC56D6A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CEC157-3C4B-9D3A-F307-C78E1068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368A56-9276-4A44-E772-406217418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85415-AAA4-E50E-DECC-ACE21D95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19F06D-CD1B-A598-D0F1-3C21FA64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E74FF3-F399-F9D5-EE36-F5D887E7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06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30C9B-EBA4-CC27-44F9-BEE636B3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D327EF-46EA-504E-3EAC-8B6CFEE52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4D5319-1718-9292-0EAC-3591C4BF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30880E-77A7-F38A-6164-489C2F5E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8514BE-6D71-F3E4-41CD-8ACC975C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FD51E-F5C6-7079-CAD7-BD1435F3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21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15D233-3006-727F-F6DE-6FF73FBC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CE4FD4-2CEF-CCD6-C294-E591F8A5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BDCCB-75C1-4AFF-920F-8C6D1A3F9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686577-0B07-4659-A689-95AC7CAE39AB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3BDE3A-DB81-18B9-C94B-D22D5D7DF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863C17-C683-A66B-A1F4-2AE504EEC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9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0.png"/><Relationship Id="rId10" Type="http://schemas.openxmlformats.org/officeDocument/2006/relationships/image" Target="../media/image200.png"/><Relationship Id="rId4" Type="http://schemas.openxmlformats.org/officeDocument/2006/relationships/image" Target="../media/image14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D5B03D37-5E49-9E26-B4B0-19F3004D9E67}"/>
              </a:ext>
            </a:extLst>
          </p:cNvPr>
          <p:cNvSpPr/>
          <p:nvPr/>
        </p:nvSpPr>
        <p:spPr>
          <a:xfrm>
            <a:off x="1920875" y="845148"/>
            <a:ext cx="1475467" cy="1539792"/>
          </a:xfrm>
          <a:custGeom>
            <a:avLst/>
            <a:gdLst>
              <a:gd name="connsiteX0" fmla="*/ 737734 w 1475467"/>
              <a:gd name="connsiteY0" fmla="*/ 0 h 1539792"/>
              <a:gd name="connsiteX1" fmla="*/ 771263 w 1475467"/>
              <a:gd name="connsiteY1" fmla="*/ 11661 h 1539792"/>
              <a:gd name="connsiteX2" fmla="*/ 1475467 w 1475467"/>
              <a:gd name="connsiteY2" fmla="*/ 769896 h 1539792"/>
              <a:gd name="connsiteX3" fmla="*/ 771263 w 1475467"/>
              <a:gd name="connsiteY3" fmla="*/ 1528131 h 1539792"/>
              <a:gd name="connsiteX4" fmla="*/ 737734 w 1475467"/>
              <a:gd name="connsiteY4" fmla="*/ 1539792 h 1539792"/>
              <a:gd name="connsiteX5" fmla="*/ 704204 w 1475467"/>
              <a:gd name="connsiteY5" fmla="*/ 1528131 h 1539792"/>
              <a:gd name="connsiteX6" fmla="*/ 0 w 1475467"/>
              <a:gd name="connsiteY6" fmla="*/ 769896 h 1539792"/>
              <a:gd name="connsiteX7" fmla="*/ 704204 w 1475467"/>
              <a:gd name="connsiteY7" fmla="*/ 11661 h 153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5467" h="1539792">
                <a:moveTo>
                  <a:pt x="737734" y="0"/>
                </a:moveTo>
                <a:lnTo>
                  <a:pt x="771263" y="11661"/>
                </a:lnTo>
                <a:cubicBezTo>
                  <a:pt x="1196129" y="175986"/>
                  <a:pt x="1475467" y="454266"/>
                  <a:pt x="1475467" y="769896"/>
                </a:cubicBezTo>
                <a:cubicBezTo>
                  <a:pt x="1475467" y="1085527"/>
                  <a:pt x="1196129" y="1363807"/>
                  <a:pt x="771263" y="1528131"/>
                </a:cubicBezTo>
                <a:lnTo>
                  <a:pt x="737734" y="1539792"/>
                </a:lnTo>
                <a:lnTo>
                  <a:pt x="704204" y="1528131"/>
                </a:lnTo>
                <a:cubicBezTo>
                  <a:pt x="279338" y="1363807"/>
                  <a:pt x="0" y="1085527"/>
                  <a:pt x="0" y="769896"/>
                </a:cubicBezTo>
                <a:cubicBezTo>
                  <a:pt x="0" y="454266"/>
                  <a:pt x="279338" y="175986"/>
                  <a:pt x="704204" y="11661"/>
                </a:cubicBezTo>
                <a:close/>
              </a:path>
            </a:pathLst>
          </a:custGeom>
          <a:solidFill>
            <a:srgbClr val="E97132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B8E6B07E-2DA9-D642-28C7-E1432941021F}"/>
              </a:ext>
            </a:extLst>
          </p:cNvPr>
          <p:cNvSpPr/>
          <p:nvPr/>
        </p:nvSpPr>
        <p:spPr>
          <a:xfrm>
            <a:off x="201880" y="700644"/>
            <a:ext cx="3194462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93D736-412A-671E-ECB8-BA4CDAB91FEC}"/>
                  </a:ext>
                </a:extLst>
              </p:cNvPr>
              <p:cNvSpPr txBox="1"/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2400" dirty="0"/>
                        <m:t>全事象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93D736-412A-671E-ECB8-BA4CDAB91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blipFill>
                <a:blip r:embed="rId2"/>
                <a:stretch>
                  <a:fillRect l="-7463" t="-9677" r="-4478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E9526C-A928-8FD0-62CC-D193F281622E}"/>
                  </a:ext>
                </a:extLst>
              </p:cNvPr>
              <p:cNvSpPr txBox="1"/>
              <p:nvPr/>
            </p:nvSpPr>
            <p:spPr>
              <a:xfrm>
                <a:off x="1132735" y="1453461"/>
                <a:ext cx="286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E9526C-A928-8FD0-62CC-D193F2816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35" y="1453461"/>
                <a:ext cx="286745" cy="369332"/>
              </a:xfrm>
              <a:prstGeom prst="rect">
                <a:avLst/>
              </a:prstGeom>
              <a:blipFill>
                <a:blip r:embed="rId3"/>
                <a:stretch>
                  <a:fillRect l="-23404" r="-19149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A00AFDF-D4C3-6F48-9242-40B2C4C7E603}"/>
                  </a:ext>
                </a:extLst>
              </p:cNvPr>
              <p:cNvSpPr txBox="1"/>
              <p:nvPr/>
            </p:nvSpPr>
            <p:spPr>
              <a:xfrm>
                <a:off x="3997012" y="1453461"/>
                <a:ext cx="2984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A00AFDF-D4C3-6F48-9242-40B2C4C7E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012" y="1453461"/>
                <a:ext cx="298415" cy="369332"/>
              </a:xfrm>
              <a:prstGeom prst="rect">
                <a:avLst/>
              </a:prstGeom>
              <a:blipFill>
                <a:blip r:embed="rId4"/>
                <a:stretch>
                  <a:fillRect l="-22449" r="-16327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楕円 6">
            <a:extLst>
              <a:ext uri="{FF2B5EF4-FFF2-40B4-BE49-F238E27FC236}">
                <a16:creationId xmlns:a16="http://schemas.microsoft.com/office/drawing/2014/main" id="{7586CFD1-D772-91BE-20AF-1ECAB51314C7}"/>
              </a:ext>
            </a:extLst>
          </p:cNvPr>
          <p:cNvSpPr/>
          <p:nvPr/>
        </p:nvSpPr>
        <p:spPr>
          <a:xfrm>
            <a:off x="1920875" y="700644"/>
            <a:ext cx="3194462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24215AF-448B-DBFC-6ABE-08257F360864}"/>
                  </a:ext>
                </a:extLst>
              </p:cNvPr>
              <p:cNvSpPr txBox="1"/>
              <p:nvPr/>
            </p:nvSpPr>
            <p:spPr>
              <a:xfrm>
                <a:off x="2260841" y="1453461"/>
                <a:ext cx="843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24215AF-448B-DBFC-6ABE-08257F360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41" y="1453461"/>
                <a:ext cx="843821" cy="369332"/>
              </a:xfrm>
              <a:prstGeom prst="rect">
                <a:avLst/>
              </a:prstGeom>
              <a:blipFill>
                <a:blip r:embed="rId5"/>
                <a:stretch>
                  <a:fillRect l="-7246" r="-5797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40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15707-0A83-B326-D8F0-0822A620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9E7D94-2B25-C30C-E0E5-846486D11166}"/>
                  </a:ext>
                </a:extLst>
              </p:cNvPr>
              <p:cNvSpPr txBox="1"/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2400" dirty="0"/>
                        <m:t>全事象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9E7D94-2B25-C30C-E0E5-846486D1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blipFill>
                <a:blip r:embed="rId2"/>
                <a:stretch>
                  <a:fillRect l="-7463" t="-9677" r="-4478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BAA2246-331D-EAB0-5265-AFDBE339D228}"/>
                  </a:ext>
                </a:extLst>
              </p:cNvPr>
              <p:cNvSpPr txBox="1"/>
              <p:nvPr/>
            </p:nvSpPr>
            <p:spPr>
              <a:xfrm>
                <a:off x="454029" y="750672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BAA2246-331D-EAB0-5265-AFDBE339D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9" y="750672"/>
                <a:ext cx="291747" cy="369332"/>
              </a:xfrm>
              <a:prstGeom prst="rect">
                <a:avLst/>
              </a:prstGeom>
              <a:blipFill>
                <a:blip r:embed="rId3"/>
                <a:stretch>
                  <a:fillRect l="-18750" r="-2083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F39B60-0D79-9469-BE51-945DE019FAC7}"/>
                  </a:ext>
                </a:extLst>
              </p:cNvPr>
              <p:cNvSpPr txBox="1"/>
              <p:nvPr/>
            </p:nvSpPr>
            <p:spPr>
              <a:xfrm>
                <a:off x="4131588" y="917753"/>
                <a:ext cx="4300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F39B60-0D79-9469-BE51-945DE019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588" y="917753"/>
                <a:ext cx="430053" cy="369332"/>
              </a:xfrm>
              <a:prstGeom prst="rect">
                <a:avLst/>
              </a:prstGeom>
              <a:blipFill>
                <a:blip r:embed="rId4"/>
                <a:stretch>
                  <a:fillRect l="-15714" r="-285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929012-07DE-73FC-CEAE-4AB4C00EB5BB}"/>
                  </a:ext>
                </a:extLst>
              </p:cNvPr>
              <p:cNvSpPr txBox="1"/>
              <p:nvPr/>
            </p:nvSpPr>
            <p:spPr>
              <a:xfrm>
                <a:off x="1817006" y="917753"/>
                <a:ext cx="88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929012-07DE-73FC-CEAE-4AB4C00EB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06" y="917753"/>
                <a:ext cx="886782" cy="369332"/>
              </a:xfrm>
              <a:prstGeom prst="rect">
                <a:avLst/>
              </a:prstGeom>
              <a:blipFill>
                <a:blip r:embed="rId5"/>
                <a:stretch>
                  <a:fillRect l="-10959" r="-5479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2EFCC3-93B2-D6F0-5CA4-34087A4EFD62}"/>
              </a:ext>
            </a:extLst>
          </p:cNvPr>
          <p:cNvSpPr/>
          <p:nvPr/>
        </p:nvSpPr>
        <p:spPr>
          <a:xfrm>
            <a:off x="844147" y="2981603"/>
            <a:ext cx="4176000" cy="72000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64952D-7381-8941-6999-7ABEDB159B42}"/>
                  </a:ext>
                </a:extLst>
              </p:cNvPr>
              <p:cNvSpPr txBox="1"/>
              <p:nvPr/>
            </p:nvSpPr>
            <p:spPr>
              <a:xfrm>
                <a:off x="4128029" y="1633261"/>
                <a:ext cx="437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64952D-7381-8941-6999-7ABEDB15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29" y="1633261"/>
                <a:ext cx="437171" cy="369332"/>
              </a:xfrm>
              <a:prstGeom prst="rect">
                <a:avLst/>
              </a:prstGeom>
              <a:blipFill>
                <a:blip r:embed="rId6"/>
                <a:stretch>
                  <a:fillRect l="-13889" r="-1389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047052-53EE-ADBE-C692-DD94AB8B71F1}"/>
                  </a:ext>
                </a:extLst>
              </p:cNvPr>
              <p:cNvSpPr txBox="1"/>
              <p:nvPr/>
            </p:nvSpPr>
            <p:spPr>
              <a:xfrm>
                <a:off x="1813771" y="1633261"/>
                <a:ext cx="893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047052-53EE-ADBE-C692-DD94AB8B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71" y="1633261"/>
                <a:ext cx="893252" cy="369332"/>
              </a:xfrm>
              <a:prstGeom prst="rect">
                <a:avLst/>
              </a:prstGeom>
              <a:blipFill>
                <a:blip r:embed="rId7"/>
                <a:stretch>
                  <a:fillRect l="-11644" r="-616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BEC3D2-A566-7608-1C4C-4FBDA038CBA3}"/>
              </a:ext>
            </a:extLst>
          </p:cNvPr>
          <p:cNvSpPr/>
          <p:nvPr/>
        </p:nvSpPr>
        <p:spPr>
          <a:xfrm>
            <a:off x="856397" y="756208"/>
            <a:ext cx="4163750" cy="720000"/>
          </a:xfrm>
          <a:prstGeom prst="rect">
            <a:avLst/>
          </a:prstGeom>
          <a:solidFill>
            <a:srgbClr val="E97132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4C90B92-B127-B93D-F932-D2845D518036}"/>
                  </a:ext>
                </a:extLst>
              </p:cNvPr>
              <p:cNvSpPr txBox="1"/>
              <p:nvPr/>
            </p:nvSpPr>
            <p:spPr>
              <a:xfrm>
                <a:off x="4118090" y="3137675"/>
                <a:ext cx="457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4C90B92-B127-B93D-F932-D2845D518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90" y="3137675"/>
                <a:ext cx="457048" cy="369332"/>
              </a:xfrm>
              <a:prstGeom prst="rect">
                <a:avLst/>
              </a:prstGeom>
              <a:blipFill>
                <a:blip r:embed="rId8"/>
                <a:stretch>
                  <a:fillRect l="-14667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673ACB8-4F94-5F23-2B40-D9480733C491}"/>
                  </a:ext>
                </a:extLst>
              </p:cNvPr>
              <p:cNvSpPr txBox="1"/>
              <p:nvPr/>
            </p:nvSpPr>
            <p:spPr>
              <a:xfrm>
                <a:off x="1804736" y="3137675"/>
                <a:ext cx="911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673ACB8-4F94-5F23-2B40-D9480733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36" y="3137675"/>
                <a:ext cx="911322" cy="369332"/>
              </a:xfrm>
              <a:prstGeom prst="rect">
                <a:avLst/>
              </a:prstGeom>
              <a:blipFill>
                <a:blip r:embed="rId9"/>
                <a:stretch>
                  <a:fillRect l="-11333" r="-4000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B200BA2-8709-87FF-7F41-D0A6E1F6A5A9}"/>
              </a:ext>
            </a:extLst>
          </p:cNvPr>
          <p:cNvSpPr/>
          <p:nvPr/>
        </p:nvSpPr>
        <p:spPr>
          <a:xfrm>
            <a:off x="856397" y="1477220"/>
            <a:ext cx="4163750" cy="720000"/>
          </a:xfrm>
          <a:prstGeom prst="rect">
            <a:avLst/>
          </a:prstGeom>
          <a:solidFill>
            <a:srgbClr val="4EA72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1E7B140-1592-E9F5-488B-C9BE0DF6FF30}"/>
              </a:ext>
            </a:extLst>
          </p:cNvPr>
          <p:cNvGrpSpPr/>
          <p:nvPr/>
        </p:nvGrpSpPr>
        <p:grpSpPr>
          <a:xfrm>
            <a:off x="4310988" y="2403407"/>
            <a:ext cx="71252" cy="337952"/>
            <a:chOff x="6282047" y="2838203"/>
            <a:chExt cx="71252" cy="337952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D3C2A730-6FE5-8CD8-FB1C-09B7122DEFA1}"/>
                </a:ext>
              </a:extLst>
            </p:cNvPr>
            <p:cNvSpPr/>
            <p:nvPr/>
          </p:nvSpPr>
          <p:spPr>
            <a:xfrm>
              <a:off x="6282047" y="2838203"/>
              <a:ext cx="71252" cy="712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110DBA02-4D0A-59C6-644E-1A770C0947C0}"/>
                </a:ext>
              </a:extLst>
            </p:cNvPr>
            <p:cNvSpPr/>
            <p:nvPr/>
          </p:nvSpPr>
          <p:spPr>
            <a:xfrm>
              <a:off x="6282047" y="2971553"/>
              <a:ext cx="71252" cy="712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529F41A5-3AB9-18DB-9028-A0B252EF3B7F}"/>
                </a:ext>
              </a:extLst>
            </p:cNvPr>
            <p:cNvSpPr/>
            <p:nvPr/>
          </p:nvSpPr>
          <p:spPr>
            <a:xfrm>
              <a:off x="6282047" y="3104903"/>
              <a:ext cx="71252" cy="712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8799007-FD1B-A7F3-6794-D98CEE116115}"/>
              </a:ext>
            </a:extLst>
          </p:cNvPr>
          <p:cNvSpPr/>
          <p:nvPr/>
        </p:nvSpPr>
        <p:spPr>
          <a:xfrm>
            <a:off x="856397" y="750672"/>
            <a:ext cx="2808000" cy="29316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061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7ADC7-17F2-39AC-F631-5F2FE2158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A78EB91-50C5-0D0F-964B-7BF94C1DCED4}"/>
              </a:ext>
            </a:extLst>
          </p:cNvPr>
          <p:cNvSpPr/>
          <p:nvPr/>
        </p:nvSpPr>
        <p:spPr>
          <a:xfrm>
            <a:off x="256010" y="2013825"/>
            <a:ext cx="4957262" cy="1080000"/>
          </a:xfrm>
          <a:prstGeom prst="rect">
            <a:avLst/>
          </a:prstGeom>
          <a:solidFill>
            <a:srgbClr val="E97132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3FB1E36-348D-BAFF-4E8E-0CAF3F03ED26}"/>
              </a:ext>
            </a:extLst>
          </p:cNvPr>
          <p:cNvSpPr/>
          <p:nvPr/>
        </p:nvSpPr>
        <p:spPr>
          <a:xfrm>
            <a:off x="256010" y="3102975"/>
            <a:ext cx="4957262" cy="2520000"/>
          </a:xfrm>
          <a:prstGeom prst="rect">
            <a:avLst/>
          </a:prstGeom>
          <a:solidFill>
            <a:srgbClr val="4EA72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190A81-2808-8C7B-9044-239E050486DD}"/>
                  </a:ext>
                </a:extLst>
              </p:cNvPr>
              <p:cNvSpPr txBox="1"/>
              <p:nvPr/>
            </p:nvSpPr>
            <p:spPr>
              <a:xfrm>
                <a:off x="286004" y="956484"/>
                <a:ext cx="1476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全人口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190A81-2808-8C7B-9044-239E05048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4" y="956484"/>
                <a:ext cx="1476366" cy="369332"/>
              </a:xfrm>
              <a:prstGeom prst="rect">
                <a:avLst/>
              </a:prstGeom>
              <a:blipFill>
                <a:blip r:embed="rId2"/>
                <a:stretch>
                  <a:fillRect l="-4132" t="-11667" r="-6198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910731C-94EB-D221-E7B8-27E3E493CADC}"/>
                  </a:ext>
                </a:extLst>
              </p:cNvPr>
              <p:cNvSpPr txBox="1"/>
              <p:nvPr/>
            </p:nvSpPr>
            <p:spPr>
              <a:xfrm>
                <a:off x="504620" y="1558327"/>
                <a:ext cx="11587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(陽性)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910731C-94EB-D221-E7B8-27E3E493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20" y="1558327"/>
                <a:ext cx="1158779" cy="369332"/>
              </a:xfrm>
              <a:prstGeom prst="rect">
                <a:avLst/>
              </a:prstGeom>
              <a:blipFill>
                <a:blip r:embed="rId3"/>
                <a:stretch>
                  <a:fillRect l="-5263" t="-11667" r="-789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0536892-D431-F037-BE4F-3B97862145C3}"/>
                  </a:ext>
                </a:extLst>
              </p:cNvPr>
              <p:cNvSpPr txBox="1"/>
              <p:nvPr/>
            </p:nvSpPr>
            <p:spPr>
              <a:xfrm>
                <a:off x="5219743" y="2183788"/>
                <a:ext cx="1663671" cy="740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ja-JP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疾患</m:t>
                      </m:r>
                      <m:r>
                        <a:rPr lang="ja-JP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あり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0536892-D431-F037-BE4F-3B9786214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43" y="2183788"/>
                <a:ext cx="1663671" cy="740074"/>
              </a:xfrm>
              <a:prstGeom prst="rect">
                <a:avLst/>
              </a:prstGeom>
              <a:blipFill>
                <a:blip r:embed="rId4"/>
                <a:stretch>
                  <a:fillRect b="-9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8078CB-5E91-14D9-2141-29D18E741322}"/>
                  </a:ext>
                </a:extLst>
              </p:cNvPr>
              <p:cNvSpPr txBox="1"/>
              <p:nvPr/>
            </p:nvSpPr>
            <p:spPr>
              <a:xfrm>
                <a:off x="5221116" y="3993643"/>
                <a:ext cx="166092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ja-JP" altLang="en-US" sz="2400" dirty="0">
                    <a:solidFill>
                      <a:srgbClr val="00B050"/>
                    </a:solidFill>
                  </a:rPr>
                  <a:t>疾患</a:t>
                </a:r>
                <a:r>
                  <a:rPr kumimoji="1" lang="ja-JP" altLang="en-US" sz="2400" dirty="0">
                    <a:solidFill>
                      <a:srgbClr val="00B050"/>
                    </a:solidFill>
                  </a:rPr>
                  <a:t>なし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8078CB-5E91-14D9-2141-29D18E741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16" y="3993643"/>
                <a:ext cx="1660925" cy="738664"/>
              </a:xfrm>
              <a:prstGeom prst="rect">
                <a:avLst/>
              </a:prstGeom>
              <a:blipFill>
                <a:blip r:embed="rId5"/>
                <a:stretch>
                  <a:fillRect b="-24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4F582EF-7975-CDD3-6A20-A670301E4AA8}"/>
                  </a:ext>
                </a:extLst>
              </p:cNvPr>
              <p:cNvSpPr txBox="1"/>
              <p:nvPr/>
            </p:nvSpPr>
            <p:spPr>
              <a:xfrm>
                <a:off x="2403099" y="1591347"/>
                <a:ext cx="12864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陰性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4F582EF-7975-CDD3-6A20-A670301E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99" y="1591347"/>
                <a:ext cx="1286442" cy="369332"/>
              </a:xfrm>
              <a:prstGeom prst="rect">
                <a:avLst/>
              </a:prstGeom>
              <a:blipFill>
                <a:blip r:embed="rId6"/>
                <a:stretch>
                  <a:fillRect l="-4265" t="-11475" r="-7583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BCC3FE-D015-79E9-D027-34B54C8E70E6}"/>
                  </a:ext>
                </a:extLst>
              </p:cNvPr>
              <p:cNvSpPr txBox="1"/>
              <p:nvPr/>
            </p:nvSpPr>
            <p:spPr>
              <a:xfrm>
                <a:off x="596279" y="2172200"/>
                <a:ext cx="9754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BCC3FE-D015-79E9-D027-34B54C8E7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79" y="2172200"/>
                <a:ext cx="975460" cy="369332"/>
              </a:xfrm>
              <a:prstGeom prst="rect">
                <a:avLst/>
              </a:prstGeom>
              <a:blipFill>
                <a:blip r:embed="rId7"/>
                <a:stretch>
                  <a:fillRect l="-6250" r="-62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8D5F846-3743-1340-7949-33649AACDAB3}"/>
                  </a:ext>
                </a:extLst>
              </p:cNvPr>
              <p:cNvSpPr txBox="1"/>
              <p:nvPr/>
            </p:nvSpPr>
            <p:spPr>
              <a:xfrm>
                <a:off x="592721" y="3456704"/>
                <a:ext cx="9825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8D5F846-3743-1340-7949-33649AAC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21" y="3456704"/>
                <a:ext cx="982577" cy="369332"/>
              </a:xfrm>
              <a:prstGeom prst="rect">
                <a:avLst/>
              </a:prstGeom>
              <a:blipFill>
                <a:blip r:embed="rId8"/>
                <a:stretch>
                  <a:fillRect l="-5590" r="-621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30368F-5AE1-72D8-F91D-0EF7259D527C}"/>
                  </a:ext>
                </a:extLst>
              </p:cNvPr>
              <p:cNvSpPr txBox="1"/>
              <p:nvPr/>
            </p:nvSpPr>
            <p:spPr>
              <a:xfrm>
                <a:off x="2494759" y="2172200"/>
                <a:ext cx="110312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30368F-5AE1-72D8-F91D-0EF7259D5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759" y="2172200"/>
                <a:ext cx="1103122" cy="369332"/>
              </a:xfrm>
              <a:prstGeom prst="rect">
                <a:avLst/>
              </a:prstGeom>
              <a:blipFill>
                <a:blip r:embed="rId9"/>
                <a:stretch>
                  <a:fillRect l="-4972" r="-552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20A94F4-494F-6DC3-FD26-8D6709813B8A}"/>
                  </a:ext>
                </a:extLst>
              </p:cNvPr>
              <p:cNvSpPr txBox="1"/>
              <p:nvPr/>
            </p:nvSpPr>
            <p:spPr>
              <a:xfrm>
                <a:off x="2491200" y="3456704"/>
                <a:ext cx="11102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20A94F4-494F-6DC3-FD26-8D670981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200" y="3456704"/>
                <a:ext cx="1110240" cy="369332"/>
              </a:xfrm>
              <a:prstGeom prst="rect">
                <a:avLst/>
              </a:prstGeom>
              <a:blipFill>
                <a:blip r:embed="rId10"/>
                <a:stretch>
                  <a:fillRect l="-5495" r="-549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C094987-14AB-E120-9FEC-0B31E37ACF7F}"/>
              </a:ext>
            </a:extLst>
          </p:cNvPr>
          <p:cNvSpPr/>
          <p:nvPr/>
        </p:nvSpPr>
        <p:spPr>
          <a:xfrm>
            <a:off x="256009" y="2013825"/>
            <a:ext cx="1656000" cy="3600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3E1439A-03A1-B784-7643-012C19006424}"/>
              </a:ext>
            </a:extLst>
          </p:cNvPr>
          <p:cNvSpPr/>
          <p:nvPr/>
        </p:nvSpPr>
        <p:spPr>
          <a:xfrm>
            <a:off x="1966320" y="2013825"/>
            <a:ext cx="2160000" cy="3600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0E9B6A48-5360-7150-EACD-46BA08F967AE}"/>
              </a:ext>
            </a:extLst>
          </p:cNvPr>
          <p:cNvSpPr/>
          <p:nvPr/>
        </p:nvSpPr>
        <p:spPr>
          <a:xfrm rot="5400000">
            <a:off x="2048658" y="4016935"/>
            <a:ext cx="237259" cy="38225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FA62EC3-D769-D01E-D845-567444CEE450}"/>
                  </a:ext>
                </a:extLst>
              </p:cNvPr>
              <p:cNvSpPr txBox="1"/>
              <p:nvPr/>
            </p:nvSpPr>
            <p:spPr>
              <a:xfrm>
                <a:off x="1815427" y="6161613"/>
                <a:ext cx="7037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検査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FA62EC3-D769-D01E-D845-567444CEE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27" y="6161613"/>
                <a:ext cx="703719" cy="369332"/>
              </a:xfrm>
              <a:prstGeom prst="rect">
                <a:avLst/>
              </a:prstGeom>
              <a:blipFill>
                <a:blip r:embed="rId11"/>
                <a:stretch>
                  <a:fillRect l="-13913" t="-11667" r="-1478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4AB3E0-E00F-132A-E4E2-5695876DDE52}"/>
                  </a:ext>
                </a:extLst>
              </p:cNvPr>
              <p:cNvSpPr txBox="1"/>
              <p:nvPr/>
            </p:nvSpPr>
            <p:spPr>
              <a:xfrm>
                <a:off x="383230" y="2672515"/>
                <a:ext cx="14015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真陽性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4AB3E0-E00F-132A-E4E2-5695876DD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0" y="2672515"/>
                <a:ext cx="1401558" cy="369332"/>
              </a:xfrm>
              <a:prstGeom prst="rect">
                <a:avLst/>
              </a:prstGeom>
              <a:blipFill>
                <a:blip r:embed="rId12"/>
                <a:stretch>
                  <a:fillRect l="-8261" t="-9836" r="-782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E29E329-A298-F700-3924-B528C07E0DC6}"/>
                  </a:ext>
                </a:extLst>
              </p:cNvPr>
              <p:cNvSpPr txBox="1"/>
              <p:nvPr/>
            </p:nvSpPr>
            <p:spPr>
              <a:xfrm>
                <a:off x="2345542" y="2642448"/>
                <a:ext cx="14015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(4)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偽</m:t>
                    </m:r>
                  </m:oMath>
                </a14:m>
                <a:r>
                  <a:rPr kumimoji="1" lang="ja-JP" altLang="en-US" sz="2400" dirty="0"/>
                  <a:t>陰性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E29E329-A298-F700-3924-B528C07E0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42" y="2642448"/>
                <a:ext cx="1401557" cy="369332"/>
              </a:xfrm>
              <a:prstGeom prst="rect">
                <a:avLst/>
              </a:prstGeom>
              <a:blipFill>
                <a:blip r:embed="rId13"/>
                <a:stretch>
                  <a:fillRect l="-10435" t="-22951" r="-8261" b="-50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E84B159-8C1D-33A5-2629-FAF7713B498F}"/>
                  </a:ext>
                </a:extLst>
              </p:cNvPr>
              <p:cNvSpPr txBox="1"/>
              <p:nvPr/>
            </p:nvSpPr>
            <p:spPr>
              <a:xfrm>
                <a:off x="383230" y="3992862"/>
                <a:ext cx="14015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(2)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偽</m:t>
                    </m:r>
                  </m:oMath>
                </a14:m>
                <a:r>
                  <a:rPr kumimoji="1" lang="ja-JP" altLang="en-US" sz="2400" dirty="0"/>
                  <a:t>陽性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E84B159-8C1D-33A5-2629-FAF7713B4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0" y="3992862"/>
                <a:ext cx="1401558" cy="369332"/>
              </a:xfrm>
              <a:prstGeom prst="rect">
                <a:avLst/>
              </a:prstGeom>
              <a:blipFill>
                <a:blip r:embed="rId14"/>
                <a:stretch>
                  <a:fillRect l="-10435" t="-24590" r="-8261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28F37DC-0ED0-D9F2-5B25-3D8D621AEF35}"/>
                  </a:ext>
                </a:extLst>
              </p:cNvPr>
              <p:cNvSpPr txBox="1"/>
              <p:nvPr/>
            </p:nvSpPr>
            <p:spPr>
              <a:xfrm>
                <a:off x="2345542" y="3992862"/>
                <a:ext cx="14015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(3)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真</m:t>
                    </m:r>
                  </m:oMath>
                </a14:m>
                <a:r>
                  <a:rPr kumimoji="1" lang="ja-JP" altLang="en-US" sz="2400" dirty="0"/>
                  <a:t>陰性</a:t>
                </a: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28F37DC-0ED0-D9F2-5B25-3D8D621A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42" y="3992862"/>
                <a:ext cx="1401556" cy="369332"/>
              </a:xfrm>
              <a:prstGeom prst="rect">
                <a:avLst/>
              </a:prstGeom>
              <a:blipFill>
                <a:blip r:embed="rId15"/>
                <a:stretch>
                  <a:fillRect l="-10435" t="-24590" r="-8261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1201DEE-AE58-EC8E-3EFC-D2FCDC137667}"/>
              </a:ext>
            </a:extLst>
          </p:cNvPr>
          <p:cNvSpPr txBox="1"/>
          <p:nvPr/>
        </p:nvSpPr>
        <p:spPr>
          <a:xfrm>
            <a:off x="135963" y="2256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検査の状況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B31EB3A-0B32-6DE4-0DD3-E84C3D08CAEE}"/>
              </a:ext>
            </a:extLst>
          </p:cNvPr>
          <p:cNvGrpSpPr/>
          <p:nvPr/>
        </p:nvGrpSpPr>
        <p:grpSpPr>
          <a:xfrm>
            <a:off x="6913031" y="1787302"/>
            <a:ext cx="5124594" cy="4077468"/>
            <a:chOff x="7661167" y="1787302"/>
            <a:chExt cx="5124594" cy="40774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B6F0025-AB29-C46F-A6FA-1ACE42E91C86}"/>
                    </a:ext>
                  </a:extLst>
                </p:cNvPr>
                <p:cNvSpPr txBox="1"/>
                <p:nvPr/>
              </p:nvSpPr>
              <p:spPr>
                <a:xfrm>
                  <a:off x="7904775" y="2612990"/>
                  <a:ext cx="4316225" cy="5701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kumimoji="1" lang="ja-JP" altLang="en-US" sz="2400" b="1" dirty="0"/>
                    <a:t>感度</a:t>
                  </a:r>
                  <a14:m>
                    <m:oMath xmlns:m="http://schemas.openxmlformats.org/officeDocument/2006/math"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400" dirty="0"/>
                            <m:t> </m:t>
                          </m:r>
                        </m:den>
                      </m:f>
                    </m:oMath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B6F0025-AB29-C46F-A6FA-1ACE42E91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775" y="2612990"/>
                  <a:ext cx="4316225" cy="570156"/>
                </a:xfrm>
                <a:prstGeom prst="rect">
                  <a:avLst/>
                </a:prstGeom>
                <a:blipFill>
                  <a:blip r:embed="rId16"/>
                  <a:stretch>
                    <a:fillRect l="-4379" t="-2151" b="-118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1581CE0-76E9-D0B3-251C-613430F901E7}"/>
                    </a:ext>
                  </a:extLst>
                </p:cNvPr>
                <p:cNvSpPr txBox="1"/>
                <p:nvPr/>
              </p:nvSpPr>
              <p:spPr>
                <a:xfrm>
                  <a:off x="7897073" y="4323846"/>
                  <a:ext cx="4722438" cy="6030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ja-JP" altLang="en-US" sz="2400" b="1" dirty="0"/>
                    <a:t>特異</a:t>
                  </a:r>
                  <a:r>
                    <a:rPr kumimoji="1" lang="ja-JP" altLang="en-US" sz="2400" b="1" dirty="0"/>
                    <a:t>度</a:t>
                  </a:r>
                  <a14:m>
                    <m:oMath xmlns:m="http://schemas.openxmlformats.org/officeDocument/2006/math"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400" dirty="0"/>
                            <m:t> </m:t>
                          </m:r>
                        </m:den>
                      </m:f>
                    </m:oMath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1581CE0-76E9-D0B3-251C-613430F90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073" y="4323846"/>
                  <a:ext cx="4722438" cy="603050"/>
                </a:xfrm>
                <a:prstGeom prst="rect">
                  <a:avLst/>
                </a:prstGeom>
                <a:blipFill>
                  <a:blip r:embed="rId17"/>
                  <a:stretch>
                    <a:fillRect l="-4005"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74BFE24-23D2-FA02-69E0-F5A6ADAA8F93}"/>
                </a:ext>
              </a:extLst>
            </p:cNvPr>
            <p:cNvSpPr txBox="1"/>
            <p:nvPr/>
          </p:nvSpPr>
          <p:spPr>
            <a:xfrm>
              <a:off x="7804316" y="190526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/>
                <a:t>検査精度</a:t>
              </a:r>
              <a:endParaRPr lang="en-US" altLang="ja-JP" sz="2400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5A08A50-E175-3D8F-5D4B-6E2686BAEC14}"/>
                </a:ext>
              </a:extLst>
            </p:cNvPr>
            <p:cNvSpPr txBox="1"/>
            <p:nvPr/>
          </p:nvSpPr>
          <p:spPr>
            <a:xfrm>
              <a:off x="7803667" y="3449236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「</a:t>
              </a:r>
              <a:r>
                <a:rPr lang="ja-JP" altLang="en-US" sz="2000" dirty="0">
                  <a:solidFill>
                    <a:srgbClr val="FF0000"/>
                  </a:solidFill>
                </a:rPr>
                <a:t>疾患あり</a:t>
              </a:r>
              <a:r>
                <a:rPr lang="ja-JP" altLang="en-US" sz="2000" dirty="0"/>
                <a:t>」のうち、</a:t>
              </a:r>
              <a:r>
                <a:rPr lang="ja-JP" altLang="en-US" sz="2000" dirty="0">
                  <a:solidFill>
                    <a:schemeClr val="accent2"/>
                  </a:solidFill>
                </a:rPr>
                <a:t>陽性</a:t>
              </a:r>
              <a:r>
                <a:rPr lang="ja-JP" altLang="en-US" sz="2000" dirty="0"/>
                <a:t>の割合</a:t>
              </a:r>
              <a:endParaRPr lang="en-US" altLang="ja-JP" sz="20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84E4A92-A588-FED9-261D-1B32C0C58A6C}"/>
                </a:ext>
              </a:extLst>
            </p:cNvPr>
            <p:cNvSpPr txBox="1"/>
            <p:nvPr/>
          </p:nvSpPr>
          <p:spPr>
            <a:xfrm>
              <a:off x="7803667" y="5218485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「</a:t>
              </a:r>
              <a:r>
                <a:rPr lang="ja-JP" altLang="en-US" sz="2000" dirty="0">
                  <a:solidFill>
                    <a:srgbClr val="00B050"/>
                  </a:solidFill>
                </a:rPr>
                <a:t>疾患なし</a:t>
              </a:r>
              <a:r>
                <a:rPr lang="ja-JP" altLang="en-US" sz="2000" dirty="0"/>
                <a:t>」のうち、</a:t>
              </a:r>
              <a:r>
                <a:rPr lang="ja-JP" altLang="en-US" sz="2000" dirty="0">
                  <a:solidFill>
                    <a:srgbClr val="0070C0"/>
                  </a:solidFill>
                </a:rPr>
                <a:t>陰性</a:t>
              </a:r>
              <a:r>
                <a:rPr lang="ja-JP" altLang="en-US" sz="2000" dirty="0"/>
                <a:t>の割合</a:t>
              </a:r>
              <a:endParaRPr lang="en-US" altLang="ja-JP" sz="2000" dirty="0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07C469B1-9C41-6E23-FF29-6D98A9A5DDF3}"/>
                </a:ext>
              </a:extLst>
            </p:cNvPr>
            <p:cNvSpPr/>
            <p:nvPr/>
          </p:nvSpPr>
          <p:spPr>
            <a:xfrm>
              <a:off x="7661167" y="1787302"/>
              <a:ext cx="5124594" cy="4077468"/>
            </a:xfrm>
            <a:prstGeom prst="roundRect">
              <a:avLst>
                <a:gd name="adj" fmla="val 2959"/>
              </a:avLst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64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22084-5857-E122-6276-66469CCC7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3890D68-B52A-CAB5-58F0-80649C2C60A1}"/>
              </a:ext>
            </a:extLst>
          </p:cNvPr>
          <p:cNvSpPr/>
          <p:nvPr/>
        </p:nvSpPr>
        <p:spPr>
          <a:xfrm>
            <a:off x="256010" y="2013825"/>
            <a:ext cx="4896000" cy="1080000"/>
          </a:xfrm>
          <a:prstGeom prst="rect">
            <a:avLst/>
          </a:prstGeom>
          <a:solidFill>
            <a:srgbClr val="E97132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ECCC1A3-0339-AC42-B7A7-4539037751CF}"/>
                  </a:ext>
                </a:extLst>
              </p:cNvPr>
              <p:cNvSpPr txBox="1"/>
              <p:nvPr/>
            </p:nvSpPr>
            <p:spPr>
              <a:xfrm>
                <a:off x="286004" y="956484"/>
                <a:ext cx="1476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全人口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190A81-2808-8C7B-9044-239E05048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4" y="956484"/>
                <a:ext cx="1476366" cy="369332"/>
              </a:xfrm>
              <a:prstGeom prst="rect">
                <a:avLst/>
              </a:prstGeom>
              <a:blipFill>
                <a:blip r:embed="rId2"/>
                <a:stretch>
                  <a:fillRect l="-4132" t="-11667" r="-6198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AD6165-16AF-8019-AE2C-DEA59FE0B67D}"/>
                  </a:ext>
                </a:extLst>
              </p:cNvPr>
              <p:cNvSpPr txBox="1"/>
              <p:nvPr/>
            </p:nvSpPr>
            <p:spPr>
              <a:xfrm>
                <a:off x="420935" y="1558327"/>
                <a:ext cx="11587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(陽性)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910731C-94EB-D221-E7B8-27E3E493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35" y="1558327"/>
                <a:ext cx="1158779" cy="369332"/>
              </a:xfrm>
              <a:prstGeom prst="rect">
                <a:avLst/>
              </a:prstGeom>
              <a:blipFill>
                <a:blip r:embed="rId3"/>
                <a:stretch>
                  <a:fillRect l="-4737" t="-11667" r="-842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69D105B-DDA9-3080-4B81-0CA05E516381}"/>
                  </a:ext>
                </a:extLst>
              </p:cNvPr>
              <p:cNvSpPr txBox="1"/>
              <p:nvPr/>
            </p:nvSpPr>
            <p:spPr>
              <a:xfrm>
                <a:off x="5219743" y="2183788"/>
                <a:ext cx="1663671" cy="740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ja-JP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疾患</m:t>
                      </m:r>
                      <m:r>
                        <a:rPr lang="ja-JP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あり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69D105B-DDA9-3080-4B81-0CA05E516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43" y="2183788"/>
                <a:ext cx="1663671" cy="740074"/>
              </a:xfrm>
              <a:prstGeom prst="rect">
                <a:avLst/>
              </a:prstGeom>
              <a:blipFill>
                <a:blip r:embed="rId4"/>
                <a:stretch>
                  <a:fillRect b="-9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12249B-76D3-E2CF-7307-8971A018CBA3}"/>
                  </a:ext>
                </a:extLst>
              </p:cNvPr>
              <p:cNvSpPr txBox="1"/>
              <p:nvPr/>
            </p:nvSpPr>
            <p:spPr>
              <a:xfrm>
                <a:off x="5221116" y="3993643"/>
                <a:ext cx="166092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ja-JP" altLang="en-US" sz="2400" dirty="0">
                    <a:solidFill>
                      <a:srgbClr val="00B050"/>
                    </a:solidFill>
                  </a:rPr>
                  <a:t>疾患</a:t>
                </a:r>
                <a:r>
                  <a:rPr kumimoji="1" lang="ja-JP" altLang="en-US" sz="2400" dirty="0">
                    <a:solidFill>
                      <a:srgbClr val="00B050"/>
                    </a:solidFill>
                  </a:rPr>
                  <a:t>なし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8078CB-5E91-14D9-2141-29D18E741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16" y="3993643"/>
                <a:ext cx="1660925" cy="738664"/>
              </a:xfrm>
              <a:prstGeom prst="rect">
                <a:avLst/>
              </a:prstGeom>
              <a:blipFill>
                <a:blip r:embed="rId5"/>
                <a:stretch>
                  <a:fillRect b="-24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7CF3351-5133-BE25-FFB1-40E990A52FE6}"/>
                  </a:ext>
                </a:extLst>
              </p:cNvPr>
              <p:cNvSpPr txBox="1"/>
              <p:nvPr/>
            </p:nvSpPr>
            <p:spPr>
              <a:xfrm>
                <a:off x="2060133" y="1591347"/>
                <a:ext cx="12864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陰性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4F582EF-7975-CDD3-6A20-A670301E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33" y="1591347"/>
                <a:ext cx="1286442" cy="369332"/>
              </a:xfrm>
              <a:prstGeom prst="rect">
                <a:avLst/>
              </a:prstGeom>
              <a:blipFill>
                <a:blip r:embed="rId6"/>
                <a:stretch>
                  <a:fillRect l="-4739" t="-11475" r="-7109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1B637AE-8B0B-7713-1B8D-F53499F08FC9}"/>
                  </a:ext>
                </a:extLst>
              </p:cNvPr>
              <p:cNvSpPr txBox="1"/>
              <p:nvPr/>
            </p:nvSpPr>
            <p:spPr>
              <a:xfrm>
                <a:off x="512594" y="2172200"/>
                <a:ext cx="9754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BCC3FE-D015-79E9-D027-34B54C8E7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4" y="2172200"/>
                <a:ext cx="975460" cy="369332"/>
              </a:xfrm>
              <a:prstGeom prst="rect">
                <a:avLst/>
              </a:prstGeom>
              <a:blipFill>
                <a:blip r:embed="rId7"/>
                <a:stretch>
                  <a:fillRect l="-5625" r="-62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FA71614-38FA-E826-8C6B-DD8D4BBF338C}"/>
                  </a:ext>
                </a:extLst>
              </p:cNvPr>
              <p:cNvSpPr txBox="1"/>
              <p:nvPr/>
            </p:nvSpPr>
            <p:spPr>
              <a:xfrm>
                <a:off x="509036" y="3456704"/>
                <a:ext cx="9825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8D5F846-3743-1340-7949-33649AAC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36" y="3456704"/>
                <a:ext cx="982577" cy="369332"/>
              </a:xfrm>
              <a:prstGeom prst="rect">
                <a:avLst/>
              </a:prstGeom>
              <a:blipFill>
                <a:blip r:embed="rId8"/>
                <a:stretch>
                  <a:fillRect l="-6211" r="-621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E48116D-C0D1-22DF-6928-8DAFB829116D}"/>
                  </a:ext>
                </a:extLst>
              </p:cNvPr>
              <p:cNvSpPr txBox="1"/>
              <p:nvPr/>
            </p:nvSpPr>
            <p:spPr>
              <a:xfrm>
                <a:off x="2341798" y="2172200"/>
                <a:ext cx="110312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30368F-5AE1-72D8-F91D-0EF7259D5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98" y="2172200"/>
                <a:ext cx="1103122" cy="369332"/>
              </a:xfrm>
              <a:prstGeom prst="rect">
                <a:avLst/>
              </a:prstGeom>
              <a:blipFill>
                <a:blip r:embed="rId9"/>
                <a:stretch>
                  <a:fillRect l="-4972" r="-552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61365AF-0F5B-0515-95A0-438F7AE65816}"/>
                  </a:ext>
                </a:extLst>
              </p:cNvPr>
              <p:cNvSpPr txBox="1"/>
              <p:nvPr/>
            </p:nvSpPr>
            <p:spPr>
              <a:xfrm>
                <a:off x="2338239" y="3456704"/>
                <a:ext cx="11102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20A94F4-494F-6DC3-FD26-8D670981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239" y="3456704"/>
                <a:ext cx="1110240" cy="369332"/>
              </a:xfrm>
              <a:prstGeom prst="rect">
                <a:avLst/>
              </a:prstGeom>
              <a:blipFill>
                <a:blip r:embed="rId10"/>
                <a:stretch>
                  <a:fillRect l="-5495" r="-549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21AD739-DF7E-6B3D-0BBF-9E22E68006AF}"/>
              </a:ext>
            </a:extLst>
          </p:cNvPr>
          <p:cNvSpPr/>
          <p:nvPr/>
        </p:nvSpPr>
        <p:spPr>
          <a:xfrm>
            <a:off x="256009" y="2013825"/>
            <a:ext cx="1656000" cy="3600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7A118E5-BD87-FDBF-D346-E95DA599FA4B}"/>
              </a:ext>
            </a:extLst>
          </p:cNvPr>
          <p:cNvSpPr/>
          <p:nvPr/>
        </p:nvSpPr>
        <p:spPr>
          <a:xfrm>
            <a:off x="1966320" y="2013825"/>
            <a:ext cx="2160000" cy="3600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7CC47E03-4896-503D-E27F-18A08043A226}"/>
              </a:ext>
            </a:extLst>
          </p:cNvPr>
          <p:cNvSpPr/>
          <p:nvPr/>
        </p:nvSpPr>
        <p:spPr>
          <a:xfrm rot="5400000">
            <a:off x="2048658" y="4016935"/>
            <a:ext cx="237259" cy="38225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F44A2A9-7F14-E47E-C290-1CFDF595EF18}"/>
                  </a:ext>
                </a:extLst>
              </p:cNvPr>
              <p:cNvSpPr txBox="1"/>
              <p:nvPr/>
            </p:nvSpPr>
            <p:spPr>
              <a:xfrm>
                <a:off x="1815427" y="6161613"/>
                <a:ext cx="7037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検査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FA62EC3-D769-D01E-D845-567444CEE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27" y="6161613"/>
                <a:ext cx="703719" cy="369332"/>
              </a:xfrm>
              <a:prstGeom prst="rect">
                <a:avLst/>
              </a:prstGeom>
              <a:blipFill>
                <a:blip r:embed="rId11"/>
                <a:stretch>
                  <a:fillRect l="-13913" t="-11667" r="-1478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262BC3-379E-D9D4-CEC5-61E6003062E5}"/>
                  </a:ext>
                </a:extLst>
              </p:cNvPr>
              <p:cNvSpPr txBox="1"/>
              <p:nvPr/>
            </p:nvSpPr>
            <p:spPr>
              <a:xfrm>
                <a:off x="387699" y="2672515"/>
                <a:ext cx="14015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真陽性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4AB3E0-E00F-132A-E4E2-5695876DD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99" y="2672515"/>
                <a:ext cx="1401558" cy="369332"/>
              </a:xfrm>
              <a:prstGeom prst="rect">
                <a:avLst/>
              </a:prstGeom>
              <a:blipFill>
                <a:blip r:embed="rId12"/>
                <a:stretch>
                  <a:fillRect l="-8261" t="-9836" r="-782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F8C4F0E-D4A4-A034-8431-CB530215A781}"/>
                  </a:ext>
                </a:extLst>
              </p:cNvPr>
              <p:cNvSpPr txBox="1"/>
              <p:nvPr/>
            </p:nvSpPr>
            <p:spPr>
              <a:xfrm>
                <a:off x="2241688" y="2642448"/>
                <a:ext cx="14015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(4)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偽</m:t>
                    </m:r>
                  </m:oMath>
                </a14:m>
                <a:r>
                  <a:rPr kumimoji="1" lang="ja-JP" altLang="en-US" sz="2400" dirty="0"/>
                  <a:t>陰性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E29E329-A298-F700-3924-B528C07E0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688" y="2642448"/>
                <a:ext cx="1401557" cy="369332"/>
              </a:xfrm>
              <a:prstGeom prst="rect">
                <a:avLst/>
              </a:prstGeom>
              <a:blipFill>
                <a:blip r:embed="rId13"/>
                <a:stretch>
                  <a:fillRect l="-10435" t="-22951" r="-8261" b="-50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C0C0815-1880-5C03-0DEF-BA6750F24225}"/>
                  </a:ext>
                </a:extLst>
              </p:cNvPr>
              <p:cNvSpPr txBox="1"/>
              <p:nvPr/>
            </p:nvSpPr>
            <p:spPr>
              <a:xfrm>
                <a:off x="431781" y="3992862"/>
                <a:ext cx="14015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(2)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偽</m:t>
                    </m:r>
                  </m:oMath>
                </a14:m>
                <a:r>
                  <a:rPr kumimoji="1" lang="ja-JP" altLang="en-US" sz="2400" dirty="0"/>
                  <a:t>陽性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E84B159-8C1D-33A5-2629-FAF7713B4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81" y="3992862"/>
                <a:ext cx="1401558" cy="369332"/>
              </a:xfrm>
              <a:prstGeom prst="rect">
                <a:avLst/>
              </a:prstGeom>
              <a:blipFill>
                <a:blip r:embed="rId14"/>
                <a:stretch>
                  <a:fillRect l="-10435" t="-24590" r="-8261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7A27DED-B655-C8E2-5365-D9EDE7DFAB23}"/>
                  </a:ext>
                </a:extLst>
              </p:cNvPr>
              <p:cNvSpPr txBox="1"/>
              <p:nvPr/>
            </p:nvSpPr>
            <p:spPr>
              <a:xfrm>
                <a:off x="2241689" y="3992862"/>
                <a:ext cx="14015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(3)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真</m:t>
                    </m:r>
                  </m:oMath>
                </a14:m>
                <a:r>
                  <a:rPr kumimoji="1" lang="ja-JP" altLang="en-US" sz="2400" dirty="0"/>
                  <a:t>陰性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28F37DC-0ED0-D9F2-5B25-3D8D621A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689" y="3992862"/>
                <a:ext cx="1401556" cy="369332"/>
              </a:xfrm>
              <a:prstGeom prst="rect">
                <a:avLst/>
              </a:prstGeom>
              <a:blipFill>
                <a:blip r:embed="rId15"/>
                <a:stretch>
                  <a:fillRect l="-10435" t="-24590" r="-8261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7DF205C-6D5E-F39B-29E1-749CA8989CD9}"/>
              </a:ext>
            </a:extLst>
          </p:cNvPr>
          <p:cNvSpPr txBox="1"/>
          <p:nvPr/>
        </p:nvSpPr>
        <p:spPr>
          <a:xfrm>
            <a:off x="135963" y="225631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検査 </a:t>
            </a:r>
            <a:r>
              <a:rPr kumimoji="1" lang="en-US" altLang="ja-JP" sz="2400" b="1" dirty="0"/>
              <a:t>1</a:t>
            </a:r>
            <a:r>
              <a:rPr kumimoji="1" lang="ja-JP" altLang="en-US" sz="2400" b="1" dirty="0"/>
              <a:t>回目の状況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266B515-9CD8-DAE5-012A-CF55F380CEE0}"/>
              </a:ext>
            </a:extLst>
          </p:cNvPr>
          <p:cNvGrpSpPr/>
          <p:nvPr/>
        </p:nvGrpSpPr>
        <p:grpSpPr>
          <a:xfrm>
            <a:off x="6913031" y="1787302"/>
            <a:ext cx="5124594" cy="4077468"/>
            <a:chOff x="7661167" y="1787302"/>
            <a:chExt cx="5124594" cy="40774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880A462B-E8EE-0EB2-EFF6-6A28085BEEFA}"/>
                    </a:ext>
                  </a:extLst>
                </p:cNvPr>
                <p:cNvSpPr txBox="1"/>
                <p:nvPr/>
              </p:nvSpPr>
              <p:spPr>
                <a:xfrm>
                  <a:off x="7904775" y="2612990"/>
                  <a:ext cx="4316225" cy="5701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kumimoji="1" lang="ja-JP" altLang="en-US" sz="2400" b="1" dirty="0"/>
                    <a:t>感度</a:t>
                  </a:r>
                  <a14:m>
                    <m:oMath xmlns:m="http://schemas.openxmlformats.org/officeDocument/2006/math"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400" dirty="0"/>
                            <m:t> </m:t>
                          </m:r>
                        </m:den>
                      </m:f>
                    </m:oMath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B6F0025-AB29-C46F-A6FA-1ACE42E91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775" y="2612990"/>
                  <a:ext cx="4316225" cy="570156"/>
                </a:xfrm>
                <a:prstGeom prst="rect">
                  <a:avLst/>
                </a:prstGeom>
                <a:blipFill>
                  <a:blip r:embed="rId16"/>
                  <a:stretch>
                    <a:fillRect l="-4379" t="-2151" b="-118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23B5E1B5-A57F-EA27-5E98-8566BDC052B2}"/>
                    </a:ext>
                  </a:extLst>
                </p:cNvPr>
                <p:cNvSpPr txBox="1"/>
                <p:nvPr/>
              </p:nvSpPr>
              <p:spPr>
                <a:xfrm>
                  <a:off x="7897073" y="4323846"/>
                  <a:ext cx="4722438" cy="6030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ja-JP" altLang="en-US" sz="2400" b="1" dirty="0"/>
                    <a:t>特異</a:t>
                  </a:r>
                  <a:r>
                    <a:rPr kumimoji="1" lang="ja-JP" altLang="en-US" sz="2400" b="1" dirty="0"/>
                    <a:t>度</a:t>
                  </a:r>
                  <a14:m>
                    <m:oMath xmlns:m="http://schemas.openxmlformats.org/officeDocument/2006/math"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400" dirty="0"/>
                            <m:t> </m:t>
                          </m:r>
                        </m:den>
                      </m:f>
                    </m:oMath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1581CE0-76E9-D0B3-251C-613430F90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073" y="4323846"/>
                  <a:ext cx="4722438" cy="603050"/>
                </a:xfrm>
                <a:prstGeom prst="rect">
                  <a:avLst/>
                </a:prstGeom>
                <a:blipFill>
                  <a:blip r:embed="rId17"/>
                  <a:stretch>
                    <a:fillRect l="-4005"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7DDEA55-CFD6-C5DC-6335-486631904764}"/>
                </a:ext>
              </a:extLst>
            </p:cNvPr>
            <p:cNvSpPr txBox="1"/>
            <p:nvPr/>
          </p:nvSpPr>
          <p:spPr>
            <a:xfrm>
              <a:off x="7804316" y="1905263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/>
                <a:t>検査の性能</a:t>
              </a:r>
              <a:endParaRPr lang="en-US" altLang="ja-JP" sz="2400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D2154A9-37FE-EBC1-01BA-DFA77B5BD312}"/>
                </a:ext>
              </a:extLst>
            </p:cNvPr>
            <p:cNvSpPr txBox="1"/>
            <p:nvPr/>
          </p:nvSpPr>
          <p:spPr>
            <a:xfrm>
              <a:off x="7803667" y="3449236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「</a:t>
              </a:r>
              <a:r>
                <a:rPr lang="ja-JP" altLang="en-US" sz="2000" dirty="0">
                  <a:solidFill>
                    <a:srgbClr val="FF0000"/>
                  </a:solidFill>
                </a:rPr>
                <a:t>疾患あり</a:t>
              </a:r>
              <a:r>
                <a:rPr lang="ja-JP" altLang="en-US" sz="2000" dirty="0"/>
                <a:t>」のうち、</a:t>
              </a:r>
              <a:r>
                <a:rPr lang="ja-JP" altLang="en-US" sz="2000" dirty="0">
                  <a:solidFill>
                    <a:schemeClr val="accent2"/>
                  </a:solidFill>
                </a:rPr>
                <a:t>陽性</a:t>
              </a:r>
              <a:r>
                <a:rPr lang="ja-JP" altLang="en-US" sz="2000" dirty="0"/>
                <a:t>の割合</a:t>
              </a:r>
              <a:endParaRPr lang="en-US" altLang="ja-JP" sz="20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3B6AA0F-B8D5-3901-CF64-AC434CBAD416}"/>
                </a:ext>
              </a:extLst>
            </p:cNvPr>
            <p:cNvSpPr txBox="1"/>
            <p:nvPr/>
          </p:nvSpPr>
          <p:spPr>
            <a:xfrm>
              <a:off x="7803667" y="5218485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「</a:t>
              </a:r>
              <a:r>
                <a:rPr lang="ja-JP" altLang="en-US" sz="2000" dirty="0">
                  <a:solidFill>
                    <a:srgbClr val="00B050"/>
                  </a:solidFill>
                </a:rPr>
                <a:t>疾患なし</a:t>
              </a:r>
              <a:r>
                <a:rPr lang="ja-JP" altLang="en-US" sz="2000" dirty="0"/>
                <a:t>」のうち、</a:t>
              </a:r>
              <a:r>
                <a:rPr lang="ja-JP" altLang="en-US" sz="2000" dirty="0">
                  <a:solidFill>
                    <a:srgbClr val="0070C0"/>
                  </a:solidFill>
                </a:rPr>
                <a:t>陰性</a:t>
              </a:r>
              <a:r>
                <a:rPr lang="ja-JP" altLang="en-US" sz="2000" dirty="0"/>
                <a:t>の割合</a:t>
              </a:r>
              <a:endParaRPr lang="en-US" altLang="ja-JP" sz="2000" dirty="0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74AEBB77-448F-BF18-B147-D4607F751F05}"/>
                </a:ext>
              </a:extLst>
            </p:cNvPr>
            <p:cNvSpPr/>
            <p:nvPr/>
          </p:nvSpPr>
          <p:spPr>
            <a:xfrm>
              <a:off x="7661167" y="1787302"/>
              <a:ext cx="5124594" cy="4077468"/>
            </a:xfrm>
            <a:prstGeom prst="roundRect">
              <a:avLst>
                <a:gd name="adj" fmla="val 2959"/>
              </a:avLst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F5545FB7-09DF-E2AD-FFDF-5FFFB0C1D0FD}"/>
              </a:ext>
            </a:extLst>
          </p:cNvPr>
          <p:cNvSpPr/>
          <p:nvPr/>
        </p:nvSpPr>
        <p:spPr>
          <a:xfrm>
            <a:off x="253863" y="4812395"/>
            <a:ext cx="4896000" cy="959166"/>
          </a:xfrm>
          <a:custGeom>
            <a:avLst/>
            <a:gdLst>
              <a:gd name="connsiteX0" fmla="*/ 1058305 w 4896000"/>
              <a:gd name="connsiteY0" fmla="*/ 903 h 959166"/>
              <a:gd name="connsiteX1" fmla="*/ 1274027 w 4896000"/>
              <a:gd name="connsiteY1" fmla="*/ 3634 h 959166"/>
              <a:gd name="connsiteX2" fmla="*/ 2457107 w 4896000"/>
              <a:gd name="connsiteY2" fmla="*/ 232234 h 959166"/>
              <a:gd name="connsiteX3" fmla="*/ 2553292 w 4896000"/>
              <a:gd name="connsiteY3" fmla="*/ 255538 h 959166"/>
              <a:gd name="connsiteX4" fmla="*/ 2561507 w 4896000"/>
              <a:gd name="connsiteY4" fmla="*/ 255438 h 959166"/>
              <a:gd name="connsiteX5" fmla="*/ 2784419 w 4896000"/>
              <a:gd name="connsiteY5" fmla="*/ 309444 h 959166"/>
              <a:gd name="connsiteX6" fmla="*/ 3637216 w 4896000"/>
              <a:gd name="connsiteY6" fmla="*/ 464682 h 959166"/>
              <a:gd name="connsiteX7" fmla="*/ 4896000 w 4896000"/>
              <a:gd name="connsiteY7" fmla="*/ 227175 h 959166"/>
              <a:gd name="connsiteX8" fmla="*/ 4896000 w 4896000"/>
              <a:gd name="connsiteY8" fmla="*/ 959166 h 959166"/>
              <a:gd name="connsiteX9" fmla="*/ 0 w 4896000"/>
              <a:gd name="connsiteY9" fmla="*/ 959166 h 959166"/>
              <a:gd name="connsiteX10" fmla="*/ 0 w 4896000"/>
              <a:gd name="connsiteY10" fmla="*/ 286449 h 959166"/>
              <a:gd name="connsiteX11" fmla="*/ 1 w 4896000"/>
              <a:gd name="connsiteY11" fmla="*/ 286449 h 959166"/>
              <a:gd name="connsiteX12" fmla="*/ 1 w 4896000"/>
              <a:gd name="connsiteY12" fmla="*/ 284836 h 959166"/>
              <a:gd name="connsiteX13" fmla="*/ 248806 w 4896000"/>
              <a:gd name="connsiteY13" fmla="*/ 173553 h 959166"/>
              <a:gd name="connsiteX14" fmla="*/ 1058305 w 4896000"/>
              <a:gd name="connsiteY14" fmla="*/ 903 h 95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96000" h="959166">
                <a:moveTo>
                  <a:pt x="1058305" y="903"/>
                </a:moveTo>
                <a:cubicBezTo>
                  <a:pt x="1126343" y="-865"/>
                  <a:pt x="1198075" y="-77"/>
                  <a:pt x="1274027" y="3634"/>
                </a:cubicBezTo>
                <a:cubicBezTo>
                  <a:pt x="1577838" y="18478"/>
                  <a:pt x="2017720" y="124861"/>
                  <a:pt x="2457107" y="232234"/>
                </a:cubicBezTo>
                <a:lnTo>
                  <a:pt x="2553292" y="255538"/>
                </a:lnTo>
                <a:lnTo>
                  <a:pt x="2561507" y="255438"/>
                </a:lnTo>
                <a:lnTo>
                  <a:pt x="2784419" y="309444"/>
                </a:lnTo>
                <a:cubicBezTo>
                  <a:pt x="3107373" y="386101"/>
                  <a:pt x="3410843" y="450580"/>
                  <a:pt x="3637216" y="464682"/>
                </a:cubicBezTo>
                <a:cubicBezTo>
                  <a:pt x="4240878" y="502287"/>
                  <a:pt x="4568439" y="364731"/>
                  <a:pt x="4896000" y="227175"/>
                </a:cubicBezTo>
                <a:lnTo>
                  <a:pt x="4896000" y="959166"/>
                </a:lnTo>
                <a:lnTo>
                  <a:pt x="0" y="959166"/>
                </a:lnTo>
                <a:lnTo>
                  <a:pt x="0" y="286449"/>
                </a:lnTo>
                <a:lnTo>
                  <a:pt x="1" y="286449"/>
                </a:lnTo>
                <a:lnTo>
                  <a:pt x="1" y="284836"/>
                </a:lnTo>
                <a:lnTo>
                  <a:pt x="248806" y="173553"/>
                </a:lnTo>
                <a:cubicBezTo>
                  <a:pt x="470270" y="82517"/>
                  <a:pt x="718117" y="9746"/>
                  <a:pt x="1058305" y="903"/>
                </a:cubicBezTo>
                <a:close/>
              </a:path>
            </a:pathLst>
          </a:custGeom>
          <a:solidFill>
            <a:srgbClr val="4EA72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5637F1EC-A98E-ED51-9D65-24BCEE2B6F23}"/>
              </a:ext>
            </a:extLst>
          </p:cNvPr>
          <p:cNvSpPr/>
          <p:nvPr/>
        </p:nvSpPr>
        <p:spPr>
          <a:xfrm>
            <a:off x="253864" y="3099810"/>
            <a:ext cx="4896001" cy="2029390"/>
          </a:xfrm>
          <a:custGeom>
            <a:avLst/>
            <a:gdLst>
              <a:gd name="connsiteX0" fmla="*/ 0 w 4896001"/>
              <a:gd name="connsiteY0" fmla="*/ 0 h 2029390"/>
              <a:gd name="connsiteX1" fmla="*/ 4896000 w 4896001"/>
              <a:gd name="connsiteY1" fmla="*/ 0 h 2029390"/>
              <a:gd name="connsiteX2" fmla="*/ 4896000 w 4896001"/>
              <a:gd name="connsiteY2" fmla="*/ 1785592 h 2029390"/>
              <a:gd name="connsiteX3" fmla="*/ 4896001 w 4896001"/>
              <a:gd name="connsiteY3" fmla="*/ 1785592 h 2029390"/>
              <a:gd name="connsiteX4" fmla="*/ 4896000 w 4896001"/>
              <a:gd name="connsiteY4" fmla="*/ 1785592 h 2029390"/>
              <a:gd name="connsiteX5" fmla="*/ 4896000 w 4896001"/>
              <a:gd name="connsiteY5" fmla="*/ 1788009 h 2029390"/>
              <a:gd name="connsiteX6" fmla="*/ 4889798 w 4896001"/>
              <a:gd name="connsiteY6" fmla="*/ 1788084 h 2029390"/>
              <a:gd name="connsiteX7" fmla="*/ 4646016 w 4896001"/>
              <a:gd name="connsiteY7" fmla="*/ 1886022 h 2029390"/>
              <a:gd name="connsiteX8" fmla="*/ 3637217 w 4896001"/>
              <a:gd name="connsiteY8" fmla="*/ 2023099 h 2029390"/>
              <a:gd name="connsiteX9" fmla="*/ 2784420 w 4896001"/>
              <a:gd name="connsiteY9" fmla="*/ 1867861 h 2029390"/>
              <a:gd name="connsiteX10" fmla="*/ 2571009 w 4896001"/>
              <a:gd name="connsiteY10" fmla="*/ 1816157 h 2029390"/>
              <a:gd name="connsiteX11" fmla="*/ 2561507 w 4896001"/>
              <a:gd name="connsiteY11" fmla="*/ 1816272 h 2029390"/>
              <a:gd name="connsiteX12" fmla="*/ 2457106 w 4896001"/>
              <a:gd name="connsiteY12" fmla="*/ 1790978 h 2029390"/>
              <a:gd name="connsiteX13" fmla="*/ 1274026 w 4896001"/>
              <a:gd name="connsiteY13" fmla="*/ 1562378 h 2029390"/>
              <a:gd name="connsiteX14" fmla="*/ 248805 w 4896001"/>
              <a:gd name="connsiteY14" fmla="*/ 1732297 h 2029390"/>
              <a:gd name="connsiteX15" fmla="*/ 0 w 4896001"/>
              <a:gd name="connsiteY15" fmla="*/ 1843580 h 20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6001" h="2029390">
                <a:moveTo>
                  <a:pt x="0" y="0"/>
                </a:moveTo>
                <a:lnTo>
                  <a:pt x="4896000" y="0"/>
                </a:lnTo>
                <a:lnTo>
                  <a:pt x="4896000" y="1785592"/>
                </a:lnTo>
                <a:lnTo>
                  <a:pt x="4896001" y="1785592"/>
                </a:lnTo>
                <a:lnTo>
                  <a:pt x="4896000" y="1785592"/>
                </a:lnTo>
                <a:lnTo>
                  <a:pt x="4896000" y="1788009"/>
                </a:lnTo>
                <a:lnTo>
                  <a:pt x="4889798" y="1788084"/>
                </a:lnTo>
                <a:lnTo>
                  <a:pt x="4646016" y="1886022"/>
                </a:lnTo>
                <a:cubicBezTo>
                  <a:pt x="4387403" y="1980979"/>
                  <a:pt x="4089963" y="2051303"/>
                  <a:pt x="3637217" y="2023099"/>
                </a:cubicBezTo>
                <a:cubicBezTo>
                  <a:pt x="3410844" y="2008997"/>
                  <a:pt x="3107374" y="1944518"/>
                  <a:pt x="2784420" y="1867861"/>
                </a:cubicBezTo>
                <a:lnTo>
                  <a:pt x="2571009" y="1816157"/>
                </a:lnTo>
                <a:lnTo>
                  <a:pt x="2561507" y="1816272"/>
                </a:lnTo>
                <a:lnTo>
                  <a:pt x="2457106" y="1790978"/>
                </a:lnTo>
                <a:cubicBezTo>
                  <a:pt x="2017719" y="1683605"/>
                  <a:pt x="1577837" y="1577222"/>
                  <a:pt x="1274026" y="1562378"/>
                </a:cubicBezTo>
                <a:cubicBezTo>
                  <a:pt x="818310" y="1540112"/>
                  <a:pt x="514562" y="1623054"/>
                  <a:pt x="248805" y="1732297"/>
                </a:cubicBezTo>
                <a:lnTo>
                  <a:pt x="0" y="1843580"/>
                </a:lnTo>
                <a:close/>
              </a:path>
            </a:pathLst>
          </a:custGeom>
          <a:solidFill>
            <a:srgbClr val="4EA72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999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B32B7-EF3D-17EB-D1A6-35C6B91EF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FBC46D4-6ABB-389B-9981-7D6B1392FF36}"/>
              </a:ext>
            </a:extLst>
          </p:cNvPr>
          <p:cNvGrpSpPr/>
          <p:nvPr/>
        </p:nvGrpSpPr>
        <p:grpSpPr>
          <a:xfrm>
            <a:off x="6688118" y="5798412"/>
            <a:ext cx="4896000" cy="635840"/>
            <a:chOff x="6388925" y="4580242"/>
            <a:chExt cx="4896000" cy="635840"/>
          </a:xfrm>
        </p:grpSpPr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00F27B68-C92B-460A-2CA7-B5E78A69837C}"/>
                </a:ext>
              </a:extLst>
            </p:cNvPr>
            <p:cNvSpPr/>
            <p:nvPr/>
          </p:nvSpPr>
          <p:spPr>
            <a:xfrm>
              <a:off x="6388925" y="4580242"/>
              <a:ext cx="4896000" cy="473062"/>
            </a:xfrm>
            <a:custGeom>
              <a:avLst/>
              <a:gdLst>
                <a:gd name="connsiteX0" fmla="*/ 0 w 4904509"/>
                <a:gd name="connsiteY0" fmla="*/ 288641 h 473062"/>
                <a:gd name="connsiteX1" fmla="*/ 1282535 w 4904509"/>
                <a:gd name="connsiteY1" fmla="*/ 3633 h 473062"/>
                <a:gd name="connsiteX2" fmla="*/ 3645725 w 4904509"/>
                <a:gd name="connsiteY2" fmla="*/ 466771 h 473062"/>
                <a:gd name="connsiteX3" fmla="*/ 4904509 w 4904509"/>
                <a:gd name="connsiteY3" fmla="*/ 229264 h 47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4509" h="473062">
                  <a:moveTo>
                    <a:pt x="0" y="288641"/>
                  </a:moveTo>
                  <a:cubicBezTo>
                    <a:pt x="337457" y="131293"/>
                    <a:pt x="674914" y="-26055"/>
                    <a:pt x="1282535" y="3633"/>
                  </a:cubicBezTo>
                  <a:cubicBezTo>
                    <a:pt x="1890156" y="33321"/>
                    <a:pt x="3042063" y="429166"/>
                    <a:pt x="3645725" y="466771"/>
                  </a:cubicBezTo>
                  <a:cubicBezTo>
                    <a:pt x="4249387" y="504376"/>
                    <a:pt x="4576948" y="366820"/>
                    <a:pt x="4904509" y="2292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0BCA2D8C-17C4-EB93-698B-AA4FCE65DC16}"/>
                </a:ext>
              </a:extLst>
            </p:cNvPr>
            <p:cNvSpPr/>
            <p:nvPr/>
          </p:nvSpPr>
          <p:spPr>
            <a:xfrm>
              <a:off x="6388925" y="4743020"/>
              <a:ext cx="4896000" cy="473062"/>
            </a:xfrm>
            <a:custGeom>
              <a:avLst/>
              <a:gdLst>
                <a:gd name="connsiteX0" fmla="*/ 0 w 4904509"/>
                <a:gd name="connsiteY0" fmla="*/ 288641 h 473062"/>
                <a:gd name="connsiteX1" fmla="*/ 1282535 w 4904509"/>
                <a:gd name="connsiteY1" fmla="*/ 3633 h 473062"/>
                <a:gd name="connsiteX2" fmla="*/ 3645725 w 4904509"/>
                <a:gd name="connsiteY2" fmla="*/ 466771 h 473062"/>
                <a:gd name="connsiteX3" fmla="*/ 4904509 w 4904509"/>
                <a:gd name="connsiteY3" fmla="*/ 229264 h 47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4509" h="473062">
                  <a:moveTo>
                    <a:pt x="0" y="288641"/>
                  </a:moveTo>
                  <a:cubicBezTo>
                    <a:pt x="337457" y="131293"/>
                    <a:pt x="674914" y="-26055"/>
                    <a:pt x="1282535" y="3633"/>
                  </a:cubicBezTo>
                  <a:cubicBezTo>
                    <a:pt x="1890156" y="33321"/>
                    <a:pt x="3042063" y="429166"/>
                    <a:pt x="3645725" y="466771"/>
                  </a:cubicBezTo>
                  <a:cubicBezTo>
                    <a:pt x="4249387" y="504376"/>
                    <a:pt x="4576948" y="366820"/>
                    <a:pt x="4904509" y="22926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78897FC-3BB1-7395-B1F8-66BCDA45B3D4}"/>
                </a:ext>
              </a:extLst>
            </p:cNvPr>
            <p:cNvCxnSpPr>
              <a:stCxn id="7" idx="0"/>
              <a:endCxn id="16" idx="0"/>
            </p:cNvCxnSpPr>
            <p:nvPr/>
          </p:nvCxnSpPr>
          <p:spPr>
            <a:xfrm>
              <a:off x="6388925" y="4868883"/>
              <a:ext cx="0" cy="162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9BE738C-45D5-229E-5F36-464597490FD9}"/>
                </a:ext>
              </a:extLst>
            </p:cNvPr>
            <p:cNvCxnSpPr>
              <a:cxnSpLocks/>
              <a:stCxn id="7" idx="3"/>
              <a:endCxn id="16" idx="3"/>
            </p:cNvCxnSpPr>
            <p:nvPr/>
          </p:nvCxnSpPr>
          <p:spPr>
            <a:xfrm>
              <a:off x="11284925" y="4809506"/>
              <a:ext cx="0" cy="162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8230A94-7FAC-477E-8EB1-AC636BACD67C}"/>
              </a:ext>
            </a:extLst>
          </p:cNvPr>
          <p:cNvSpPr/>
          <p:nvPr/>
        </p:nvSpPr>
        <p:spPr>
          <a:xfrm>
            <a:off x="256010" y="3102975"/>
            <a:ext cx="4896000" cy="2520000"/>
          </a:xfrm>
          <a:prstGeom prst="rect">
            <a:avLst/>
          </a:prstGeom>
          <a:solidFill>
            <a:srgbClr val="4EA72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DC15D81B-E097-777D-F3F8-87E41D4EA3A7}"/>
              </a:ext>
            </a:extLst>
          </p:cNvPr>
          <p:cNvSpPr/>
          <p:nvPr/>
        </p:nvSpPr>
        <p:spPr>
          <a:xfrm>
            <a:off x="247501" y="4661720"/>
            <a:ext cx="4904509" cy="473062"/>
          </a:xfrm>
          <a:custGeom>
            <a:avLst/>
            <a:gdLst>
              <a:gd name="connsiteX0" fmla="*/ 0 w 4904509"/>
              <a:gd name="connsiteY0" fmla="*/ 288641 h 473062"/>
              <a:gd name="connsiteX1" fmla="*/ 1282535 w 4904509"/>
              <a:gd name="connsiteY1" fmla="*/ 3633 h 473062"/>
              <a:gd name="connsiteX2" fmla="*/ 3645725 w 4904509"/>
              <a:gd name="connsiteY2" fmla="*/ 466771 h 473062"/>
              <a:gd name="connsiteX3" fmla="*/ 4904509 w 4904509"/>
              <a:gd name="connsiteY3" fmla="*/ 229264 h 47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4509" h="473062">
                <a:moveTo>
                  <a:pt x="0" y="288641"/>
                </a:moveTo>
                <a:cubicBezTo>
                  <a:pt x="337457" y="131293"/>
                  <a:pt x="674914" y="-26055"/>
                  <a:pt x="1282535" y="3633"/>
                </a:cubicBezTo>
                <a:cubicBezTo>
                  <a:pt x="1890156" y="33321"/>
                  <a:pt x="3042063" y="429166"/>
                  <a:pt x="3645725" y="466771"/>
                </a:cubicBezTo>
                <a:cubicBezTo>
                  <a:pt x="4249387" y="504376"/>
                  <a:pt x="4576948" y="366820"/>
                  <a:pt x="4904509" y="22926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5B2C729F-85DD-65EA-75EF-56E3FFBA5648}"/>
              </a:ext>
            </a:extLst>
          </p:cNvPr>
          <p:cNvSpPr/>
          <p:nvPr/>
        </p:nvSpPr>
        <p:spPr>
          <a:xfrm>
            <a:off x="6301209" y="2214477"/>
            <a:ext cx="4896000" cy="959166"/>
          </a:xfrm>
          <a:custGeom>
            <a:avLst/>
            <a:gdLst>
              <a:gd name="connsiteX0" fmla="*/ 1058305 w 4896000"/>
              <a:gd name="connsiteY0" fmla="*/ 903 h 959166"/>
              <a:gd name="connsiteX1" fmla="*/ 1274027 w 4896000"/>
              <a:gd name="connsiteY1" fmla="*/ 3634 h 959166"/>
              <a:gd name="connsiteX2" fmla="*/ 2457107 w 4896000"/>
              <a:gd name="connsiteY2" fmla="*/ 232234 h 959166"/>
              <a:gd name="connsiteX3" fmla="*/ 2553292 w 4896000"/>
              <a:gd name="connsiteY3" fmla="*/ 255538 h 959166"/>
              <a:gd name="connsiteX4" fmla="*/ 2561507 w 4896000"/>
              <a:gd name="connsiteY4" fmla="*/ 255438 h 959166"/>
              <a:gd name="connsiteX5" fmla="*/ 2784419 w 4896000"/>
              <a:gd name="connsiteY5" fmla="*/ 309444 h 959166"/>
              <a:gd name="connsiteX6" fmla="*/ 3637216 w 4896000"/>
              <a:gd name="connsiteY6" fmla="*/ 464682 h 959166"/>
              <a:gd name="connsiteX7" fmla="*/ 4896000 w 4896000"/>
              <a:gd name="connsiteY7" fmla="*/ 227175 h 959166"/>
              <a:gd name="connsiteX8" fmla="*/ 4896000 w 4896000"/>
              <a:gd name="connsiteY8" fmla="*/ 959166 h 959166"/>
              <a:gd name="connsiteX9" fmla="*/ 0 w 4896000"/>
              <a:gd name="connsiteY9" fmla="*/ 959166 h 959166"/>
              <a:gd name="connsiteX10" fmla="*/ 0 w 4896000"/>
              <a:gd name="connsiteY10" fmla="*/ 286449 h 959166"/>
              <a:gd name="connsiteX11" fmla="*/ 1 w 4896000"/>
              <a:gd name="connsiteY11" fmla="*/ 286449 h 959166"/>
              <a:gd name="connsiteX12" fmla="*/ 1 w 4896000"/>
              <a:gd name="connsiteY12" fmla="*/ 284836 h 959166"/>
              <a:gd name="connsiteX13" fmla="*/ 248806 w 4896000"/>
              <a:gd name="connsiteY13" fmla="*/ 173553 h 959166"/>
              <a:gd name="connsiteX14" fmla="*/ 1058305 w 4896000"/>
              <a:gd name="connsiteY14" fmla="*/ 903 h 95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96000" h="959166">
                <a:moveTo>
                  <a:pt x="1058305" y="903"/>
                </a:moveTo>
                <a:cubicBezTo>
                  <a:pt x="1126343" y="-865"/>
                  <a:pt x="1198075" y="-77"/>
                  <a:pt x="1274027" y="3634"/>
                </a:cubicBezTo>
                <a:cubicBezTo>
                  <a:pt x="1577838" y="18478"/>
                  <a:pt x="2017720" y="124861"/>
                  <a:pt x="2457107" y="232234"/>
                </a:cubicBezTo>
                <a:lnTo>
                  <a:pt x="2553292" y="255538"/>
                </a:lnTo>
                <a:lnTo>
                  <a:pt x="2561507" y="255438"/>
                </a:lnTo>
                <a:lnTo>
                  <a:pt x="2784419" y="309444"/>
                </a:lnTo>
                <a:cubicBezTo>
                  <a:pt x="3107373" y="386101"/>
                  <a:pt x="3410843" y="450580"/>
                  <a:pt x="3637216" y="464682"/>
                </a:cubicBezTo>
                <a:cubicBezTo>
                  <a:pt x="4240878" y="502287"/>
                  <a:pt x="4568439" y="364731"/>
                  <a:pt x="4896000" y="227175"/>
                </a:cubicBezTo>
                <a:lnTo>
                  <a:pt x="4896000" y="959166"/>
                </a:lnTo>
                <a:lnTo>
                  <a:pt x="0" y="959166"/>
                </a:lnTo>
                <a:lnTo>
                  <a:pt x="0" y="286449"/>
                </a:lnTo>
                <a:lnTo>
                  <a:pt x="1" y="286449"/>
                </a:lnTo>
                <a:lnTo>
                  <a:pt x="1" y="284836"/>
                </a:lnTo>
                <a:lnTo>
                  <a:pt x="248806" y="173553"/>
                </a:lnTo>
                <a:cubicBezTo>
                  <a:pt x="470270" y="82517"/>
                  <a:pt x="718117" y="9746"/>
                  <a:pt x="1058305" y="903"/>
                </a:cubicBezTo>
                <a:close/>
              </a:path>
            </a:pathLst>
          </a:custGeom>
          <a:solidFill>
            <a:srgbClr val="4EA72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0E02A92B-0EB3-8D86-5D8E-86A3F53F13BD}"/>
              </a:ext>
            </a:extLst>
          </p:cNvPr>
          <p:cNvSpPr/>
          <p:nvPr/>
        </p:nvSpPr>
        <p:spPr>
          <a:xfrm>
            <a:off x="6301210" y="501892"/>
            <a:ext cx="4896001" cy="2029390"/>
          </a:xfrm>
          <a:custGeom>
            <a:avLst/>
            <a:gdLst>
              <a:gd name="connsiteX0" fmla="*/ 0 w 4896001"/>
              <a:gd name="connsiteY0" fmla="*/ 0 h 2029390"/>
              <a:gd name="connsiteX1" fmla="*/ 4896000 w 4896001"/>
              <a:gd name="connsiteY1" fmla="*/ 0 h 2029390"/>
              <a:gd name="connsiteX2" fmla="*/ 4896000 w 4896001"/>
              <a:gd name="connsiteY2" fmla="*/ 1785592 h 2029390"/>
              <a:gd name="connsiteX3" fmla="*/ 4896001 w 4896001"/>
              <a:gd name="connsiteY3" fmla="*/ 1785592 h 2029390"/>
              <a:gd name="connsiteX4" fmla="*/ 4896000 w 4896001"/>
              <a:gd name="connsiteY4" fmla="*/ 1785592 h 2029390"/>
              <a:gd name="connsiteX5" fmla="*/ 4896000 w 4896001"/>
              <a:gd name="connsiteY5" fmla="*/ 1788009 h 2029390"/>
              <a:gd name="connsiteX6" fmla="*/ 4889798 w 4896001"/>
              <a:gd name="connsiteY6" fmla="*/ 1788084 h 2029390"/>
              <a:gd name="connsiteX7" fmla="*/ 4646016 w 4896001"/>
              <a:gd name="connsiteY7" fmla="*/ 1886022 h 2029390"/>
              <a:gd name="connsiteX8" fmla="*/ 3637217 w 4896001"/>
              <a:gd name="connsiteY8" fmla="*/ 2023099 h 2029390"/>
              <a:gd name="connsiteX9" fmla="*/ 2784420 w 4896001"/>
              <a:gd name="connsiteY9" fmla="*/ 1867861 h 2029390"/>
              <a:gd name="connsiteX10" fmla="*/ 2571009 w 4896001"/>
              <a:gd name="connsiteY10" fmla="*/ 1816157 h 2029390"/>
              <a:gd name="connsiteX11" fmla="*/ 2561507 w 4896001"/>
              <a:gd name="connsiteY11" fmla="*/ 1816272 h 2029390"/>
              <a:gd name="connsiteX12" fmla="*/ 2457106 w 4896001"/>
              <a:gd name="connsiteY12" fmla="*/ 1790978 h 2029390"/>
              <a:gd name="connsiteX13" fmla="*/ 1274026 w 4896001"/>
              <a:gd name="connsiteY13" fmla="*/ 1562378 h 2029390"/>
              <a:gd name="connsiteX14" fmla="*/ 248805 w 4896001"/>
              <a:gd name="connsiteY14" fmla="*/ 1732297 h 2029390"/>
              <a:gd name="connsiteX15" fmla="*/ 0 w 4896001"/>
              <a:gd name="connsiteY15" fmla="*/ 1843580 h 20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6001" h="2029390">
                <a:moveTo>
                  <a:pt x="0" y="0"/>
                </a:moveTo>
                <a:lnTo>
                  <a:pt x="4896000" y="0"/>
                </a:lnTo>
                <a:lnTo>
                  <a:pt x="4896000" y="1785592"/>
                </a:lnTo>
                <a:lnTo>
                  <a:pt x="4896001" y="1785592"/>
                </a:lnTo>
                <a:lnTo>
                  <a:pt x="4896000" y="1785592"/>
                </a:lnTo>
                <a:lnTo>
                  <a:pt x="4896000" y="1788009"/>
                </a:lnTo>
                <a:lnTo>
                  <a:pt x="4889798" y="1788084"/>
                </a:lnTo>
                <a:lnTo>
                  <a:pt x="4646016" y="1886022"/>
                </a:lnTo>
                <a:cubicBezTo>
                  <a:pt x="4387403" y="1980979"/>
                  <a:pt x="4089963" y="2051303"/>
                  <a:pt x="3637217" y="2023099"/>
                </a:cubicBezTo>
                <a:cubicBezTo>
                  <a:pt x="3410844" y="2008997"/>
                  <a:pt x="3107374" y="1944518"/>
                  <a:pt x="2784420" y="1867861"/>
                </a:cubicBezTo>
                <a:lnTo>
                  <a:pt x="2571009" y="1816157"/>
                </a:lnTo>
                <a:lnTo>
                  <a:pt x="2561507" y="1816272"/>
                </a:lnTo>
                <a:lnTo>
                  <a:pt x="2457106" y="1790978"/>
                </a:lnTo>
                <a:cubicBezTo>
                  <a:pt x="2017719" y="1683605"/>
                  <a:pt x="1577837" y="1577222"/>
                  <a:pt x="1274026" y="1562378"/>
                </a:cubicBezTo>
                <a:cubicBezTo>
                  <a:pt x="818310" y="1540112"/>
                  <a:pt x="514562" y="1623054"/>
                  <a:pt x="248805" y="1732297"/>
                </a:cubicBezTo>
                <a:lnTo>
                  <a:pt x="0" y="1843580"/>
                </a:lnTo>
                <a:close/>
              </a:path>
            </a:pathLst>
          </a:custGeom>
          <a:solidFill>
            <a:srgbClr val="4EA72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019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197</Words>
  <Application>Microsoft Office PowerPoint</Application>
  <PresentationFormat>ワイド画面</PresentationFormat>
  <Paragraphs>56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Takayoshi Matsuyama</dc:creator>
  <cp:lastModifiedBy>Takayoshi Matsuyama</cp:lastModifiedBy>
  <cp:revision>46</cp:revision>
  <dcterms:created xsi:type="dcterms:W3CDTF">2025-02-16T20:53:28Z</dcterms:created>
  <dcterms:modified xsi:type="dcterms:W3CDTF">2025-02-22T01:27:31Z</dcterms:modified>
</cp:coreProperties>
</file>