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72E"/>
    <a:srgbClr val="E97132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58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B1BE5D-7A29-749F-D3A2-C25F313D9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B3A4D6-7042-4981-C540-10E724422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B6BC81-A33A-D88F-8D89-94CC61EA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A15FF6-0013-81A5-E74E-A8863E52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80DF2A-59CC-63AB-4B3C-E17235E9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26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9DF04D-98C1-22C0-1683-1BE5252B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903167-F590-A54A-99E2-67D875F99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2A4C26-DBA9-34E3-401C-5029819B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75C982-F5A0-1AA6-D717-F6B72118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F6737D-4CC5-ED7B-6B1C-1BAB8CE5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40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894FDA-A524-58C9-349C-EDA88F794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508CD6-A1EF-48A9-1611-BC9512DBB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C2F4E9-8A2C-CE31-2245-FADDF5E1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0CD8B8-471C-3364-FAAD-E37157B4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D2D52E-7236-008D-7F8D-23013AD6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84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37652-C83E-204F-4282-B81785A1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C11A7F-C134-C9EA-08D3-41878F760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548DBB-E130-7AC8-3EAF-4719A88E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2F574B-E533-E825-CAE1-C9CA5AFF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2D5323-E3AA-727C-4AFD-0ECFE772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65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708B24-7FDE-8062-7CC8-FA3B5E4A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82B176-780C-1F55-3E33-48124FB29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CEFD25-49C5-3641-6963-AE205328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8AE606-99CF-A6D5-8724-D22AD4E6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18AAAE-C7E0-B4B5-88EC-A13E37D4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77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D6FC34-B509-CE6D-8C67-16329720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539A6A-9218-6E99-3C3D-1112C1BC3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424DB4-3D33-1269-CE58-7DD152BA4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A1EBA2-F58B-CD2C-3510-1FD6F791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0B2691-2CF4-5C60-DAFD-9FE20583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C4B44A-3656-284D-4B87-38936CB1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40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55CC1D-CBED-EBE9-8C0C-06876DFA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89F8EE-BFC5-1ECB-9737-8DFB82C06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69C271-38CD-356A-659F-DBE171750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15405CE-6F93-4165-B11B-A46D45096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C67B26E-0548-A94D-E033-31F855F87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847F34F-AE2B-C38D-AB41-9CEA2593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0AB47C5-0490-FECD-066B-F4358E7D5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D6168C-BB8B-B2DF-83E4-81176DAD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88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6DB655-D139-367E-3E4A-5C7A9A04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EBCEDE4-AA70-DA8A-0E05-BE340CFE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9622458-8A19-0362-7842-9DFE1F36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67833CB-E19F-1D46-8BD5-88A21756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90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BBE261F-2D3E-5ED3-207A-ABA0124F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5F73D5F-3C3E-9CD5-640F-1C3E935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BAF20F-CA72-E30B-3260-7C9923D3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66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457D0-E1AD-DDD9-7176-1FC56D6A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CEC157-3C4B-9D3A-F307-C78E10688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368A56-9276-4A44-E772-406217418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685415-AAA4-E50E-DECC-ACE21D95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19F06D-CD1B-A598-D0F1-3C21FA64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E74FF3-F399-F9D5-EE36-F5D887E7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06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A30C9B-EBA4-CC27-44F9-BEE636B3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D327EF-46EA-504E-3EAC-8B6CFEE52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14D5319-1718-9292-0EAC-3591C4BF9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30880E-77A7-F38A-6164-489C2F5E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8514BE-6D71-F3E4-41CD-8ACC975C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8FD51E-F5C6-7079-CAD7-BD1435F3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21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F15D233-3006-727F-F6DE-6FF73FBC2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CE4FD4-2CEF-CCD6-C294-E591F8A58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4BDCCB-75C1-4AFF-920F-8C6D1A3F9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686577-0B07-4659-A689-95AC7CAE39AB}" type="datetimeFigureOut">
              <a:rPr kumimoji="1" lang="ja-JP" altLang="en-US" smtClean="0"/>
              <a:t>2025/2/24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3BDE3A-DB81-18B9-C94B-D22D5D7DF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863C17-C683-A66B-A1F4-2AE504EEC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9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D5B03D37-5E49-9E26-B4B0-19F3004D9E67}"/>
              </a:ext>
            </a:extLst>
          </p:cNvPr>
          <p:cNvSpPr/>
          <p:nvPr/>
        </p:nvSpPr>
        <p:spPr>
          <a:xfrm>
            <a:off x="1920875" y="845148"/>
            <a:ext cx="1475467" cy="1539792"/>
          </a:xfrm>
          <a:custGeom>
            <a:avLst/>
            <a:gdLst>
              <a:gd name="connsiteX0" fmla="*/ 737734 w 1475467"/>
              <a:gd name="connsiteY0" fmla="*/ 0 h 1539792"/>
              <a:gd name="connsiteX1" fmla="*/ 771263 w 1475467"/>
              <a:gd name="connsiteY1" fmla="*/ 11661 h 1539792"/>
              <a:gd name="connsiteX2" fmla="*/ 1475467 w 1475467"/>
              <a:gd name="connsiteY2" fmla="*/ 769896 h 1539792"/>
              <a:gd name="connsiteX3" fmla="*/ 771263 w 1475467"/>
              <a:gd name="connsiteY3" fmla="*/ 1528131 h 1539792"/>
              <a:gd name="connsiteX4" fmla="*/ 737734 w 1475467"/>
              <a:gd name="connsiteY4" fmla="*/ 1539792 h 1539792"/>
              <a:gd name="connsiteX5" fmla="*/ 704204 w 1475467"/>
              <a:gd name="connsiteY5" fmla="*/ 1528131 h 1539792"/>
              <a:gd name="connsiteX6" fmla="*/ 0 w 1475467"/>
              <a:gd name="connsiteY6" fmla="*/ 769896 h 1539792"/>
              <a:gd name="connsiteX7" fmla="*/ 704204 w 1475467"/>
              <a:gd name="connsiteY7" fmla="*/ 11661 h 153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5467" h="1539792">
                <a:moveTo>
                  <a:pt x="737734" y="0"/>
                </a:moveTo>
                <a:lnTo>
                  <a:pt x="771263" y="11661"/>
                </a:lnTo>
                <a:cubicBezTo>
                  <a:pt x="1196129" y="175986"/>
                  <a:pt x="1475467" y="454266"/>
                  <a:pt x="1475467" y="769896"/>
                </a:cubicBezTo>
                <a:cubicBezTo>
                  <a:pt x="1475467" y="1085527"/>
                  <a:pt x="1196129" y="1363807"/>
                  <a:pt x="771263" y="1528131"/>
                </a:cubicBezTo>
                <a:lnTo>
                  <a:pt x="737734" y="1539792"/>
                </a:lnTo>
                <a:lnTo>
                  <a:pt x="704204" y="1528131"/>
                </a:lnTo>
                <a:cubicBezTo>
                  <a:pt x="279338" y="1363807"/>
                  <a:pt x="0" y="1085527"/>
                  <a:pt x="0" y="769896"/>
                </a:cubicBezTo>
                <a:cubicBezTo>
                  <a:pt x="0" y="454266"/>
                  <a:pt x="279338" y="175986"/>
                  <a:pt x="704204" y="11661"/>
                </a:cubicBezTo>
                <a:close/>
              </a:path>
            </a:pathLst>
          </a:custGeom>
          <a:solidFill>
            <a:srgbClr val="E97132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B8E6B07E-2DA9-D642-28C7-E1432941021F}"/>
              </a:ext>
            </a:extLst>
          </p:cNvPr>
          <p:cNvSpPr/>
          <p:nvPr/>
        </p:nvSpPr>
        <p:spPr>
          <a:xfrm>
            <a:off x="201880" y="700644"/>
            <a:ext cx="3194462" cy="1828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293D736-412A-671E-ECB8-BA4CDAB91FEC}"/>
                  </a:ext>
                </a:extLst>
              </p:cNvPr>
              <p:cNvSpPr txBox="1"/>
              <p:nvPr/>
            </p:nvSpPr>
            <p:spPr>
              <a:xfrm>
                <a:off x="246454" y="155115"/>
                <a:ext cx="1219886" cy="372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ja-JP" altLang="en-US" sz="2400" dirty="0"/>
                        <m:t>全事象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293D736-412A-671E-ECB8-BA4CDAB91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54" y="155115"/>
                <a:ext cx="1219886" cy="372218"/>
              </a:xfrm>
              <a:prstGeom prst="rect">
                <a:avLst/>
              </a:prstGeom>
              <a:blipFill>
                <a:blip r:embed="rId2"/>
                <a:stretch>
                  <a:fillRect l="-7463" t="-9677" r="-4478" b="-177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3E9526C-A928-8FD0-62CC-D193F281622E}"/>
                  </a:ext>
                </a:extLst>
              </p:cNvPr>
              <p:cNvSpPr txBox="1"/>
              <p:nvPr/>
            </p:nvSpPr>
            <p:spPr>
              <a:xfrm>
                <a:off x="1132735" y="1453461"/>
                <a:ext cx="2867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3E9526C-A928-8FD0-62CC-D193F2816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735" y="1453461"/>
                <a:ext cx="286745" cy="369332"/>
              </a:xfrm>
              <a:prstGeom prst="rect">
                <a:avLst/>
              </a:prstGeom>
              <a:blipFill>
                <a:blip r:embed="rId3"/>
                <a:stretch>
                  <a:fillRect l="-23404" r="-19149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A00AFDF-D4C3-6F48-9242-40B2C4C7E603}"/>
                  </a:ext>
                </a:extLst>
              </p:cNvPr>
              <p:cNvSpPr txBox="1"/>
              <p:nvPr/>
            </p:nvSpPr>
            <p:spPr>
              <a:xfrm>
                <a:off x="3997012" y="1453461"/>
                <a:ext cx="2984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A00AFDF-D4C3-6F48-9242-40B2C4C7E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012" y="1453461"/>
                <a:ext cx="298415" cy="369332"/>
              </a:xfrm>
              <a:prstGeom prst="rect">
                <a:avLst/>
              </a:prstGeom>
              <a:blipFill>
                <a:blip r:embed="rId4"/>
                <a:stretch>
                  <a:fillRect l="-22449" r="-16327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楕円 6">
            <a:extLst>
              <a:ext uri="{FF2B5EF4-FFF2-40B4-BE49-F238E27FC236}">
                <a16:creationId xmlns:a16="http://schemas.microsoft.com/office/drawing/2014/main" id="{7586CFD1-D772-91BE-20AF-1ECAB51314C7}"/>
              </a:ext>
            </a:extLst>
          </p:cNvPr>
          <p:cNvSpPr/>
          <p:nvPr/>
        </p:nvSpPr>
        <p:spPr>
          <a:xfrm>
            <a:off x="1920875" y="700644"/>
            <a:ext cx="3194462" cy="1828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24215AF-448B-DBFC-6ABE-08257F360864}"/>
                  </a:ext>
                </a:extLst>
              </p:cNvPr>
              <p:cNvSpPr txBox="1"/>
              <p:nvPr/>
            </p:nvSpPr>
            <p:spPr>
              <a:xfrm>
                <a:off x="2260841" y="1453461"/>
                <a:ext cx="8438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24215AF-448B-DBFC-6ABE-08257F360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841" y="1453461"/>
                <a:ext cx="843821" cy="369332"/>
              </a:xfrm>
              <a:prstGeom prst="rect">
                <a:avLst/>
              </a:prstGeom>
              <a:blipFill>
                <a:blip r:embed="rId5"/>
                <a:stretch>
                  <a:fillRect l="-7246" r="-5797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40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15707-0A83-B326-D8F0-0822A6208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99E7D94-2B25-C30C-E0E5-846486D11166}"/>
                  </a:ext>
                </a:extLst>
              </p:cNvPr>
              <p:cNvSpPr txBox="1"/>
              <p:nvPr/>
            </p:nvSpPr>
            <p:spPr>
              <a:xfrm>
                <a:off x="246454" y="155115"/>
                <a:ext cx="1219886" cy="372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ja-JP" altLang="en-US" sz="2400" dirty="0"/>
                        <m:t>全事象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99E7D94-2B25-C30C-E0E5-846486D11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54" y="155115"/>
                <a:ext cx="1219886" cy="372218"/>
              </a:xfrm>
              <a:prstGeom prst="rect">
                <a:avLst/>
              </a:prstGeom>
              <a:blipFill>
                <a:blip r:embed="rId2"/>
                <a:stretch>
                  <a:fillRect l="-7463" t="-9677" r="-4478" b="-177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BAA2246-331D-EAB0-5265-AFDBE339D228}"/>
                  </a:ext>
                </a:extLst>
              </p:cNvPr>
              <p:cNvSpPr txBox="1"/>
              <p:nvPr/>
            </p:nvSpPr>
            <p:spPr>
              <a:xfrm>
                <a:off x="454029" y="750672"/>
                <a:ext cx="2917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BAA2246-331D-EAB0-5265-AFDBE339D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29" y="750672"/>
                <a:ext cx="291747" cy="369332"/>
              </a:xfrm>
              <a:prstGeom prst="rect">
                <a:avLst/>
              </a:prstGeom>
              <a:blipFill>
                <a:blip r:embed="rId3"/>
                <a:stretch>
                  <a:fillRect l="-18750" r="-20833"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F39B60-0D79-9469-BE51-945DE019FAC7}"/>
                  </a:ext>
                </a:extLst>
              </p:cNvPr>
              <p:cNvSpPr txBox="1"/>
              <p:nvPr/>
            </p:nvSpPr>
            <p:spPr>
              <a:xfrm>
                <a:off x="4131588" y="917753"/>
                <a:ext cx="4300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F39B60-0D79-9469-BE51-945DE019F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588" y="917753"/>
                <a:ext cx="430053" cy="369332"/>
              </a:xfrm>
              <a:prstGeom prst="rect">
                <a:avLst/>
              </a:prstGeom>
              <a:blipFill>
                <a:blip r:embed="rId4"/>
                <a:stretch>
                  <a:fillRect l="-15714" r="-2857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2929012-07DE-73FC-CEAE-4AB4C00EB5BB}"/>
                  </a:ext>
                </a:extLst>
              </p:cNvPr>
              <p:cNvSpPr txBox="1"/>
              <p:nvPr/>
            </p:nvSpPr>
            <p:spPr>
              <a:xfrm>
                <a:off x="1817006" y="917753"/>
                <a:ext cx="8867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2929012-07DE-73FC-CEAE-4AB4C00EB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006" y="917753"/>
                <a:ext cx="886782" cy="369332"/>
              </a:xfrm>
              <a:prstGeom prst="rect">
                <a:avLst/>
              </a:prstGeom>
              <a:blipFill>
                <a:blip r:embed="rId5"/>
                <a:stretch>
                  <a:fillRect l="-10959" r="-5479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12EFCC3-93B2-D6F0-5CA4-34087A4EFD62}"/>
              </a:ext>
            </a:extLst>
          </p:cNvPr>
          <p:cNvSpPr/>
          <p:nvPr/>
        </p:nvSpPr>
        <p:spPr>
          <a:xfrm>
            <a:off x="844147" y="2981603"/>
            <a:ext cx="4176000" cy="72000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A64952D-7381-8941-6999-7ABEDB159B42}"/>
                  </a:ext>
                </a:extLst>
              </p:cNvPr>
              <p:cNvSpPr txBox="1"/>
              <p:nvPr/>
            </p:nvSpPr>
            <p:spPr>
              <a:xfrm>
                <a:off x="4128029" y="1633261"/>
                <a:ext cx="4371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A64952D-7381-8941-6999-7ABEDB159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029" y="1633261"/>
                <a:ext cx="437171" cy="369332"/>
              </a:xfrm>
              <a:prstGeom prst="rect">
                <a:avLst/>
              </a:prstGeom>
              <a:blipFill>
                <a:blip r:embed="rId6"/>
                <a:stretch>
                  <a:fillRect l="-13889" r="-1389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C047052-53EE-ADBE-C692-DD94AB8B71F1}"/>
                  </a:ext>
                </a:extLst>
              </p:cNvPr>
              <p:cNvSpPr txBox="1"/>
              <p:nvPr/>
            </p:nvSpPr>
            <p:spPr>
              <a:xfrm>
                <a:off x="1813771" y="1633261"/>
                <a:ext cx="8932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C047052-53EE-ADBE-C692-DD94AB8B7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771" y="1633261"/>
                <a:ext cx="893252" cy="369332"/>
              </a:xfrm>
              <a:prstGeom prst="rect">
                <a:avLst/>
              </a:prstGeom>
              <a:blipFill>
                <a:blip r:embed="rId7"/>
                <a:stretch>
                  <a:fillRect l="-11644" r="-6164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0BEC3D2-A566-7608-1C4C-4FBDA038CBA3}"/>
              </a:ext>
            </a:extLst>
          </p:cNvPr>
          <p:cNvSpPr/>
          <p:nvPr/>
        </p:nvSpPr>
        <p:spPr>
          <a:xfrm>
            <a:off x="856397" y="756208"/>
            <a:ext cx="4163750" cy="720000"/>
          </a:xfrm>
          <a:prstGeom prst="rect">
            <a:avLst/>
          </a:prstGeom>
          <a:solidFill>
            <a:srgbClr val="E97132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4C90B92-B127-B93D-F932-D2845D518036}"/>
                  </a:ext>
                </a:extLst>
              </p:cNvPr>
              <p:cNvSpPr txBox="1"/>
              <p:nvPr/>
            </p:nvSpPr>
            <p:spPr>
              <a:xfrm>
                <a:off x="4118090" y="3137675"/>
                <a:ext cx="4570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4C90B92-B127-B93D-F932-D2845D518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090" y="3137675"/>
                <a:ext cx="457048" cy="369332"/>
              </a:xfrm>
              <a:prstGeom prst="rect">
                <a:avLst/>
              </a:prstGeom>
              <a:blipFill>
                <a:blip r:embed="rId8"/>
                <a:stretch>
                  <a:fillRect l="-14667"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673ACB8-4F94-5F23-2B40-D9480733C491}"/>
                  </a:ext>
                </a:extLst>
              </p:cNvPr>
              <p:cNvSpPr txBox="1"/>
              <p:nvPr/>
            </p:nvSpPr>
            <p:spPr>
              <a:xfrm>
                <a:off x="1804736" y="3137675"/>
                <a:ext cx="9113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4673ACB8-4F94-5F23-2B40-D9480733C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736" y="3137675"/>
                <a:ext cx="911322" cy="369332"/>
              </a:xfrm>
              <a:prstGeom prst="rect">
                <a:avLst/>
              </a:prstGeom>
              <a:blipFill>
                <a:blip r:embed="rId9"/>
                <a:stretch>
                  <a:fillRect l="-11333" r="-4000"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B200BA2-8709-87FF-7F41-D0A6E1F6A5A9}"/>
              </a:ext>
            </a:extLst>
          </p:cNvPr>
          <p:cNvSpPr/>
          <p:nvPr/>
        </p:nvSpPr>
        <p:spPr>
          <a:xfrm>
            <a:off x="856397" y="1477220"/>
            <a:ext cx="4163750" cy="720000"/>
          </a:xfrm>
          <a:prstGeom prst="rect">
            <a:avLst/>
          </a:prstGeom>
          <a:solidFill>
            <a:srgbClr val="4EA72E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31E7B140-1592-E9F5-488B-C9BE0DF6FF30}"/>
              </a:ext>
            </a:extLst>
          </p:cNvPr>
          <p:cNvGrpSpPr/>
          <p:nvPr/>
        </p:nvGrpSpPr>
        <p:grpSpPr>
          <a:xfrm>
            <a:off x="4310988" y="2403407"/>
            <a:ext cx="71252" cy="337952"/>
            <a:chOff x="6282047" y="2838203"/>
            <a:chExt cx="71252" cy="337952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D3C2A730-6FE5-8CD8-FB1C-09B7122DEFA1}"/>
                </a:ext>
              </a:extLst>
            </p:cNvPr>
            <p:cNvSpPr/>
            <p:nvPr/>
          </p:nvSpPr>
          <p:spPr>
            <a:xfrm>
              <a:off x="6282047" y="2838203"/>
              <a:ext cx="71252" cy="712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110DBA02-4D0A-59C6-644E-1A770C0947C0}"/>
                </a:ext>
              </a:extLst>
            </p:cNvPr>
            <p:cNvSpPr/>
            <p:nvPr/>
          </p:nvSpPr>
          <p:spPr>
            <a:xfrm>
              <a:off x="6282047" y="2971553"/>
              <a:ext cx="71252" cy="712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529F41A5-3AB9-18DB-9028-A0B252EF3B7F}"/>
                </a:ext>
              </a:extLst>
            </p:cNvPr>
            <p:cNvSpPr/>
            <p:nvPr/>
          </p:nvSpPr>
          <p:spPr>
            <a:xfrm>
              <a:off x="6282047" y="3104903"/>
              <a:ext cx="71252" cy="712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8799007-FD1B-A7F3-6794-D98CEE116115}"/>
              </a:ext>
            </a:extLst>
          </p:cNvPr>
          <p:cNvSpPr/>
          <p:nvPr/>
        </p:nvSpPr>
        <p:spPr>
          <a:xfrm>
            <a:off x="856397" y="750672"/>
            <a:ext cx="2808000" cy="293166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1061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7ADC7-17F2-39AC-F631-5F2FE2158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A78EB91-50C5-0D0F-964B-7BF94C1DCED4}"/>
              </a:ext>
            </a:extLst>
          </p:cNvPr>
          <p:cNvSpPr/>
          <p:nvPr/>
        </p:nvSpPr>
        <p:spPr>
          <a:xfrm>
            <a:off x="256010" y="2013825"/>
            <a:ext cx="4957262" cy="1080000"/>
          </a:xfrm>
          <a:prstGeom prst="rect">
            <a:avLst/>
          </a:prstGeom>
          <a:solidFill>
            <a:srgbClr val="E97132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3FB1E36-348D-BAFF-4E8E-0CAF3F03ED26}"/>
              </a:ext>
            </a:extLst>
          </p:cNvPr>
          <p:cNvSpPr/>
          <p:nvPr/>
        </p:nvSpPr>
        <p:spPr>
          <a:xfrm>
            <a:off x="256010" y="3102975"/>
            <a:ext cx="4957262" cy="2520000"/>
          </a:xfrm>
          <a:prstGeom prst="rect">
            <a:avLst/>
          </a:prstGeom>
          <a:solidFill>
            <a:srgbClr val="4EA72E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2190A81-2808-8C7B-9044-239E050486DD}"/>
                  </a:ext>
                </a:extLst>
              </p:cNvPr>
              <p:cNvSpPr txBox="1"/>
              <p:nvPr/>
            </p:nvSpPr>
            <p:spPr>
              <a:xfrm>
                <a:off x="286004" y="956484"/>
                <a:ext cx="147636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ja-JP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全人口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2190A81-2808-8C7B-9044-239E05048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04" y="956484"/>
                <a:ext cx="1476366" cy="369332"/>
              </a:xfrm>
              <a:prstGeom prst="rect">
                <a:avLst/>
              </a:prstGeom>
              <a:blipFill>
                <a:blip r:embed="rId2"/>
                <a:stretch>
                  <a:fillRect l="-4132" t="-11667" r="-6198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910731C-94EB-D221-E7B8-27E3E493CADC}"/>
                  </a:ext>
                </a:extLst>
              </p:cNvPr>
              <p:cNvSpPr txBox="1"/>
              <p:nvPr/>
            </p:nvSpPr>
            <p:spPr>
              <a:xfrm>
                <a:off x="504620" y="1558327"/>
                <a:ext cx="11587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(陽性)</m:t>
                      </m:r>
                    </m:oMath>
                  </m:oMathPara>
                </a14:m>
                <a:endParaRPr kumimoji="1" lang="ja-JP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910731C-94EB-D221-E7B8-27E3E493C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20" y="1558327"/>
                <a:ext cx="1158779" cy="369332"/>
              </a:xfrm>
              <a:prstGeom prst="rect">
                <a:avLst/>
              </a:prstGeom>
              <a:blipFill>
                <a:blip r:embed="rId3"/>
                <a:stretch>
                  <a:fillRect l="-5263" t="-11667" r="-7895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0536892-D431-F037-BE4F-3B97862145C3}"/>
                  </a:ext>
                </a:extLst>
              </p:cNvPr>
              <p:cNvSpPr txBox="1"/>
              <p:nvPr/>
            </p:nvSpPr>
            <p:spPr>
              <a:xfrm>
                <a:off x="5219743" y="2183788"/>
                <a:ext cx="1663671" cy="7400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ja-JP" sz="24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ja-JP" alt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疾患</m:t>
                      </m:r>
                      <m:r>
                        <a:rPr lang="ja-JP" alt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あり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0536892-D431-F037-BE4F-3B9786214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743" y="2183788"/>
                <a:ext cx="1663671" cy="740074"/>
              </a:xfrm>
              <a:prstGeom prst="rect">
                <a:avLst/>
              </a:prstGeom>
              <a:blipFill>
                <a:blip r:embed="rId4"/>
                <a:stretch>
                  <a:fillRect b="-90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98078CB-5E91-14D9-2141-29D18E741322}"/>
                  </a:ext>
                </a:extLst>
              </p:cNvPr>
              <p:cNvSpPr txBox="1"/>
              <p:nvPr/>
            </p:nvSpPr>
            <p:spPr>
              <a:xfrm>
                <a:off x="5221116" y="3993643"/>
                <a:ext cx="1660925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ja-JP" sz="2400" dirty="0">
                  <a:solidFill>
                    <a:srgbClr val="00B050"/>
                  </a:solidFill>
                </a:endParaRPr>
              </a:p>
              <a:p>
                <a:pPr algn="ctr"/>
                <a:r>
                  <a:rPr lang="ja-JP" altLang="en-US" sz="2400" dirty="0">
                    <a:solidFill>
                      <a:srgbClr val="00B050"/>
                    </a:solidFill>
                  </a:rPr>
                  <a:t>疾患</a:t>
                </a:r>
                <a:r>
                  <a:rPr kumimoji="1" lang="ja-JP" altLang="en-US" sz="2400" dirty="0">
                    <a:solidFill>
                      <a:srgbClr val="00B050"/>
                    </a:solidFill>
                  </a:rPr>
                  <a:t>なし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98078CB-5E91-14D9-2141-29D18E741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116" y="3993643"/>
                <a:ext cx="1660925" cy="738664"/>
              </a:xfrm>
              <a:prstGeom prst="rect">
                <a:avLst/>
              </a:prstGeom>
              <a:blipFill>
                <a:blip r:embed="rId5"/>
                <a:stretch>
                  <a:fillRect b="-24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4F582EF-7975-CDD3-6A20-A670301E4AA8}"/>
                  </a:ext>
                </a:extLst>
              </p:cNvPr>
              <p:cNvSpPr txBox="1"/>
              <p:nvPr/>
            </p:nvSpPr>
            <p:spPr>
              <a:xfrm>
                <a:off x="2403099" y="1591347"/>
                <a:ext cx="128644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ja-JP" alt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陰性</m:t>
                      </m:r>
                      <m:r>
                        <a:rPr kumimoji="1" lang="en-US" altLang="ja-JP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4F582EF-7975-CDD3-6A20-A670301E4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099" y="1591347"/>
                <a:ext cx="1286442" cy="369332"/>
              </a:xfrm>
              <a:prstGeom prst="rect">
                <a:avLst/>
              </a:prstGeom>
              <a:blipFill>
                <a:blip r:embed="rId6"/>
                <a:stretch>
                  <a:fillRect l="-4265" t="-11475" r="-7583" b="-327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0BCC3FE-D015-79E9-D027-34B54C8E70E6}"/>
                  </a:ext>
                </a:extLst>
              </p:cNvPr>
              <p:cNvSpPr txBox="1"/>
              <p:nvPr/>
            </p:nvSpPr>
            <p:spPr>
              <a:xfrm>
                <a:off x="596279" y="2172200"/>
                <a:ext cx="97546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0BCC3FE-D015-79E9-D027-34B54C8E7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79" y="2172200"/>
                <a:ext cx="975460" cy="369332"/>
              </a:xfrm>
              <a:prstGeom prst="rect">
                <a:avLst/>
              </a:prstGeom>
              <a:blipFill>
                <a:blip r:embed="rId7"/>
                <a:stretch>
                  <a:fillRect l="-6250" r="-625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8D5F846-3743-1340-7949-33649AACDAB3}"/>
                  </a:ext>
                </a:extLst>
              </p:cNvPr>
              <p:cNvSpPr txBox="1"/>
              <p:nvPr/>
            </p:nvSpPr>
            <p:spPr>
              <a:xfrm>
                <a:off x="592721" y="3456704"/>
                <a:ext cx="98257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ja-JP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8D5F846-3743-1340-7949-33649AACD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21" y="3456704"/>
                <a:ext cx="982577" cy="369332"/>
              </a:xfrm>
              <a:prstGeom prst="rect">
                <a:avLst/>
              </a:prstGeom>
              <a:blipFill>
                <a:blip r:embed="rId8"/>
                <a:stretch>
                  <a:fillRect l="-5590" r="-621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D30368F-5AE1-72D8-F91D-0EF7259D527C}"/>
                  </a:ext>
                </a:extLst>
              </p:cNvPr>
              <p:cNvSpPr txBox="1"/>
              <p:nvPr/>
            </p:nvSpPr>
            <p:spPr>
              <a:xfrm>
                <a:off x="2494759" y="2172200"/>
                <a:ext cx="110312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ja-JP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8D30368F-5AE1-72D8-F91D-0EF7259D5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759" y="2172200"/>
                <a:ext cx="1103122" cy="369332"/>
              </a:xfrm>
              <a:prstGeom prst="rect">
                <a:avLst/>
              </a:prstGeom>
              <a:blipFill>
                <a:blip r:embed="rId9"/>
                <a:stretch>
                  <a:fillRect l="-4972" r="-552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320A94F4-494F-6DC3-FD26-8D6709813B8A}"/>
                  </a:ext>
                </a:extLst>
              </p:cNvPr>
              <p:cNvSpPr txBox="1"/>
              <p:nvPr/>
            </p:nvSpPr>
            <p:spPr>
              <a:xfrm>
                <a:off x="2491200" y="3456704"/>
                <a:ext cx="111024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ja-JP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altLang="ja-JP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320A94F4-494F-6DC3-FD26-8D6709813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200" y="3456704"/>
                <a:ext cx="1110240" cy="369332"/>
              </a:xfrm>
              <a:prstGeom prst="rect">
                <a:avLst/>
              </a:prstGeom>
              <a:blipFill>
                <a:blip r:embed="rId10"/>
                <a:stretch>
                  <a:fillRect l="-5495" r="-549" b="-11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C094987-14AB-E120-9FEC-0B31E37ACF7F}"/>
              </a:ext>
            </a:extLst>
          </p:cNvPr>
          <p:cNvSpPr/>
          <p:nvPr/>
        </p:nvSpPr>
        <p:spPr>
          <a:xfrm>
            <a:off x="256009" y="2013825"/>
            <a:ext cx="1656000" cy="36000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3E1439A-03A1-B784-7643-012C19006424}"/>
              </a:ext>
            </a:extLst>
          </p:cNvPr>
          <p:cNvSpPr/>
          <p:nvPr/>
        </p:nvSpPr>
        <p:spPr>
          <a:xfrm>
            <a:off x="1966320" y="2013825"/>
            <a:ext cx="2160000" cy="36000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" name="右中かっこ 32">
            <a:extLst>
              <a:ext uri="{FF2B5EF4-FFF2-40B4-BE49-F238E27FC236}">
                <a16:creationId xmlns:a16="http://schemas.microsoft.com/office/drawing/2014/main" id="{0E9B6A48-5360-7150-EACD-46BA08F967AE}"/>
              </a:ext>
            </a:extLst>
          </p:cNvPr>
          <p:cNvSpPr/>
          <p:nvPr/>
        </p:nvSpPr>
        <p:spPr>
          <a:xfrm rot="5400000">
            <a:off x="2048658" y="4016935"/>
            <a:ext cx="237259" cy="382255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FA62EC3-D769-D01E-D845-567444CEE450}"/>
                  </a:ext>
                </a:extLst>
              </p:cNvPr>
              <p:cNvSpPr txBox="1"/>
              <p:nvPr/>
            </p:nvSpPr>
            <p:spPr>
              <a:xfrm>
                <a:off x="1815427" y="6161613"/>
                <a:ext cx="70371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検査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FA62EC3-D769-D01E-D845-567444CEE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427" y="6161613"/>
                <a:ext cx="703719" cy="369332"/>
              </a:xfrm>
              <a:prstGeom prst="rect">
                <a:avLst/>
              </a:prstGeom>
              <a:blipFill>
                <a:blip r:embed="rId11"/>
                <a:stretch>
                  <a:fillRect l="-13913" t="-11667" r="-14783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D4AB3E0-E00F-132A-E4E2-5695876DDE52}"/>
                  </a:ext>
                </a:extLst>
              </p:cNvPr>
              <p:cNvSpPr txBox="1"/>
              <p:nvPr/>
            </p:nvSpPr>
            <p:spPr>
              <a:xfrm>
                <a:off x="383230" y="2672515"/>
                <a:ext cx="14015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(1)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真陽性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CD4AB3E0-E00F-132A-E4E2-5695876DD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30" y="2672515"/>
                <a:ext cx="1401558" cy="369332"/>
              </a:xfrm>
              <a:prstGeom prst="rect">
                <a:avLst/>
              </a:prstGeom>
              <a:blipFill>
                <a:blip r:embed="rId12"/>
                <a:stretch>
                  <a:fillRect l="-8261" t="-9836" r="-7826" b="-344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E29E329-A298-F700-3924-B528C07E0DC6}"/>
                  </a:ext>
                </a:extLst>
              </p:cNvPr>
              <p:cNvSpPr txBox="1"/>
              <p:nvPr/>
            </p:nvSpPr>
            <p:spPr>
              <a:xfrm>
                <a:off x="2345542" y="2642448"/>
                <a:ext cx="140155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(4)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偽</m:t>
                    </m:r>
                  </m:oMath>
                </a14:m>
                <a:r>
                  <a:rPr kumimoji="1" lang="ja-JP" altLang="en-US" sz="2400" dirty="0"/>
                  <a:t>陰性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E29E329-A298-F700-3924-B528C07E0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542" y="2642448"/>
                <a:ext cx="1401557" cy="369332"/>
              </a:xfrm>
              <a:prstGeom prst="rect">
                <a:avLst/>
              </a:prstGeom>
              <a:blipFill>
                <a:blip r:embed="rId13"/>
                <a:stretch>
                  <a:fillRect l="-10435" t="-22951" r="-8261" b="-508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E84B159-8C1D-33A5-2629-FAF7713B498F}"/>
                  </a:ext>
                </a:extLst>
              </p:cNvPr>
              <p:cNvSpPr txBox="1"/>
              <p:nvPr/>
            </p:nvSpPr>
            <p:spPr>
              <a:xfrm>
                <a:off x="383230" y="3992862"/>
                <a:ext cx="14015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(2)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偽</m:t>
                    </m:r>
                  </m:oMath>
                </a14:m>
                <a:r>
                  <a:rPr kumimoji="1" lang="ja-JP" altLang="en-US" sz="2400" dirty="0"/>
                  <a:t>陽性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E84B159-8C1D-33A5-2629-FAF7713B4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30" y="3992862"/>
                <a:ext cx="1401558" cy="369332"/>
              </a:xfrm>
              <a:prstGeom prst="rect">
                <a:avLst/>
              </a:prstGeom>
              <a:blipFill>
                <a:blip r:embed="rId14"/>
                <a:stretch>
                  <a:fillRect l="-10435" t="-24590" r="-8261" b="-491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28F37DC-0ED0-D9F2-5B25-3D8D621AEF35}"/>
                  </a:ext>
                </a:extLst>
              </p:cNvPr>
              <p:cNvSpPr txBox="1"/>
              <p:nvPr/>
            </p:nvSpPr>
            <p:spPr>
              <a:xfrm>
                <a:off x="2345542" y="3992862"/>
                <a:ext cx="14015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(3)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真</m:t>
                    </m:r>
                  </m:oMath>
                </a14:m>
                <a:r>
                  <a:rPr kumimoji="1" lang="ja-JP" altLang="en-US" sz="2400" dirty="0"/>
                  <a:t>陰性</a:t>
                </a: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28F37DC-0ED0-D9F2-5B25-3D8D621AE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542" y="3992862"/>
                <a:ext cx="1401556" cy="369332"/>
              </a:xfrm>
              <a:prstGeom prst="rect">
                <a:avLst/>
              </a:prstGeom>
              <a:blipFill>
                <a:blip r:embed="rId15"/>
                <a:stretch>
                  <a:fillRect l="-10435" t="-24590" r="-8261" b="-491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1201DEE-AE58-EC8E-3EFC-D2FCDC137667}"/>
              </a:ext>
            </a:extLst>
          </p:cNvPr>
          <p:cNvSpPr txBox="1"/>
          <p:nvPr/>
        </p:nvSpPr>
        <p:spPr>
          <a:xfrm>
            <a:off x="135963" y="22563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検査の状況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BB31EB3A-0B32-6DE4-0DD3-E84C3D08CAEE}"/>
              </a:ext>
            </a:extLst>
          </p:cNvPr>
          <p:cNvGrpSpPr/>
          <p:nvPr/>
        </p:nvGrpSpPr>
        <p:grpSpPr>
          <a:xfrm>
            <a:off x="6913031" y="1787302"/>
            <a:ext cx="5124594" cy="4077468"/>
            <a:chOff x="7661167" y="1787302"/>
            <a:chExt cx="5124594" cy="40774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B6F0025-AB29-C46F-A6FA-1ACE42E91C86}"/>
                    </a:ext>
                  </a:extLst>
                </p:cNvPr>
                <p:cNvSpPr txBox="1"/>
                <p:nvPr/>
              </p:nvSpPr>
              <p:spPr>
                <a:xfrm>
                  <a:off x="7904775" y="2612990"/>
                  <a:ext cx="4316225" cy="5701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kumimoji="1" lang="ja-JP" altLang="en-US" sz="2400" b="1" dirty="0"/>
                    <a:t>感度</a:t>
                  </a:r>
                  <a14:m>
                    <m:oMath xmlns:m="http://schemas.openxmlformats.org/officeDocument/2006/math"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ja-JP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ja-JP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ja-JP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400" dirty="0"/>
                            <m:t> </m:t>
                          </m:r>
                        </m:den>
                      </m:f>
                    </m:oMath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EB6F0025-AB29-C46F-A6FA-1ACE42E91C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4775" y="2612990"/>
                  <a:ext cx="4316225" cy="570156"/>
                </a:xfrm>
                <a:prstGeom prst="rect">
                  <a:avLst/>
                </a:prstGeom>
                <a:blipFill>
                  <a:blip r:embed="rId16"/>
                  <a:stretch>
                    <a:fillRect l="-4379" t="-2151" b="-1182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E1581CE0-76E9-D0B3-251C-613430F901E7}"/>
                    </a:ext>
                  </a:extLst>
                </p:cNvPr>
                <p:cNvSpPr txBox="1"/>
                <p:nvPr/>
              </p:nvSpPr>
              <p:spPr>
                <a:xfrm>
                  <a:off x="7897073" y="4323846"/>
                  <a:ext cx="4722438" cy="60305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ja-JP" altLang="en-US" sz="2400" b="1" dirty="0"/>
                    <a:t>特異</a:t>
                  </a:r>
                  <a:r>
                    <a:rPr kumimoji="1" lang="ja-JP" altLang="en-US" sz="2400" b="1" dirty="0"/>
                    <a:t>度</a:t>
                  </a:r>
                  <a14:m>
                    <m:oMath xmlns:m="http://schemas.openxmlformats.org/officeDocument/2006/math"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ja-JP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ja-JP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altLang="ja-JP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ja-JP" sz="2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ja-JP" sz="2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ja-JP" altLang="en-US" sz="2400" dirty="0"/>
                            <m:t> </m:t>
                          </m:r>
                        </m:den>
                      </m:f>
                    </m:oMath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E1581CE0-76E9-D0B3-251C-613430F901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073" y="4323846"/>
                  <a:ext cx="4722438" cy="603050"/>
                </a:xfrm>
                <a:prstGeom prst="rect">
                  <a:avLst/>
                </a:prstGeom>
                <a:blipFill>
                  <a:blip r:embed="rId17"/>
                  <a:stretch>
                    <a:fillRect l="-4005" b="-1111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D74BFE24-23D2-FA02-69E0-F5A6ADAA8F93}"/>
                </a:ext>
              </a:extLst>
            </p:cNvPr>
            <p:cNvSpPr txBox="1"/>
            <p:nvPr/>
          </p:nvSpPr>
          <p:spPr>
            <a:xfrm>
              <a:off x="7804316" y="1905263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b="1" dirty="0"/>
                <a:t>検査精度</a:t>
              </a:r>
              <a:endParaRPr lang="en-US" altLang="ja-JP" sz="2400" b="1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D5A08A50-E175-3D8F-5D4B-6E2686BAEC14}"/>
                </a:ext>
              </a:extLst>
            </p:cNvPr>
            <p:cNvSpPr txBox="1"/>
            <p:nvPr/>
          </p:nvSpPr>
          <p:spPr>
            <a:xfrm>
              <a:off x="7803667" y="3449236"/>
              <a:ext cx="40318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/>
                <a:t>「</a:t>
              </a:r>
              <a:r>
                <a:rPr lang="ja-JP" altLang="en-US" sz="2000" dirty="0">
                  <a:solidFill>
                    <a:srgbClr val="FF0000"/>
                  </a:solidFill>
                </a:rPr>
                <a:t>疾患あり</a:t>
              </a:r>
              <a:r>
                <a:rPr lang="ja-JP" altLang="en-US" sz="2000" dirty="0"/>
                <a:t>」のうち、</a:t>
              </a:r>
              <a:r>
                <a:rPr lang="ja-JP" altLang="en-US" sz="2000" dirty="0">
                  <a:solidFill>
                    <a:schemeClr val="accent2"/>
                  </a:solidFill>
                </a:rPr>
                <a:t>陽性</a:t>
              </a:r>
              <a:r>
                <a:rPr lang="ja-JP" altLang="en-US" sz="2000" dirty="0"/>
                <a:t>の割合</a:t>
              </a:r>
              <a:endParaRPr lang="en-US" altLang="ja-JP" sz="2000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184E4A92-A588-FED9-261D-1B32C0C58A6C}"/>
                </a:ext>
              </a:extLst>
            </p:cNvPr>
            <p:cNvSpPr txBox="1"/>
            <p:nvPr/>
          </p:nvSpPr>
          <p:spPr>
            <a:xfrm>
              <a:off x="7803667" y="5218485"/>
              <a:ext cx="40318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000" dirty="0"/>
                <a:t>「</a:t>
              </a:r>
              <a:r>
                <a:rPr lang="ja-JP" altLang="en-US" sz="2000" dirty="0">
                  <a:solidFill>
                    <a:srgbClr val="00B050"/>
                  </a:solidFill>
                </a:rPr>
                <a:t>疾患なし</a:t>
              </a:r>
              <a:r>
                <a:rPr lang="ja-JP" altLang="en-US" sz="2000" dirty="0"/>
                <a:t>」のうち、</a:t>
              </a:r>
              <a:r>
                <a:rPr lang="ja-JP" altLang="en-US" sz="2000" dirty="0">
                  <a:solidFill>
                    <a:srgbClr val="0070C0"/>
                  </a:solidFill>
                </a:rPr>
                <a:t>陰性</a:t>
              </a:r>
              <a:r>
                <a:rPr lang="ja-JP" altLang="en-US" sz="2000" dirty="0"/>
                <a:t>の割合</a:t>
              </a:r>
              <a:endParaRPr lang="en-US" altLang="ja-JP" sz="2000" dirty="0"/>
            </a:p>
          </p:txBody>
        </p:sp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07C469B1-9C41-6E23-FF29-6D98A9A5DDF3}"/>
                </a:ext>
              </a:extLst>
            </p:cNvPr>
            <p:cNvSpPr/>
            <p:nvPr/>
          </p:nvSpPr>
          <p:spPr>
            <a:xfrm>
              <a:off x="7661167" y="1787302"/>
              <a:ext cx="5124594" cy="4077468"/>
            </a:xfrm>
            <a:prstGeom prst="roundRect">
              <a:avLst>
                <a:gd name="adj" fmla="val 2959"/>
              </a:avLst>
            </a:pr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764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B32B7-EF3D-17EB-D1A6-35C6B91EF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09682A6-03BA-C7F6-7082-9BE6E8C3D2FA}"/>
              </a:ext>
            </a:extLst>
          </p:cNvPr>
          <p:cNvSpPr/>
          <p:nvPr/>
        </p:nvSpPr>
        <p:spPr>
          <a:xfrm>
            <a:off x="2215709" y="3567536"/>
            <a:ext cx="1305191" cy="76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b="1" dirty="0">
                <a:solidFill>
                  <a:schemeClr val="accent2"/>
                </a:solidFill>
              </a:rPr>
              <a:t>サーボ</a:t>
            </a:r>
            <a:endParaRPr lang="en-US" altLang="ja-JP" b="1" dirty="0">
              <a:solidFill>
                <a:schemeClr val="accent2"/>
              </a:solidFill>
            </a:endParaRPr>
          </a:p>
          <a:p>
            <a:pPr algn="ctr"/>
            <a:r>
              <a:rPr lang="ja-JP" altLang="en-US" b="1" dirty="0">
                <a:solidFill>
                  <a:schemeClr val="accent2"/>
                </a:solidFill>
              </a:rPr>
              <a:t>精度不良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580B4D8-EED7-52F7-506B-FC1DEA1E6DDB}"/>
              </a:ext>
            </a:extLst>
          </p:cNvPr>
          <p:cNvSpPr/>
          <p:nvPr/>
        </p:nvSpPr>
        <p:spPr>
          <a:xfrm>
            <a:off x="4647212" y="1904991"/>
            <a:ext cx="910232" cy="76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機械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不良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B88EB9A-4609-65AD-FA9C-184F39CB1D45}"/>
              </a:ext>
            </a:extLst>
          </p:cNvPr>
          <p:cNvSpPr/>
          <p:nvPr/>
        </p:nvSpPr>
        <p:spPr>
          <a:xfrm>
            <a:off x="4647212" y="3555661"/>
            <a:ext cx="910232" cy="76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電気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不良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88FEF70-6F28-EDDB-AFC5-09C642DB2F3E}"/>
              </a:ext>
            </a:extLst>
          </p:cNvPr>
          <p:cNvSpPr/>
          <p:nvPr/>
        </p:nvSpPr>
        <p:spPr>
          <a:xfrm>
            <a:off x="4647212" y="5206331"/>
            <a:ext cx="910232" cy="76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ソフト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不良</a:t>
            </a: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8C56CE2F-5992-F837-7372-95908FAFC3E8}"/>
              </a:ext>
            </a:extLst>
          </p:cNvPr>
          <p:cNvSpPr/>
          <p:nvPr/>
        </p:nvSpPr>
        <p:spPr>
          <a:xfrm>
            <a:off x="3803521" y="3757540"/>
            <a:ext cx="432000" cy="360000"/>
          </a:xfrm>
          <a:custGeom>
            <a:avLst/>
            <a:gdLst>
              <a:gd name="connsiteX0" fmla="*/ 1177412 w 1472827"/>
              <a:gd name="connsiteY0" fmla="*/ 0 h 930787"/>
              <a:gd name="connsiteX1" fmla="*/ 1369298 w 1472827"/>
              <a:gd name="connsiteY1" fmla="*/ 8296 h 930787"/>
              <a:gd name="connsiteX2" fmla="*/ 1472826 w 1472827"/>
              <a:gd name="connsiteY2" fmla="*/ 21930 h 930787"/>
              <a:gd name="connsiteX3" fmla="*/ 1413765 w 1472827"/>
              <a:gd name="connsiteY3" fmla="*/ 62834 h 930787"/>
              <a:gd name="connsiteX4" fmla="*/ 1198577 w 1472827"/>
              <a:gd name="connsiteY4" fmla="*/ 465393 h 930787"/>
              <a:gd name="connsiteX5" fmla="*/ 1413765 w 1472827"/>
              <a:gd name="connsiteY5" fmla="*/ 867952 h 930787"/>
              <a:gd name="connsiteX6" fmla="*/ 1472827 w 1472827"/>
              <a:gd name="connsiteY6" fmla="*/ 908857 h 930787"/>
              <a:gd name="connsiteX7" fmla="*/ 1369298 w 1472827"/>
              <a:gd name="connsiteY7" fmla="*/ 922491 h 930787"/>
              <a:gd name="connsiteX8" fmla="*/ 1177412 w 1472827"/>
              <a:gd name="connsiteY8" fmla="*/ 930787 h 930787"/>
              <a:gd name="connsiteX9" fmla="*/ 16429 w 1472827"/>
              <a:gd name="connsiteY9" fmla="*/ 491044 h 930787"/>
              <a:gd name="connsiteX10" fmla="*/ 0 w 1472827"/>
              <a:gd name="connsiteY10" fmla="*/ 465394 h 930787"/>
              <a:gd name="connsiteX11" fmla="*/ 16429 w 1472827"/>
              <a:gd name="connsiteY11" fmla="*/ 439744 h 930787"/>
              <a:gd name="connsiteX12" fmla="*/ 1177412 w 1472827"/>
              <a:gd name="connsiteY12" fmla="*/ 0 h 93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2827" h="930787">
                <a:moveTo>
                  <a:pt x="1177412" y="0"/>
                </a:moveTo>
                <a:cubicBezTo>
                  <a:pt x="1242651" y="0"/>
                  <a:pt x="1306732" y="2833"/>
                  <a:pt x="1369298" y="8296"/>
                </a:cubicBezTo>
                <a:lnTo>
                  <a:pt x="1472826" y="21930"/>
                </a:lnTo>
                <a:lnTo>
                  <a:pt x="1413765" y="62834"/>
                </a:lnTo>
                <a:cubicBezTo>
                  <a:pt x="1277907" y="177747"/>
                  <a:pt x="1198577" y="316276"/>
                  <a:pt x="1198577" y="465393"/>
                </a:cubicBezTo>
                <a:cubicBezTo>
                  <a:pt x="1198577" y="614510"/>
                  <a:pt x="1277907" y="753039"/>
                  <a:pt x="1413765" y="867952"/>
                </a:cubicBezTo>
                <a:lnTo>
                  <a:pt x="1472827" y="908857"/>
                </a:lnTo>
                <a:lnTo>
                  <a:pt x="1369298" y="922491"/>
                </a:lnTo>
                <a:cubicBezTo>
                  <a:pt x="1306732" y="927954"/>
                  <a:pt x="1242651" y="930787"/>
                  <a:pt x="1177412" y="930787"/>
                </a:cubicBezTo>
                <a:cubicBezTo>
                  <a:pt x="655503" y="930787"/>
                  <a:pt x="207708" y="749462"/>
                  <a:pt x="16429" y="491044"/>
                </a:cubicBezTo>
                <a:lnTo>
                  <a:pt x="0" y="465394"/>
                </a:lnTo>
                <a:lnTo>
                  <a:pt x="16429" y="439744"/>
                </a:lnTo>
                <a:cubicBezTo>
                  <a:pt x="207708" y="181325"/>
                  <a:pt x="655503" y="0"/>
                  <a:pt x="117741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364858F-E457-9BAF-6126-7870B8CE7061}"/>
              </a:ext>
            </a:extLst>
          </p:cNvPr>
          <p:cNvCxnSpPr>
            <a:cxnSpLocks/>
            <a:stCxn id="2" idx="3"/>
            <a:endCxn id="12" idx="9"/>
          </p:cNvCxnSpPr>
          <p:nvPr/>
        </p:nvCxnSpPr>
        <p:spPr>
          <a:xfrm flipV="1">
            <a:off x="3520900" y="3947461"/>
            <a:ext cx="287440" cy="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A855A00-AD0E-5322-38B4-FB80E46AF6FA}"/>
              </a:ext>
            </a:extLst>
          </p:cNvPr>
          <p:cNvCxnSpPr>
            <a:cxnSpLocks/>
            <a:stCxn id="12" idx="4"/>
            <a:endCxn id="4" idx="1"/>
          </p:cNvCxnSpPr>
          <p:nvPr/>
        </p:nvCxnSpPr>
        <p:spPr>
          <a:xfrm flipV="1">
            <a:off x="4155080" y="3935672"/>
            <a:ext cx="492132" cy="1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A33EADB5-5550-5428-FE0F-7D527B9BF661}"/>
              </a:ext>
            </a:extLst>
          </p:cNvPr>
          <p:cNvCxnSpPr>
            <a:cxnSpLocks/>
            <a:stCxn id="12" idx="4"/>
            <a:endCxn id="3" idx="1"/>
          </p:cNvCxnSpPr>
          <p:nvPr/>
        </p:nvCxnSpPr>
        <p:spPr>
          <a:xfrm flipV="1">
            <a:off x="4155080" y="2285002"/>
            <a:ext cx="492132" cy="16525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5">
            <a:extLst>
              <a:ext uri="{FF2B5EF4-FFF2-40B4-BE49-F238E27FC236}">
                <a16:creationId xmlns:a16="http://schemas.microsoft.com/office/drawing/2014/main" id="{211E5FDA-DDE9-07B0-117E-845C9D19329C}"/>
              </a:ext>
            </a:extLst>
          </p:cNvPr>
          <p:cNvCxnSpPr>
            <a:cxnSpLocks/>
            <a:stCxn id="12" idx="4"/>
            <a:endCxn id="5" idx="1"/>
          </p:cNvCxnSpPr>
          <p:nvPr/>
        </p:nvCxnSpPr>
        <p:spPr>
          <a:xfrm>
            <a:off x="4155080" y="3937540"/>
            <a:ext cx="492132" cy="16488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6B3B1921-0FEF-9B4F-355E-856121E64FCF}"/>
              </a:ext>
            </a:extLst>
          </p:cNvPr>
          <p:cNvSpPr/>
          <p:nvPr/>
        </p:nvSpPr>
        <p:spPr>
          <a:xfrm>
            <a:off x="5786700" y="3745664"/>
            <a:ext cx="432000" cy="360000"/>
          </a:xfrm>
          <a:custGeom>
            <a:avLst/>
            <a:gdLst>
              <a:gd name="connsiteX0" fmla="*/ 1177412 w 1472827"/>
              <a:gd name="connsiteY0" fmla="*/ 0 h 930787"/>
              <a:gd name="connsiteX1" fmla="*/ 1369298 w 1472827"/>
              <a:gd name="connsiteY1" fmla="*/ 8296 h 930787"/>
              <a:gd name="connsiteX2" fmla="*/ 1472826 w 1472827"/>
              <a:gd name="connsiteY2" fmla="*/ 21930 h 930787"/>
              <a:gd name="connsiteX3" fmla="*/ 1413765 w 1472827"/>
              <a:gd name="connsiteY3" fmla="*/ 62834 h 930787"/>
              <a:gd name="connsiteX4" fmla="*/ 1198577 w 1472827"/>
              <a:gd name="connsiteY4" fmla="*/ 465393 h 930787"/>
              <a:gd name="connsiteX5" fmla="*/ 1413765 w 1472827"/>
              <a:gd name="connsiteY5" fmla="*/ 867952 h 930787"/>
              <a:gd name="connsiteX6" fmla="*/ 1472827 w 1472827"/>
              <a:gd name="connsiteY6" fmla="*/ 908857 h 930787"/>
              <a:gd name="connsiteX7" fmla="*/ 1369298 w 1472827"/>
              <a:gd name="connsiteY7" fmla="*/ 922491 h 930787"/>
              <a:gd name="connsiteX8" fmla="*/ 1177412 w 1472827"/>
              <a:gd name="connsiteY8" fmla="*/ 930787 h 930787"/>
              <a:gd name="connsiteX9" fmla="*/ 16429 w 1472827"/>
              <a:gd name="connsiteY9" fmla="*/ 491044 h 930787"/>
              <a:gd name="connsiteX10" fmla="*/ 0 w 1472827"/>
              <a:gd name="connsiteY10" fmla="*/ 465394 h 930787"/>
              <a:gd name="connsiteX11" fmla="*/ 16429 w 1472827"/>
              <a:gd name="connsiteY11" fmla="*/ 439744 h 930787"/>
              <a:gd name="connsiteX12" fmla="*/ 1177412 w 1472827"/>
              <a:gd name="connsiteY12" fmla="*/ 0 h 93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2827" h="930787">
                <a:moveTo>
                  <a:pt x="1177412" y="0"/>
                </a:moveTo>
                <a:cubicBezTo>
                  <a:pt x="1242651" y="0"/>
                  <a:pt x="1306732" y="2833"/>
                  <a:pt x="1369298" y="8296"/>
                </a:cubicBezTo>
                <a:lnTo>
                  <a:pt x="1472826" y="21930"/>
                </a:lnTo>
                <a:lnTo>
                  <a:pt x="1413765" y="62834"/>
                </a:lnTo>
                <a:cubicBezTo>
                  <a:pt x="1277907" y="177747"/>
                  <a:pt x="1198577" y="316276"/>
                  <a:pt x="1198577" y="465393"/>
                </a:cubicBezTo>
                <a:cubicBezTo>
                  <a:pt x="1198577" y="614510"/>
                  <a:pt x="1277907" y="753039"/>
                  <a:pt x="1413765" y="867952"/>
                </a:cubicBezTo>
                <a:lnTo>
                  <a:pt x="1472827" y="908857"/>
                </a:lnTo>
                <a:lnTo>
                  <a:pt x="1369298" y="922491"/>
                </a:lnTo>
                <a:cubicBezTo>
                  <a:pt x="1306732" y="927954"/>
                  <a:pt x="1242651" y="930787"/>
                  <a:pt x="1177412" y="930787"/>
                </a:cubicBezTo>
                <a:cubicBezTo>
                  <a:pt x="655503" y="930787"/>
                  <a:pt x="207708" y="749462"/>
                  <a:pt x="16429" y="491044"/>
                </a:cubicBezTo>
                <a:lnTo>
                  <a:pt x="0" y="465394"/>
                </a:lnTo>
                <a:lnTo>
                  <a:pt x="16429" y="439744"/>
                </a:lnTo>
                <a:cubicBezTo>
                  <a:pt x="207708" y="181325"/>
                  <a:pt x="655503" y="0"/>
                  <a:pt x="117741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75E0B7E-D814-424D-7E16-8291FC811A4D}"/>
              </a:ext>
            </a:extLst>
          </p:cNvPr>
          <p:cNvSpPr/>
          <p:nvPr/>
        </p:nvSpPr>
        <p:spPr>
          <a:xfrm>
            <a:off x="6810772" y="3452599"/>
            <a:ext cx="1472003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電圧不足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9E82F04-B5F7-53B8-3585-31390516E807}"/>
              </a:ext>
            </a:extLst>
          </p:cNvPr>
          <p:cNvCxnSpPr>
            <a:cxnSpLocks/>
            <a:stCxn id="4" idx="3"/>
            <a:endCxn id="36" idx="9"/>
          </p:cNvCxnSpPr>
          <p:nvPr/>
        </p:nvCxnSpPr>
        <p:spPr>
          <a:xfrm flipV="1">
            <a:off x="5557444" y="3935585"/>
            <a:ext cx="234075" cy="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9CE0AD8-7717-05E8-3064-730B3ECC68C0}"/>
              </a:ext>
            </a:extLst>
          </p:cNvPr>
          <p:cNvSpPr/>
          <p:nvPr/>
        </p:nvSpPr>
        <p:spPr>
          <a:xfrm>
            <a:off x="6810772" y="3938750"/>
            <a:ext cx="1472003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コネクタ緩み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cxnSp>
        <p:nvCxnSpPr>
          <p:cNvPr id="44" name="直線コネクタ 25">
            <a:extLst>
              <a:ext uri="{FF2B5EF4-FFF2-40B4-BE49-F238E27FC236}">
                <a16:creationId xmlns:a16="http://schemas.microsoft.com/office/drawing/2014/main" id="{FB9DAC39-798A-AE05-D62B-4BCE62514CF4}"/>
              </a:ext>
            </a:extLst>
          </p:cNvPr>
          <p:cNvCxnSpPr>
            <a:cxnSpLocks/>
            <a:stCxn id="36" idx="4"/>
            <a:endCxn id="38" idx="1"/>
          </p:cNvCxnSpPr>
          <p:nvPr/>
        </p:nvCxnSpPr>
        <p:spPr>
          <a:xfrm flipV="1">
            <a:off x="6138259" y="3668599"/>
            <a:ext cx="672513" cy="2570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25">
            <a:extLst>
              <a:ext uri="{FF2B5EF4-FFF2-40B4-BE49-F238E27FC236}">
                <a16:creationId xmlns:a16="http://schemas.microsoft.com/office/drawing/2014/main" id="{1D60C00C-A3C6-5D74-B1CF-68ADBEEDF745}"/>
              </a:ext>
            </a:extLst>
          </p:cNvPr>
          <p:cNvCxnSpPr>
            <a:cxnSpLocks/>
            <a:stCxn id="36" idx="4"/>
            <a:endCxn id="43" idx="1"/>
          </p:cNvCxnSpPr>
          <p:nvPr/>
        </p:nvCxnSpPr>
        <p:spPr>
          <a:xfrm>
            <a:off x="6138259" y="3925664"/>
            <a:ext cx="672513" cy="2290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0E9E0569-233A-EEA2-B3F3-29407F5E4177}"/>
              </a:ext>
            </a:extLst>
          </p:cNvPr>
          <p:cNvSpPr/>
          <p:nvPr/>
        </p:nvSpPr>
        <p:spPr>
          <a:xfrm>
            <a:off x="6810772" y="4457460"/>
            <a:ext cx="1472003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3371B774-D44B-D104-0CDF-39249676F7EC}"/>
              </a:ext>
            </a:extLst>
          </p:cNvPr>
          <p:cNvSpPr/>
          <p:nvPr/>
        </p:nvSpPr>
        <p:spPr>
          <a:xfrm>
            <a:off x="6810772" y="2349039"/>
            <a:ext cx="1472003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エア圧力不足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050CB53B-A814-8424-F5FC-247534C657F0}"/>
              </a:ext>
            </a:extLst>
          </p:cNvPr>
          <p:cNvSpPr/>
          <p:nvPr/>
        </p:nvSpPr>
        <p:spPr>
          <a:xfrm>
            <a:off x="6810772" y="1852276"/>
            <a:ext cx="1472003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部品摩耗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sp>
        <p:nvSpPr>
          <p:cNvPr id="61" name="フリーフォーム: 図形 60">
            <a:extLst>
              <a:ext uri="{FF2B5EF4-FFF2-40B4-BE49-F238E27FC236}">
                <a16:creationId xmlns:a16="http://schemas.microsoft.com/office/drawing/2014/main" id="{72707CF1-3A64-E4CC-85B4-AADDC55CEB01}"/>
              </a:ext>
            </a:extLst>
          </p:cNvPr>
          <p:cNvSpPr/>
          <p:nvPr/>
        </p:nvSpPr>
        <p:spPr>
          <a:xfrm>
            <a:off x="5794786" y="2106869"/>
            <a:ext cx="432000" cy="360000"/>
          </a:xfrm>
          <a:custGeom>
            <a:avLst/>
            <a:gdLst>
              <a:gd name="connsiteX0" fmla="*/ 1177412 w 1472827"/>
              <a:gd name="connsiteY0" fmla="*/ 0 h 930787"/>
              <a:gd name="connsiteX1" fmla="*/ 1369298 w 1472827"/>
              <a:gd name="connsiteY1" fmla="*/ 8296 h 930787"/>
              <a:gd name="connsiteX2" fmla="*/ 1472826 w 1472827"/>
              <a:gd name="connsiteY2" fmla="*/ 21930 h 930787"/>
              <a:gd name="connsiteX3" fmla="*/ 1413765 w 1472827"/>
              <a:gd name="connsiteY3" fmla="*/ 62834 h 930787"/>
              <a:gd name="connsiteX4" fmla="*/ 1198577 w 1472827"/>
              <a:gd name="connsiteY4" fmla="*/ 465393 h 930787"/>
              <a:gd name="connsiteX5" fmla="*/ 1413765 w 1472827"/>
              <a:gd name="connsiteY5" fmla="*/ 867952 h 930787"/>
              <a:gd name="connsiteX6" fmla="*/ 1472827 w 1472827"/>
              <a:gd name="connsiteY6" fmla="*/ 908857 h 930787"/>
              <a:gd name="connsiteX7" fmla="*/ 1369298 w 1472827"/>
              <a:gd name="connsiteY7" fmla="*/ 922491 h 930787"/>
              <a:gd name="connsiteX8" fmla="*/ 1177412 w 1472827"/>
              <a:gd name="connsiteY8" fmla="*/ 930787 h 930787"/>
              <a:gd name="connsiteX9" fmla="*/ 16429 w 1472827"/>
              <a:gd name="connsiteY9" fmla="*/ 491044 h 930787"/>
              <a:gd name="connsiteX10" fmla="*/ 0 w 1472827"/>
              <a:gd name="connsiteY10" fmla="*/ 465394 h 930787"/>
              <a:gd name="connsiteX11" fmla="*/ 16429 w 1472827"/>
              <a:gd name="connsiteY11" fmla="*/ 439744 h 930787"/>
              <a:gd name="connsiteX12" fmla="*/ 1177412 w 1472827"/>
              <a:gd name="connsiteY12" fmla="*/ 0 h 93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2827" h="930787">
                <a:moveTo>
                  <a:pt x="1177412" y="0"/>
                </a:moveTo>
                <a:cubicBezTo>
                  <a:pt x="1242651" y="0"/>
                  <a:pt x="1306732" y="2833"/>
                  <a:pt x="1369298" y="8296"/>
                </a:cubicBezTo>
                <a:lnTo>
                  <a:pt x="1472826" y="21930"/>
                </a:lnTo>
                <a:lnTo>
                  <a:pt x="1413765" y="62834"/>
                </a:lnTo>
                <a:cubicBezTo>
                  <a:pt x="1277907" y="177747"/>
                  <a:pt x="1198577" y="316276"/>
                  <a:pt x="1198577" y="465393"/>
                </a:cubicBezTo>
                <a:cubicBezTo>
                  <a:pt x="1198577" y="614510"/>
                  <a:pt x="1277907" y="753039"/>
                  <a:pt x="1413765" y="867952"/>
                </a:cubicBezTo>
                <a:lnTo>
                  <a:pt x="1472827" y="908857"/>
                </a:lnTo>
                <a:lnTo>
                  <a:pt x="1369298" y="922491"/>
                </a:lnTo>
                <a:cubicBezTo>
                  <a:pt x="1306732" y="927954"/>
                  <a:pt x="1242651" y="930787"/>
                  <a:pt x="1177412" y="930787"/>
                </a:cubicBezTo>
                <a:cubicBezTo>
                  <a:pt x="655503" y="930787"/>
                  <a:pt x="207708" y="749462"/>
                  <a:pt x="16429" y="491044"/>
                </a:cubicBezTo>
                <a:lnTo>
                  <a:pt x="0" y="465394"/>
                </a:lnTo>
                <a:lnTo>
                  <a:pt x="16429" y="439744"/>
                </a:lnTo>
                <a:cubicBezTo>
                  <a:pt x="207708" y="181325"/>
                  <a:pt x="655503" y="0"/>
                  <a:pt x="117741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1F798B95-1202-32C7-5AEF-73A203650876}"/>
              </a:ext>
            </a:extLst>
          </p:cNvPr>
          <p:cNvCxnSpPr>
            <a:cxnSpLocks/>
            <a:stCxn id="3" idx="3"/>
            <a:endCxn id="61" idx="10"/>
          </p:cNvCxnSpPr>
          <p:nvPr/>
        </p:nvCxnSpPr>
        <p:spPr>
          <a:xfrm>
            <a:off x="5557444" y="2285002"/>
            <a:ext cx="237342" cy="1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25">
            <a:extLst>
              <a:ext uri="{FF2B5EF4-FFF2-40B4-BE49-F238E27FC236}">
                <a16:creationId xmlns:a16="http://schemas.microsoft.com/office/drawing/2014/main" id="{44EAE5E5-2168-871C-DD51-548442D29064}"/>
              </a:ext>
            </a:extLst>
          </p:cNvPr>
          <p:cNvCxnSpPr>
            <a:cxnSpLocks/>
            <a:stCxn id="61" idx="4"/>
            <a:endCxn id="57" idx="1"/>
          </p:cNvCxnSpPr>
          <p:nvPr/>
        </p:nvCxnSpPr>
        <p:spPr>
          <a:xfrm flipV="1">
            <a:off x="6146345" y="2068276"/>
            <a:ext cx="664427" cy="2185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25">
            <a:extLst>
              <a:ext uri="{FF2B5EF4-FFF2-40B4-BE49-F238E27FC236}">
                <a16:creationId xmlns:a16="http://schemas.microsoft.com/office/drawing/2014/main" id="{1A31D3E4-BB6E-564B-B31B-33B8321BB3EE}"/>
              </a:ext>
            </a:extLst>
          </p:cNvPr>
          <p:cNvCxnSpPr>
            <a:cxnSpLocks/>
            <a:stCxn id="61" idx="4"/>
            <a:endCxn id="56" idx="1"/>
          </p:cNvCxnSpPr>
          <p:nvPr/>
        </p:nvCxnSpPr>
        <p:spPr>
          <a:xfrm>
            <a:off x="6146345" y="2286869"/>
            <a:ext cx="664427" cy="2781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49F40871-A41A-A9F5-2381-9100B717FFFD}"/>
              </a:ext>
            </a:extLst>
          </p:cNvPr>
          <p:cNvSpPr/>
          <p:nvPr/>
        </p:nvSpPr>
        <p:spPr>
          <a:xfrm>
            <a:off x="6810772" y="2876773"/>
            <a:ext cx="1472003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8" name="フリーフォーム: 図形 77">
            <a:extLst>
              <a:ext uri="{FF2B5EF4-FFF2-40B4-BE49-F238E27FC236}">
                <a16:creationId xmlns:a16="http://schemas.microsoft.com/office/drawing/2014/main" id="{60AC7B4D-9A9B-6FA0-1225-DA71A845968D}"/>
              </a:ext>
            </a:extLst>
          </p:cNvPr>
          <p:cNvSpPr/>
          <p:nvPr/>
        </p:nvSpPr>
        <p:spPr>
          <a:xfrm>
            <a:off x="5786700" y="5417115"/>
            <a:ext cx="432000" cy="360000"/>
          </a:xfrm>
          <a:custGeom>
            <a:avLst/>
            <a:gdLst>
              <a:gd name="connsiteX0" fmla="*/ 1177412 w 1472827"/>
              <a:gd name="connsiteY0" fmla="*/ 0 h 930787"/>
              <a:gd name="connsiteX1" fmla="*/ 1369298 w 1472827"/>
              <a:gd name="connsiteY1" fmla="*/ 8296 h 930787"/>
              <a:gd name="connsiteX2" fmla="*/ 1472826 w 1472827"/>
              <a:gd name="connsiteY2" fmla="*/ 21930 h 930787"/>
              <a:gd name="connsiteX3" fmla="*/ 1413765 w 1472827"/>
              <a:gd name="connsiteY3" fmla="*/ 62834 h 930787"/>
              <a:gd name="connsiteX4" fmla="*/ 1198577 w 1472827"/>
              <a:gd name="connsiteY4" fmla="*/ 465393 h 930787"/>
              <a:gd name="connsiteX5" fmla="*/ 1413765 w 1472827"/>
              <a:gd name="connsiteY5" fmla="*/ 867952 h 930787"/>
              <a:gd name="connsiteX6" fmla="*/ 1472827 w 1472827"/>
              <a:gd name="connsiteY6" fmla="*/ 908857 h 930787"/>
              <a:gd name="connsiteX7" fmla="*/ 1369298 w 1472827"/>
              <a:gd name="connsiteY7" fmla="*/ 922491 h 930787"/>
              <a:gd name="connsiteX8" fmla="*/ 1177412 w 1472827"/>
              <a:gd name="connsiteY8" fmla="*/ 930787 h 930787"/>
              <a:gd name="connsiteX9" fmla="*/ 16429 w 1472827"/>
              <a:gd name="connsiteY9" fmla="*/ 491044 h 930787"/>
              <a:gd name="connsiteX10" fmla="*/ 0 w 1472827"/>
              <a:gd name="connsiteY10" fmla="*/ 465394 h 930787"/>
              <a:gd name="connsiteX11" fmla="*/ 16429 w 1472827"/>
              <a:gd name="connsiteY11" fmla="*/ 439744 h 930787"/>
              <a:gd name="connsiteX12" fmla="*/ 1177412 w 1472827"/>
              <a:gd name="connsiteY12" fmla="*/ 0 h 93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2827" h="930787">
                <a:moveTo>
                  <a:pt x="1177412" y="0"/>
                </a:moveTo>
                <a:cubicBezTo>
                  <a:pt x="1242651" y="0"/>
                  <a:pt x="1306732" y="2833"/>
                  <a:pt x="1369298" y="8296"/>
                </a:cubicBezTo>
                <a:lnTo>
                  <a:pt x="1472826" y="21930"/>
                </a:lnTo>
                <a:lnTo>
                  <a:pt x="1413765" y="62834"/>
                </a:lnTo>
                <a:cubicBezTo>
                  <a:pt x="1277907" y="177747"/>
                  <a:pt x="1198577" y="316276"/>
                  <a:pt x="1198577" y="465393"/>
                </a:cubicBezTo>
                <a:cubicBezTo>
                  <a:pt x="1198577" y="614510"/>
                  <a:pt x="1277907" y="753039"/>
                  <a:pt x="1413765" y="867952"/>
                </a:cubicBezTo>
                <a:lnTo>
                  <a:pt x="1472827" y="908857"/>
                </a:lnTo>
                <a:lnTo>
                  <a:pt x="1369298" y="922491"/>
                </a:lnTo>
                <a:cubicBezTo>
                  <a:pt x="1306732" y="927954"/>
                  <a:pt x="1242651" y="930787"/>
                  <a:pt x="1177412" y="930787"/>
                </a:cubicBezTo>
                <a:cubicBezTo>
                  <a:pt x="655503" y="930787"/>
                  <a:pt x="207708" y="749462"/>
                  <a:pt x="16429" y="491044"/>
                </a:cubicBezTo>
                <a:lnTo>
                  <a:pt x="0" y="465394"/>
                </a:lnTo>
                <a:lnTo>
                  <a:pt x="16429" y="439744"/>
                </a:lnTo>
                <a:cubicBezTo>
                  <a:pt x="207708" y="181325"/>
                  <a:pt x="655503" y="0"/>
                  <a:pt x="117741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9CFB6476-2653-7420-A9A5-B5E4A768F05C}"/>
              </a:ext>
            </a:extLst>
          </p:cNvPr>
          <p:cNvCxnSpPr>
            <a:cxnSpLocks/>
            <a:stCxn id="5" idx="3"/>
            <a:endCxn id="78" idx="11"/>
          </p:cNvCxnSpPr>
          <p:nvPr/>
        </p:nvCxnSpPr>
        <p:spPr>
          <a:xfrm>
            <a:off x="5557444" y="5586342"/>
            <a:ext cx="234075" cy="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551288B6-0E60-AEF8-C440-CC643BB3432E}"/>
              </a:ext>
            </a:extLst>
          </p:cNvPr>
          <p:cNvSpPr/>
          <p:nvPr/>
        </p:nvSpPr>
        <p:spPr>
          <a:xfrm>
            <a:off x="6810772" y="5198545"/>
            <a:ext cx="1950974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パラメータ値誤り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cxnSp>
        <p:nvCxnSpPr>
          <p:cNvPr id="84" name="直線コネクタ 25">
            <a:extLst>
              <a:ext uri="{FF2B5EF4-FFF2-40B4-BE49-F238E27FC236}">
                <a16:creationId xmlns:a16="http://schemas.microsoft.com/office/drawing/2014/main" id="{92B1C6AC-ABC9-ECAE-A53B-79DBF335E526}"/>
              </a:ext>
            </a:extLst>
          </p:cNvPr>
          <p:cNvCxnSpPr>
            <a:cxnSpLocks/>
            <a:stCxn id="78" idx="4"/>
            <a:endCxn id="83" idx="1"/>
          </p:cNvCxnSpPr>
          <p:nvPr/>
        </p:nvCxnSpPr>
        <p:spPr>
          <a:xfrm flipV="1">
            <a:off x="6138259" y="5414545"/>
            <a:ext cx="672513" cy="18257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D9D61451-7108-B766-E657-E7FD3035A26C}"/>
              </a:ext>
            </a:extLst>
          </p:cNvPr>
          <p:cNvSpPr/>
          <p:nvPr/>
        </p:nvSpPr>
        <p:spPr>
          <a:xfrm>
            <a:off x="6810771" y="5715917"/>
            <a:ext cx="1950974" cy="43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バージョン取違え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cxnSp>
        <p:nvCxnSpPr>
          <p:cNvPr id="90" name="直線コネクタ 25">
            <a:extLst>
              <a:ext uri="{FF2B5EF4-FFF2-40B4-BE49-F238E27FC236}">
                <a16:creationId xmlns:a16="http://schemas.microsoft.com/office/drawing/2014/main" id="{01F2327B-2E20-AC1A-A53C-9FBF7BC23898}"/>
              </a:ext>
            </a:extLst>
          </p:cNvPr>
          <p:cNvCxnSpPr>
            <a:cxnSpLocks/>
            <a:stCxn id="78" idx="4"/>
            <a:endCxn id="88" idx="1"/>
          </p:cNvCxnSpPr>
          <p:nvPr/>
        </p:nvCxnSpPr>
        <p:spPr>
          <a:xfrm>
            <a:off x="6138259" y="5597115"/>
            <a:ext cx="672512" cy="3348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61856272-8FC8-7B84-631B-166628A47534}"/>
              </a:ext>
            </a:extLst>
          </p:cNvPr>
          <p:cNvSpPr/>
          <p:nvPr/>
        </p:nvSpPr>
        <p:spPr>
          <a:xfrm>
            <a:off x="6810772" y="6233289"/>
            <a:ext cx="1472003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391DE24D-4687-72FB-8EBB-6DBC7B433AA5}"/>
              </a:ext>
            </a:extLst>
          </p:cNvPr>
          <p:cNvSpPr/>
          <p:nvPr/>
        </p:nvSpPr>
        <p:spPr>
          <a:xfrm>
            <a:off x="427268" y="3140023"/>
            <a:ext cx="795318" cy="76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製品</a:t>
            </a:r>
            <a:endParaRPr lang="en-US" altLang="ja-JP" b="1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不良</a:t>
            </a:r>
          </a:p>
        </p:txBody>
      </p:sp>
      <p:sp>
        <p:nvSpPr>
          <p:cNvPr id="105" name="フリーフォーム: 図形 104">
            <a:extLst>
              <a:ext uri="{FF2B5EF4-FFF2-40B4-BE49-F238E27FC236}">
                <a16:creationId xmlns:a16="http://schemas.microsoft.com/office/drawing/2014/main" id="{5C8FB0F4-20B6-1076-E5FA-23392B52AA96}"/>
              </a:ext>
            </a:extLst>
          </p:cNvPr>
          <p:cNvSpPr/>
          <p:nvPr/>
        </p:nvSpPr>
        <p:spPr>
          <a:xfrm>
            <a:off x="1421852" y="3330753"/>
            <a:ext cx="432000" cy="360000"/>
          </a:xfrm>
          <a:custGeom>
            <a:avLst/>
            <a:gdLst>
              <a:gd name="connsiteX0" fmla="*/ 1177412 w 1472827"/>
              <a:gd name="connsiteY0" fmla="*/ 0 h 930787"/>
              <a:gd name="connsiteX1" fmla="*/ 1369298 w 1472827"/>
              <a:gd name="connsiteY1" fmla="*/ 8296 h 930787"/>
              <a:gd name="connsiteX2" fmla="*/ 1472826 w 1472827"/>
              <a:gd name="connsiteY2" fmla="*/ 21930 h 930787"/>
              <a:gd name="connsiteX3" fmla="*/ 1413765 w 1472827"/>
              <a:gd name="connsiteY3" fmla="*/ 62834 h 930787"/>
              <a:gd name="connsiteX4" fmla="*/ 1198577 w 1472827"/>
              <a:gd name="connsiteY4" fmla="*/ 465393 h 930787"/>
              <a:gd name="connsiteX5" fmla="*/ 1413765 w 1472827"/>
              <a:gd name="connsiteY5" fmla="*/ 867952 h 930787"/>
              <a:gd name="connsiteX6" fmla="*/ 1472827 w 1472827"/>
              <a:gd name="connsiteY6" fmla="*/ 908857 h 930787"/>
              <a:gd name="connsiteX7" fmla="*/ 1369298 w 1472827"/>
              <a:gd name="connsiteY7" fmla="*/ 922491 h 930787"/>
              <a:gd name="connsiteX8" fmla="*/ 1177412 w 1472827"/>
              <a:gd name="connsiteY8" fmla="*/ 930787 h 930787"/>
              <a:gd name="connsiteX9" fmla="*/ 16429 w 1472827"/>
              <a:gd name="connsiteY9" fmla="*/ 491044 h 930787"/>
              <a:gd name="connsiteX10" fmla="*/ 0 w 1472827"/>
              <a:gd name="connsiteY10" fmla="*/ 465394 h 930787"/>
              <a:gd name="connsiteX11" fmla="*/ 16429 w 1472827"/>
              <a:gd name="connsiteY11" fmla="*/ 439744 h 930787"/>
              <a:gd name="connsiteX12" fmla="*/ 1177412 w 1472827"/>
              <a:gd name="connsiteY12" fmla="*/ 0 h 93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72827" h="930787">
                <a:moveTo>
                  <a:pt x="1177412" y="0"/>
                </a:moveTo>
                <a:cubicBezTo>
                  <a:pt x="1242651" y="0"/>
                  <a:pt x="1306732" y="2833"/>
                  <a:pt x="1369298" y="8296"/>
                </a:cubicBezTo>
                <a:lnTo>
                  <a:pt x="1472826" y="21930"/>
                </a:lnTo>
                <a:lnTo>
                  <a:pt x="1413765" y="62834"/>
                </a:lnTo>
                <a:cubicBezTo>
                  <a:pt x="1277907" y="177747"/>
                  <a:pt x="1198577" y="316276"/>
                  <a:pt x="1198577" y="465393"/>
                </a:cubicBezTo>
                <a:cubicBezTo>
                  <a:pt x="1198577" y="614510"/>
                  <a:pt x="1277907" y="753039"/>
                  <a:pt x="1413765" y="867952"/>
                </a:cubicBezTo>
                <a:lnTo>
                  <a:pt x="1472827" y="908857"/>
                </a:lnTo>
                <a:lnTo>
                  <a:pt x="1369298" y="922491"/>
                </a:lnTo>
                <a:cubicBezTo>
                  <a:pt x="1306732" y="927954"/>
                  <a:pt x="1242651" y="930787"/>
                  <a:pt x="1177412" y="930787"/>
                </a:cubicBezTo>
                <a:cubicBezTo>
                  <a:pt x="655503" y="930787"/>
                  <a:pt x="207708" y="749462"/>
                  <a:pt x="16429" y="491044"/>
                </a:cubicBezTo>
                <a:lnTo>
                  <a:pt x="0" y="465394"/>
                </a:lnTo>
                <a:lnTo>
                  <a:pt x="16429" y="439744"/>
                </a:lnTo>
                <a:cubicBezTo>
                  <a:pt x="207708" y="181325"/>
                  <a:pt x="655503" y="0"/>
                  <a:pt x="117741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95AC1D75-0F18-6700-D388-EB24BCCD29D4}"/>
              </a:ext>
            </a:extLst>
          </p:cNvPr>
          <p:cNvCxnSpPr>
            <a:cxnSpLocks/>
            <a:stCxn id="97" idx="3"/>
            <a:endCxn id="105" idx="9"/>
          </p:cNvCxnSpPr>
          <p:nvPr/>
        </p:nvCxnSpPr>
        <p:spPr>
          <a:xfrm>
            <a:off x="1222586" y="3520034"/>
            <a:ext cx="204085" cy="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9AF3555A-C2E5-876D-2442-9BA9E5BB78D4}"/>
              </a:ext>
            </a:extLst>
          </p:cNvPr>
          <p:cNvCxnSpPr>
            <a:cxnSpLocks/>
            <a:stCxn id="105" idx="4"/>
            <a:endCxn id="2" idx="1"/>
          </p:cNvCxnSpPr>
          <p:nvPr/>
        </p:nvCxnSpPr>
        <p:spPr>
          <a:xfrm>
            <a:off x="1773411" y="3510753"/>
            <a:ext cx="442298" cy="436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4928A136-2B4A-9F97-6544-72F0DA9A16A0}"/>
              </a:ext>
            </a:extLst>
          </p:cNvPr>
          <p:cNvSpPr/>
          <p:nvPr/>
        </p:nvSpPr>
        <p:spPr>
          <a:xfrm>
            <a:off x="2215710" y="2686763"/>
            <a:ext cx="1305190" cy="760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材料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不良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22FC4EF4-692D-FD4D-AB1A-E31C0DDB28CA}"/>
              </a:ext>
            </a:extLst>
          </p:cNvPr>
          <p:cNvCxnSpPr>
            <a:cxnSpLocks/>
            <a:stCxn id="105" idx="4"/>
            <a:endCxn id="114" idx="1"/>
          </p:cNvCxnSpPr>
          <p:nvPr/>
        </p:nvCxnSpPr>
        <p:spPr>
          <a:xfrm flipV="1">
            <a:off x="1773411" y="3066774"/>
            <a:ext cx="442299" cy="4439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E96078E4-75EA-F45E-4D19-DFB914442ECF}"/>
              </a:ext>
            </a:extLst>
          </p:cNvPr>
          <p:cNvSpPr/>
          <p:nvPr/>
        </p:nvSpPr>
        <p:spPr>
          <a:xfrm>
            <a:off x="2215711" y="4457460"/>
            <a:ext cx="1172712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6B06A41F-682A-C844-D0C0-0D8015E191F1}"/>
                  </a:ext>
                </a:extLst>
              </p:cNvPr>
              <p:cNvSpPr txBox="1"/>
              <p:nvPr/>
            </p:nvSpPr>
            <p:spPr>
              <a:xfrm>
                <a:off x="8991788" y="377672"/>
                <a:ext cx="3054797" cy="8342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故障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ja-JP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が</m:t>
                      </m:r>
                      <m:r>
                        <a:rPr lang="ja-JP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生じ</m:t>
                      </m:r>
                      <m:r>
                        <a:rPr lang="ja-JP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た</m:t>
                      </m:r>
                      <m:r>
                        <a:rPr lang="ja-JP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とき</m:t>
                      </m:r>
                    </m:oMath>
                  </m:oMathPara>
                </a14:m>
                <a:endParaRPr lang="en-US" altLang="ja-JP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製品</m:t>
                      </m:r>
                      <m:r>
                        <a:rPr lang="ja-JP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不良</m:t>
                      </m:r>
                      <m:r>
                        <a:rPr lang="ja-JP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となる</m:t>
                      </m:r>
                      <m:r>
                        <a:rPr lang="ja-JP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条件</m:t>
                      </m:r>
                      <m:r>
                        <a:rPr lang="ja-JP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付き</m:t>
                      </m:r>
                      <m:r>
                        <a:rPr lang="ja-JP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確率</m:t>
                      </m:r>
                    </m:oMath>
                  </m:oMathPara>
                </a14:m>
                <a:endParaRPr lang="en-US" altLang="ja-JP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b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6B06A41F-682A-C844-D0C0-0D8015E19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788" y="377672"/>
                <a:ext cx="3054797" cy="834203"/>
              </a:xfrm>
              <a:prstGeom prst="rect">
                <a:avLst/>
              </a:prstGeom>
              <a:blipFill>
                <a:blip r:embed="rId2"/>
                <a:stretch>
                  <a:fillRect l="-3593" t="-2920" r="-1198" b="-116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EEE25AAB-6770-AB50-1F57-A70952E188E4}"/>
                  </a:ext>
                </a:extLst>
              </p:cNvPr>
              <p:cNvSpPr txBox="1"/>
              <p:nvPr/>
            </p:nvSpPr>
            <p:spPr>
              <a:xfrm>
                <a:off x="5674481" y="377672"/>
                <a:ext cx="3054797" cy="8337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サーボ精度</m:t>
                      </m:r>
                      <m:r>
                        <a:rPr lang="ja-JP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不良</m:t>
                      </m:r>
                      <m:r>
                        <a:rPr lang="ja-JP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ja-JP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場合</m:t>
                      </m:r>
                      <m:r>
                        <a:rPr lang="ja-JP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に</m:t>
                      </m:r>
                    </m:oMath>
                  </m:oMathPara>
                </a14:m>
                <a:endParaRPr lang="en-US" altLang="ja-JP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ja-JP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故障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ja-JP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が</m:t>
                      </m:r>
                      <m:r>
                        <a:rPr lang="ja-JP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原因</m:t>
                      </m:r>
                      <m:r>
                        <a:rPr lang="ja-JP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で</m:t>
                      </m:r>
                      <m:r>
                        <a:rPr lang="ja-JP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ある</m:t>
                      </m:r>
                      <m:r>
                        <a:rPr lang="ja-JP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事前</m:t>
                      </m:r>
                      <m:r>
                        <a:rPr lang="ja-JP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確率</m:t>
                      </m:r>
                    </m:oMath>
                  </m:oMathPara>
                </a14:m>
                <a:endParaRPr lang="en-US" altLang="ja-JP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b="0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EEE25AAB-6770-AB50-1F57-A70952E18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481" y="377672"/>
                <a:ext cx="3054797" cy="833754"/>
              </a:xfrm>
              <a:prstGeom prst="rect">
                <a:avLst/>
              </a:prstGeom>
              <a:blipFill>
                <a:blip r:embed="rId3"/>
                <a:stretch>
                  <a:fillRect l="-3593" t="-2920" r="-998" b="-58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382CD149-4D43-B6EB-E035-7B72D8C6631F}"/>
              </a:ext>
            </a:extLst>
          </p:cNvPr>
          <p:cNvSpPr txBox="1"/>
          <p:nvPr/>
        </p:nvSpPr>
        <p:spPr>
          <a:xfrm>
            <a:off x="9475339" y="1913426"/>
            <a:ext cx="724933" cy="30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000" b="0" dirty="0">
                <a:solidFill>
                  <a:schemeClr val="accent2"/>
                </a:solidFill>
                <a:latin typeface="Cambria Math" panose="02040503050406030204" pitchFamily="18" charset="0"/>
              </a:rPr>
              <a:t>0.3</a:t>
            </a: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AD6A864D-7174-D79E-B5FC-C59259E11F00}"/>
              </a:ext>
            </a:extLst>
          </p:cNvPr>
          <p:cNvSpPr txBox="1"/>
          <p:nvPr/>
        </p:nvSpPr>
        <p:spPr>
          <a:xfrm>
            <a:off x="9475339" y="2410189"/>
            <a:ext cx="724933" cy="30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000" b="0" dirty="0">
                <a:solidFill>
                  <a:schemeClr val="accent2"/>
                </a:solidFill>
                <a:latin typeface="Cambria Math" panose="02040503050406030204" pitchFamily="18" charset="0"/>
              </a:rPr>
              <a:t>0.01</a:t>
            </a: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E593A351-BFEE-D219-D799-B8685961307C}"/>
              </a:ext>
            </a:extLst>
          </p:cNvPr>
          <p:cNvSpPr txBox="1"/>
          <p:nvPr/>
        </p:nvSpPr>
        <p:spPr>
          <a:xfrm>
            <a:off x="9475339" y="3513749"/>
            <a:ext cx="724933" cy="30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000" b="0" dirty="0">
                <a:solidFill>
                  <a:schemeClr val="accent2"/>
                </a:solidFill>
                <a:latin typeface="Cambria Math" panose="02040503050406030204" pitchFamily="18" charset="0"/>
              </a:rPr>
              <a:t>0.01</a:t>
            </a: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D4AEDECD-08DF-0EEF-78B6-5E0E6FDBDAF6}"/>
              </a:ext>
            </a:extLst>
          </p:cNvPr>
          <p:cNvSpPr txBox="1"/>
          <p:nvPr/>
        </p:nvSpPr>
        <p:spPr>
          <a:xfrm>
            <a:off x="9475339" y="3999900"/>
            <a:ext cx="724933" cy="30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000" b="0" dirty="0">
                <a:solidFill>
                  <a:schemeClr val="accent2"/>
                </a:solidFill>
                <a:latin typeface="Cambria Math" panose="02040503050406030204" pitchFamily="18" charset="0"/>
              </a:rPr>
              <a:t>0.01</a:t>
            </a: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43839600-A191-D5F7-6D07-DC974FF25386}"/>
              </a:ext>
            </a:extLst>
          </p:cNvPr>
          <p:cNvSpPr txBox="1"/>
          <p:nvPr/>
        </p:nvSpPr>
        <p:spPr>
          <a:xfrm>
            <a:off x="9475339" y="5259695"/>
            <a:ext cx="724933" cy="30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000" b="0" dirty="0">
                <a:solidFill>
                  <a:schemeClr val="accent2"/>
                </a:solidFill>
                <a:latin typeface="Cambria Math" panose="02040503050406030204" pitchFamily="18" charset="0"/>
              </a:rPr>
              <a:t>0.01</a:t>
            </a: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8AC8F03C-622F-37F6-189E-F50C8F4AB390}"/>
              </a:ext>
            </a:extLst>
          </p:cNvPr>
          <p:cNvSpPr txBox="1"/>
          <p:nvPr/>
        </p:nvSpPr>
        <p:spPr>
          <a:xfrm>
            <a:off x="9475339" y="5777067"/>
            <a:ext cx="724933" cy="30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000" b="0" dirty="0">
                <a:solidFill>
                  <a:schemeClr val="accent2"/>
                </a:solidFill>
                <a:latin typeface="Cambria Math" panose="02040503050406030204" pitchFamily="18" charset="0"/>
              </a:rPr>
              <a:t>0.01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2ADCC19E-D247-90F6-0807-ACB8F223EC27}"/>
                  </a:ext>
                </a:extLst>
              </p:cNvPr>
              <p:cNvSpPr txBox="1"/>
              <p:nvPr/>
            </p:nvSpPr>
            <p:spPr>
              <a:xfrm>
                <a:off x="9423031" y="1513151"/>
                <a:ext cx="82954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000" b="0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2ADCC19E-D247-90F6-0807-ACB8F223E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031" y="1513151"/>
                <a:ext cx="829548" cy="307777"/>
              </a:xfrm>
              <a:prstGeom prst="rect">
                <a:avLst/>
              </a:prstGeom>
              <a:blipFill>
                <a:blip r:embed="rId4"/>
                <a:stretch>
                  <a:fillRect l="-1471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CCE6708D-70EC-FFE1-8A8E-19CF26324F31}"/>
                  </a:ext>
                </a:extLst>
              </p:cNvPr>
              <p:cNvSpPr txBox="1"/>
              <p:nvPr/>
            </p:nvSpPr>
            <p:spPr>
              <a:xfrm>
                <a:off x="10752417" y="1513150"/>
                <a:ext cx="100372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000" b="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CCE6708D-70EC-FFE1-8A8E-19CF26324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2417" y="1513150"/>
                <a:ext cx="1003728" cy="307777"/>
              </a:xfrm>
              <a:prstGeom prst="rect">
                <a:avLst/>
              </a:prstGeom>
              <a:blipFill>
                <a:blip r:embed="rId5"/>
                <a:stretch>
                  <a:fillRect l="-4848" b="-372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969C784D-260C-AE61-C20A-D5B44A77C749}"/>
              </a:ext>
            </a:extLst>
          </p:cNvPr>
          <p:cNvCxnSpPr>
            <a:cxnSpLocks/>
          </p:cNvCxnSpPr>
          <p:nvPr/>
        </p:nvCxnSpPr>
        <p:spPr>
          <a:xfrm>
            <a:off x="9205187" y="1899987"/>
            <a:ext cx="262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905FD601-4AFD-6877-2518-3C6E2FBCA7CE}"/>
              </a:ext>
            </a:extLst>
          </p:cNvPr>
          <p:cNvCxnSpPr>
            <a:cxnSpLocks/>
          </p:cNvCxnSpPr>
          <p:nvPr/>
        </p:nvCxnSpPr>
        <p:spPr>
          <a:xfrm>
            <a:off x="9205187" y="1464124"/>
            <a:ext cx="262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B941CDC2-98D5-08B6-0FA0-419174B48BD9}"/>
              </a:ext>
            </a:extLst>
          </p:cNvPr>
          <p:cNvCxnSpPr>
            <a:cxnSpLocks/>
          </p:cNvCxnSpPr>
          <p:nvPr/>
        </p:nvCxnSpPr>
        <p:spPr>
          <a:xfrm>
            <a:off x="9205187" y="6665289"/>
            <a:ext cx="262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33C2F690-994A-64F4-4D1D-356FAE1B817D}"/>
              </a:ext>
            </a:extLst>
          </p:cNvPr>
          <p:cNvCxnSpPr>
            <a:cxnSpLocks/>
          </p:cNvCxnSpPr>
          <p:nvPr/>
        </p:nvCxnSpPr>
        <p:spPr>
          <a:xfrm>
            <a:off x="10510354" y="1464124"/>
            <a:ext cx="0" cy="5201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F11D30D7-E4DA-8C96-39AB-8A8880AC3CBE}"/>
              </a:ext>
            </a:extLst>
          </p:cNvPr>
          <p:cNvSpPr txBox="1"/>
          <p:nvPr/>
        </p:nvSpPr>
        <p:spPr>
          <a:xfrm>
            <a:off x="10891815" y="1913426"/>
            <a:ext cx="724933" cy="30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000" b="0" dirty="0">
                <a:solidFill>
                  <a:srgbClr val="FF0000"/>
                </a:solidFill>
                <a:latin typeface="Cambria Math" panose="02040503050406030204" pitchFamily="18" charset="0"/>
              </a:rPr>
              <a:t>0.2</a:t>
            </a: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CFF88BA2-7E48-F8DF-D099-A83177955DE6}"/>
              </a:ext>
            </a:extLst>
          </p:cNvPr>
          <p:cNvSpPr/>
          <p:nvPr/>
        </p:nvSpPr>
        <p:spPr>
          <a:xfrm>
            <a:off x="9506625" y="2876773"/>
            <a:ext cx="583542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b="1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913AAA8D-BE48-A574-8F47-46FE33955148}"/>
              </a:ext>
            </a:extLst>
          </p:cNvPr>
          <p:cNvSpPr/>
          <p:nvPr/>
        </p:nvSpPr>
        <p:spPr>
          <a:xfrm>
            <a:off x="9469238" y="4457460"/>
            <a:ext cx="562146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b="1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510E5D3B-E8BA-1ED3-150F-5E1458A1A49C}"/>
              </a:ext>
            </a:extLst>
          </p:cNvPr>
          <p:cNvSpPr/>
          <p:nvPr/>
        </p:nvSpPr>
        <p:spPr>
          <a:xfrm>
            <a:off x="9542313" y="6233289"/>
            <a:ext cx="455972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b="1" dirty="0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25520FE2-532A-426D-73D2-2C3BCAAADD5F}"/>
              </a:ext>
            </a:extLst>
          </p:cNvPr>
          <p:cNvSpPr txBox="1"/>
          <p:nvPr/>
        </p:nvSpPr>
        <p:spPr>
          <a:xfrm>
            <a:off x="10891815" y="2410189"/>
            <a:ext cx="724933" cy="30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000" b="0" dirty="0">
                <a:solidFill>
                  <a:srgbClr val="FF0000"/>
                </a:solidFill>
                <a:latin typeface="Cambria Math" panose="02040503050406030204" pitchFamily="18" charset="0"/>
              </a:rPr>
              <a:t>0.001</a:t>
            </a: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AEFFFC46-269F-425B-C855-883B35997C6C}"/>
              </a:ext>
            </a:extLst>
          </p:cNvPr>
          <p:cNvSpPr txBox="1"/>
          <p:nvPr/>
        </p:nvSpPr>
        <p:spPr>
          <a:xfrm>
            <a:off x="10891815" y="3513749"/>
            <a:ext cx="724933" cy="30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000" b="0" dirty="0">
                <a:solidFill>
                  <a:srgbClr val="FF0000"/>
                </a:solidFill>
                <a:latin typeface="Cambria Math" panose="02040503050406030204" pitchFamily="18" charset="0"/>
              </a:rPr>
              <a:t>0.001</a:t>
            </a: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066EE852-A925-0F2A-37F4-8E9C560D865B}"/>
              </a:ext>
            </a:extLst>
          </p:cNvPr>
          <p:cNvSpPr txBox="1"/>
          <p:nvPr/>
        </p:nvSpPr>
        <p:spPr>
          <a:xfrm>
            <a:off x="10891815" y="3999900"/>
            <a:ext cx="724933" cy="30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000" b="0" dirty="0">
                <a:solidFill>
                  <a:srgbClr val="FF0000"/>
                </a:solidFill>
                <a:latin typeface="Cambria Math" panose="02040503050406030204" pitchFamily="18" charset="0"/>
              </a:rPr>
              <a:t>0.001</a:t>
            </a: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0C70DF30-0353-1FC0-B248-4339E18A7BC1}"/>
              </a:ext>
            </a:extLst>
          </p:cNvPr>
          <p:cNvSpPr txBox="1"/>
          <p:nvPr/>
        </p:nvSpPr>
        <p:spPr>
          <a:xfrm>
            <a:off x="10891815" y="5259695"/>
            <a:ext cx="724933" cy="30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000" b="0" dirty="0">
                <a:solidFill>
                  <a:srgbClr val="FF0000"/>
                </a:solidFill>
                <a:latin typeface="Cambria Math" panose="02040503050406030204" pitchFamily="18" charset="0"/>
              </a:rPr>
              <a:t>0.001</a:t>
            </a: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E08B2240-D44A-E1F5-80C0-04B7CDC45B9D}"/>
              </a:ext>
            </a:extLst>
          </p:cNvPr>
          <p:cNvSpPr txBox="1"/>
          <p:nvPr/>
        </p:nvSpPr>
        <p:spPr>
          <a:xfrm>
            <a:off x="10891815" y="5777067"/>
            <a:ext cx="724933" cy="3097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2000" b="0" dirty="0">
                <a:solidFill>
                  <a:srgbClr val="FF0000"/>
                </a:solidFill>
                <a:latin typeface="Cambria Math" panose="02040503050406030204" pitchFamily="18" charset="0"/>
              </a:rPr>
              <a:t>0.001</a:t>
            </a: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618C8CD8-251B-2B36-A175-1ECE39895D0D}"/>
              </a:ext>
            </a:extLst>
          </p:cNvPr>
          <p:cNvSpPr/>
          <p:nvPr/>
        </p:nvSpPr>
        <p:spPr>
          <a:xfrm>
            <a:off x="11039134" y="6233289"/>
            <a:ext cx="430294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D48EB04D-656D-4E34-249F-8A7CD0FD7E25}"/>
              </a:ext>
            </a:extLst>
          </p:cNvPr>
          <p:cNvSpPr/>
          <p:nvPr/>
        </p:nvSpPr>
        <p:spPr>
          <a:xfrm>
            <a:off x="10962510" y="2876773"/>
            <a:ext cx="583542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EC90BBD2-83C5-7082-1957-5D544C1483D2}"/>
              </a:ext>
            </a:extLst>
          </p:cNvPr>
          <p:cNvSpPr/>
          <p:nvPr/>
        </p:nvSpPr>
        <p:spPr>
          <a:xfrm>
            <a:off x="10973208" y="4457460"/>
            <a:ext cx="562146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AC26B9C3-C702-EEB2-E2FE-79C7E75D0EC1}"/>
              </a:ext>
            </a:extLst>
          </p:cNvPr>
          <p:cNvSpPr txBox="1"/>
          <p:nvPr/>
        </p:nvSpPr>
        <p:spPr>
          <a:xfrm>
            <a:off x="332265" y="274872"/>
            <a:ext cx="4932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FTA (Fault Tree Analysis)</a:t>
            </a:r>
            <a:r>
              <a:rPr lang="ja-JP" altLang="en-US" sz="2400" b="1" dirty="0"/>
              <a:t>と確率</a:t>
            </a:r>
            <a:endParaRPr lang="en-US" altLang="ja-JP" sz="2400" b="1" dirty="0"/>
          </a:p>
        </p:txBody>
      </p:sp>
    </p:spTree>
    <p:extLst>
      <p:ext uri="{BB962C8B-B14F-4D97-AF65-F5344CB8AC3E}">
        <p14:creationId xmlns:p14="http://schemas.microsoft.com/office/powerpoint/2010/main" val="206019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197</Words>
  <Application>Microsoft Office PowerPoint</Application>
  <PresentationFormat>ワイド画面</PresentationFormat>
  <Paragraphs>83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Takayoshi Matsuyama</dc:creator>
  <cp:lastModifiedBy>Takayoshi Matsuyama</cp:lastModifiedBy>
  <cp:revision>78</cp:revision>
  <dcterms:created xsi:type="dcterms:W3CDTF">2025-02-16T20:53:28Z</dcterms:created>
  <dcterms:modified xsi:type="dcterms:W3CDTF">2025-02-23T22:03:37Z</dcterms:modified>
</cp:coreProperties>
</file>