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70" r:id="rId3"/>
    <p:sldId id="267" r:id="rId4"/>
    <p:sldId id="275" r:id="rId5"/>
    <p:sldId id="284" r:id="rId6"/>
    <p:sldId id="285" r:id="rId7"/>
    <p:sldId id="283" r:id="rId8"/>
    <p:sldId id="269" r:id="rId9"/>
    <p:sldId id="272" r:id="rId10"/>
    <p:sldId id="280" r:id="rId11"/>
    <p:sldId id="274" r:id="rId12"/>
    <p:sldId id="257" r:id="rId13"/>
    <p:sldId id="277" r:id="rId14"/>
    <p:sldId id="279" r:id="rId15"/>
    <p:sldId id="282" r:id="rId16"/>
    <p:sldId id="259" r:id="rId17"/>
    <p:sldId id="268" r:id="rId18"/>
    <p:sldId id="258" r:id="rId19"/>
    <p:sldId id="278" r:id="rId20"/>
    <p:sldId id="260" r:id="rId21"/>
    <p:sldId id="261" r:id="rId22"/>
    <p:sldId id="271" r:id="rId23"/>
    <p:sldId id="262"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44:49.716"/>
    </inkml:context>
    <inkml:brush xml:id="br0">
      <inkml:brushProperty name="width" value="0.05" units="cm"/>
      <inkml:brushProperty name="height" value="0.05" units="cm"/>
      <inkml:brushProperty name="color" value="#FFFFFF"/>
    </inkml:brush>
  </inkml:definitions>
  <inkml:trace contextRef="#ctx0" brushRef="#br0">0 1 24575,'0'46'0,"8"60"0,-5-88 0,1 1 0,0-1 0,1 0 0,1 0 0,1 0 0,10 18 0,39 76 0,-25-48 0,53 82 0,-68-123 0,-2 1 0,0 1 0,-1 0 0,16 48 0,103 271 0,-76-231 0,-28-59 0,28 74 0,-48-106 0,1 0 0,1 0 0,1 0 0,19 26 0,-30-48 0,0 1 0,1-1 0,-1 1 0,0-1 0,1 1 0,-1-1 0,0 1 0,1-1 0,-1 0 0,1 1 0,-1-1 0,1 1 0,-1-1 0,1 0 0,-1 1 0,1-1 0,-1 0 0,1 0 0,-1 1 0,1-1 0,-1 0 0,1 0 0,0 0 0,-1 0 0,1 0 0,-1 0 0,1 0 0,-1 0 0,1 0 0,0 0 0,-1 0 0,1 0 0,-1 0 0,1-1 0,0 1 0,-1 0 0,1 0 0,-1-1 0,1 1 0,-1 0 0,1 0 0,-1-1 0,1 1 0,-1-1 0,0 1 0,1 0 0,-1-1 0,1 1 0,-1-1 0,0 1 0,0-1 0,1 1 0,-1-2 0,17-34 0,-16 33 0,92-345 0,-49 162 0,84-301 0,-73 309 0,-2 11 0,-45 131-1365,-3 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44:53.769"/>
    </inkml:context>
    <inkml:brush xml:id="br0">
      <inkml:brushProperty name="width" value="0.05" units="cm"/>
      <inkml:brushProperty name="height" value="0.05" units="cm"/>
      <inkml:brushProperty name="color" value="#FFFFFF"/>
    </inkml:brush>
  </inkml:definitions>
  <inkml:trace contextRef="#ctx0" brushRef="#br0">1 1 24575,'0'2'0,"0"0"0,0 0 0,1 0 0,0 0 0,-1 0 0,1 0 0,0 0 0,0-1 0,0 1 0,0 0 0,0 0 0,0-1 0,2 3 0,23 22 0,-8-8 0,-3 0 0,0-1 0,1-1 0,1 0 0,21 15 0,51 34 0,37 24 0,-23-19 0,29 18 0,100 66 0,-55-35 0,-174-117 0,71 45 0,126 103 0,-123-87 0,-51-44 0,0 2 0,-1 1 0,27 31 0,-27-25 0,43 37 0,7 6 0,-55-51 0,0-2 0,40 28 0,20 22-1365,-58-50-5461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44:56.642"/>
    </inkml:context>
    <inkml:brush xml:id="br0">
      <inkml:brushProperty name="width" value="0.05" units="cm"/>
      <inkml:brushProperty name="height" value="0.05" units="cm"/>
      <inkml:brushProperty name="color" value="#FFFFFF"/>
    </inkml:brush>
  </inkml:definitions>
  <inkml:trace contextRef="#ctx0" brushRef="#br0">1 1 24575,'111'123'0,"-39"-41"0,-45-55 0,1-1 0,2-1 0,58 38 0,116 80 0,-130-81 0,-52-42 0,0-1 0,2-1 0,38 22 0,71 42 0,18 9 0,-106-62 0,-26-17 0,1-1 0,0-2 0,0 1 0,1-2 0,0-1 0,39 8 0,-32-8 0,-1 1 0,0 1 0,0 1 0,-1 1 0,0 2 0,35 23 0,-49-29 0,1-1 0,23 8 0,-24-10 0,0 1 0,-1 0 0,1 0 0,10 8 0,18 13 0,16 11 0,-50-33-170,0 0-1,0 0 0,0 0 1,1-1-1,-1 1 0,1-2 1,12 5-1,3-2-6655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45:02.069"/>
    </inkml:context>
    <inkml:brush xml:id="br0">
      <inkml:brushProperty name="width" value="0.05" units="cm"/>
      <inkml:brushProperty name="height" value="0.05" units="cm"/>
      <inkml:brushProperty name="color" value="#FFFFFF"/>
    </inkml:brush>
  </inkml:definitions>
  <inkml:trace contextRef="#ctx0" brushRef="#br0">1881 0 24575,'-5'6'0,"1"0"0,0 0 0,1 0 0,-1 0 0,-2 10 0,-6 8 0,-72 114 0,55-91 0,-5 3 0,-76 87 0,-53 33 0,160-167 0,-260 253 0,-172 177 0,250-261 0,21-20 0,65-59 0,67-63 0,-41 29 0,6-5 0,-17 6-1365,66-43-5461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45:04.303"/>
    </inkml:context>
    <inkml:brush xml:id="br0">
      <inkml:brushProperty name="width" value="0.05" units="cm"/>
      <inkml:brushProperty name="height" value="0.05" units="cm"/>
      <inkml:brushProperty name="color" value="#FFFFFF"/>
    </inkml:brush>
  </inkml:definitions>
  <inkml:trace contextRef="#ctx0" brushRef="#br0">1 0 24575,'2'58'0,"21"110"0,-16-126 0,8 44 0,3-1 0,3-1 0,62 153 0,-67-205 0,1-2 0,1 0 0,2-1 0,25 29 0,102 97 0,-44-70 0,-72-61 0,-1 0 0,37 39 0,175 178 0,-167-171 0,-51-47 0,-1 0 0,2-1 0,31 22 0,-6-6 0,-33-25 0,0 0 0,33 18 0,-20-13 0,-1 1 0,-1 1 0,-1 1 0,0 1 0,38 43 0,-48-49 0,0-2 0,22 15 0,22 19 0,-41-31-1365,-1-2-5461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B888249-3D5D-42DA-BEE6-591A6B492EA6}" type="datetimeFigureOut">
              <a:rPr kumimoji="1" lang="ja-JP" altLang="en-US" smtClean="0"/>
              <a:t>2023/3/1</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359818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226088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B888249-3D5D-42DA-BEE6-591A6B492EA6}" type="datetimeFigureOut">
              <a:rPr kumimoji="1" lang="ja-JP" altLang="en-US" smtClean="0"/>
              <a:t>2023/3/1</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2796320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B888249-3D5D-42DA-BEE6-591A6B492EA6}" type="datetimeFigureOut">
              <a:rPr kumimoji="1" lang="ja-JP" altLang="en-US" smtClean="0"/>
              <a:t>2023/3/1</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58271C71-0414-47FB-8418-C841C87C3051}" type="slidenum">
              <a:rPr kumimoji="1" lang="ja-JP" altLang="en-US" smtClean="0"/>
              <a:t>‹#›</a:t>
            </a:fld>
            <a:endParaRPr kumimoji="1" lang="ja-JP"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5798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B888249-3D5D-42DA-BEE6-591A6B492EA6}" type="datetimeFigureOut">
              <a:rPr kumimoji="1" lang="ja-JP" altLang="en-US" smtClean="0"/>
              <a:t>2023/3/1</a:t>
            </a:fld>
            <a:endParaRPr kumimoji="1" lang="ja-JP"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1161070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4060962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1565174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175020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B888249-3D5D-42DA-BEE6-591A6B492EA6}" type="datetimeFigureOut">
              <a:rPr kumimoji="1" lang="ja-JP" altLang="en-US" smtClean="0"/>
              <a:t>2023/3/1</a:t>
            </a:fld>
            <a:endParaRPr kumimoji="1" lang="ja-JP"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324673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90932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B888249-3D5D-42DA-BEE6-591A6B492EA6}" type="datetimeFigureOut">
              <a:rPr kumimoji="1" lang="ja-JP" altLang="en-US" smtClean="0"/>
              <a:t>2023/3/1</a:t>
            </a:fld>
            <a:endParaRPr kumimoji="1" lang="ja-JP"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396107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126015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292908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77184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87810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3367629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888249-3D5D-42DA-BEE6-591A6B492EA6}" type="datetimeFigureOut">
              <a:rPr kumimoji="1" lang="ja-JP" altLang="en-US" smtClean="0"/>
              <a:t>2023/3/1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322524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888249-3D5D-42DA-BEE6-591A6B492EA6}" type="datetimeFigureOut">
              <a:rPr kumimoji="1" lang="ja-JP" altLang="en-US" smtClean="0"/>
              <a:t>2023/3/1</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271C71-0414-47FB-8418-C841C87C3051}" type="slidenum">
              <a:rPr kumimoji="1" lang="ja-JP" altLang="en-US" smtClean="0"/>
              <a:t>‹#›</a:t>
            </a:fld>
            <a:endParaRPr kumimoji="1" lang="ja-JP" altLang="en-US"/>
          </a:p>
        </p:txBody>
      </p:sp>
    </p:spTree>
    <p:extLst>
      <p:ext uri="{BB962C8B-B14F-4D97-AF65-F5344CB8AC3E}">
        <p14:creationId xmlns:p14="http://schemas.microsoft.com/office/powerpoint/2010/main" val="1626070466"/>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3.png"/><Relationship Id="rId7" Type="http://schemas.openxmlformats.org/officeDocument/2006/relationships/image" Target="../media/image60.png"/><Relationship Id="rId12"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0.png"/><Relationship Id="rId5" Type="http://schemas.openxmlformats.org/officeDocument/2006/relationships/image" Target="../media/image5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inow.ai/2021/09/16/258469/"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cvml-expertguide.net/terms/dl/layers/pooling-layer/#:~:text=%E3%83%97%E3%83%BC%E3%83%AA%E3%83%B3%E3%82%B0%E5%B1%A4(Pooling%20layer)%20%E3%81%A8%E3%81%AF%EF%BC%8C%E7%94%BB%E5%83%8F%E3%82%92%E5%85%A5%E5%8A%9B,%E6%8B%85%E5%BD%93%E3%81%99%E3%82%8B)%E5%B1%A4%E3%81%A7%E3%81%82%E3%82%8B%EF%BC%8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0CDB0-EF2F-9AC5-FA2C-11DF0F91E487}"/>
              </a:ext>
            </a:extLst>
          </p:cNvPr>
          <p:cNvSpPr>
            <a:spLocks noGrp="1"/>
          </p:cNvSpPr>
          <p:nvPr>
            <p:ph type="ctrTitle"/>
          </p:nvPr>
        </p:nvSpPr>
        <p:spPr/>
        <p:txBody>
          <a:bodyPr/>
          <a:lstStyle/>
          <a:p>
            <a:r>
              <a:rPr kumimoji="1" lang="ja-JP" altLang="en-US"/>
              <a:t>画像</a:t>
            </a:r>
            <a:r>
              <a:rPr kumimoji="1" lang="en-US" altLang="ja-JP"/>
              <a:t>AI-CNN</a:t>
            </a:r>
            <a:r>
              <a:rPr kumimoji="1" lang="ja-JP" altLang="en-US"/>
              <a:t>がよくわかる資料</a:t>
            </a:r>
            <a:endParaRPr kumimoji="1" lang="ja-JP" altLang="en-US" dirty="0"/>
          </a:p>
        </p:txBody>
      </p:sp>
      <p:sp>
        <p:nvSpPr>
          <p:cNvPr id="3" name="字幕 2">
            <a:extLst>
              <a:ext uri="{FF2B5EF4-FFF2-40B4-BE49-F238E27FC236}">
                <a16:creationId xmlns:a16="http://schemas.microsoft.com/office/drawing/2014/main" id="{F99484EC-3A38-54DB-F3DE-0A213AE0DD3A}"/>
              </a:ext>
            </a:extLst>
          </p:cNvPr>
          <p:cNvSpPr>
            <a:spLocks noGrp="1"/>
          </p:cNvSpPr>
          <p:nvPr>
            <p:ph type="subTitle" idx="1"/>
          </p:nvPr>
        </p:nvSpPr>
        <p:spPr/>
        <p:txBody>
          <a:bodyPr/>
          <a:lstStyle/>
          <a:p>
            <a:r>
              <a:rPr lang="ja-JP" altLang="en-US" dirty="0"/>
              <a:t>作成者　</a:t>
            </a:r>
            <a:r>
              <a:rPr kumimoji="1" lang="ja-JP" altLang="en-US" dirty="0"/>
              <a:t>岡田 隆之</a:t>
            </a:r>
          </a:p>
        </p:txBody>
      </p:sp>
    </p:spTree>
    <p:extLst>
      <p:ext uri="{BB962C8B-B14F-4D97-AF65-F5344CB8AC3E}">
        <p14:creationId xmlns:p14="http://schemas.microsoft.com/office/powerpoint/2010/main" val="133157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599B0-8FD6-D189-F6D0-F7E6599E4153}"/>
              </a:ext>
            </a:extLst>
          </p:cNvPr>
          <p:cNvSpPr>
            <a:spLocks noGrp="1"/>
          </p:cNvSpPr>
          <p:nvPr>
            <p:ph type="title"/>
          </p:nvPr>
        </p:nvSpPr>
        <p:spPr/>
        <p:txBody>
          <a:bodyPr/>
          <a:lstStyle/>
          <a:p>
            <a:r>
              <a:rPr lang="ja-JP" altLang="en-US" sz="4400"/>
              <a:t>ノイズ除去・先鋭化</a:t>
            </a:r>
            <a:endParaRPr kumimoji="1" lang="ja-JP" altLang="en-US" dirty="0"/>
          </a:p>
        </p:txBody>
      </p:sp>
      <p:sp>
        <p:nvSpPr>
          <p:cNvPr id="3" name="コンテンツ プレースホルダー 2">
            <a:extLst>
              <a:ext uri="{FF2B5EF4-FFF2-40B4-BE49-F238E27FC236}">
                <a16:creationId xmlns:a16="http://schemas.microsoft.com/office/drawing/2014/main" id="{F195F640-AA55-3197-75F2-B459EE40A4ED}"/>
              </a:ext>
            </a:extLst>
          </p:cNvPr>
          <p:cNvSpPr>
            <a:spLocks noGrp="1"/>
          </p:cNvSpPr>
          <p:nvPr>
            <p:ph idx="1"/>
          </p:nvPr>
        </p:nvSpPr>
        <p:spPr>
          <a:xfrm>
            <a:off x="745836" y="1622426"/>
            <a:ext cx="10515600" cy="1444048"/>
          </a:xfrm>
        </p:spPr>
        <p:txBody>
          <a:bodyPr/>
          <a:lstStyle/>
          <a:p>
            <a:r>
              <a:rPr lang="ja-JP" altLang="en-US" dirty="0"/>
              <a:t>画像認識精度向上のため、関係のない電磁波などによって生じた黒いシミを取り除いたり、色の差を強調して、境界線を鋭くすることなどができる。</a:t>
            </a:r>
            <a:endParaRPr lang="en-US" altLang="ja-JP" dirty="0"/>
          </a:p>
        </p:txBody>
      </p:sp>
      <p:pic>
        <p:nvPicPr>
          <p:cNvPr id="5" name="図 4">
            <a:extLst>
              <a:ext uri="{FF2B5EF4-FFF2-40B4-BE49-F238E27FC236}">
                <a16:creationId xmlns:a16="http://schemas.microsoft.com/office/drawing/2014/main" id="{FCF9807B-6125-B4E0-9D5B-7293464224E8}"/>
              </a:ext>
            </a:extLst>
          </p:cNvPr>
          <p:cNvPicPr>
            <a:picLocks noChangeAspect="1"/>
          </p:cNvPicPr>
          <p:nvPr/>
        </p:nvPicPr>
        <p:blipFill>
          <a:blip r:embed="rId2"/>
          <a:stretch>
            <a:fillRect/>
          </a:stretch>
        </p:blipFill>
        <p:spPr>
          <a:xfrm>
            <a:off x="985821" y="4121428"/>
            <a:ext cx="4437715" cy="2386589"/>
          </a:xfrm>
          <a:prstGeom prst="rect">
            <a:avLst/>
          </a:prstGeom>
        </p:spPr>
      </p:pic>
      <p:sp>
        <p:nvSpPr>
          <p:cNvPr id="6" name="矢印: 右 5">
            <a:extLst>
              <a:ext uri="{FF2B5EF4-FFF2-40B4-BE49-F238E27FC236}">
                <a16:creationId xmlns:a16="http://schemas.microsoft.com/office/drawing/2014/main" id="{40E7F887-4511-7D58-E62D-E6A9F4BCE407}"/>
              </a:ext>
            </a:extLst>
          </p:cNvPr>
          <p:cNvSpPr/>
          <p:nvPr/>
        </p:nvSpPr>
        <p:spPr>
          <a:xfrm>
            <a:off x="3018214" y="4842623"/>
            <a:ext cx="575998" cy="598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855B7EFA-504F-FBAA-CCF4-A31602719625}"/>
              </a:ext>
            </a:extLst>
          </p:cNvPr>
          <p:cNvPicPr>
            <a:picLocks noChangeAspect="1"/>
          </p:cNvPicPr>
          <p:nvPr/>
        </p:nvPicPr>
        <p:blipFill>
          <a:blip r:embed="rId3"/>
          <a:stretch>
            <a:fillRect/>
          </a:stretch>
        </p:blipFill>
        <p:spPr>
          <a:xfrm>
            <a:off x="6716369" y="3985671"/>
            <a:ext cx="4407878" cy="2360933"/>
          </a:xfrm>
          <a:prstGeom prst="rect">
            <a:avLst/>
          </a:prstGeom>
        </p:spPr>
      </p:pic>
      <p:sp>
        <p:nvSpPr>
          <p:cNvPr id="11" name="矢印: 右 10">
            <a:extLst>
              <a:ext uri="{FF2B5EF4-FFF2-40B4-BE49-F238E27FC236}">
                <a16:creationId xmlns:a16="http://schemas.microsoft.com/office/drawing/2014/main" id="{73B3B63D-78F8-8C56-A3A1-0C9CB8D51F61}"/>
              </a:ext>
            </a:extLst>
          </p:cNvPr>
          <p:cNvSpPr/>
          <p:nvPr/>
        </p:nvSpPr>
        <p:spPr>
          <a:xfrm>
            <a:off x="8576890" y="4905995"/>
            <a:ext cx="575998" cy="598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763B225-FE1E-E705-317A-25F57E7B0AA0}"/>
              </a:ext>
            </a:extLst>
          </p:cNvPr>
          <p:cNvSpPr txBox="1"/>
          <p:nvPr/>
        </p:nvSpPr>
        <p:spPr>
          <a:xfrm>
            <a:off x="1062181" y="3326203"/>
            <a:ext cx="4396510" cy="646331"/>
          </a:xfrm>
          <a:prstGeom prst="rect">
            <a:avLst/>
          </a:prstGeom>
          <a:noFill/>
        </p:spPr>
        <p:txBody>
          <a:bodyPr wrap="square" rtlCol="0">
            <a:spAutoFit/>
          </a:bodyPr>
          <a:lstStyle/>
          <a:p>
            <a:pPr algn="ctr"/>
            <a:r>
              <a:rPr kumimoji="1" lang="ja-JP" altLang="en-US" b="1" dirty="0"/>
              <a:t>ノイズ除去</a:t>
            </a:r>
            <a:endParaRPr kumimoji="1" lang="en-US" altLang="ja-JP" b="1" dirty="0"/>
          </a:p>
          <a:p>
            <a:pPr algn="ctr"/>
            <a:r>
              <a:rPr kumimoji="1" lang="ja-JP" altLang="en-US" dirty="0"/>
              <a:t>ある領域で値の平均値をとる</a:t>
            </a:r>
          </a:p>
        </p:txBody>
      </p:sp>
      <p:sp>
        <p:nvSpPr>
          <p:cNvPr id="7" name="テキスト ボックス 6">
            <a:extLst>
              <a:ext uri="{FF2B5EF4-FFF2-40B4-BE49-F238E27FC236}">
                <a16:creationId xmlns:a16="http://schemas.microsoft.com/office/drawing/2014/main" id="{FAEA8149-B400-AFD3-F246-AB657D950F37}"/>
              </a:ext>
            </a:extLst>
          </p:cNvPr>
          <p:cNvSpPr txBox="1"/>
          <p:nvPr/>
        </p:nvSpPr>
        <p:spPr>
          <a:xfrm>
            <a:off x="6169891" y="3276250"/>
            <a:ext cx="5403272" cy="646331"/>
          </a:xfrm>
          <a:prstGeom prst="rect">
            <a:avLst/>
          </a:prstGeom>
          <a:noFill/>
        </p:spPr>
        <p:txBody>
          <a:bodyPr wrap="square" rtlCol="0">
            <a:spAutoFit/>
          </a:bodyPr>
          <a:lstStyle/>
          <a:p>
            <a:pPr algn="ctr"/>
            <a:r>
              <a:rPr kumimoji="1" lang="ja-JP" altLang="en-US" b="1" dirty="0"/>
              <a:t>精鋭化</a:t>
            </a:r>
            <a:endParaRPr kumimoji="1" lang="en-US" altLang="ja-JP" b="1" dirty="0"/>
          </a:p>
          <a:p>
            <a:pPr algn="ctr"/>
            <a:r>
              <a:rPr lang="ja-JP" altLang="en-US" dirty="0"/>
              <a:t>各値の差が大きくなる（</a:t>
            </a:r>
            <a:r>
              <a:rPr lang="en-US" altLang="ja-JP" dirty="0"/>
              <a:t>N</a:t>
            </a:r>
            <a:r>
              <a:rPr lang="ja-JP" altLang="en-US" dirty="0"/>
              <a:t>倍）ようにする</a:t>
            </a:r>
            <a:endParaRPr kumimoji="1" lang="ja-JP" altLang="en-US" dirty="0"/>
          </a:p>
        </p:txBody>
      </p:sp>
    </p:spTree>
    <p:extLst>
      <p:ext uri="{BB962C8B-B14F-4D97-AF65-F5344CB8AC3E}">
        <p14:creationId xmlns:p14="http://schemas.microsoft.com/office/powerpoint/2010/main" val="253419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3D2CFB-28C7-C9A7-1942-A95F140205F1}"/>
              </a:ext>
            </a:extLst>
          </p:cNvPr>
          <p:cNvSpPr>
            <a:spLocks noGrp="1"/>
          </p:cNvSpPr>
          <p:nvPr>
            <p:ph type="title"/>
          </p:nvPr>
        </p:nvSpPr>
        <p:spPr/>
        <p:txBody>
          <a:bodyPr/>
          <a:lstStyle/>
          <a:p>
            <a:r>
              <a:rPr kumimoji="1" lang="ja-JP" altLang="en-US" dirty="0"/>
              <a:t>ニューラルネットワーク</a:t>
            </a:r>
            <a:r>
              <a:rPr kumimoji="1" lang="ja-JP" altLang="en-US" sz="4800" dirty="0"/>
              <a:t>（ディープラーニング）</a:t>
            </a:r>
            <a:r>
              <a:rPr kumimoji="1" lang="ja-JP" altLang="en-US" dirty="0"/>
              <a:t>について</a:t>
            </a:r>
          </a:p>
        </p:txBody>
      </p:sp>
    </p:spTree>
    <p:extLst>
      <p:ext uri="{BB962C8B-B14F-4D97-AF65-F5344CB8AC3E}">
        <p14:creationId xmlns:p14="http://schemas.microsoft.com/office/powerpoint/2010/main" val="306494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854B9-F2F4-C7D5-CAB2-F69CD7E1273C}"/>
              </a:ext>
            </a:extLst>
          </p:cNvPr>
          <p:cNvSpPr>
            <a:spLocks noGrp="1"/>
          </p:cNvSpPr>
          <p:nvPr>
            <p:ph type="title"/>
          </p:nvPr>
        </p:nvSpPr>
        <p:spPr>
          <a:xfrm>
            <a:off x="838200" y="365126"/>
            <a:ext cx="10740390" cy="893832"/>
          </a:xfrm>
        </p:spPr>
        <p:txBody>
          <a:bodyPr>
            <a:normAutofit/>
          </a:bodyPr>
          <a:lstStyle/>
          <a:p>
            <a:r>
              <a:rPr kumimoji="1" lang="ja-JP" altLang="en-US" dirty="0"/>
              <a:t>ニューラルネットワークとは</a:t>
            </a:r>
          </a:p>
        </p:txBody>
      </p:sp>
      <p:sp>
        <p:nvSpPr>
          <p:cNvPr id="3" name="コンテンツ プレースホルダー 2">
            <a:extLst>
              <a:ext uri="{FF2B5EF4-FFF2-40B4-BE49-F238E27FC236}">
                <a16:creationId xmlns:a16="http://schemas.microsoft.com/office/drawing/2014/main" id="{8CC34210-5FBD-E412-258B-C3A76270A7E2}"/>
              </a:ext>
            </a:extLst>
          </p:cNvPr>
          <p:cNvSpPr>
            <a:spLocks noGrp="1"/>
          </p:cNvSpPr>
          <p:nvPr>
            <p:ph idx="1"/>
          </p:nvPr>
        </p:nvSpPr>
        <p:spPr>
          <a:xfrm>
            <a:off x="838200" y="975360"/>
            <a:ext cx="10515600" cy="5201603"/>
          </a:xfrm>
        </p:spPr>
        <p:txBody>
          <a:bodyPr/>
          <a:lstStyle/>
          <a:p>
            <a:r>
              <a:rPr lang="ja-JP" altLang="en-US" sz="2000" dirty="0"/>
              <a:t>ニューラルネットワークとは、人間の脳の神経伝達系を模倣してできた機械学習モデルの</a:t>
            </a:r>
            <a:r>
              <a:rPr lang="en-US" altLang="ja-JP" sz="2000" dirty="0"/>
              <a:t>1</a:t>
            </a:r>
            <a:r>
              <a:rPr lang="ja-JP" altLang="en-US" sz="2000" dirty="0"/>
              <a:t>つ。</a:t>
            </a:r>
            <a:endParaRPr lang="en-US" altLang="ja-JP" sz="2000" dirty="0"/>
          </a:p>
          <a:p>
            <a:r>
              <a:rPr lang="ja-JP" altLang="en-US" sz="2000" dirty="0"/>
              <a:t>神経伝達の単位はニューロンといわれる左下のような有機体。</a:t>
            </a:r>
            <a:endParaRPr lang="en-US" altLang="ja-JP" sz="2000" dirty="0"/>
          </a:p>
          <a:p>
            <a:r>
              <a:rPr lang="ja-JP" altLang="en-US" sz="2000" dirty="0"/>
              <a:t>樹状突起でほかのニューロンからの伝達を取り込み、刺激を組み合わせて軸索からほかのニューロンへ送り込む情報を出力する。</a:t>
            </a:r>
            <a:endParaRPr lang="en-US" altLang="ja-JP" sz="2000" dirty="0"/>
          </a:p>
          <a:p>
            <a:r>
              <a:rPr lang="ja-JP" altLang="en-US" sz="2000" dirty="0"/>
              <a:t>ニューラルネットワークはこれを真似したもの（右下図）。</a:t>
            </a:r>
            <a:endParaRPr lang="en-US" altLang="ja-JP" sz="2000" dirty="0"/>
          </a:p>
          <a:p>
            <a:endParaRPr lang="en-US" altLang="ja-JP" dirty="0"/>
          </a:p>
        </p:txBody>
      </p:sp>
      <p:pic>
        <p:nvPicPr>
          <p:cNvPr id="9" name="図 8">
            <a:extLst>
              <a:ext uri="{FF2B5EF4-FFF2-40B4-BE49-F238E27FC236}">
                <a16:creationId xmlns:a16="http://schemas.microsoft.com/office/drawing/2014/main" id="{E337F938-19ED-B7B9-63DC-76F4160EF730}"/>
              </a:ext>
            </a:extLst>
          </p:cNvPr>
          <p:cNvPicPr>
            <a:picLocks noChangeAspect="1"/>
          </p:cNvPicPr>
          <p:nvPr/>
        </p:nvPicPr>
        <p:blipFill>
          <a:blip r:embed="rId2"/>
          <a:stretch>
            <a:fillRect/>
          </a:stretch>
        </p:blipFill>
        <p:spPr>
          <a:xfrm>
            <a:off x="169205" y="3788547"/>
            <a:ext cx="4293104" cy="2530156"/>
          </a:xfrm>
          <a:prstGeom prst="rect">
            <a:avLst/>
          </a:prstGeom>
        </p:spPr>
      </p:pic>
      <p:sp>
        <p:nvSpPr>
          <p:cNvPr id="10" name="楕円 9">
            <a:extLst>
              <a:ext uri="{FF2B5EF4-FFF2-40B4-BE49-F238E27FC236}">
                <a16:creationId xmlns:a16="http://schemas.microsoft.com/office/drawing/2014/main" id="{193F03B9-34A8-9947-C6C6-9B2F76C14897}"/>
              </a:ext>
            </a:extLst>
          </p:cNvPr>
          <p:cNvSpPr/>
          <p:nvPr/>
        </p:nvSpPr>
        <p:spPr>
          <a:xfrm>
            <a:off x="6720840" y="4034567"/>
            <a:ext cx="1531620" cy="1474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重み付き入力</a:t>
            </a:r>
            <a:endParaRPr kumimoji="1" lang="en-US" altLang="ja-JP" dirty="0"/>
          </a:p>
          <a:p>
            <a:pPr algn="ctr"/>
            <a:r>
              <a:rPr kumimoji="1" lang="en-US" altLang="ja-JP" b="1" dirty="0" err="1"/>
              <a:t>Σwi</a:t>
            </a:r>
            <a:r>
              <a:rPr kumimoji="1" lang="en-US" altLang="ja-JP" b="1" dirty="0"/>
              <a:t> xi</a:t>
            </a:r>
          </a:p>
          <a:p>
            <a:pPr algn="ctr"/>
            <a:r>
              <a:rPr lang="ja-JP" altLang="en-US" dirty="0"/>
              <a:t>を計算</a:t>
            </a:r>
            <a:endParaRPr kumimoji="1" lang="ja-JP" altLang="en-US" dirty="0"/>
          </a:p>
        </p:txBody>
      </p:sp>
      <p:sp>
        <p:nvSpPr>
          <p:cNvPr id="11" name="矢印: 右 10">
            <a:extLst>
              <a:ext uri="{FF2B5EF4-FFF2-40B4-BE49-F238E27FC236}">
                <a16:creationId xmlns:a16="http://schemas.microsoft.com/office/drawing/2014/main" id="{DFB5D9D6-3430-1A56-40B7-F6F5B2F60776}"/>
              </a:ext>
            </a:extLst>
          </p:cNvPr>
          <p:cNvSpPr/>
          <p:nvPr/>
        </p:nvSpPr>
        <p:spPr>
          <a:xfrm>
            <a:off x="8366760" y="4451762"/>
            <a:ext cx="1257300"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sp>
        <p:nvSpPr>
          <p:cNvPr id="12" name="テキスト ボックス 11">
            <a:extLst>
              <a:ext uri="{FF2B5EF4-FFF2-40B4-BE49-F238E27FC236}">
                <a16:creationId xmlns:a16="http://schemas.microsoft.com/office/drawing/2014/main" id="{0BC26FC7-BFC2-468F-C8BC-C4F99FB57A83}"/>
              </a:ext>
            </a:extLst>
          </p:cNvPr>
          <p:cNvSpPr txBox="1"/>
          <p:nvPr/>
        </p:nvSpPr>
        <p:spPr>
          <a:xfrm>
            <a:off x="9704070" y="4587136"/>
            <a:ext cx="2163314" cy="400110"/>
          </a:xfrm>
          <a:prstGeom prst="rect">
            <a:avLst/>
          </a:prstGeom>
          <a:noFill/>
        </p:spPr>
        <p:txBody>
          <a:bodyPr wrap="square" rtlCol="0">
            <a:spAutoFit/>
          </a:bodyPr>
          <a:lstStyle/>
          <a:p>
            <a:r>
              <a:rPr kumimoji="1" lang="ja-JP" altLang="en-US" sz="2000" b="1" dirty="0"/>
              <a:t>出力</a:t>
            </a:r>
            <a:r>
              <a:rPr kumimoji="1" lang="en-US" altLang="ja-JP" sz="2000" b="1" dirty="0"/>
              <a:t>y=f(</a:t>
            </a:r>
            <a:r>
              <a:rPr lang="en-US" altLang="ja-JP" sz="2000" b="1" dirty="0" err="1"/>
              <a:t>Σwi</a:t>
            </a:r>
            <a:r>
              <a:rPr lang="en-US" altLang="ja-JP" sz="2000" b="1" dirty="0"/>
              <a:t> xi)</a:t>
            </a:r>
            <a:endParaRPr kumimoji="1" lang="ja-JP" altLang="en-US" sz="2000" b="1" dirty="0"/>
          </a:p>
        </p:txBody>
      </p:sp>
      <p:sp>
        <p:nvSpPr>
          <p:cNvPr id="13" name="テキスト ボックス 12">
            <a:extLst>
              <a:ext uri="{FF2B5EF4-FFF2-40B4-BE49-F238E27FC236}">
                <a16:creationId xmlns:a16="http://schemas.microsoft.com/office/drawing/2014/main" id="{7A8C561B-7815-7A37-21FF-C403A19171BF}"/>
              </a:ext>
            </a:extLst>
          </p:cNvPr>
          <p:cNvSpPr txBox="1"/>
          <p:nvPr/>
        </p:nvSpPr>
        <p:spPr>
          <a:xfrm>
            <a:off x="8342761" y="3663806"/>
            <a:ext cx="2163314" cy="923330"/>
          </a:xfrm>
          <a:prstGeom prst="rect">
            <a:avLst/>
          </a:prstGeom>
          <a:noFill/>
        </p:spPr>
        <p:txBody>
          <a:bodyPr wrap="square" rtlCol="0">
            <a:spAutoFit/>
          </a:bodyPr>
          <a:lstStyle/>
          <a:p>
            <a:r>
              <a:rPr kumimoji="1" lang="ja-JP" altLang="en-US" dirty="0"/>
              <a:t>関数</a:t>
            </a:r>
            <a:r>
              <a:rPr kumimoji="1" lang="en-US" altLang="ja-JP" dirty="0"/>
              <a:t>f</a:t>
            </a:r>
            <a:r>
              <a:rPr kumimoji="1" lang="ja-JP" altLang="en-US" dirty="0"/>
              <a:t>で出力の値を非線形などに変える</a:t>
            </a:r>
          </a:p>
        </p:txBody>
      </p:sp>
      <p:sp>
        <p:nvSpPr>
          <p:cNvPr id="14" name="楕円 13">
            <a:extLst>
              <a:ext uri="{FF2B5EF4-FFF2-40B4-BE49-F238E27FC236}">
                <a16:creationId xmlns:a16="http://schemas.microsoft.com/office/drawing/2014/main" id="{393C02CF-912D-0470-7507-7FB16EF6C238}"/>
              </a:ext>
            </a:extLst>
          </p:cNvPr>
          <p:cNvSpPr/>
          <p:nvPr/>
        </p:nvSpPr>
        <p:spPr>
          <a:xfrm>
            <a:off x="4846319" y="3361022"/>
            <a:ext cx="624841" cy="605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x1</a:t>
            </a:r>
            <a:endParaRPr kumimoji="1" lang="ja-JP" altLang="en-US" dirty="0"/>
          </a:p>
        </p:txBody>
      </p:sp>
      <p:sp>
        <p:nvSpPr>
          <p:cNvPr id="15" name="楕円 14">
            <a:extLst>
              <a:ext uri="{FF2B5EF4-FFF2-40B4-BE49-F238E27FC236}">
                <a16:creationId xmlns:a16="http://schemas.microsoft.com/office/drawing/2014/main" id="{F6C82F0A-D8B3-55EE-F307-884476FFB0D5}"/>
              </a:ext>
            </a:extLst>
          </p:cNvPr>
          <p:cNvSpPr/>
          <p:nvPr/>
        </p:nvSpPr>
        <p:spPr>
          <a:xfrm>
            <a:off x="4846504" y="4034567"/>
            <a:ext cx="624841" cy="605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x2</a:t>
            </a:r>
            <a:endParaRPr kumimoji="1" lang="ja-JP" altLang="en-US" dirty="0"/>
          </a:p>
        </p:txBody>
      </p:sp>
      <p:sp>
        <p:nvSpPr>
          <p:cNvPr id="16" name="楕円 15">
            <a:extLst>
              <a:ext uri="{FF2B5EF4-FFF2-40B4-BE49-F238E27FC236}">
                <a16:creationId xmlns:a16="http://schemas.microsoft.com/office/drawing/2014/main" id="{B51092FC-A66B-18FB-28CB-280FDB83EC60}"/>
              </a:ext>
            </a:extLst>
          </p:cNvPr>
          <p:cNvSpPr/>
          <p:nvPr/>
        </p:nvSpPr>
        <p:spPr>
          <a:xfrm>
            <a:off x="4846318" y="4750842"/>
            <a:ext cx="624841" cy="605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x3</a:t>
            </a:r>
            <a:endParaRPr kumimoji="1" lang="ja-JP" altLang="en-US" dirty="0"/>
          </a:p>
        </p:txBody>
      </p:sp>
      <p:sp>
        <p:nvSpPr>
          <p:cNvPr id="18" name="楕円 17">
            <a:extLst>
              <a:ext uri="{FF2B5EF4-FFF2-40B4-BE49-F238E27FC236}">
                <a16:creationId xmlns:a16="http://schemas.microsoft.com/office/drawing/2014/main" id="{B683510F-716D-F092-A22D-0E8F10F1B2EC}"/>
              </a:ext>
            </a:extLst>
          </p:cNvPr>
          <p:cNvSpPr/>
          <p:nvPr/>
        </p:nvSpPr>
        <p:spPr>
          <a:xfrm>
            <a:off x="4846317" y="6176963"/>
            <a:ext cx="624841" cy="605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xn</a:t>
            </a:r>
            <a:endParaRPr kumimoji="1" lang="ja-JP" altLang="en-US" dirty="0"/>
          </a:p>
        </p:txBody>
      </p:sp>
      <p:sp>
        <p:nvSpPr>
          <p:cNvPr id="19" name="テキスト ボックス 18">
            <a:extLst>
              <a:ext uri="{FF2B5EF4-FFF2-40B4-BE49-F238E27FC236}">
                <a16:creationId xmlns:a16="http://schemas.microsoft.com/office/drawing/2014/main" id="{B8242B7A-4905-2D22-1BD0-0E72B0B6B98E}"/>
              </a:ext>
            </a:extLst>
          </p:cNvPr>
          <p:cNvSpPr txBox="1"/>
          <p:nvPr/>
        </p:nvSpPr>
        <p:spPr>
          <a:xfrm>
            <a:off x="4659628" y="5533966"/>
            <a:ext cx="738664" cy="605567"/>
          </a:xfrm>
          <a:prstGeom prst="rect">
            <a:avLst/>
          </a:prstGeom>
          <a:noFill/>
        </p:spPr>
        <p:txBody>
          <a:bodyPr vert="eaVert" wrap="square" rtlCol="0">
            <a:spAutoFit/>
          </a:bodyPr>
          <a:lstStyle/>
          <a:p>
            <a:r>
              <a:rPr lang="en-US" altLang="ja-JP" dirty="0"/>
              <a:t>…</a:t>
            </a:r>
          </a:p>
          <a:p>
            <a:endParaRPr kumimoji="1" lang="ja-JP" altLang="en-US" dirty="0"/>
          </a:p>
        </p:txBody>
      </p:sp>
      <p:cxnSp>
        <p:nvCxnSpPr>
          <p:cNvPr id="21" name="直線矢印コネクタ 20">
            <a:extLst>
              <a:ext uri="{FF2B5EF4-FFF2-40B4-BE49-F238E27FC236}">
                <a16:creationId xmlns:a16="http://schemas.microsoft.com/office/drawing/2014/main" id="{646287D4-C24A-974C-34E1-6B49481BB9CE}"/>
              </a:ext>
            </a:extLst>
          </p:cNvPr>
          <p:cNvCxnSpPr>
            <a:cxnSpLocks/>
            <a:endCxn id="10" idx="1"/>
          </p:cNvCxnSpPr>
          <p:nvPr/>
        </p:nvCxnSpPr>
        <p:spPr>
          <a:xfrm>
            <a:off x="5520121" y="3663805"/>
            <a:ext cx="1425020" cy="5866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AB0CC413-27C2-098D-5198-64DB8D4CCDF1}"/>
              </a:ext>
            </a:extLst>
          </p:cNvPr>
          <p:cNvCxnSpPr>
            <a:cxnSpLocks/>
          </p:cNvCxnSpPr>
          <p:nvPr/>
        </p:nvCxnSpPr>
        <p:spPr>
          <a:xfrm>
            <a:off x="5520121" y="4314869"/>
            <a:ext cx="1200536" cy="127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277E2881-79F8-C578-1764-3E4DA4EEF3D5}"/>
              </a:ext>
            </a:extLst>
          </p:cNvPr>
          <p:cNvCxnSpPr>
            <a:cxnSpLocks/>
            <a:endCxn id="10" idx="2"/>
          </p:cNvCxnSpPr>
          <p:nvPr/>
        </p:nvCxnSpPr>
        <p:spPr>
          <a:xfrm flipV="1">
            <a:off x="5523931" y="4771802"/>
            <a:ext cx="1196909" cy="251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B5379FDD-B6E3-8F19-6FED-56645412B932}"/>
              </a:ext>
            </a:extLst>
          </p:cNvPr>
          <p:cNvCxnSpPr>
            <a:cxnSpLocks/>
            <a:endCxn id="10" idx="3"/>
          </p:cNvCxnSpPr>
          <p:nvPr/>
        </p:nvCxnSpPr>
        <p:spPr>
          <a:xfrm flipV="1">
            <a:off x="5497545" y="5293106"/>
            <a:ext cx="1447596" cy="11110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0B288A9B-94E1-0C08-AE84-4DF88D2E7E6B}"/>
              </a:ext>
            </a:extLst>
          </p:cNvPr>
          <p:cNvSpPr/>
          <p:nvPr/>
        </p:nvSpPr>
        <p:spPr>
          <a:xfrm>
            <a:off x="7201933" y="5743722"/>
            <a:ext cx="1673079" cy="8382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計算の最小単位ニューロン</a:t>
            </a:r>
            <a:endParaRPr kumimoji="1" lang="ja-JP" altLang="en-US" dirty="0"/>
          </a:p>
        </p:txBody>
      </p:sp>
      <p:sp>
        <p:nvSpPr>
          <p:cNvPr id="32" name="テキスト ボックス 31">
            <a:extLst>
              <a:ext uri="{FF2B5EF4-FFF2-40B4-BE49-F238E27FC236}">
                <a16:creationId xmlns:a16="http://schemas.microsoft.com/office/drawing/2014/main" id="{76E4A170-AC4A-BCEE-8A07-694227D0643F}"/>
              </a:ext>
            </a:extLst>
          </p:cNvPr>
          <p:cNvSpPr txBox="1"/>
          <p:nvPr/>
        </p:nvSpPr>
        <p:spPr>
          <a:xfrm>
            <a:off x="5919418" y="3479139"/>
            <a:ext cx="914217" cy="369332"/>
          </a:xfrm>
          <a:prstGeom prst="rect">
            <a:avLst/>
          </a:prstGeom>
          <a:noFill/>
        </p:spPr>
        <p:txBody>
          <a:bodyPr wrap="square" rtlCol="0">
            <a:spAutoFit/>
          </a:bodyPr>
          <a:lstStyle/>
          <a:p>
            <a:r>
              <a:rPr kumimoji="1" lang="en-US" altLang="ja-JP" dirty="0"/>
              <a:t>w1</a:t>
            </a:r>
            <a:endParaRPr kumimoji="1" lang="ja-JP" altLang="en-US" dirty="0"/>
          </a:p>
        </p:txBody>
      </p:sp>
      <p:sp>
        <p:nvSpPr>
          <p:cNvPr id="33" name="テキスト ボックス 32">
            <a:extLst>
              <a:ext uri="{FF2B5EF4-FFF2-40B4-BE49-F238E27FC236}">
                <a16:creationId xmlns:a16="http://schemas.microsoft.com/office/drawing/2014/main" id="{F5B79647-9291-5751-99D1-3B8ADA803ABB}"/>
              </a:ext>
            </a:extLst>
          </p:cNvPr>
          <p:cNvSpPr txBox="1"/>
          <p:nvPr/>
        </p:nvSpPr>
        <p:spPr>
          <a:xfrm>
            <a:off x="5671741" y="4359978"/>
            <a:ext cx="914217" cy="369332"/>
          </a:xfrm>
          <a:prstGeom prst="rect">
            <a:avLst/>
          </a:prstGeom>
          <a:noFill/>
        </p:spPr>
        <p:txBody>
          <a:bodyPr wrap="square" rtlCol="0">
            <a:spAutoFit/>
          </a:bodyPr>
          <a:lstStyle/>
          <a:p>
            <a:r>
              <a:rPr kumimoji="1" lang="en-US" altLang="ja-JP" dirty="0"/>
              <a:t>w2</a:t>
            </a:r>
            <a:endParaRPr kumimoji="1" lang="ja-JP" altLang="en-US" dirty="0"/>
          </a:p>
        </p:txBody>
      </p:sp>
      <p:sp>
        <p:nvSpPr>
          <p:cNvPr id="34" name="テキスト ボックス 33">
            <a:extLst>
              <a:ext uri="{FF2B5EF4-FFF2-40B4-BE49-F238E27FC236}">
                <a16:creationId xmlns:a16="http://schemas.microsoft.com/office/drawing/2014/main" id="{AC33950A-97F7-A968-D213-CD49DC657186}"/>
              </a:ext>
            </a:extLst>
          </p:cNvPr>
          <p:cNvSpPr txBox="1"/>
          <p:nvPr/>
        </p:nvSpPr>
        <p:spPr>
          <a:xfrm>
            <a:off x="5716322" y="5091842"/>
            <a:ext cx="914217" cy="369332"/>
          </a:xfrm>
          <a:prstGeom prst="rect">
            <a:avLst/>
          </a:prstGeom>
          <a:noFill/>
        </p:spPr>
        <p:txBody>
          <a:bodyPr wrap="square" rtlCol="0">
            <a:spAutoFit/>
          </a:bodyPr>
          <a:lstStyle/>
          <a:p>
            <a:r>
              <a:rPr kumimoji="1" lang="en-US" altLang="ja-JP" dirty="0"/>
              <a:t>w3</a:t>
            </a:r>
            <a:endParaRPr kumimoji="1" lang="ja-JP" altLang="en-US" dirty="0"/>
          </a:p>
        </p:txBody>
      </p:sp>
      <p:sp>
        <p:nvSpPr>
          <p:cNvPr id="35" name="テキスト ボックス 34">
            <a:extLst>
              <a:ext uri="{FF2B5EF4-FFF2-40B4-BE49-F238E27FC236}">
                <a16:creationId xmlns:a16="http://schemas.microsoft.com/office/drawing/2014/main" id="{8235343B-99C9-94F6-F10F-CB0BBB1EBCE5}"/>
              </a:ext>
            </a:extLst>
          </p:cNvPr>
          <p:cNvSpPr txBox="1"/>
          <p:nvPr/>
        </p:nvSpPr>
        <p:spPr>
          <a:xfrm>
            <a:off x="5638891" y="6236053"/>
            <a:ext cx="914217" cy="369332"/>
          </a:xfrm>
          <a:prstGeom prst="rect">
            <a:avLst/>
          </a:prstGeom>
          <a:noFill/>
        </p:spPr>
        <p:txBody>
          <a:bodyPr wrap="square" rtlCol="0">
            <a:spAutoFit/>
          </a:bodyPr>
          <a:lstStyle/>
          <a:p>
            <a:r>
              <a:rPr kumimoji="1" lang="en-US" altLang="ja-JP" dirty="0" err="1"/>
              <a:t>wn</a:t>
            </a:r>
            <a:endParaRPr kumimoji="1" lang="ja-JP" altLang="en-US" dirty="0"/>
          </a:p>
        </p:txBody>
      </p:sp>
      <p:sp>
        <p:nvSpPr>
          <p:cNvPr id="36" name="正方形/長方形 35">
            <a:extLst>
              <a:ext uri="{FF2B5EF4-FFF2-40B4-BE49-F238E27FC236}">
                <a16:creationId xmlns:a16="http://schemas.microsoft.com/office/drawing/2014/main" id="{B530D8EA-91CA-4D41-B810-D61F9BAAA53C}"/>
              </a:ext>
            </a:extLst>
          </p:cNvPr>
          <p:cNvSpPr/>
          <p:nvPr/>
        </p:nvSpPr>
        <p:spPr>
          <a:xfrm>
            <a:off x="4617720" y="3361022"/>
            <a:ext cx="6960870" cy="342150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0403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DFEFE5-8368-806A-19EB-C83FC2CC4693}"/>
              </a:ext>
            </a:extLst>
          </p:cNvPr>
          <p:cNvSpPr>
            <a:spLocks noGrp="1"/>
          </p:cNvSpPr>
          <p:nvPr>
            <p:ph type="title"/>
          </p:nvPr>
        </p:nvSpPr>
        <p:spPr/>
        <p:txBody>
          <a:bodyPr/>
          <a:lstStyle/>
          <a:p>
            <a:r>
              <a:rPr kumimoji="1" lang="ja-JP" altLang="en-US" dirty="0"/>
              <a:t>ディープラーニングとは</a:t>
            </a:r>
          </a:p>
        </p:txBody>
      </p:sp>
      <p:sp>
        <p:nvSpPr>
          <p:cNvPr id="3" name="コンテンツ プレースホルダー 2">
            <a:extLst>
              <a:ext uri="{FF2B5EF4-FFF2-40B4-BE49-F238E27FC236}">
                <a16:creationId xmlns:a16="http://schemas.microsoft.com/office/drawing/2014/main" id="{F6887319-CBFD-BC29-7C83-C2F659F1FAD8}"/>
              </a:ext>
            </a:extLst>
          </p:cNvPr>
          <p:cNvSpPr>
            <a:spLocks noGrp="1"/>
          </p:cNvSpPr>
          <p:nvPr>
            <p:ph idx="1"/>
          </p:nvPr>
        </p:nvSpPr>
        <p:spPr>
          <a:xfrm>
            <a:off x="838200" y="1684456"/>
            <a:ext cx="10515600" cy="2868410"/>
          </a:xfrm>
        </p:spPr>
        <p:txBody>
          <a:bodyPr>
            <a:normAutofit/>
          </a:bodyPr>
          <a:lstStyle/>
          <a:p>
            <a:r>
              <a:rPr lang="ja-JP" altLang="en-US" dirty="0"/>
              <a:t>ディープラーニングとは、</a:t>
            </a:r>
            <a:r>
              <a:rPr lang="ja-JP" altLang="en-US" b="1" dirty="0">
                <a:solidFill>
                  <a:schemeClr val="accent1"/>
                </a:solidFill>
              </a:rPr>
              <a:t>単に層の深い</a:t>
            </a:r>
            <a:r>
              <a:rPr lang="ja-JP" altLang="en-US" dirty="0"/>
              <a:t>ニューラルネットワークを使った</a:t>
            </a:r>
            <a:r>
              <a:rPr lang="en-US" altLang="ja-JP" dirty="0"/>
              <a:t>”</a:t>
            </a:r>
            <a:r>
              <a:rPr lang="ja-JP" altLang="en-US" dirty="0"/>
              <a:t>学習</a:t>
            </a:r>
            <a:r>
              <a:rPr lang="en-US" altLang="ja-JP" dirty="0"/>
              <a:t>”</a:t>
            </a:r>
            <a:r>
              <a:rPr lang="ja-JP" altLang="en-US" dirty="0"/>
              <a:t>のことをいう。</a:t>
            </a:r>
            <a:endParaRPr lang="en-US" altLang="ja-JP" dirty="0"/>
          </a:p>
          <a:p>
            <a:r>
              <a:rPr kumimoji="1" lang="ja-JP" altLang="en-US" dirty="0"/>
              <a:t>このときどれくらい深ければディープラーニングというのかについては決まりはなく、計算リソースのなかった昔はたった</a:t>
            </a:r>
            <a:r>
              <a:rPr lang="en-US" altLang="ja-JP" dirty="0"/>
              <a:t>4</a:t>
            </a:r>
            <a:r>
              <a:rPr kumimoji="1" lang="en-US" altLang="ja-JP" dirty="0"/>
              <a:t>,5</a:t>
            </a:r>
            <a:r>
              <a:rPr kumimoji="1" lang="ja-JP" altLang="en-US" dirty="0"/>
              <a:t>層でもディープと呼んでいた。</a:t>
            </a:r>
            <a:endParaRPr kumimoji="1" lang="en-US" altLang="ja-JP" dirty="0"/>
          </a:p>
          <a:p>
            <a:r>
              <a:rPr kumimoji="1" lang="ja-JP" altLang="en-US" u="sng" dirty="0">
                <a:uFill>
                  <a:solidFill>
                    <a:srgbClr val="C00000"/>
                  </a:solidFill>
                </a:uFill>
              </a:rPr>
              <a:t>浅いニューラルネットワーク学習とは言わず</a:t>
            </a:r>
            <a:r>
              <a:rPr kumimoji="1" lang="ja-JP" altLang="en-US" dirty="0"/>
              <a:t>、層が浅いものについても含めてディープラーニングといえばよい</a:t>
            </a:r>
            <a:r>
              <a:rPr kumimoji="1" lang="ja-JP" altLang="en-US" sz="2000" dirty="0"/>
              <a:t>（</a:t>
            </a:r>
            <a:r>
              <a:rPr lang="ja-JP" altLang="en-US" sz="2000" dirty="0"/>
              <a:t>業界の</a:t>
            </a:r>
            <a:r>
              <a:rPr kumimoji="1" lang="ja-JP" altLang="en-US" sz="2000" dirty="0"/>
              <a:t>感覚）</a:t>
            </a:r>
            <a:r>
              <a:rPr kumimoji="1" lang="ja-JP" altLang="en-US" dirty="0"/>
              <a:t>。</a:t>
            </a:r>
          </a:p>
        </p:txBody>
      </p:sp>
      <p:pic>
        <p:nvPicPr>
          <p:cNvPr id="5" name="図 4">
            <a:extLst>
              <a:ext uri="{FF2B5EF4-FFF2-40B4-BE49-F238E27FC236}">
                <a16:creationId xmlns:a16="http://schemas.microsoft.com/office/drawing/2014/main" id="{161EA8ED-56B7-1E7D-A5C4-CF822F0B955B}"/>
              </a:ext>
            </a:extLst>
          </p:cNvPr>
          <p:cNvPicPr>
            <a:picLocks noChangeAspect="1"/>
          </p:cNvPicPr>
          <p:nvPr/>
        </p:nvPicPr>
        <p:blipFill>
          <a:blip r:embed="rId2"/>
          <a:stretch>
            <a:fillRect/>
          </a:stretch>
        </p:blipFill>
        <p:spPr>
          <a:xfrm>
            <a:off x="4305594" y="3814512"/>
            <a:ext cx="6103066" cy="2433888"/>
          </a:xfrm>
          <a:prstGeom prst="rect">
            <a:avLst/>
          </a:prstGeom>
        </p:spPr>
      </p:pic>
      <p:sp>
        <p:nvSpPr>
          <p:cNvPr id="6" name="テキスト ボックス 5">
            <a:extLst>
              <a:ext uri="{FF2B5EF4-FFF2-40B4-BE49-F238E27FC236}">
                <a16:creationId xmlns:a16="http://schemas.microsoft.com/office/drawing/2014/main" id="{0346EEE5-E070-2D50-3A40-A87D9202568D}"/>
              </a:ext>
            </a:extLst>
          </p:cNvPr>
          <p:cNvSpPr txBox="1"/>
          <p:nvPr/>
        </p:nvSpPr>
        <p:spPr>
          <a:xfrm>
            <a:off x="1981414" y="4333908"/>
            <a:ext cx="2163314" cy="1477328"/>
          </a:xfrm>
          <a:prstGeom prst="rect">
            <a:avLst/>
          </a:prstGeom>
          <a:noFill/>
          <a:ln>
            <a:solidFill>
              <a:schemeClr val="tx1"/>
            </a:solidFill>
          </a:ln>
        </p:spPr>
        <p:txBody>
          <a:bodyPr wrap="square" rtlCol="0">
            <a:spAutoFit/>
          </a:bodyPr>
          <a:lstStyle/>
          <a:p>
            <a:r>
              <a:rPr lang="ja-JP" altLang="en-US" dirty="0"/>
              <a:t>左と右では、層が深くなるだけで使っている道具、仕組みは同じである点を理解する</a:t>
            </a:r>
            <a:endParaRPr kumimoji="1" lang="en-US" altLang="ja-JP" dirty="0"/>
          </a:p>
        </p:txBody>
      </p:sp>
    </p:spTree>
    <p:extLst>
      <p:ext uri="{BB962C8B-B14F-4D97-AF65-F5344CB8AC3E}">
        <p14:creationId xmlns:p14="http://schemas.microsoft.com/office/powerpoint/2010/main" val="244582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4C686-82C7-B194-C643-D4A1960BF4B6}"/>
              </a:ext>
            </a:extLst>
          </p:cNvPr>
          <p:cNvSpPr>
            <a:spLocks noGrp="1"/>
          </p:cNvSpPr>
          <p:nvPr>
            <p:ph type="title"/>
          </p:nvPr>
        </p:nvSpPr>
        <p:spPr/>
        <p:txBody>
          <a:bodyPr/>
          <a:lstStyle/>
          <a:p>
            <a:r>
              <a:rPr lang="ja-JP" altLang="en-US" dirty="0"/>
              <a:t>ニューラルネットワーク</a:t>
            </a:r>
            <a:r>
              <a:rPr kumimoji="1" lang="ja-JP" altLang="en-US" dirty="0"/>
              <a:t>の種類</a:t>
            </a:r>
          </a:p>
        </p:txBody>
      </p:sp>
      <p:sp>
        <p:nvSpPr>
          <p:cNvPr id="3" name="コンテンツ プレースホルダー 2">
            <a:extLst>
              <a:ext uri="{FF2B5EF4-FFF2-40B4-BE49-F238E27FC236}">
                <a16:creationId xmlns:a16="http://schemas.microsoft.com/office/drawing/2014/main" id="{426620AB-2348-3058-414B-781CE358A4E2}"/>
              </a:ext>
            </a:extLst>
          </p:cNvPr>
          <p:cNvSpPr>
            <a:spLocks noGrp="1"/>
          </p:cNvSpPr>
          <p:nvPr>
            <p:ph idx="1"/>
          </p:nvPr>
        </p:nvSpPr>
        <p:spPr/>
        <p:txBody>
          <a:bodyPr/>
          <a:lstStyle/>
          <a:p>
            <a:r>
              <a:rPr lang="ja-JP" altLang="en-US" dirty="0"/>
              <a:t>ニューラルネットワーク</a:t>
            </a:r>
            <a:r>
              <a:rPr kumimoji="1" lang="ja-JP" altLang="en-US" dirty="0"/>
              <a:t>には大きく、次の</a:t>
            </a:r>
            <a:r>
              <a:rPr kumimoji="1" lang="en-US" altLang="ja-JP" dirty="0"/>
              <a:t>3</a:t>
            </a:r>
            <a:r>
              <a:rPr kumimoji="1" lang="ja-JP" altLang="en-US" dirty="0"/>
              <a:t>つの種類がある。</a:t>
            </a:r>
            <a:endParaRPr kumimoji="1" lang="en-US" altLang="ja-JP" dirty="0"/>
          </a:p>
          <a:p>
            <a:pPr marL="0" indent="0">
              <a:buNone/>
            </a:pPr>
            <a:r>
              <a:rPr lang="ja-JP" altLang="en-US" dirty="0"/>
              <a:t>①</a:t>
            </a:r>
            <a:r>
              <a:rPr lang="en-US" altLang="ja-JP" dirty="0"/>
              <a:t>p.8</a:t>
            </a:r>
            <a:r>
              <a:rPr lang="ja-JP" altLang="en-US" dirty="0"/>
              <a:t>のニューロンをつなげ合わせただけの基礎のニューラルネットワーク（以降、</a:t>
            </a:r>
            <a:r>
              <a:rPr lang="ja-JP" altLang="en-US" dirty="0">
                <a:solidFill>
                  <a:srgbClr val="C00000"/>
                </a:solidFill>
              </a:rPr>
              <a:t>基礎ニューラルネットワーク</a:t>
            </a:r>
            <a:r>
              <a:rPr lang="ja-JP" altLang="en-US" dirty="0"/>
              <a:t>という）</a:t>
            </a:r>
            <a:br>
              <a:rPr lang="en-US" altLang="ja-JP" dirty="0"/>
            </a:br>
            <a:endParaRPr lang="en-US" altLang="ja-JP" dirty="0"/>
          </a:p>
          <a:p>
            <a:pPr marL="0" indent="0">
              <a:buNone/>
            </a:pPr>
            <a:r>
              <a:rPr kumimoji="1" lang="ja-JP" altLang="en-US" b="1" dirty="0"/>
              <a:t>②画像用の特殊なニューロンを用意した</a:t>
            </a:r>
            <a:r>
              <a:rPr kumimoji="1" lang="en-US" altLang="ja-JP" b="1" dirty="0">
                <a:solidFill>
                  <a:schemeClr val="accent2"/>
                </a:solidFill>
              </a:rPr>
              <a:t>CNN</a:t>
            </a:r>
            <a:r>
              <a:rPr kumimoji="1" lang="ja-JP" altLang="en-US" b="1" dirty="0"/>
              <a:t>（畳み込みニューラルネットワーク）⇒後述する</a:t>
            </a:r>
            <a:br>
              <a:rPr kumimoji="1" lang="en-US" altLang="ja-JP" dirty="0"/>
            </a:br>
            <a:endParaRPr kumimoji="1" lang="en-US" altLang="ja-JP" dirty="0"/>
          </a:p>
          <a:p>
            <a:pPr marL="0" indent="0">
              <a:buNone/>
            </a:pPr>
            <a:r>
              <a:rPr lang="ja-JP" altLang="en-US" dirty="0"/>
              <a:t>③時系列データや自然言語処理など、入力の値に順番や方向性が存在する場合に適する</a:t>
            </a:r>
            <a:r>
              <a:rPr lang="en-US" altLang="ja-JP" dirty="0">
                <a:solidFill>
                  <a:srgbClr val="00B050"/>
                </a:solidFill>
              </a:rPr>
              <a:t>RNN</a:t>
            </a:r>
            <a:r>
              <a:rPr lang="ja-JP" altLang="en-US" dirty="0"/>
              <a:t>（再起型とニューラルネットワーク）</a:t>
            </a:r>
            <a:endParaRPr kumimoji="1" lang="ja-JP" altLang="en-US" dirty="0"/>
          </a:p>
        </p:txBody>
      </p:sp>
      <p:sp>
        <p:nvSpPr>
          <p:cNvPr id="4" name="正方形/長方形 3">
            <a:extLst>
              <a:ext uri="{FF2B5EF4-FFF2-40B4-BE49-F238E27FC236}">
                <a16:creationId xmlns:a16="http://schemas.microsoft.com/office/drawing/2014/main" id="{E5ECA270-B412-B4B6-5EE4-578112314D32}"/>
              </a:ext>
            </a:extLst>
          </p:cNvPr>
          <p:cNvSpPr/>
          <p:nvPr/>
        </p:nvSpPr>
        <p:spPr>
          <a:xfrm>
            <a:off x="248920" y="1727642"/>
            <a:ext cx="10515600" cy="39108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5505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A699E-12FE-B36E-6738-95A1A3B9355C}"/>
              </a:ext>
            </a:extLst>
          </p:cNvPr>
          <p:cNvSpPr>
            <a:spLocks noGrp="1"/>
          </p:cNvSpPr>
          <p:nvPr>
            <p:ph type="title"/>
          </p:nvPr>
        </p:nvSpPr>
        <p:spPr/>
        <p:txBody>
          <a:bodyPr/>
          <a:lstStyle/>
          <a:p>
            <a:r>
              <a:rPr kumimoji="1" lang="ja-JP" altLang="en-US" dirty="0"/>
              <a:t>ニューラルネットワークについて</a:t>
            </a:r>
            <a:br>
              <a:rPr kumimoji="1" lang="en-US" altLang="ja-JP" dirty="0"/>
            </a:br>
            <a:r>
              <a:rPr kumimoji="1" lang="ja-JP" altLang="en-US" dirty="0"/>
              <a:t>少しだけ深入りする</a:t>
            </a:r>
          </a:p>
        </p:txBody>
      </p:sp>
      <p:sp>
        <p:nvSpPr>
          <p:cNvPr id="3" name="コンテンツ プレースホルダー 2">
            <a:extLst>
              <a:ext uri="{FF2B5EF4-FFF2-40B4-BE49-F238E27FC236}">
                <a16:creationId xmlns:a16="http://schemas.microsoft.com/office/drawing/2014/main" id="{52EC2C78-652D-66CB-F171-5A99AFFD7434}"/>
              </a:ext>
            </a:extLst>
          </p:cNvPr>
          <p:cNvSpPr>
            <a:spLocks noGrp="1"/>
          </p:cNvSpPr>
          <p:nvPr>
            <p:ph idx="1"/>
          </p:nvPr>
        </p:nvSpPr>
        <p:spPr>
          <a:xfrm>
            <a:off x="838200" y="1825625"/>
            <a:ext cx="10676466" cy="3014230"/>
          </a:xfrm>
        </p:spPr>
        <p:txBody>
          <a:bodyPr>
            <a:normAutofit/>
          </a:bodyPr>
          <a:lstStyle/>
          <a:p>
            <a:pPr marL="0" indent="0">
              <a:buNone/>
            </a:pPr>
            <a:r>
              <a:rPr lang="ja-JP" altLang="en-US" dirty="0"/>
              <a:t>以下</a:t>
            </a:r>
            <a:r>
              <a:rPr lang="en-US" altLang="ja-JP" dirty="0"/>
              <a:t>3</a:t>
            </a:r>
            <a:r>
              <a:rPr lang="ja-JP" altLang="en-US" dirty="0"/>
              <a:t>点について、次のスライドから説明する。</a:t>
            </a:r>
            <a:endParaRPr kumimoji="1" lang="en-US" altLang="ja-JP" dirty="0"/>
          </a:p>
          <a:p>
            <a:r>
              <a:rPr kumimoji="1" lang="ja-JP" altLang="en-US" dirty="0"/>
              <a:t>ニューラルネットワークはどのように自身の力で学習を行っているのか？⇒</a:t>
            </a:r>
            <a:r>
              <a:rPr kumimoji="1" lang="ja-JP" altLang="en-US" b="1" dirty="0"/>
              <a:t>逆伝搬</a:t>
            </a:r>
            <a:endParaRPr kumimoji="1" lang="en-US" altLang="ja-JP" b="1" dirty="0"/>
          </a:p>
          <a:p>
            <a:r>
              <a:rPr lang="ja-JP" altLang="en-US" dirty="0"/>
              <a:t>ニューラルネットワークが伝えている情報っていったい何だろう？⇒</a:t>
            </a:r>
            <a:r>
              <a:rPr lang="ja-JP" altLang="en-US" b="1" dirty="0"/>
              <a:t>順伝搬（情報の組み合わせ）</a:t>
            </a:r>
            <a:endParaRPr lang="en-US" altLang="ja-JP" b="1" dirty="0"/>
          </a:p>
          <a:p>
            <a:r>
              <a:rPr kumimoji="1" lang="ja-JP" altLang="en-US" dirty="0"/>
              <a:t>ニューラルネットワークの種類が違うと何が違うのか？</a:t>
            </a:r>
            <a:br>
              <a:rPr kumimoji="1" lang="en-US" altLang="ja-JP" dirty="0"/>
            </a:br>
            <a:r>
              <a:rPr kumimoji="1" lang="ja-JP" altLang="en-US" dirty="0"/>
              <a:t>⇒</a:t>
            </a:r>
            <a:r>
              <a:rPr kumimoji="1" lang="ja-JP" altLang="en-US" b="1" dirty="0">
                <a:solidFill>
                  <a:srgbClr val="C00000"/>
                </a:solidFill>
              </a:rPr>
              <a:t>重みの並べ</a:t>
            </a:r>
            <a:r>
              <a:rPr lang="ja-JP" altLang="en-US" b="1" dirty="0">
                <a:solidFill>
                  <a:srgbClr val="C00000"/>
                </a:solidFill>
              </a:rPr>
              <a:t>方と計算の仕方</a:t>
            </a:r>
            <a:br>
              <a:rPr lang="en-US" altLang="ja-JP" b="1" dirty="0">
                <a:solidFill>
                  <a:srgbClr val="C00000"/>
                </a:solidFill>
              </a:rPr>
            </a:br>
            <a:r>
              <a:rPr lang="ja-JP" altLang="en-US" b="1" dirty="0">
                <a:solidFill>
                  <a:srgbClr val="C00000"/>
                </a:solidFill>
              </a:rPr>
              <a:t>（丸の中身）</a:t>
            </a:r>
            <a:endParaRPr kumimoji="1" lang="en-US" altLang="ja-JP" b="1" dirty="0">
              <a:solidFill>
                <a:srgbClr val="C00000"/>
              </a:solidFill>
            </a:endParaRPr>
          </a:p>
          <a:p>
            <a:endParaRPr kumimoji="1" lang="en-US" altLang="ja-JP" dirty="0"/>
          </a:p>
          <a:p>
            <a:endParaRPr kumimoji="1" lang="en-US" altLang="ja-JP" dirty="0"/>
          </a:p>
          <a:p>
            <a:endParaRPr kumimoji="1" lang="ja-JP" altLang="en-US" dirty="0"/>
          </a:p>
        </p:txBody>
      </p:sp>
      <p:pic>
        <p:nvPicPr>
          <p:cNvPr id="4" name="図 3">
            <a:extLst>
              <a:ext uri="{FF2B5EF4-FFF2-40B4-BE49-F238E27FC236}">
                <a16:creationId xmlns:a16="http://schemas.microsoft.com/office/drawing/2014/main" id="{5D8FEB06-FAC7-663B-DDC5-9E2EF77EAA6F}"/>
              </a:ext>
            </a:extLst>
          </p:cNvPr>
          <p:cNvPicPr>
            <a:picLocks noChangeAspect="1"/>
          </p:cNvPicPr>
          <p:nvPr/>
        </p:nvPicPr>
        <p:blipFill>
          <a:blip r:embed="rId2"/>
          <a:stretch>
            <a:fillRect/>
          </a:stretch>
        </p:blipFill>
        <p:spPr>
          <a:xfrm>
            <a:off x="7774016" y="4198510"/>
            <a:ext cx="3480262" cy="2035050"/>
          </a:xfrm>
          <a:prstGeom prst="rect">
            <a:avLst/>
          </a:prstGeom>
        </p:spPr>
      </p:pic>
      <p:sp>
        <p:nvSpPr>
          <p:cNvPr id="5" name="矢印: 右 4">
            <a:extLst>
              <a:ext uri="{FF2B5EF4-FFF2-40B4-BE49-F238E27FC236}">
                <a16:creationId xmlns:a16="http://schemas.microsoft.com/office/drawing/2014/main" id="{DAD0798E-22C9-D72F-AA00-F47C9D3D5896}"/>
              </a:ext>
            </a:extLst>
          </p:cNvPr>
          <p:cNvSpPr/>
          <p:nvPr/>
        </p:nvSpPr>
        <p:spPr>
          <a:xfrm flipH="1">
            <a:off x="8438340" y="6078787"/>
            <a:ext cx="2152995" cy="26871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C7DAF25-39E3-BEB2-ED96-3B7880708F6D}"/>
              </a:ext>
            </a:extLst>
          </p:cNvPr>
          <p:cNvSpPr/>
          <p:nvPr/>
        </p:nvSpPr>
        <p:spPr>
          <a:xfrm>
            <a:off x="8488218" y="4180860"/>
            <a:ext cx="2051858" cy="25544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67E5AD0D-6178-D871-AF2F-55057935F75E}"/>
              </a:ext>
            </a:extLst>
          </p:cNvPr>
          <p:cNvSpPr/>
          <p:nvPr/>
        </p:nvSpPr>
        <p:spPr>
          <a:xfrm>
            <a:off x="8569264" y="4478873"/>
            <a:ext cx="498764" cy="44057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DCE8EB8-9198-20E4-1DB4-C221FC2828FC}"/>
              </a:ext>
            </a:extLst>
          </p:cNvPr>
          <p:cNvSpPr txBox="1"/>
          <p:nvPr/>
        </p:nvSpPr>
        <p:spPr>
          <a:xfrm>
            <a:off x="8701926" y="3516049"/>
            <a:ext cx="1838150" cy="646331"/>
          </a:xfrm>
          <a:prstGeom prst="rect">
            <a:avLst/>
          </a:prstGeom>
          <a:noFill/>
        </p:spPr>
        <p:txBody>
          <a:bodyPr wrap="square" rtlCol="0">
            <a:spAutoFit/>
          </a:bodyPr>
          <a:lstStyle/>
          <a:p>
            <a:r>
              <a:rPr kumimoji="1" lang="ja-JP" altLang="en-US" dirty="0">
                <a:solidFill>
                  <a:srgbClr val="00B050"/>
                </a:solidFill>
              </a:rPr>
              <a:t>順伝搬（情報の組み合わせ）</a:t>
            </a:r>
          </a:p>
        </p:txBody>
      </p:sp>
      <p:sp>
        <p:nvSpPr>
          <p:cNvPr id="9" name="テキスト ボックス 8">
            <a:extLst>
              <a:ext uri="{FF2B5EF4-FFF2-40B4-BE49-F238E27FC236}">
                <a16:creationId xmlns:a16="http://schemas.microsoft.com/office/drawing/2014/main" id="{DD7E4770-9418-1222-2E9C-BC0EECF3C8C6}"/>
              </a:ext>
            </a:extLst>
          </p:cNvPr>
          <p:cNvSpPr txBox="1"/>
          <p:nvPr/>
        </p:nvSpPr>
        <p:spPr>
          <a:xfrm>
            <a:off x="9068028" y="6392746"/>
            <a:ext cx="1523307" cy="369332"/>
          </a:xfrm>
          <a:prstGeom prst="rect">
            <a:avLst/>
          </a:prstGeom>
          <a:noFill/>
        </p:spPr>
        <p:txBody>
          <a:bodyPr wrap="square" rtlCol="0">
            <a:spAutoFit/>
          </a:bodyPr>
          <a:lstStyle/>
          <a:p>
            <a:r>
              <a:rPr kumimoji="1" lang="ja-JP" altLang="en-US" dirty="0">
                <a:solidFill>
                  <a:schemeClr val="accent2"/>
                </a:solidFill>
              </a:rPr>
              <a:t>逆伝搬</a:t>
            </a:r>
          </a:p>
        </p:txBody>
      </p:sp>
    </p:spTree>
    <p:extLst>
      <p:ext uri="{BB962C8B-B14F-4D97-AF65-F5344CB8AC3E}">
        <p14:creationId xmlns:p14="http://schemas.microsoft.com/office/powerpoint/2010/main" val="1142493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854B9-F2F4-C7D5-CAB2-F69CD7E1273C}"/>
              </a:ext>
            </a:extLst>
          </p:cNvPr>
          <p:cNvSpPr>
            <a:spLocks noGrp="1"/>
          </p:cNvSpPr>
          <p:nvPr>
            <p:ph type="title"/>
          </p:nvPr>
        </p:nvSpPr>
        <p:spPr>
          <a:xfrm>
            <a:off x="838200" y="365126"/>
            <a:ext cx="10515600" cy="893832"/>
          </a:xfrm>
        </p:spPr>
        <p:txBody>
          <a:bodyPr>
            <a:normAutofit fontScale="90000"/>
          </a:bodyPr>
          <a:lstStyle/>
          <a:p>
            <a:r>
              <a:rPr kumimoji="1" lang="ja-JP" altLang="en-US" dirty="0"/>
              <a:t>ニューラルネットワークに共通の値の更新（逆伝搬）</a:t>
            </a:r>
          </a:p>
        </p:txBody>
      </p:sp>
      <p:sp>
        <p:nvSpPr>
          <p:cNvPr id="3" name="コンテンツ プレースホルダー 2">
            <a:extLst>
              <a:ext uri="{FF2B5EF4-FFF2-40B4-BE49-F238E27FC236}">
                <a16:creationId xmlns:a16="http://schemas.microsoft.com/office/drawing/2014/main" id="{8CC34210-5FBD-E412-258B-C3A76270A7E2}"/>
              </a:ext>
            </a:extLst>
          </p:cNvPr>
          <p:cNvSpPr>
            <a:spLocks noGrp="1"/>
          </p:cNvSpPr>
          <p:nvPr>
            <p:ph idx="1"/>
          </p:nvPr>
        </p:nvSpPr>
        <p:spPr>
          <a:xfrm>
            <a:off x="838200" y="1258958"/>
            <a:ext cx="10515600" cy="4918005"/>
          </a:xfrm>
        </p:spPr>
        <p:txBody>
          <a:bodyPr/>
          <a:lstStyle/>
          <a:p>
            <a:r>
              <a:rPr kumimoji="1" lang="en-US" altLang="ja-JP" dirty="0"/>
              <a:t>CNN</a:t>
            </a:r>
            <a:r>
              <a:rPr kumimoji="1" lang="ja-JP" altLang="en-US" dirty="0"/>
              <a:t>もニューラルネットワークの一種。機械が勝手に学習してくれるように誤差を出力側から伝えて値の更新を行っている（逆伝搬という） 。</a:t>
            </a:r>
            <a:endParaRPr kumimoji="1" lang="en-US" altLang="ja-JP" dirty="0"/>
          </a:p>
          <a:p>
            <a:pPr marL="0" indent="0">
              <a:buNone/>
            </a:pPr>
            <a:endParaRPr kumimoji="1" lang="ja-JP" altLang="en-US" dirty="0"/>
          </a:p>
        </p:txBody>
      </p:sp>
      <p:graphicFrame>
        <p:nvGraphicFramePr>
          <p:cNvPr id="4" name="表 6">
            <a:extLst>
              <a:ext uri="{FF2B5EF4-FFF2-40B4-BE49-F238E27FC236}">
                <a16:creationId xmlns:a16="http://schemas.microsoft.com/office/drawing/2014/main" id="{520D57DC-198F-B56C-AF69-367F6E560F2E}"/>
              </a:ext>
            </a:extLst>
          </p:cNvPr>
          <p:cNvGraphicFramePr>
            <a:graphicFrameLocks noGrp="1"/>
          </p:cNvGraphicFramePr>
          <p:nvPr>
            <p:extLst>
              <p:ext uri="{D42A27DB-BD31-4B8C-83A1-F6EECF244321}">
                <p14:modId xmlns:p14="http://schemas.microsoft.com/office/powerpoint/2010/main" val="4264871417"/>
              </p:ext>
            </p:extLst>
          </p:nvPr>
        </p:nvGraphicFramePr>
        <p:xfrm>
          <a:off x="1820327" y="3429000"/>
          <a:ext cx="1808481" cy="1658808"/>
        </p:xfrm>
        <a:graphic>
          <a:graphicData uri="http://schemas.openxmlformats.org/drawingml/2006/table">
            <a:tbl>
              <a:tblPr bandRow="1">
                <a:tableStyleId>{5C22544A-7EE6-4342-B048-85BDC9FD1C3A}</a:tableStyleId>
              </a:tblPr>
              <a:tblGrid>
                <a:gridCol w="602827">
                  <a:extLst>
                    <a:ext uri="{9D8B030D-6E8A-4147-A177-3AD203B41FA5}">
                      <a16:colId xmlns:a16="http://schemas.microsoft.com/office/drawing/2014/main" val="3719437563"/>
                    </a:ext>
                  </a:extLst>
                </a:gridCol>
                <a:gridCol w="602827">
                  <a:extLst>
                    <a:ext uri="{9D8B030D-6E8A-4147-A177-3AD203B41FA5}">
                      <a16:colId xmlns:a16="http://schemas.microsoft.com/office/drawing/2014/main" val="2875099848"/>
                    </a:ext>
                  </a:extLst>
                </a:gridCol>
                <a:gridCol w="602827">
                  <a:extLst>
                    <a:ext uri="{9D8B030D-6E8A-4147-A177-3AD203B41FA5}">
                      <a16:colId xmlns:a16="http://schemas.microsoft.com/office/drawing/2014/main" val="3012502083"/>
                    </a:ext>
                  </a:extLst>
                </a:gridCol>
              </a:tblGrid>
              <a:tr h="552936">
                <a:tc>
                  <a:txBody>
                    <a:bodyPr/>
                    <a:lstStyle/>
                    <a:p>
                      <a:r>
                        <a:rPr kumimoji="1" lang="en-US" altLang="ja-JP" dirty="0"/>
                        <a:t>0.5</a:t>
                      </a:r>
                      <a:endParaRPr kumimoji="1" lang="ja-JP" altLang="en-US" dirty="0"/>
                    </a:p>
                  </a:txBody>
                  <a:tcPr/>
                </a:tc>
                <a:tc>
                  <a:txBody>
                    <a:bodyPr/>
                    <a:lstStyle/>
                    <a:p>
                      <a:r>
                        <a:rPr kumimoji="1" lang="en-US" altLang="ja-JP" dirty="0"/>
                        <a:t>0.1</a:t>
                      </a:r>
                      <a:endParaRPr kumimoji="1" lang="ja-JP" altLang="en-US" dirty="0"/>
                    </a:p>
                  </a:txBody>
                  <a:tcPr/>
                </a:tc>
                <a:tc>
                  <a:txBody>
                    <a:bodyPr/>
                    <a:lstStyle/>
                    <a:p>
                      <a:r>
                        <a:rPr kumimoji="1" lang="en-US" altLang="ja-JP" dirty="0"/>
                        <a:t>-0.2</a:t>
                      </a:r>
                      <a:endParaRPr kumimoji="1" lang="ja-JP" altLang="en-US" dirty="0"/>
                    </a:p>
                  </a:txBody>
                  <a:tcPr/>
                </a:tc>
                <a:extLst>
                  <a:ext uri="{0D108BD9-81ED-4DB2-BD59-A6C34878D82A}">
                    <a16:rowId xmlns:a16="http://schemas.microsoft.com/office/drawing/2014/main" val="3447386712"/>
                  </a:ext>
                </a:extLst>
              </a:tr>
              <a:tr h="552936">
                <a:tc>
                  <a:txBody>
                    <a:bodyPr/>
                    <a:lstStyle/>
                    <a:p>
                      <a:r>
                        <a:rPr kumimoji="1" lang="en-US" altLang="ja-JP" dirty="0"/>
                        <a:t>-0.4</a:t>
                      </a:r>
                      <a:endParaRPr kumimoji="1" lang="ja-JP" altLang="en-US" dirty="0"/>
                    </a:p>
                  </a:txBody>
                  <a:tcPr/>
                </a:tc>
                <a:tc>
                  <a:txBody>
                    <a:bodyPr/>
                    <a:lstStyle/>
                    <a:p>
                      <a:r>
                        <a:rPr kumimoji="1" lang="en-US" altLang="ja-JP" dirty="0"/>
                        <a:t>0.6</a:t>
                      </a:r>
                      <a:endParaRPr kumimoji="1" lang="ja-JP" altLang="en-US" dirty="0"/>
                    </a:p>
                  </a:txBody>
                  <a:tcPr/>
                </a:tc>
                <a:tc>
                  <a:txBody>
                    <a:bodyPr/>
                    <a:lstStyle/>
                    <a:p>
                      <a:r>
                        <a:rPr kumimoji="1" lang="en-US" altLang="ja-JP" dirty="0"/>
                        <a:t>-0.4</a:t>
                      </a:r>
                      <a:endParaRPr kumimoji="1" lang="ja-JP" altLang="en-US" dirty="0"/>
                    </a:p>
                  </a:txBody>
                  <a:tcPr/>
                </a:tc>
                <a:extLst>
                  <a:ext uri="{0D108BD9-81ED-4DB2-BD59-A6C34878D82A}">
                    <a16:rowId xmlns:a16="http://schemas.microsoft.com/office/drawing/2014/main" val="2892060134"/>
                  </a:ext>
                </a:extLst>
              </a:tr>
              <a:tr h="552936">
                <a:tc>
                  <a:txBody>
                    <a:bodyPr/>
                    <a:lstStyle/>
                    <a:p>
                      <a:r>
                        <a:rPr kumimoji="1" lang="en-US" altLang="ja-JP" dirty="0"/>
                        <a:t>0.7</a:t>
                      </a:r>
                      <a:endParaRPr kumimoji="1" lang="ja-JP" altLang="en-US" dirty="0"/>
                    </a:p>
                  </a:txBody>
                  <a:tcPr/>
                </a:tc>
                <a:tc>
                  <a:txBody>
                    <a:bodyPr/>
                    <a:lstStyle/>
                    <a:p>
                      <a:r>
                        <a:rPr kumimoji="1" lang="en-US" altLang="ja-JP" dirty="0"/>
                        <a:t>0.1</a:t>
                      </a:r>
                      <a:endParaRPr kumimoji="1" lang="ja-JP" altLang="en-US" dirty="0"/>
                    </a:p>
                  </a:txBody>
                  <a:tcPr/>
                </a:tc>
                <a:tc>
                  <a:txBody>
                    <a:bodyPr/>
                    <a:lstStyle/>
                    <a:p>
                      <a:r>
                        <a:rPr kumimoji="1" lang="en-US" altLang="ja-JP" dirty="0"/>
                        <a:t>0.3</a:t>
                      </a:r>
                      <a:endParaRPr kumimoji="1" lang="ja-JP" altLang="en-US" dirty="0"/>
                    </a:p>
                  </a:txBody>
                  <a:tcPr/>
                </a:tc>
                <a:extLst>
                  <a:ext uri="{0D108BD9-81ED-4DB2-BD59-A6C34878D82A}">
                    <a16:rowId xmlns:a16="http://schemas.microsoft.com/office/drawing/2014/main" val="3636464755"/>
                  </a:ext>
                </a:extLst>
              </a:tr>
            </a:tbl>
          </a:graphicData>
        </a:graphic>
      </p:graphicFrame>
      <p:sp>
        <p:nvSpPr>
          <p:cNvPr id="5" name="矢印: 左 4">
            <a:extLst>
              <a:ext uri="{FF2B5EF4-FFF2-40B4-BE49-F238E27FC236}">
                <a16:creationId xmlns:a16="http://schemas.microsoft.com/office/drawing/2014/main" id="{43E287C4-1E80-4275-8FB5-2CA2B3DD5538}"/>
              </a:ext>
            </a:extLst>
          </p:cNvPr>
          <p:cNvSpPr/>
          <p:nvPr/>
        </p:nvSpPr>
        <p:spPr>
          <a:xfrm>
            <a:off x="4048298" y="3906982"/>
            <a:ext cx="1828800" cy="6151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2BA84D8-93D5-848E-CFF8-78BE0AF0E3A6}"/>
              </a:ext>
            </a:extLst>
          </p:cNvPr>
          <p:cNvSpPr/>
          <p:nvPr/>
        </p:nvSpPr>
        <p:spPr>
          <a:xfrm>
            <a:off x="6217920" y="3142211"/>
            <a:ext cx="4153753" cy="26683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誤差</a:t>
            </a:r>
            <a:r>
              <a:rPr lang="ja-JP" altLang="en-US" sz="2400" b="1" dirty="0">
                <a:solidFill>
                  <a:schemeClr val="tx1"/>
                </a:solidFill>
              </a:rPr>
              <a:t>関数の傾き</a:t>
            </a:r>
            <a:r>
              <a:rPr lang="en-US" altLang="ja-JP" sz="2400" b="1" dirty="0">
                <a:solidFill>
                  <a:schemeClr val="tx1"/>
                </a:solidFill>
              </a:rPr>
              <a:t>(</a:t>
            </a:r>
            <a:r>
              <a:rPr lang="ja-JP" altLang="en-US" sz="2400" b="1" dirty="0">
                <a:solidFill>
                  <a:schemeClr val="tx1"/>
                </a:solidFill>
              </a:rPr>
              <a:t>微分値</a:t>
            </a:r>
            <a:r>
              <a:rPr lang="en-US" altLang="ja-JP" sz="2400" b="1" dirty="0">
                <a:solidFill>
                  <a:schemeClr val="tx1"/>
                </a:solidFill>
              </a:rPr>
              <a:t>)</a:t>
            </a:r>
          </a:p>
          <a:p>
            <a:pPr algn="ctr"/>
            <a:endParaRPr kumimoji="1" lang="en-US" altLang="ja-JP" sz="2400" b="1" dirty="0">
              <a:solidFill>
                <a:schemeClr val="tx1"/>
              </a:solidFill>
            </a:endParaRPr>
          </a:p>
          <a:p>
            <a:pPr algn="ctr"/>
            <a:r>
              <a:rPr lang="ja-JP" altLang="en-US" sz="2400" b="1" dirty="0">
                <a:solidFill>
                  <a:schemeClr val="tx1"/>
                </a:solidFill>
              </a:rPr>
              <a:t>例えば、誤差関数が</a:t>
            </a:r>
            <a:r>
              <a:rPr lang="en-US" altLang="ja-JP" sz="2400" b="1" dirty="0">
                <a:solidFill>
                  <a:schemeClr val="tx1"/>
                </a:solidFill>
              </a:rPr>
              <a:t>MSE=2</a:t>
            </a:r>
            <a:r>
              <a:rPr lang="ja-JP" altLang="en-US" sz="2400" b="1" dirty="0">
                <a:solidFill>
                  <a:schemeClr val="tx1"/>
                </a:solidFill>
              </a:rPr>
              <a:t>乗平均誤差の場合、</a:t>
            </a:r>
            <a:endParaRPr lang="en-US" altLang="ja-JP" sz="2400" b="1" dirty="0">
              <a:solidFill>
                <a:schemeClr val="tx1"/>
              </a:solidFill>
            </a:endParaRPr>
          </a:p>
          <a:p>
            <a:pPr algn="ctr"/>
            <a:r>
              <a:rPr kumimoji="1" lang="en-US" altLang="ja-JP" sz="2400" b="1" dirty="0">
                <a:solidFill>
                  <a:schemeClr val="tx1"/>
                </a:solidFill>
              </a:rPr>
              <a:t>-</a:t>
            </a:r>
            <a:r>
              <a:rPr kumimoji="1" lang="ja-JP" altLang="en-US" sz="2400" b="1" dirty="0">
                <a:solidFill>
                  <a:schemeClr val="tx1"/>
                </a:solidFill>
              </a:rPr>
              <a:t>∂</a:t>
            </a:r>
            <a:r>
              <a:rPr lang="en-US" altLang="ja-JP" sz="2400" b="1" dirty="0">
                <a:solidFill>
                  <a:schemeClr val="tx1"/>
                </a:solidFill>
              </a:rPr>
              <a:t>W/</a:t>
            </a:r>
            <a:r>
              <a:rPr lang="ja-JP" altLang="en-US" sz="2400" b="1" dirty="0">
                <a:solidFill>
                  <a:schemeClr val="tx1"/>
                </a:solidFill>
              </a:rPr>
              <a:t>∂</a:t>
            </a:r>
            <a:r>
              <a:rPr lang="en-US" altLang="ja-JP" sz="2400" b="1" dirty="0">
                <a:solidFill>
                  <a:schemeClr val="tx1"/>
                </a:solidFill>
              </a:rPr>
              <a:t>X=-</a:t>
            </a:r>
            <a:r>
              <a:rPr lang="ja-JP" altLang="en-US" sz="2400" b="1" dirty="0">
                <a:solidFill>
                  <a:schemeClr val="tx1"/>
                </a:solidFill>
              </a:rPr>
              <a:t>∂</a:t>
            </a:r>
            <a:r>
              <a:rPr lang="en-US" altLang="ja-JP" sz="2400" b="1" dirty="0">
                <a:solidFill>
                  <a:schemeClr val="tx1"/>
                </a:solidFill>
              </a:rPr>
              <a:t>(y-a-</a:t>
            </a:r>
            <a:r>
              <a:rPr lang="en-US" altLang="ja-JP" sz="2400" b="1" dirty="0" err="1">
                <a:solidFill>
                  <a:schemeClr val="tx1"/>
                </a:solidFill>
              </a:rPr>
              <a:t>bX</a:t>
            </a:r>
            <a:r>
              <a:rPr lang="en-US" altLang="ja-JP" sz="2400" b="1" dirty="0">
                <a:solidFill>
                  <a:schemeClr val="tx1"/>
                </a:solidFill>
              </a:rPr>
              <a:t>)^2/</a:t>
            </a:r>
            <a:r>
              <a:rPr lang="ja-JP" altLang="en-US" sz="2400" b="1" dirty="0">
                <a:solidFill>
                  <a:schemeClr val="tx1"/>
                </a:solidFill>
              </a:rPr>
              <a:t>∂</a:t>
            </a:r>
            <a:r>
              <a:rPr lang="en-US" altLang="ja-JP" sz="2400" b="1" dirty="0">
                <a:solidFill>
                  <a:schemeClr val="tx1"/>
                </a:solidFill>
              </a:rPr>
              <a:t>X</a:t>
            </a:r>
            <a:br>
              <a:rPr lang="en-US" altLang="ja-JP" sz="2400" b="1" dirty="0">
                <a:solidFill>
                  <a:schemeClr val="tx1"/>
                </a:solidFill>
              </a:rPr>
            </a:br>
            <a:r>
              <a:rPr lang="en-US" altLang="ja-JP" sz="2400" b="1" dirty="0">
                <a:solidFill>
                  <a:schemeClr val="tx1"/>
                </a:solidFill>
              </a:rPr>
              <a:t>=-b(y-a-</a:t>
            </a:r>
            <a:r>
              <a:rPr lang="en-US" altLang="ja-JP" sz="2400" b="1" dirty="0" err="1">
                <a:solidFill>
                  <a:schemeClr val="tx1"/>
                </a:solidFill>
              </a:rPr>
              <a:t>bX</a:t>
            </a:r>
            <a:r>
              <a:rPr lang="en-US" altLang="ja-JP" sz="2400" b="1" dirty="0">
                <a:solidFill>
                  <a:schemeClr val="tx1"/>
                </a:solidFill>
              </a:rPr>
              <a:t>)</a:t>
            </a:r>
            <a:r>
              <a:rPr lang="ja-JP" altLang="en-US" sz="2400" b="1" dirty="0">
                <a:solidFill>
                  <a:schemeClr val="tx1"/>
                </a:solidFill>
              </a:rPr>
              <a:t>が伝わるなど</a:t>
            </a:r>
            <a:endParaRPr kumimoji="1" lang="ja-JP" altLang="en-US" sz="2400" b="1" dirty="0">
              <a:solidFill>
                <a:schemeClr val="tx1"/>
              </a:solidFill>
            </a:endParaRPr>
          </a:p>
        </p:txBody>
      </p:sp>
      <p:sp>
        <p:nvSpPr>
          <p:cNvPr id="7" name="正方形/長方形 6">
            <a:extLst>
              <a:ext uri="{FF2B5EF4-FFF2-40B4-BE49-F238E27FC236}">
                <a16:creationId xmlns:a16="http://schemas.microsoft.com/office/drawing/2014/main" id="{4D2464A0-9423-C280-C77B-F8084F364C4D}"/>
              </a:ext>
            </a:extLst>
          </p:cNvPr>
          <p:cNvSpPr/>
          <p:nvPr/>
        </p:nvSpPr>
        <p:spPr>
          <a:xfrm>
            <a:off x="4555324" y="2763053"/>
            <a:ext cx="994790" cy="7583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逆伝搬</a:t>
            </a:r>
          </a:p>
        </p:txBody>
      </p:sp>
    </p:spTree>
    <p:extLst>
      <p:ext uri="{BB962C8B-B14F-4D97-AF65-F5344CB8AC3E}">
        <p14:creationId xmlns:p14="http://schemas.microsoft.com/office/powerpoint/2010/main" val="560309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16F74-3C84-39C9-37E0-00593CBF9143}"/>
              </a:ext>
            </a:extLst>
          </p:cNvPr>
          <p:cNvSpPr>
            <a:spLocks noGrp="1"/>
          </p:cNvSpPr>
          <p:nvPr>
            <p:ph type="title"/>
          </p:nvPr>
        </p:nvSpPr>
        <p:spPr>
          <a:xfrm>
            <a:off x="838200" y="365125"/>
            <a:ext cx="10515600" cy="840823"/>
          </a:xfrm>
        </p:spPr>
        <p:txBody>
          <a:bodyPr>
            <a:normAutofit fontScale="90000"/>
          </a:bodyPr>
          <a:lstStyle/>
          <a:p>
            <a:r>
              <a:rPr lang="ja-JP" altLang="en-US" dirty="0"/>
              <a:t>ニューラルネットワークが伝えているもの（特徴量）</a:t>
            </a:r>
            <a:endParaRPr kumimoji="1" lang="ja-JP" altLang="en-US" dirty="0"/>
          </a:p>
        </p:txBody>
      </p:sp>
      <p:sp>
        <p:nvSpPr>
          <p:cNvPr id="3" name="コンテンツ プレースホルダー 2">
            <a:extLst>
              <a:ext uri="{FF2B5EF4-FFF2-40B4-BE49-F238E27FC236}">
                <a16:creationId xmlns:a16="http://schemas.microsoft.com/office/drawing/2014/main" id="{43CB5EB4-3DC0-3AE8-AEE3-EF590D70C380}"/>
              </a:ext>
            </a:extLst>
          </p:cNvPr>
          <p:cNvSpPr>
            <a:spLocks noGrp="1"/>
          </p:cNvSpPr>
          <p:nvPr>
            <p:ph idx="1"/>
          </p:nvPr>
        </p:nvSpPr>
        <p:spPr>
          <a:xfrm>
            <a:off x="838200" y="1205948"/>
            <a:ext cx="10515600" cy="4971015"/>
          </a:xfrm>
        </p:spPr>
        <p:txBody>
          <a:bodyPr/>
          <a:lstStyle/>
          <a:p>
            <a:pPr marL="0" indent="0">
              <a:buNone/>
            </a:pPr>
            <a:r>
              <a:rPr lang="ja-JP" altLang="en-US" dirty="0"/>
              <a:t>ニューラルネットワーク</a:t>
            </a:r>
            <a:r>
              <a:rPr kumimoji="1" lang="ja-JP" altLang="en-US" dirty="0"/>
              <a:t>は入力層の入力をどんどん組み合わせながら層を降りていくので、順々に複雑な組み合せ・特徴量を考察する形になっている。</a:t>
            </a:r>
          </a:p>
        </p:txBody>
      </p:sp>
      <p:graphicFrame>
        <p:nvGraphicFramePr>
          <p:cNvPr id="4" name="表 4">
            <a:extLst>
              <a:ext uri="{FF2B5EF4-FFF2-40B4-BE49-F238E27FC236}">
                <a16:creationId xmlns:a16="http://schemas.microsoft.com/office/drawing/2014/main" id="{D08AB11F-C834-13E6-CFBC-E2644D53CF21}"/>
              </a:ext>
            </a:extLst>
          </p:cNvPr>
          <p:cNvGraphicFramePr>
            <a:graphicFrameLocks noGrp="1"/>
          </p:cNvGraphicFramePr>
          <p:nvPr>
            <p:extLst>
              <p:ext uri="{D42A27DB-BD31-4B8C-83A1-F6EECF244321}">
                <p14:modId xmlns:p14="http://schemas.microsoft.com/office/powerpoint/2010/main" val="381282443"/>
              </p:ext>
            </p:extLst>
          </p:nvPr>
        </p:nvGraphicFramePr>
        <p:xfrm>
          <a:off x="660648" y="3243580"/>
          <a:ext cx="3263403" cy="370840"/>
        </p:xfrm>
        <a:graphic>
          <a:graphicData uri="http://schemas.openxmlformats.org/drawingml/2006/table">
            <a:tbl>
              <a:tblPr firstRow="1" bandRow="1">
                <a:tableStyleId>{5C22544A-7EE6-4342-B048-85BDC9FD1C3A}</a:tableStyleId>
              </a:tblPr>
              <a:tblGrid>
                <a:gridCol w="1087801">
                  <a:extLst>
                    <a:ext uri="{9D8B030D-6E8A-4147-A177-3AD203B41FA5}">
                      <a16:colId xmlns:a16="http://schemas.microsoft.com/office/drawing/2014/main" val="3836257558"/>
                    </a:ext>
                  </a:extLst>
                </a:gridCol>
                <a:gridCol w="1087801">
                  <a:extLst>
                    <a:ext uri="{9D8B030D-6E8A-4147-A177-3AD203B41FA5}">
                      <a16:colId xmlns:a16="http://schemas.microsoft.com/office/drawing/2014/main" val="4154766899"/>
                    </a:ext>
                  </a:extLst>
                </a:gridCol>
                <a:gridCol w="1087801">
                  <a:extLst>
                    <a:ext uri="{9D8B030D-6E8A-4147-A177-3AD203B41FA5}">
                      <a16:colId xmlns:a16="http://schemas.microsoft.com/office/drawing/2014/main" val="3287011607"/>
                    </a:ext>
                  </a:extLst>
                </a:gridCol>
              </a:tblGrid>
              <a:tr h="370840">
                <a:tc>
                  <a:txBody>
                    <a:bodyPr/>
                    <a:lstStyle/>
                    <a:p>
                      <a:r>
                        <a:rPr kumimoji="1" lang="ja-JP" altLang="en-US" dirty="0"/>
                        <a:t>身長</a:t>
                      </a:r>
                    </a:p>
                  </a:txBody>
                  <a:tcPr/>
                </a:tc>
                <a:tc>
                  <a:txBody>
                    <a:bodyPr/>
                    <a:lstStyle/>
                    <a:p>
                      <a:r>
                        <a:rPr kumimoji="1" lang="ja-JP" altLang="en-US" dirty="0"/>
                        <a:t>体重</a:t>
                      </a:r>
                    </a:p>
                  </a:txBody>
                  <a:tcPr/>
                </a:tc>
                <a:tc>
                  <a:txBody>
                    <a:bodyPr/>
                    <a:lstStyle/>
                    <a:p>
                      <a:r>
                        <a:rPr kumimoji="1" lang="ja-JP" altLang="en-US" dirty="0"/>
                        <a:t>年齢</a:t>
                      </a:r>
                    </a:p>
                  </a:txBody>
                  <a:tcPr/>
                </a:tc>
                <a:extLst>
                  <a:ext uri="{0D108BD9-81ED-4DB2-BD59-A6C34878D82A}">
                    <a16:rowId xmlns:a16="http://schemas.microsoft.com/office/drawing/2014/main" val="186358843"/>
                  </a:ext>
                </a:extLst>
              </a:tr>
            </a:tbl>
          </a:graphicData>
        </a:graphic>
      </p:graphicFrame>
      <p:graphicFrame>
        <p:nvGraphicFramePr>
          <p:cNvPr id="5" name="表 5">
            <a:extLst>
              <a:ext uri="{FF2B5EF4-FFF2-40B4-BE49-F238E27FC236}">
                <a16:creationId xmlns:a16="http://schemas.microsoft.com/office/drawing/2014/main" id="{48EA99DA-51FD-C645-C555-255E89E911BF}"/>
              </a:ext>
            </a:extLst>
          </p:cNvPr>
          <p:cNvGraphicFramePr>
            <a:graphicFrameLocks noGrp="1"/>
          </p:cNvGraphicFramePr>
          <p:nvPr>
            <p:extLst>
              <p:ext uri="{D42A27DB-BD31-4B8C-83A1-F6EECF244321}">
                <p14:modId xmlns:p14="http://schemas.microsoft.com/office/powerpoint/2010/main" val="3313633394"/>
              </p:ext>
            </p:extLst>
          </p:nvPr>
        </p:nvGraphicFramePr>
        <p:xfrm>
          <a:off x="260350" y="4172217"/>
          <a:ext cx="4064000" cy="11887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78550742"/>
                    </a:ext>
                  </a:extLst>
                </a:gridCol>
                <a:gridCol w="812800">
                  <a:extLst>
                    <a:ext uri="{9D8B030D-6E8A-4147-A177-3AD203B41FA5}">
                      <a16:colId xmlns:a16="http://schemas.microsoft.com/office/drawing/2014/main" val="2553012744"/>
                    </a:ext>
                  </a:extLst>
                </a:gridCol>
                <a:gridCol w="812800">
                  <a:extLst>
                    <a:ext uri="{9D8B030D-6E8A-4147-A177-3AD203B41FA5}">
                      <a16:colId xmlns:a16="http://schemas.microsoft.com/office/drawing/2014/main" val="570251177"/>
                    </a:ext>
                  </a:extLst>
                </a:gridCol>
                <a:gridCol w="812800">
                  <a:extLst>
                    <a:ext uri="{9D8B030D-6E8A-4147-A177-3AD203B41FA5}">
                      <a16:colId xmlns:a16="http://schemas.microsoft.com/office/drawing/2014/main" val="1548509271"/>
                    </a:ext>
                  </a:extLst>
                </a:gridCol>
                <a:gridCol w="812800">
                  <a:extLst>
                    <a:ext uri="{9D8B030D-6E8A-4147-A177-3AD203B41FA5}">
                      <a16:colId xmlns:a16="http://schemas.microsoft.com/office/drawing/2014/main" val="4058302322"/>
                    </a:ext>
                  </a:extLst>
                </a:gridCol>
              </a:tblGrid>
              <a:tr h="370840">
                <a:tc>
                  <a:txBody>
                    <a:bodyPr/>
                    <a:lstStyle/>
                    <a:p>
                      <a:r>
                        <a:rPr kumimoji="1" lang="ja-JP" altLang="en-US" dirty="0"/>
                        <a:t>身長</a:t>
                      </a:r>
                      <a:r>
                        <a:rPr kumimoji="1" lang="en-US" altLang="ja-JP" dirty="0"/>
                        <a:t>^2</a:t>
                      </a:r>
                      <a:endParaRPr kumimoji="1" lang="ja-JP" altLang="en-US" dirty="0"/>
                    </a:p>
                  </a:txBody>
                  <a:tcPr/>
                </a:tc>
                <a:tc>
                  <a:txBody>
                    <a:bodyPr/>
                    <a:lstStyle/>
                    <a:p>
                      <a:r>
                        <a:rPr kumimoji="1" lang="ja-JP" altLang="en-US" dirty="0"/>
                        <a:t>体重</a:t>
                      </a:r>
                      <a:r>
                        <a:rPr kumimoji="1" lang="en-US" altLang="ja-JP" dirty="0"/>
                        <a:t>-</a:t>
                      </a:r>
                      <a:r>
                        <a:rPr kumimoji="1" lang="ja-JP" altLang="en-US" dirty="0"/>
                        <a:t>身長</a:t>
                      </a:r>
                      <a:r>
                        <a:rPr kumimoji="1" lang="en-US" altLang="ja-JP" dirty="0"/>
                        <a:t>x0.4</a:t>
                      </a:r>
                      <a:endParaRPr kumimoji="1" lang="ja-JP" altLang="en-US" dirty="0"/>
                    </a:p>
                  </a:txBody>
                  <a:tcPr/>
                </a:tc>
                <a:tc>
                  <a:txBody>
                    <a:bodyPr/>
                    <a:lstStyle/>
                    <a:p>
                      <a:r>
                        <a:rPr kumimoji="1" lang="en-US" altLang="ja-JP" dirty="0"/>
                        <a:t>0.1x</a:t>
                      </a:r>
                      <a:r>
                        <a:rPr kumimoji="1" lang="ja-JP" altLang="en-US" dirty="0"/>
                        <a:t>身長</a:t>
                      </a:r>
                      <a:r>
                        <a:rPr kumimoji="1" lang="en-US" altLang="ja-JP" dirty="0"/>
                        <a:t>+0.7x</a:t>
                      </a:r>
                      <a:r>
                        <a:rPr kumimoji="1" lang="ja-JP" altLang="en-US" dirty="0"/>
                        <a:t>体重</a:t>
                      </a:r>
                    </a:p>
                  </a:txBody>
                  <a:tcPr/>
                </a:tc>
                <a:tc>
                  <a:txBody>
                    <a:bodyPr/>
                    <a:lstStyle/>
                    <a:p>
                      <a:r>
                        <a:rPr kumimoji="1" lang="en-US" altLang="ja-JP" dirty="0"/>
                        <a:t>0.2x</a:t>
                      </a:r>
                      <a:r>
                        <a:rPr kumimoji="1" lang="ja-JP" altLang="en-US" dirty="0"/>
                        <a:t>体重</a:t>
                      </a:r>
                      <a:r>
                        <a:rPr kumimoji="1" lang="en-US" altLang="ja-JP" dirty="0"/>
                        <a:t>+</a:t>
                      </a:r>
                      <a:r>
                        <a:rPr kumimoji="1" lang="ja-JP" altLang="en-US" dirty="0"/>
                        <a:t>年齢</a:t>
                      </a:r>
                    </a:p>
                  </a:txBody>
                  <a:tcPr/>
                </a:tc>
                <a:tc>
                  <a:txBody>
                    <a:bodyPr/>
                    <a:lstStyle/>
                    <a:p>
                      <a:r>
                        <a:rPr kumimoji="1" lang="ja-JP" altLang="en-US" dirty="0"/>
                        <a:t>体重</a:t>
                      </a:r>
                      <a:r>
                        <a:rPr kumimoji="1" lang="en-US" altLang="ja-JP" dirty="0"/>
                        <a:t>x2+</a:t>
                      </a:r>
                      <a:r>
                        <a:rPr kumimoji="1" lang="ja-JP" altLang="en-US" dirty="0"/>
                        <a:t>年齢</a:t>
                      </a:r>
                      <a:r>
                        <a:rPr kumimoji="1" lang="en-US" altLang="ja-JP" dirty="0"/>
                        <a:t>x3</a:t>
                      </a:r>
                      <a:endParaRPr kumimoji="1" lang="ja-JP" altLang="en-US" dirty="0"/>
                    </a:p>
                  </a:txBody>
                  <a:tcPr/>
                </a:tc>
                <a:extLst>
                  <a:ext uri="{0D108BD9-81ED-4DB2-BD59-A6C34878D82A}">
                    <a16:rowId xmlns:a16="http://schemas.microsoft.com/office/drawing/2014/main" val="564196917"/>
                  </a:ext>
                </a:extLst>
              </a:tr>
            </a:tbl>
          </a:graphicData>
        </a:graphic>
      </p:graphicFrame>
      <p:sp>
        <p:nvSpPr>
          <p:cNvPr id="6" name="テキスト ボックス 5">
            <a:extLst>
              <a:ext uri="{FF2B5EF4-FFF2-40B4-BE49-F238E27FC236}">
                <a16:creationId xmlns:a16="http://schemas.microsoft.com/office/drawing/2014/main" id="{6433D9AB-1DDF-CEF9-B4AD-D33A31A8FBF5}"/>
              </a:ext>
            </a:extLst>
          </p:cNvPr>
          <p:cNvSpPr txBox="1"/>
          <p:nvPr/>
        </p:nvSpPr>
        <p:spPr>
          <a:xfrm>
            <a:off x="1854587" y="6234844"/>
            <a:ext cx="651510" cy="369332"/>
          </a:xfrm>
          <a:prstGeom prst="rect">
            <a:avLst/>
          </a:prstGeom>
          <a:noFill/>
        </p:spPr>
        <p:txBody>
          <a:bodyPr wrap="square" rtlCol="0">
            <a:spAutoFit/>
          </a:bodyPr>
          <a:lstStyle/>
          <a:p>
            <a:r>
              <a:rPr kumimoji="1" lang="en-US" altLang="ja-JP" dirty="0"/>
              <a:t>…</a:t>
            </a:r>
            <a:endParaRPr kumimoji="1" lang="ja-JP" altLang="en-US" dirty="0"/>
          </a:p>
        </p:txBody>
      </p:sp>
      <p:cxnSp>
        <p:nvCxnSpPr>
          <p:cNvPr id="8" name="直線矢印コネクタ 7">
            <a:extLst>
              <a:ext uri="{FF2B5EF4-FFF2-40B4-BE49-F238E27FC236}">
                <a16:creationId xmlns:a16="http://schemas.microsoft.com/office/drawing/2014/main" id="{2817857C-0FC7-D034-3AA2-3B58C2DAF970}"/>
              </a:ext>
            </a:extLst>
          </p:cNvPr>
          <p:cNvCxnSpPr>
            <a:cxnSpLocks/>
          </p:cNvCxnSpPr>
          <p:nvPr/>
        </p:nvCxnSpPr>
        <p:spPr>
          <a:xfrm>
            <a:off x="3266951" y="3449403"/>
            <a:ext cx="474469" cy="722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E8300F4-3903-809D-7357-EC3D2187F1FE}"/>
              </a:ext>
            </a:extLst>
          </p:cNvPr>
          <p:cNvCxnSpPr>
            <a:cxnSpLocks/>
          </p:cNvCxnSpPr>
          <p:nvPr/>
        </p:nvCxnSpPr>
        <p:spPr>
          <a:xfrm>
            <a:off x="2292349" y="3449403"/>
            <a:ext cx="1449071" cy="722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2B5DACC-93B6-ECBA-CC5D-C0A5A62E7556}"/>
              </a:ext>
            </a:extLst>
          </p:cNvPr>
          <p:cNvCxnSpPr>
            <a:cxnSpLocks/>
          </p:cNvCxnSpPr>
          <p:nvPr/>
        </p:nvCxnSpPr>
        <p:spPr>
          <a:xfrm flipH="1">
            <a:off x="660648" y="3449403"/>
            <a:ext cx="2680474" cy="722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19304C1-26E6-122D-F678-99348F1E7E17}"/>
              </a:ext>
            </a:extLst>
          </p:cNvPr>
          <p:cNvCxnSpPr>
            <a:cxnSpLocks/>
          </p:cNvCxnSpPr>
          <p:nvPr/>
        </p:nvCxnSpPr>
        <p:spPr>
          <a:xfrm flipH="1">
            <a:off x="685800" y="3398746"/>
            <a:ext cx="1528832" cy="803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4CC4DFF-097F-ABE3-FE46-F8AE497AFDB5}"/>
              </a:ext>
            </a:extLst>
          </p:cNvPr>
          <p:cNvCxnSpPr>
            <a:cxnSpLocks/>
          </p:cNvCxnSpPr>
          <p:nvPr/>
        </p:nvCxnSpPr>
        <p:spPr>
          <a:xfrm flipH="1">
            <a:off x="660648" y="3375886"/>
            <a:ext cx="701814" cy="82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7DFD8AC2-84C6-0A37-A396-0DFE89B2CD1E}"/>
              </a:ext>
            </a:extLst>
          </p:cNvPr>
          <p:cNvSpPr txBox="1"/>
          <p:nvPr/>
        </p:nvSpPr>
        <p:spPr>
          <a:xfrm>
            <a:off x="1854587" y="3745639"/>
            <a:ext cx="651510" cy="369332"/>
          </a:xfrm>
          <a:prstGeom prst="rect">
            <a:avLst/>
          </a:prstGeom>
          <a:noFill/>
        </p:spPr>
        <p:txBody>
          <a:bodyPr wrap="square" rtlCol="0">
            <a:spAutoFit/>
          </a:bodyPr>
          <a:lstStyle/>
          <a:p>
            <a:r>
              <a:rPr kumimoji="1" lang="en-US" altLang="ja-JP" dirty="0"/>
              <a:t>…</a:t>
            </a:r>
            <a:endParaRPr kumimoji="1" lang="ja-JP" altLang="en-US" dirty="0"/>
          </a:p>
        </p:txBody>
      </p:sp>
      <p:sp>
        <p:nvSpPr>
          <p:cNvPr id="22" name="テキスト ボックス 21">
            <a:extLst>
              <a:ext uri="{FF2B5EF4-FFF2-40B4-BE49-F238E27FC236}">
                <a16:creationId xmlns:a16="http://schemas.microsoft.com/office/drawing/2014/main" id="{28DEE7A0-0A91-DEE2-47C5-CBF0DB54517A}"/>
              </a:ext>
            </a:extLst>
          </p:cNvPr>
          <p:cNvSpPr txBox="1"/>
          <p:nvPr/>
        </p:nvSpPr>
        <p:spPr>
          <a:xfrm>
            <a:off x="1738119" y="2568308"/>
            <a:ext cx="1528832" cy="646331"/>
          </a:xfrm>
          <a:prstGeom prst="rect">
            <a:avLst/>
          </a:prstGeom>
          <a:noFill/>
        </p:spPr>
        <p:txBody>
          <a:bodyPr wrap="square" rtlCol="0">
            <a:spAutoFit/>
          </a:bodyPr>
          <a:lstStyle/>
          <a:p>
            <a:r>
              <a:rPr kumimoji="1" lang="ja-JP" altLang="en-US" dirty="0"/>
              <a:t>テーブルデータ</a:t>
            </a:r>
          </a:p>
        </p:txBody>
      </p:sp>
      <p:sp>
        <p:nvSpPr>
          <p:cNvPr id="23" name="テキスト ボックス 22">
            <a:extLst>
              <a:ext uri="{FF2B5EF4-FFF2-40B4-BE49-F238E27FC236}">
                <a16:creationId xmlns:a16="http://schemas.microsoft.com/office/drawing/2014/main" id="{CAFACC22-847B-04B4-D0C7-2BD448B1B9B2}"/>
              </a:ext>
            </a:extLst>
          </p:cNvPr>
          <p:cNvSpPr txBox="1"/>
          <p:nvPr/>
        </p:nvSpPr>
        <p:spPr>
          <a:xfrm>
            <a:off x="7365490" y="2568307"/>
            <a:ext cx="1904239" cy="369332"/>
          </a:xfrm>
          <a:prstGeom prst="rect">
            <a:avLst/>
          </a:prstGeom>
          <a:noFill/>
        </p:spPr>
        <p:txBody>
          <a:bodyPr wrap="square" rtlCol="0">
            <a:spAutoFit/>
          </a:bodyPr>
          <a:lstStyle/>
          <a:p>
            <a:r>
              <a:rPr lang="ja-JP" altLang="en-US" dirty="0"/>
              <a:t>画像</a:t>
            </a:r>
            <a:r>
              <a:rPr lang="en-US" altLang="ja-JP" dirty="0"/>
              <a:t>(</a:t>
            </a:r>
            <a:r>
              <a:rPr lang="ja-JP" altLang="en-US" dirty="0"/>
              <a:t>イメージ</a:t>
            </a:r>
            <a:r>
              <a:rPr lang="en-US" altLang="ja-JP" dirty="0"/>
              <a:t>)</a:t>
            </a:r>
            <a:endParaRPr kumimoji="1" lang="ja-JP" altLang="en-US" dirty="0"/>
          </a:p>
        </p:txBody>
      </p:sp>
      <p:graphicFrame>
        <p:nvGraphicFramePr>
          <p:cNvPr id="24" name="表 24">
            <a:extLst>
              <a:ext uri="{FF2B5EF4-FFF2-40B4-BE49-F238E27FC236}">
                <a16:creationId xmlns:a16="http://schemas.microsoft.com/office/drawing/2014/main" id="{E38DB7F2-9E16-A40E-F7E3-C1943E593FED}"/>
              </a:ext>
            </a:extLst>
          </p:cNvPr>
          <p:cNvGraphicFramePr>
            <a:graphicFrameLocks noGrp="1"/>
          </p:cNvGraphicFramePr>
          <p:nvPr>
            <p:extLst>
              <p:ext uri="{D42A27DB-BD31-4B8C-83A1-F6EECF244321}">
                <p14:modId xmlns:p14="http://schemas.microsoft.com/office/powerpoint/2010/main" val="2888934325"/>
              </p:ext>
            </p:extLst>
          </p:nvPr>
        </p:nvGraphicFramePr>
        <p:xfrm>
          <a:off x="6031478" y="3261762"/>
          <a:ext cx="3238251" cy="370840"/>
        </p:xfrm>
        <a:graphic>
          <a:graphicData uri="http://schemas.openxmlformats.org/drawingml/2006/table">
            <a:tbl>
              <a:tblPr firstRow="1" bandRow="1">
                <a:tableStyleId>{5C22544A-7EE6-4342-B048-85BDC9FD1C3A}</a:tableStyleId>
              </a:tblPr>
              <a:tblGrid>
                <a:gridCol w="1079417">
                  <a:extLst>
                    <a:ext uri="{9D8B030D-6E8A-4147-A177-3AD203B41FA5}">
                      <a16:colId xmlns:a16="http://schemas.microsoft.com/office/drawing/2014/main" val="4227799531"/>
                    </a:ext>
                  </a:extLst>
                </a:gridCol>
                <a:gridCol w="1079417">
                  <a:extLst>
                    <a:ext uri="{9D8B030D-6E8A-4147-A177-3AD203B41FA5}">
                      <a16:colId xmlns:a16="http://schemas.microsoft.com/office/drawing/2014/main" val="150247735"/>
                    </a:ext>
                  </a:extLst>
                </a:gridCol>
                <a:gridCol w="1079417">
                  <a:extLst>
                    <a:ext uri="{9D8B030D-6E8A-4147-A177-3AD203B41FA5}">
                      <a16:colId xmlns:a16="http://schemas.microsoft.com/office/drawing/2014/main" val="216580439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4951581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5" name="インク 24">
                <a:extLst>
                  <a:ext uri="{FF2B5EF4-FFF2-40B4-BE49-F238E27FC236}">
                    <a16:creationId xmlns:a16="http://schemas.microsoft.com/office/drawing/2014/main" id="{20BE1564-CB73-54CA-A942-B8CC5D1AF346}"/>
                  </a:ext>
                </a:extLst>
              </p14:cNvPr>
              <p14:cNvContentPartPr/>
              <p14:nvPr/>
            </p14:nvContentPartPr>
            <p14:xfrm>
              <a:off x="6345394" y="2911623"/>
              <a:ext cx="389160" cy="566640"/>
            </p14:xfrm>
          </p:contentPart>
        </mc:Choice>
        <mc:Fallback>
          <p:pic>
            <p:nvPicPr>
              <p:cNvPr id="25" name="インク 24">
                <a:extLst>
                  <a:ext uri="{FF2B5EF4-FFF2-40B4-BE49-F238E27FC236}">
                    <a16:creationId xmlns:a16="http://schemas.microsoft.com/office/drawing/2014/main" id="{20BE1564-CB73-54CA-A942-B8CC5D1AF346}"/>
                  </a:ext>
                </a:extLst>
              </p:cNvPr>
              <p:cNvPicPr/>
              <p:nvPr/>
            </p:nvPicPr>
            <p:blipFill>
              <a:blip r:embed="rId3"/>
              <a:stretch>
                <a:fillRect/>
              </a:stretch>
            </p:blipFill>
            <p:spPr>
              <a:xfrm>
                <a:off x="6336394" y="2902617"/>
                <a:ext cx="406800" cy="584291"/>
              </a:xfrm>
              <a:prstGeom prst="rect">
                <a:avLst/>
              </a:prstGeom>
            </p:spPr>
          </p:pic>
        </mc:Fallback>
      </mc:AlternateContent>
      <p:grpSp>
        <p:nvGrpSpPr>
          <p:cNvPr id="32" name="グループ化 31">
            <a:extLst>
              <a:ext uri="{FF2B5EF4-FFF2-40B4-BE49-F238E27FC236}">
                <a16:creationId xmlns:a16="http://schemas.microsoft.com/office/drawing/2014/main" id="{DB7065F6-D492-66B0-90CB-60395F681810}"/>
              </a:ext>
            </a:extLst>
          </p:cNvPr>
          <p:cNvGrpSpPr/>
          <p:nvPr/>
        </p:nvGrpSpPr>
        <p:grpSpPr>
          <a:xfrm>
            <a:off x="7162984" y="2813232"/>
            <a:ext cx="1634760" cy="812880"/>
            <a:chOff x="7931970" y="2914740"/>
            <a:chExt cx="1634760" cy="812880"/>
          </a:xfrm>
        </p:grpSpPr>
        <mc:AlternateContent xmlns:mc="http://schemas.openxmlformats.org/markup-compatibility/2006" xmlns:p14="http://schemas.microsoft.com/office/powerpoint/2010/main">
          <mc:Choice Requires="p14">
            <p:contentPart p14:bwMode="auto" r:id="rId4">
              <p14:nvContentPartPr>
                <p14:cNvPr id="26" name="インク 25">
                  <a:extLst>
                    <a:ext uri="{FF2B5EF4-FFF2-40B4-BE49-F238E27FC236}">
                      <a16:creationId xmlns:a16="http://schemas.microsoft.com/office/drawing/2014/main" id="{D1EA6782-B495-E385-D633-26EA0ACA9537}"/>
                    </a:ext>
                  </a:extLst>
                </p14:cNvPr>
                <p14:cNvContentPartPr/>
                <p14:nvPr/>
              </p14:nvContentPartPr>
              <p14:xfrm>
                <a:off x="8046810" y="2971620"/>
                <a:ext cx="673200" cy="528120"/>
              </p14:xfrm>
            </p:contentPart>
          </mc:Choice>
          <mc:Fallback xmlns="">
            <p:pic>
              <p:nvPicPr>
                <p:cNvPr id="26" name="インク 25">
                  <a:extLst>
                    <a:ext uri="{FF2B5EF4-FFF2-40B4-BE49-F238E27FC236}">
                      <a16:creationId xmlns:a16="http://schemas.microsoft.com/office/drawing/2014/main" id="{D1EA6782-B495-E385-D633-26EA0ACA9537}"/>
                    </a:ext>
                  </a:extLst>
                </p:cNvPr>
                <p:cNvPicPr/>
                <p:nvPr/>
              </p:nvPicPr>
              <p:blipFill>
                <a:blip r:embed="rId5"/>
                <a:stretch>
                  <a:fillRect/>
                </a:stretch>
              </p:blipFill>
              <p:spPr>
                <a:xfrm>
                  <a:off x="8038170" y="2962980"/>
                  <a:ext cx="6908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インク 26">
                  <a:extLst>
                    <a:ext uri="{FF2B5EF4-FFF2-40B4-BE49-F238E27FC236}">
                      <a16:creationId xmlns:a16="http://schemas.microsoft.com/office/drawing/2014/main" id="{2616DEE6-4232-B025-A6D6-381EB083AB3E}"/>
                    </a:ext>
                  </a:extLst>
                </p14:cNvPr>
                <p14:cNvContentPartPr/>
                <p14:nvPr/>
              </p14:nvContentPartPr>
              <p14:xfrm>
                <a:off x="7931970" y="3119940"/>
                <a:ext cx="650880" cy="423360"/>
              </p14:xfrm>
            </p:contentPart>
          </mc:Choice>
          <mc:Fallback xmlns="">
            <p:pic>
              <p:nvPicPr>
                <p:cNvPr id="27" name="インク 26">
                  <a:extLst>
                    <a:ext uri="{FF2B5EF4-FFF2-40B4-BE49-F238E27FC236}">
                      <a16:creationId xmlns:a16="http://schemas.microsoft.com/office/drawing/2014/main" id="{2616DEE6-4232-B025-A6D6-381EB083AB3E}"/>
                    </a:ext>
                  </a:extLst>
                </p:cNvPr>
                <p:cNvPicPr/>
                <p:nvPr/>
              </p:nvPicPr>
              <p:blipFill>
                <a:blip r:embed="rId7"/>
                <a:stretch>
                  <a:fillRect/>
                </a:stretch>
              </p:blipFill>
              <p:spPr>
                <a:xfrm>
                  <a:off x="7923330" y="3111300"/>
                  <a:ext cx="66852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インク 28">
                  <a:extLst>
                    <a:ext uri="{FF2B5EF4-FFF2-40B4-BE49-F238E27FC236}">
                      <a16:creationId xmlns:a16="http://schemas.microsoft.com/office/drawing/2014/main" id="{EEA9F3AA-D518-B9F4-20F8-03C13B013746}"/>
                    </a:ext>
                  </a:extLst>
                </p14:cNvPr>
                <p14:cNvContentPartPr/>
                <p14:nvPr/>
              </p14:nvContentPartPr>
              <p14:xfrm>
                <a:off x="8889570" y="3028860"/>
                <a:ext cx="677160" cy="698760"/>
              </p14:xfrm>
            </p:contentPart>
          </mc:Choice>
          <mc:Fallback xmlns="">
            <p:pic>
              <p:nvPicPr>
                <p:cNvPr id="29" name="インク 28">
                  <a:extLst>
                    <a:ext uri="{FF2B5EF4-FFF2-40B4-BE49-F238E27FC236}">
                      <a16:creationId xmlns:a16="http://schemas.microsoft.com/office/drawing/2014/main" id="{EEA9F3AA-D518-B9F4-20F8-03C13B013746}"/>
                    </a:ext>
                  </a:extLst>
                </p:cNvPr>
                <p:cNvPicPr/>
                <p:nvPr/>
              </p:nvPicPr>
              <p:blipFill>
                <a:blip r:embed="rId9"/>
                <a:stretch>
                  <a:fillRect/>
                </a:stretch>
              </p:blipFill>
              <p:spPr>
                <a:xfrm>
                  <a:off x="8880570" y="3019860"/>
                  <a:ext cx="694800" cy="71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インク 30">
                  <a:extLst>
                    <a:ext uri="{FF2B5EF4-FFF2-40B4-BE49-F238E27FC236}">
                      <a16:creationId xmlns:a16="http://schemas.microsoft.com/office/drawing/2014/main" id="{319EB511-4046-E9C7-4138-B93928490A7F}"/>
                    </a:ext>
                  </a:extLst>
                </p14:cNvPr>
                <p14:cNvContentPartPr/>
                <p14:nvPr/>
              </p14:nvContentPartPr>
              <p14:xfrm>
                <a:off x="8915130" y="2914740"/>
                <a:ext cx="584280" cy="760320"/>
              </p14:xfrm>
            </p:contentPart>
          </mc:Choice>
          <mc:Fallback xmlns="">
            <p:pic>
              <p:nvPicPr>
                <p:cNvPr id="31" name="インク 30">
                  <a:extLst>
                    <a:ext uri="{FF2B5EF4-FFF2-40B4-BE49-F238E27FC236}">
                      <a16:creationId xmlns:a16="http://schemas.microsoft.com/office/drawing/2014/main" id="{319EB511-4046-E9C7-4138-B93928490A7F}"/>
                    </a:ext>
                  </a:extLst>
                </p:cNvPr>
                <p:cNvPicPr/>
                <p:nvPr/>
              </p:nvPicPr>
              <p:blipFill>
                <a:blip r:embed="rId11"/>
                <a:stretch>
                  <a:fillRect/>
                </a:stretch>
              </p:blipFill>
              <p:spPr>
                <a:xfrm>
                  <a:off x="8906490" y="2905740"/>
                  <a:ext cx="601920" cy="777960"/>
                </a:xfrm>
                <a:prstGeom prst="rect">
                  <a:avLst/>
                </a:prstGeom>
              </p:spPr>
            </p:pic>
          </mc:Fallback>
        </mc:AlternateContent>
      </p:grpSp>
      <p:graphicFrame>
        <p:nvGraphicFramePr>
          <p:cNvPr id="45" name="表 45">
            <a:extLst>
              <a:ext uri="{FF2B5EF4-FFF2-40B4-BE49-F238E27FC236}">
                <a16:creationId xmlns:a16="http://schemas.microsoft.com/office/drawing/2014/main" id="{6B0593DA-8B9D-373B-EEF5-414D15137B72}"/>
              </a:ext>
            </a:extLst>
          </p:cNvPr>
          <p:cNvGraphicFramePr>
            <a:graphicFrameLocks noGrp="1"/>
          </p:cNvGraphicFramePr>
          <p:nvPr>
            <p:extLst>
              <p:ext uri="{D42A27DB-BD31-4B8C-83A1-F6EECF244321}">
                <p14:modId xmlns:p14="http://schemas.microsoft.com/office/powerpoint/2010/main" val="1749691878"/>
              </p:ext>
            </p:extLst>
          </p:nvPr>
        </p:nvGraphicFramePr>
        <p:xfrm>
          <a:off x="5677721" y="4185127"/>
          <a:ext cx="4064000" cy="1726112"/>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965384614"/>
                    </a:ext>
                  </a:extLst>
                </a:gridCol>
                <a:gridCol w="812800">
                  <a:extLst>
                    <a:ext uri="{9D8B030D-6E8A-4147-A177-3AD203B41FA5}">
                      <a16:colId xmlns:a16="http://schemas.microsoft.com/office/drawing/2014/main" val="386083800"/>
                    </a:ext>
                  </a:extLst>
                </a:gridCol>
                <a:gridCol w="812800">
                  <a:extLst>
                    <a:ext uri="{9D8B030D-6E8A-4147-A177-3AD203B41FA5}">
                      <a16:colId xmlns:a16="http://schemas.microsoft.com/office/drawing/2014/main" val="243963311"/>
                    </a:ext>
                  </a:extLst>
                </a:gridCol>
                <a:gridCol w="812800">
                  <a:extLst>
                    <a:ext uri="{9D8B030D-6E8A-4147-A177-3AD203B41FA5}">
                      <a16:colId xmlns:a16="http://schemas.microsoft.com/office/drawing/2014/main" val="1911774985"/>
                    </a:ext>
                  </a:extLst>
                </a:gridCol>
                <a:gridCol w="812800">
                  <a:extLst>
                    <a:ext uri="{9D8B030D-6E8A-4147-A177-3AD203B41FA5}">
                      <a16:colId xmlns:a16="http://schemas.microsoft.com/office/drawing/2014/main" val="3778918911"/>
                    </a:ext>
                  </a:extLst>
                </a:gridCol>
              </a:tblGrid>
              <a:tr h="1726112">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280059955"/>
                  </a:ext>
                </a:extLst>
              </a:tr>
            </a:tbl>
          </a:graphicData>
        </a:graphic>
      </p:graphicFrame>
      <p:sp>
        <p:nvSpPr>
          <p:cNvPr id="46" name="星: 5 pt 45">
            <a:extLst>
              <a:ext uri="{FF2B5EF4-FFF2-40B4-BE49-F238E27FC236}">
                <a16:creationId xmlns:a16="http://schemas.microsoft.com/office/drawing/2014/main" id="{10AFC490-98AF-482C-E249-172F3F6DA695}"/>
              </a:ext>
            </a:extLst>
          </p:cNvPr>
          <p:cNvSpPr/>
          <p:nvPr/>
        </p:nvSpPr>
        <p:spPr>
          <a:xfrm>
            <a:off x="5667375" y="4544327"/>
            <a:ext cx="857250" cy="928104"/>
          </a:xfrm>
          <a:prstGeom prst="star5">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十字形 46">
            <a:extLst>
              <a:ext uri="{FF2B5EF4-FFF2-40B4-BE49-F238E27FC236}">
                <a16:creationId xmlns:a16="http://schemas.microsoft.com/office/drawing/2014/main" id="{ADD41D20-17C4-F19E-D88E-C2BA7AFAD310}"/>
              </a:ext>
            </a:extLst>
          </p:cNvPr>
          <p:cNvSpPr/>
          <p:nvPr/>
        </p:nvSpPr>
        <p:spPr>
          <a:xfrm>
            <a:off x="6504840" y="4563060"/>
            <a:ext cx="860650" cy="962394"/>
          </a:xfrm>
          <a:prstGeom prst="plus">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ハート 47">
            <a:extLst>
              <a:ext uri="{FF2B5EF4-FFF2-40B4-BE49-F238E27FC236}">
                <a16:creationId xmlns:a16="http://schemas.microsoft.com/office/drawing/2014/main" id="{5963E586-F24F-26FC-2C15-635D2A2323ED}"/>
              </a:ext>
            </a:extLst>
          </p:cNvPr>
          <p:cNvSpPr/>
          <p:nvPr/>
        </p:nvSpPr>
        <p:spPr>
          <a:xfrm>
            <a:off x="7360962" y="4573752"/>
            <a:ext cx="788040" cy="1031430"/>
          </a:xfrm>
          <a:prstGeom prst="hear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5D2AA515-8F79-7595-0F28-E6351854E566}"/>
              </a:ext>
            </a:extLst>
          </p:cNvPr>
          <p:cNvSpPr txBox="1"/>
          <p:nvPr/>
        </p:nvSpPr>
        <p:spPr>
          <a:xfrm>
            <a:off x="7881109" y="6288728"/>
            <a:ext cx="651510" cy="369332"/>
          </a:xfrm>
          <a:prstGeom prst="rect">
            <a:avLst/>
          </a:prstGeom>
          <a:noFill/>
        </p:spPr>
        <p:txBody>
          <a:bodyPr wrap="square" rtlCol="0">
            <a:spAutoFit/>
          </a:bodyPr>
          <a:lstStyle/>
          <a:p>
            <a:r>
              <a:rPr kumimoji="1" lang="en-US" altLang="ja-JP" dirty="0"/>
              <a:t>…</a:t>
            </a:r>
            <a:endParaRPr kumimoji="1" lang="ja-JP" altLang="en-US" dirty="0"/>
          </a:p>
        </p:txBody>
      </p:sp>
      <p:sp>
        <p:nvSpPr>
          <p:cNvPr id="52" name="稲妻 51">
            <a:extLst>
              <a:ext uri="{FF2B5EF4-FFF2-40B4-BE49-F238E27FC236}">
                <a16:creationId xmlns:a16="http://schemas.microsoft.com/office/drawing/2014/main" id="{7FA35EEE-C4C6-20B4-69EC-96DB2B54A465}"/>
              </a:ext>
            </a:extLst>
          </p:cNvPr>
          <p:cNvSpPr/>
          <p:nvPr/>
        </p:nvSpPr>
        <p:spPr>
          <a:xfrm>
            <a:off x="8077897" y="4491172"/>
            <a:ext cx="860650" cy="1145184"/>
          </a:xfrm>
          <a:prstGeom prst="lightningBol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雲 53">
            <a:extLst>
              <a:ext uri="{FF2B5EF4-FFF2-40B4-BE49-F238E27FC236}">
                <a16:creationId xmlns:a16="http://schemas.microsoft.com/office/drawing/2014/main" id="{42493AFB-C41A-FF59-03D3-00736E9B3190}"/>
              </a:ext>
            </a:extLst>
          </p:cNvPr>
          <p:cNvSpPr/>
          <p:nvPr/>
        </p:nvSpPr>
        <p:spPr>
          <a:xfrm>
            <a:off x="8830656" y="4491172"/>
            <a:ext cx="1049240" cy="1068622"/>
          </a:xfrm>
          <a:prstGeom prst="cloud">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矢印: 左右 54">
            <a:extLst>
              <a:ext uri="{FF2B5EF4-FFF2-40B4-BE49-F238E27FC236}">
                <a16:creationId xmlns:a16="http://schemas.microsoft.com/office/drawing/2014/main" id="{314BA4EE-6693-D5EE-302C-3650C114B525}"/>
              </a:ext>
            </a:extLst>
          </p:cNvPr>
          <p:cNvSpPr/>
          <p:nvPr/>
        </p:nvSpPr>
        <p:spPr>
          <a:xfrm>
            <a:off x="4426398" y="3830657"/>
            <a:ext cx="1137992" cy="584089"/>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26027ECE-7269-24FE-96A9-82D08C93E4AA}"/>
              </a:ext>
            </a:extLst>
          </p:cNvPr>
          <p:cNvSpPr txBox="1"/>
          <p:nvPr/>
        </p:nvSpPr>
        <p:spPr>
          <a:xfrm>
            <a:off x="9697647" y="3200060"/>
            <a:ext cx="1346273" cy="369332"/>
          </a:xfrm>
          <a:prstGeom prst="rect">
            <a:avLst/>
          </a:prstGeom>
          <a:solidFill>
            <a:schemeClr val="bg2">
              <a:lumMod val="60000"/>
              <a:lumOff val="40000"/>
            </a:schemeClr>
          </a:solidFill>
          <a:ln>
            <a:solidFill>
              <a:schemeClr val="tx1"/>
            </a:solidFill>
          </a:ln>
        </p:spPr>
        <p:txBody>
          <a:bodyPr wrap="square" rtlCol="0">
            <a:spAutoFit/>
          </a:bodyPr>
          <a:lstStyle/>
          <a:p>
            <a:r>
              <a:rPr kumimoji="1" lang="ja-JP" altLang="en-US" dirty="0"/>
              <a:t>簡単な情報</a:t>
            </a:r>
          </a:p>
        </p:txBody>
      </p:sp>
      <p:sp>
        <p:nvSpPr>
          <p:cNvPr id="57" name="テキスト ボックス 56">
            <a:extLst>
              <a:ext uri="{FF2B5EF4-FFF2-40B4-BE49-F238E27FC236}">
                <a16:creationId xmlns:a16="http://schemas.microsoft.com/office/drawing/2014/main" id="{E095C388-E694-6C36-C801-176E9ABFBF81}"/>
              </a:ext>
            </a:extLst>
          </p:cNvPr>
          <p:cNvSpPr txBox="1"/>
          <p:nvPr/>
        </p:nvSpPr>
        <p:spPr>
          <a:xfrm>
            <a:off x="9942604" y="4685213"/>
            <a:ext cx="1421542" cy="646331"/>
          </a:xfrm>
          <a:prstGeom prst="rect">
            <a:avLst/>
          </a:prstGeom>
          <a:solidFill>
            <a:schemeClr val="bg2">
              <a:lumMod val="75000"/>
            </a:schemeClr>
          </a:solidFill>
          <a:ln>
            <a:solidFill>
              <a:schemeClr val="tx1"/>
            </a:solidFill>
          </a:ln>
        </p:spPr>
        <p:txBody>
          <a:bodyPr wrap="square" rtlCol="0">
            <a:spAutoFit/>
          </a:bodyPr>
          <a:lstStyle/>
          <a:p>
            <a:r>
              <a:rPr lang="ja-JP" altLang="en-US" dirty="0"/>
              <a:t>より高度で複雑</a:t>
            </a:r>
            <a:r>
              <a:rPr kumimoji="1" lang="ja-JP" altLang="en-US" dirty="0"/>
              <a:t>な情報</a:t>
            </a:r>
          </a:p>
        </p:txBody>
      </p:sp>
      <p:sp>
        <p:nvSpPr>
          <p:cNvPr id="58" name="矢印: 下 57">
            <a:extLst>
              <a:ext uri="{FF2B5EF4-FFF2-40B4-BE49-F238E27FC236}">
                <a16:creationId xmlns:a16="http://schemas.microsoft.com/office/drawing/2014/main" id="{E1511E51-BF23-26A8-8FD5-47EFF1C23CC3}"/>
              </a:ext>
            </a:extLst>
          </p:cNvPr>
          <p:cNvSpPr/>
          <p:nvPr/>
        </p:nvSpPr>
        <p:spPr>
          <a:xfrm>
            <a:off x="9826915" y="3729186"/>
            <a:ext cx="426752" cy="88606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16C2C160-8CBB-3CC5-ED90-AFB1CA7C6E54}"/>
              </a:ext>
            </a:extLst>
          </p:cNvPr>
          <p:cNvSpPr/>
          <p:nvPr/>
        </p:nvSpPr>
        <p:spPr>
          <a:xfrm>
            <a:off x="10359010" y="3729186"/>
            <a:ext cx="994790" cy="7583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組み合わせ</a:t>
            </a:r>
            <a:endParaRPr kumimoji="1" lang="ja-JP" altLang="en-US" dirty="0"/>
          </a:p>
        </p:txBody>
      </p:sp>
      <p:pic>
        <p:nvPicPr>
          <p:cNvPr id="15" name="図 14">
            <a:extLst>
              <a:ext uri="{FF2B5EF4-FFF2-40B4-BE49-F238E27FC236}">
                <a16:creationId xmlns:a16="http://schemas.microsoft.com/office/drawing/2014/main" id="{5D99FA09-2BDB-8289-18FB-64AF113C0FFD}"/>
              </a:ext>
            </a:extLst>
          </p:cNvPr>
          <p:cNvPicPr>
            <a:picLocks noChangeAspect="1"/>
          </p:cNvPicPr>
          <p:nvPr/>
        </p:nvPicPr>
        <p:blipFill>
          <a:blip r:embed="rId12"/>
          <a:stretch>
            <a:fillRect/>
          </a:stretch>
        </p:blipFill>
        <p:spPr>
          <a:xfrm>
            <a:off x="6054393" y="3650859"/>
            <a:ext cx="3215335" cy="521358"/>
          </a:xfrm>
          <a:prstGeom prst="rect">
            <a:avLst/>
          </a:prstGeom>
        </p:spPr>
      </p:pic>
    </p:spTree>
    <p:extLst>
      <p:ext uri="{BB962C8B-B14F-4D97-AF65-F5344CB8AC3E}">
        <p14:creationId xmlns:p14="http://schemas.microsoft.com/office/powerpoint/2010/main" val="1216339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854B9-F2F4-C7D5-CAB2-F69CD7E1273C}"/>
              </a:ext>
            </a:extLst>
          </p:cNvPr>
          <p:cNvSpPr>
            <a:spLocks noGrp="1"/>
          </p:cNvSpPr>
          <p:nvPr>
            <p:ph type="title"/>
          </p:nvPr>
        </p:nvSpPr>
        <p:spPr>
          <a:xfrm>
            <a:off x="559156" y="371052"/>
            <a:ext cx="10515600" cy="893832"/>
          </a:xfrm>
        </p:spPr>
        <p:txBody>
          <a:bodyPr>
            <a:normAutofit/>
          </a:bodyPr>
          <a:lstStyle/>
          <a:p>
            <a:r>
              <a:rPr lang="ja-JP" altLang="en-US" dirty="0"/>
              <a:t>基礎ニューラルネットワーク</a:t>
            </a:r>
            <a:r>
              <a:rPr kumimoji="1" lang="ja-JP" altLang="en-US" dirty="0"/>
              <a:t>と</a:t>
            </a:r>
            <a:r>
              <a:rPr kumimoji="1" lang="en-US" altLang="ja-JP" dirty="0"/>
              <a:t>CNN</a:t>
            </a:r>
            <a:r>
              <a:rPr kumimoji="1" lang="ja-JP" altLang="en-US" dirty="0"/>
              <a:t>との違い</a:t>
            </a:r>
          </a:p>
        </p:txBody>
      </p:sp>
      <p:sp>
        <p:nvSpPr>
          <p:cNvPr id="3" name="コンテンツ プレースホルダー 2">
            <a:extLst>
              <a:ext uri="{FF2B5EF4-FFF2-40B4-BE49-F238E27FC236}">
                <a16:creationId xmlns:a16="http://schemas.microsoft.com/office/drawing/2014/main" id="{8CC34210-5FBD-E412-258B-C3A76270A7E2}"/>
              </a:ext>
            </a:extLst>
          </p:cNvPr>
          <p:cNvSpPr>
            <a:spLocks noGrp="1"/>
          </p:cNvSpPr>
          <p:nvPr>
            <p:ph idx="1"/>
          </p:nvPr>
        </p:nvSpPr>
        <p:spPr>
          <a:xfrm>
            <a:off x="696686" y="1264884"/>
            <a:ext cx="10657114" cy="4912079"/>
          </a:xfrm>
        </p:spPr>
        <p:txBody>
          <a:bodyPr/>
          <a:lstStyle/>
          <a:p>
            <a:r>
              <a:rPr kumimoji="1" lang="ja-JP" altLang="en-US" dirty="0"/>
              <a:t>基礎ニューラルネットワークと</a:t>
            </a:r>
            <a:r>
              <a:rPr kumimoji="1" lang="en-US" altLang="ja-JP" dirty="0"/>
              <a:t>CNN</a:t>
            </a:r>
            <a:r>
              <a:rPr kumimoji="1" lang="ja-JP" altLang="en-US" dirty="0"/>
              <a:t>（</a:t>
            </a:r>
            <a:r>
              <a:rPr lang="ja-JP" altLang="en-US" dirty="0"/>
              <a:t>、そして</a:t>
            </a:r>
            <a:r>
              <a:rPr lang="en-US" altLang="ja-JP" dirty="0"/>
              <a:t>RNN</a:t>
            </a:r>
            <a:r>
              <a:rPr lang="ja-JP" altLang="en-US" dirty="0"/>
              <a:t>）とでは、伝達の最小単位のニューロンが違う！！</a:t>
            </a:r>
            <a:endParaRPr lang="en-US" altLang="ja-JP" dirty="0"/>
          </a:p>
          <a:p>
            <a:r>
              <a:rPr kumimoji="1" lang="ja-JP" altLang="en-US" dirty="0"/>
              <a:t>特に、ニューロンへの入力時の</a:t>
            </a:r>
            <a:r>
              <a:rPr kumimoji="1" lang="ja-JP" altLang="en-US" dirty="0">
                <a:solidFill>
                  <a:srgbClr val="C00000"/>
                </a:solidFill>
              </a:rPr>
              <a:t>重みの並べ</a:t>
            </a:r>
            <a:r>
              <a:rPr lang="ja-JP" altLang="en-US" dirty="0">
                <a:solidFill>
                  <a:srgbClr val="C00000"/>
                </a:solidFill>
              </a:rPr>
              <a:t>方と計算の仕方が違う</a:t>
            </a:r>
            <a:r>
              <a:rPr lang="ja-JP" altLang="en-US" dirty="0"/>
              <a:t>。</a:t>
            </a:r>
            <a:endParaRPr kumimoji="1" lang="en-US" altLang="ja-JP" dirty="0"/>
          </a:p>
        </p:txBody>
      </p:sp>
      <p:graphicFrame>
        <p:nvGraphicFramePr>
          <p:cNvPr id="4" name="表 4">
            <a:extLst>
              <a:ext uri="{FF2B5EF4-FFF2-40B4-BE49-F238E27FC236}">
                <a16:creationId xmlns:a16="http://schemas.microsoft.com/office/drawing/2014/main" id="{560DFB82-0A32-6B48-CEF0-897F0108B414}"/>
              </a:ext>
            </a:extLst>
          </p:cNvPr>
          <p:cNvGraphicFramePr>
            <a:graphicFrameLocks noGrp="1"/>
          </p:cNvGraphicFramePr>
          <p:nvPr>
            <p:extLst>
              <p:ext uri="{D42A27DB-BD31-4B8C-83A1-F6EECF244321}">
                <p14:modId xmlns:p14="http://schemas.microsoft.com/office/powerpoint/2010/main" val="124883449"/>
              </p:ext>
            </p:extLst>
          </p:nvPr>
        </p:nvGraphicFramePr>
        <p:xfrm>
          <a:off x="2644573" y="3389043"/>
          <a:ext cx="552768" cy="2988491"/>
        </p:xfrm>
        <a:graphic>
          <a:graphicData uri="http://schemas.openxmlformats.org/drawingml/2006/table">
            <a:tbl>
              <a:tblPr bandRow="1">
                <a:tableStyleId>{5C22544A-7EE6-4342-B048-85BDC9FD1C3A}</a:tableStyleId>
              </a:tblPr>
              <a:tblGrid>
                <a:gridCol w="552768">
                  <a:extLst>
                    <a:ext uri="{9D8B030D-6E8A-4147-A177-3AD203B41FA5}">
                      <a16:colId xmlns:a16="http://schemas.microsoft.com/office/drawing/2014/main" val="587093582"/>
                    </a:ext>
                  </a:extLst>
                </a:gridCol>
              </a:tblGrid>
              <a:tr h="392611">
                <a:tc>
                  <a:txBody>
                    <a:bodyPr/>
                    <a:lstStyle/>
                    <a:p>
                      <a:r>
                        <a:rPr kumimoji="1" lang="en-US" altLang="ja-JP" dirty="0"/>
                        <a:t>w1</a:t>
                      </a:r>
                      <a:endParaRPr kumimoji="1" lang="ja-JP" altLang="en-US" dirty="0"/>
                    </a:p>
                  </a:txBody>
                  <a:tcPr/>
                </a:tc>
                <a:extLst>
                  <a:ext uri="{0D108BD9-81ED-4DB2-BD59-A6C34878D82A}">
                    <a16:rowId xmlns:a16="http://schemas.microsoft.com/office/drawing/2014/main" val="2195587062"/>
                  </a:ext>
                </a:extLst>
              </a:tr>
              <a:tr h="370840">
                <a:tc>
                  <a:txBody>
                    <a:bodyPr/>
                    <a:lstStyle/>
                    <a:p>
                      <a:r>
                        <a:rPr kumimoji="1" lang="en-US" altLang="ja-JP" dirty="0"/>
                        <a:t>w2</a:t>
                      </a:r>
                      <a:endParaRPr kumimoji="1" lang="ja-JP" altLang="en-US" dirty="0"/>
                    </a:p>
                  </a:txBody>
                  <a:tcPr/>
                </a:tc>
                <a:extLst>
                  <a:ext uri="{0D108BD9-81ED-4DB2-BD59-A6C34878D82A}">
                    <a16:rowId xmlns:a16="http://schemas.microsoft.com/office/drawing/2014/main" val="3293858803"/>
                  </a:ext>
                </a:extLst>
              </a:tr>
              <a:tr h="370840">
                <a:tc>
                  <a:txBody>
                    <a:bodyPr/>
                    <a:lstStyle/>
                    <a:p>
                      <a:r>
                        <a:rPr kumimoji="1" lang="en-US" altLang="ja-JP" dirty="0"/>
                        <a:t>w3</a:t>
                      </a:r>
                      <a:endParaRPr kumimoji="1" lang="ja-JP" altLang="en-US" dirty="0"/>
                    </a:p>
                  </a:txBody>
                  <a:tcPr/>
                </a:tc>
                <a:extLst>
                  <a:ext uri="{0D108BD9-81ED-4DB2-BD59-A6C34878D82A}">
                    <a16:rowId xmlns:a16="http://schemas.microsoft.com/office/drawing/2014/main" val="3343955531"/>
                  </a:ext>
                </a:extLst>
              </a:tr>
              <a:tr h="370840">
                <a:tc>
                  <a:txBody>
                    <a:bodyPr/>
                    <a:lstStyle/>
                    <a:p>
                      <a:r>
                        <a:rPr kumimoji="1" lang="ja-JP" altLang="en-US" dirty="0"/>
                        <a:t>・</a:t>
                      </a:r>
                    </a:p>
                  </a:txBody>
                  <a:tcPr/>
                </a:tc>
                <a:extLst>
                  <a:ext uri="{0D108BD9-81ED-4DB2-BD59-A6C34878D82A}">
                    <a16:rowId xmlns:a16="http://schemas.microsoft.com/office/drawing/2014/main" val="2724246433"/>
                  </a:ext>
                </a:extLst>
              </a:tr>
              <a:tr h="370840">
                <a:tc>
                  <a:txBody>
                    <a:bodyPr/>
                    <a:lstStyle/>
                    <a:p>
                      <a:r>
                        <a:rPr kumimoji="1" lang="ja-JP" altLang="en-US" dirty="0"/>
                        <a:t>・</a:t>
                      </a:r>
                    </a:p>
                  </a:txBody>
                  <a:tcPr/>
                </a:tc>
                <a:extLst>
                  <a:ext uri="{0D108BD9-81ED-4DB2-BD59-A6C34878D82A}">
                    <a16:rowId xmlns:a16="http://schemas.microsoft.com/office/drawing/2014/main" val="3637953892"/>
                  </a:ext>
                </a:extLst>
              </a:tr>
              <a:tr h="370840">
                <a:tc>
                  <a:txBody>
                    <a:bodyPr/>
                    <a:lstStyle/>
                    <a:p>
                      <a:r>
                        <a:rPr kumimoji="1" lang="ja-JP" altLang="en-US" dirty="0"/>
                        <a:t>・</a:t>
                      </a:r>
                    </a:p>
                  </a:txBody>
                  <a:tcPr/>
                </a:tc>
                <a:extLst>
                  <a:ext uri="{0D108BD9-81ED-4DB2-BD59-A6C34878D82A}">
                    <a16:rowId xmlns:a16="http://schemas.microsoft.com/office/drawing/2014/main" val="2831525611"/>
                  </a:ext>
                </a:extLst>
              </a:tr>
              <a:tr h="370840">
                <a:tc>
                  <a:txBody>
                    <a:bodyPr/>
                    <a:lstStyle/>
                    <a:p>
                      <a:endParaRPr kumimoji="1" lang="ja-JP" altLang="en-US" dirty="0"/>
                    </a:p>
                  </a:txBody>
                  <a:tcPr/>
                </a:tc>
                <a:extLst>
                  <a:ext uri="{0D108BD9-81ED-4DB2-BD59-A6C34878D82A}">
                    <a16:rowId xmlns:a16="http://schemas.microsoft.com/office/drawing/2014/main" val="1353804222"/>
                  </a:ext>
                </a:extLst>
              </a:tr>
              <a:tr h="370840">
                <a:tc>
                  <a:txBody>
                    <a:bodyPr/>
                    <a:lstStyle/>
                    <a:p>
                      <a:r>
                        <a:rPr kumimoji="1" lang="en-US" altLang="ja-JP" dirty="0" err="1"/>
                        <a:t>wn</a:t>
                      </a:r>
                      <a:endParaRPr kumimoji="1" lang="ja-JP" altLang="en-US" dirty="0"/>
                    </a:p>
                  </a:txBody>
                  <a:tcPr/>
                </a:tc>
                <a:extLst>
                  <a:ext uri="{0D108BD9-81ED-4DB2-BD59-A6C34878D82A}">
                    <a16:rowId xmlns:a16="http://schemas.microsoft.com/office/drawing/2014/main" val="1884766991"/>
                  </a:ext>
                </a:extLst>
              </a:tr>
            </a:tbl>
          </a:graphicData>
        </a:graphic>
      </p:graphicFrame>
      <p:sp>
        <p:nvSpPr>
          <p:cNvPr id="5" name="矢印: 右 4">
            <a:extLst>
              <a:ext uri="{FF2B5EF4-FFF2-40B4-BE49-F238E27FC236}">
                <a16:creationId xmlns:a16="http://schemas.microsoft.com/office/drawing/2014/main" id="{5EC8060F-46E0-31A5-3B30-033EF3C9090E}"/>
              </a:ext>
            </a:extLst>
          </p:cNvPr>
          <p:cNvSpPr/>
          <p:nvPr/>
        </p:nvSpPr>
        <p:spPr>
          <a:xfrm>
            <a:off x="2906136" y="4390187"/>
            <a:ext cx="964277" cy="756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6" name="表 6">
            <a:extLst>
              <a:ext uri="{FF2B5EF4-FFF2-40B4-BE49-F238E27FC236}">
                <a16:creationId xmlns:a16="http://schemas.microsoft.com/office/drawing/2014/main" id="{153A29B8-3879-C824-444A-557B6E795885}"/>
              </a:ext>
            </a:extLst>
          </p:cNvPr>
          <p:cNvGraphicFramePr>
            <a:graphicFrameLocks noGrp="1"/>
          </p:cNvGraphicFramePr>
          <p:nvPr>
            <p:extLst>
              <p:ext uri="{D42A27DB-BD31-4B8C-83A1-F6EECF244321}">
                <p14:modId xmlns:p14="http://schemas.microsoft.com/office/powerpoint/2010/main" val="2472509041"/>
              </p:ext>
            </p:extLst>
          </p:nvPr>
        </p:nvGraphicFramePr>
        <p:xfrm>
          <a:off x="8315257" y="3816988"/>
          <a:ext cx="1972161" cy="1902856"/>
        </p:xfrm>
        <a:graphic>
          <a:graphicData uri="http://schemas.openxmlformats.org/drawingml/2006/table">
            <a:tbl>
              <a:tblPr bandRow="1">
                <a:tableStyleId>{5C22544A-7EE6-4342-B048-85BDC9FD1C3A}</a:tableStyleId>
              </a:tblPr>
              <a:tblGrid>
                <a:gridCol w="650404">
                  <a:extLst>
                    <a:ext uri="{9D8B030D-6E8A-4147-A177-3AD203B41FA5}">
                      <a16:colId xmlns:a16="http://schemas.microsoft.com/office/drawing/2014/main" val="3719437563"/>
                    </a:ext>
                  </a:extLst>
                </a:gridCol>
                <a:gridCol w="650404">
                  <a:extLst>
                    <a:ext uri="{9D8B030D-6E8A-4147-A177-3AD203B41FA5}">
                      <a16:colId xmlns:a16="http://schemas.microsoft.com/office/drawing/2014/main" val="2875099848"/>
                    </a:ext>
                  </a:extLst>
                </a:gridCol>
                <a:gridCol w="671353">
                  <a:extLst>
                    <a:ext uri="{9D8B030D-6E8A-4147-A177-3AD203B41FA5}">
                      <a16:colId xmlns:a16="http://schemas.microsoft.com/office/drawing/2014/main" val="3012502083"/>
                    </a:ext>
                  </a:extLst>
                </a:gridCol>
              </a:tblGrid>
              <a:tr h="697602">
                <a:tc>
                  <a:txBody>
                    <a:bodyPr/>
                    <a:lstStyle/>
                    <a:p>
                      <a:r>
                        <a:rPr kumimoji="1" lang="en-US" altLang="ja-JP" dirty="0"/>
                        <a:t>w11</a:t>
                      </a:r>
                      <a:endParaRPr kumimoji="1" lang="ja-JP" altLang="en-US" dirty="0"/>
                    </a:p>
                  </a:txBody>
                  <a:tcPr/>
                </a:tc>
                <a:tc>
                  <a:txBody>
                    <a:bodyPr/>
                    <a:lstStyle/>
                    <a:p>
                      <a:r>
                        <a:rPr kumimoji="1" lang="en-US" altLang="ja-JP" dirty="0"/>
                        <a:t>w12</a:t>
                      </a:r>
                      <a:endParaRPr kumimoji="1" lang="ja-JP" altLang="en-US" dirty="0"/>
                    </a:p>
                  </a:txBody>
                  <a:tcPr/>
                </a:tc>
                <a:tc>
                  <a:txBody>
                    <a:bodyPr/>
                    <a:lstStyle/>
                    <a:p>
                      <a:r>
                        <a:rPr kumimoji="1" lang="en-US" altLang="ja-JP" dirty="0"/>
                        <a:t>w13</a:t>
                      </a:r>
                      <a:endParaRPr kumimoji="1" lang="ja-JP" altLang="en-US" dirty="0"/>
                    </a:p>
                  </a:txBody>
                  <a:tcPr/>
                </a:tc>
                <a:extLst>
                  <a:ext uri="{0D108BD9-81ED-4DB2-BD59-A6C34878D82A}">
                    <a16:rowId xmlns:a16="http://schemas.microsoft.com/office/drawing/2014/main" val="3447386712"/>
                  </a:ext>
                </a:extLst>
              </a:tr>
              <a:tr h="602627">
                <a:tc>
                  <a:txBody>
                    <a:bodyPr/>
                    <a:lstStyle/>
                    <a:p>
                      <a:r>
                        <a:rPr kumimoji="1" lang="en-US" altLang="ja-JP" dirty="0"/>
                        <a:t>w21</a:t>
                      </a:r>
                      <a:endParaRPr kumimoji="1" lang="ja-JP" altLang="en-US" dirty="0"/>
                    </a:p>
                  </a:txBody>
                  <a:tcPr/>
                </a:tc>
                <a:tc>
                  <a:txBody>
                    <a:bodyPr/>
                    <a:lstStyle/>
                    <a:p>
                      <a:r>
                        <a:rPr kumimoji="1" lang="en-US" altLang="ja-JP" dirty="0"/>
                        <a:t>w22</a:t>
                      </a:r>
                      <a:endParaRPr kumimoji="1" lang="ja-JP" altLang="en-US" dirty="0"/>
                    </a:p>
                  </a:txBody>
                  <a:tcPr/>
                </a:tc>
                <a:tc>
                  <a:txBody>
                    <a:bodyPr/>
                    <a:lstStyle/>
                    <a:p>
                      <a:r>
                        <a:rPr kumimoji="1" lang="en-US" altLang="ja-JP" dirty="0"/>
                        <a:t>W23</a:t>
                      </a:r>
                      <a:endParaRPr kumimoji="1" lang="ja-JP" altLang="en-US" dirty="0"/>
                    </a:p>
                  </a:txBody>
                  <a:tcPr/>
                </a:tc>
                <a:extLst>
                  <a:ext uri="{0D108BD9-81ED-4DB2-BD59-A6C34878D82A}">
                    <a16:rowId xmlns:a16="http://schemas.microsoft.com/office/drawing/2014/main" val="2892060134"/>
                  </a:ext>
                </a:extLst>
              </a:tr>
              <a:tr h="602627">
                <a:tc>
                  <a:txBody>
                    <a:bodyPr/>
                    <a:lstStyle/>
                    <a:p>
                      <a:r>
                        <a:rPr kumimoji="1" lang="en-US" altLang="ja-JP" dirty="0"/>
                        <a:t>w31</a:t>
                      </a:r>
                      <a:endParaRPr kumimoji="1" lang="ja-JP" altLang="en-US" dirty="0"/>
                    </a:p>
                  </a:txBody>
                  <a:tcPr/>
                </a:tc>
                <a:tc>
                  <a:txBody>
                    <a:bodyPr/>
                    <a:lstStyle/>
                    <a:p>
                      <a:r>
                        <a:rPr kumimoji="1" lang="en-US" altLang="ja-JP" dirty="0"/>
                        <a:t>w32</a:t>
                      </a:r>
                      <a:endParaRPr kumimoji="1" lang="ja-JP" altLang="en-US" dirty="0"/>
                    </a:p>
                  </a:txBody>
                  <a:tcPr/>
                </a:tc>
                <a:tc>
                  <a:txBody>
                    <a:bodyPr/>
                    <a:lstStyle/>
                    <a:p>
                      <a:r>
                        <a:rPr kumimoji="1" lang="en-US" altLang="ja-JP" dirty="0"/>
                        <a:t>w33</a:t>
                      </a:r>
                      <a:endParaRPr kumimoji="1" lang="ja-JP" altLang="en-US" dirty="0"/>
                    </a:p>
                  </a:txBody>
                  <a:tcPr/>
                </a:tc>
                <a:extLst>
                  <a:ext uri="{0D108BD9-81ED-4DB2-BD59-A6C34878D82A}">
                    <a16:rowId xmlns:a16="http://schemas.microsoft.com/office/drawing/2014/main" val="3636464755"/>
                  </a:ext>
                </a:extLst>
              </a:tr>
            </a:tbl>
          </a:graphicData>
        </a:graphic>
      </p:graphicFrame>
      <p:sp>
        <p:nvSpPr>
          <p:cNvPr id="7" name="テキスト ボックス 6">
            <a:extLst>
              <a:ext uri="{FF2B5EF4-FFF2-40B4-BE49-F238E27FC236}">
                <a16:creationId xmlns:a16="http://schemas.microsoft.com/office/drawing/2014/main" id="{7BFE0DD3-727B-C3F7-BFD4-5CFC5C1B0A18}"/>
              </a:ext>
            </a:extLst>
          </p:cNvPr>
          <p:cNvSpPr txBox="1"/>
          <p:nvPr/>
        </p:nvSpPr>
        <p:spPr>
          <a:xfrm>
            <a:off x="3227809" y="2642835"/>
            <a:ext cx="1421541" cy="1477328"/>
          </a:xfrm>
          <a:prstGeom prst="rect">
            <a:avLst/>
          </a:prstGeom>
          <a:noFill/>
          <a:ln>
            <a:solidFill>
              <a:schemeClr val="tx1"/>
            </a:solidFill>
          </a:ln>
        </p:spPr>
        <p:txBody>
          <a:bodyPr wrap="square" rtlCol="0">
            <a:spAutoFit/>
          </a:bodyPr>
          <a:lstStyle/>
          <a:p>
            <a:r>
              <a:rPr lang="ja-JP" altLang="en-US" dirty="0"/>
              <a:t>基礎ニューラルネットワークの重みの並び方。一列</a:t>
            </a:r>
            <a:endParaRPr kumimoji="1" lang="ja-JP" altLang="en-US" dirty="0"/>
          </a:p>
        </p:txBody>
      </p:sp>
      <p:sp>
        <p:nvSpPr>
          <p:cNvPr id="8" name="テキスト ボックス 7">
            <a:extLst>
              <a:ext uri="{FF2B5EF4-FFF2-40B4-BE49-F238E27FC236}">
                <a16:creationId xmlns:a16="http://schemas.microsoft.com/office/drawing/2014/main" id="{7100D77D-A00B-8C95-C4EE-C6FC55AC0442}"/>
              </a:ext>
            </a:extLst>
          </p:cNvPr>
          <p:cNvSpPr txBox="1"/>
          <p:nvPr/>
        </p:nvSpPr>
        <p:spPr>
          <a:xfrm>
            <a:off x="8590565" y="2797593"/>
            <a:ext cx="1834382" cy="923330"/>
          </a:xfrm>
          <a:prstGeom prst="rect">
            <a:avLst/>
          </a:prstGeom>
          <a:noFill/>
          <a:ln>
            <a:solidFill>
              <a:schemeClr val="tx1"/>
            </a:solidFill>
          </a:ln>
        </p:spPr>
        <p:txBody>
          <a:bodyPr wrap="square" rtlCol="0">
            <a:spAutoFit/>
          </a:bodyPr>
          <a:lstStyle/>
          <a:p>
            <a:r>
              <a:rPr kumimoji="1" lang="en-US" altLang="ja-JP" dirty="0"/>
              <a:t>CNN</a:t>
            </a:r>
            <a:r>
              <a:rPr kumimoji="1" lang="ja-JP" altLang="en-US" dirty="0"/>
              <a:t>の重みの並び方。平面状に並ぶ</a:t>
            </a:r>
          </a:p>
        </p:txBody>
      </p:sp>
      <p:sp>
        <p:nvSpPr>
          <p:cNvPr id="17" name="楕円 16">
            <a:extLst>
              <a:ext uri="{FF2B5EF4-FFF2-40B4-BE49-F238E27FC236}">
                <a16:creationId xmlns:a16="http://schemas.microsoft.com/office/drawing/2014/main" id="{8B5363FE-5050-D041-11C8-2F59C9DF1BB6}"/>
              </a:ext>
            </a:extLst>
          </p:cNvPr>
          <p:cNvSpPr/>
          <p:nvPr/>
        </p:nvSpPr>
        <p:spPr>
          <a:xfrm>
            <a:off x="3840700" y="4195219"/>
            <a:ext cx="1280544" cy="1279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Σwi</a:t>
            </a:r>
            <a:r>
              <a:rPr lang="en-US" altLang="ja-JP" dirty="0"/>
              <a:t> xi</a:t>
            </a:r>
            <a:endParaRPr kumimoji="1" lang="ja-JP" altLang="en-US" dirty="0"/>
          </a:p>
        </p:txBody>
      </p:sp>
      <p:sp>
        <p:nvSpPr>
          <p:cNvPr id="18" name="楕円 17">
            <a:extLst>
              <a:ext uri="{FF2B5EF4-FFF2-40B4-BE49-F238E27FC236}">
                <a16:creationId xmlns:a16="http://schemas.microsoft.com/office/drawing/2014/main" id="{32EAD81E-EBA6-A9C0-9379-86911CA417D7}"/>
              </a:ext>
            </a:extLst>
          </p:cNvPr>
          <p:cNvSpPr/>
          <p:nvPr/>
        </p:nvSpPr>
        <p:spPr>
          <a:xfrm>
            <a:off x="10623276" y="4069434"/>
            <a:ext cx="1461048" cy="1650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w</a:t>
            </a:r>
            <a:r>
              <a:rPr kumimoji="1" lang="en-US" altLang="ja-JP" dirty="0"/>
              <a:t>11x11+w12x12+</a:t>
            </a:r>
            <a:r>
              <a:rPr kumimoji="1" lang="ja-JP" altLang="en-US" dirty="0"/>
              <a:t>・・・</a:t>
            </a:r>
            <a:r>
              <a:rPr kumimoji="1" lang="en-US" altLang="ja-JP" dirty="0"/>
              <a:t>w33x33</a:t>
            </a:r>
            <a:endParaRPr kumimoji="1" lang="ja-JP" altLang="en-US" dirty="0"/>
          </a:p>
        </p:txBody>
      </p:sp>
      <p:sp>
        <p:nvSpPr>
          <p:cNvPr id="19" name="矢印: 右 18">
            <a:extLst>
              <a:ext uri="{FF2B5EF4-FFF2-40B4-BE49-F238E27FC236}">
                <a16:creationId xmlns:a16="http://schemas.microsoft.com/office/drawing/2014/main" id="{A148886D-87D2-5374-3359-F4C76483F6C8}"/>
              </a:ext>
            </a:extLst>
          </p:cNvPr>
          <p:cNvSpPr/>
          <p:nvPr/>
        </p:nvSpPr>
        <p:spPr>
          <a:xfrm>
            <a:off x="9942809" y="4617000"/>
            <a:ext cx="964277" cy="756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0" name="表 4">
            <a:extLst>
              <a:ext uri="{FF2B5EF4-FFF2-40B4-BE49-F238E27FC236}">
                <a16:creationId xmlns:a16="http://schemas.microsoft.com/office/drawing/2014/main" id="{EF879C37-8E90-F2B5-E42C-438D98BA7E4B}"/>
              </a:ext>
            </a:extLst>
          </p:cNvPr>
          <p:cNvGraphicFramePr>
            <a:graphicFrameLocks noGrp="1"/>
          </p:cNvGraphicFramePr>
          <p:nvPr>
            <p:extLst>
              <p:ext uri="{D42A27DB-BD31-4B8C-83A1-F6EECF244321}">
                <p14:modId xmlns:p14="http://schemas.microsoft.com/office/powerpoint/2010/main" val="1035949529"/>
              </p:ext>
            </p:extLst>
          </p:nvPr>
        </p:nvGraphicFramePr>
        <p:xfrm>
          <a:off x="1706515" y="3389042"/>
          <a:ext cx="552768" cy="2988491"/>
        </p:xfrm>
        <a:graphic>
          <a:graphicData uri="http://schemas.openxmlformats.org/drawingml/2006/table">
            <a:tbl>
              <a:tblPr bandRow="1">
                <a:tableStyleId>{5C22544A-7EE6-4342-B048-85BDC9FD1C3A}</a:tableStyleId>
              </a:tblPr>
              <a:tblGrid>
                <a:gridCol w="552768">
                  <a:extLst>
                    <a:ext uri="{9D8B030D-6E8A-4147-A177-3AD203B41FA5}">
                      <a16:colId xmlns:a16="http://schemas.microsoft.com/office/drawing/2014/main" val="587093582"/>
                    </a:ext>
                  </a:extLst>
                </a:gridCol>
              </a:tblGrid>
              <a:tr h="392611">
                <a:tc>
                  <a:txBody>
                    <a:bodyPr/>
                    <a:lstStyle/>
                    <a:p>
                      <a:r>
                        <a:rPr kumimoji="1" lang="en-US" altLang="ja-JP" dirty="0"/>
                        <a:t>x1</a:t>
                      </a:r>
                      <a:endParaRPr kumimoji="1" lang="ja-JP" altLang="en-US" dirty="0"/>
                    </a:p>
                  </a:txBody>
                  <a:tcPr/>
                </a:tc>
                <a:extLst>
                  <a:ext uri="{0D108BD9-81ED-4DB2-BD59-A6C34878D82A}">
                    <a16:rowId xmlns:a16="http://schemas.microsoft.com/office/drawing/2014/main" val="2195587062"/>
                  </a:ext>
                </a:extLst>
              </a:tr>
              <a:tr h="370840">
                <a:tc>
                  <a:txBody>
                    <a:bodyPr/>
                    <a:lstStyle/>
                    <a:p>
                      <a:r>
                        <a:rPr kumimoji="1" lang="en-US" altLang="ja-JP" dirty="0"/>
                        <a:t>x2</a:t>
                      </a:r>
                      <a:endParaRPr kumimoji="1" lang="ja-JP" altLang="en-US" dirty="0"/>
                    </a:p>
                  </a:txBody>
                  <a:tcPr/>
                </a:tc>
                <a:extLst>
                  <a:ext uri="{0D108BD9-81ED-4DB2-BD59-A6C34878D82A}">
                    <a16:rowId xmlns:a16="http://schemas.microsoft.com/office/drawing/2014/main" val="3293858803"/>
                  </a:ext>
                </a:extLst>
              </a:tr>
              <a:tr h="370840">
                <a:tc>
                  <a:txBody>
                    <a:bodyPr/>
                    <a:lstStyle/>
                    <a:p>
                      <a:r>
                        <a:rPr kumimoji="1" lang="en-US" altLang="ja-JP" dirty="0"/>
                        <a:t>x3</a:t>
                      </a:r>
                      <a:endParaRPr kumimoji="1" lang="ja-JP" altLang="en-US" dirty="0"/>
                    </a:p>
                  </a:txBody>
                  <a:tcPr/>
                </a:tc>
                <a:extLst>
                  <a:ext uri="{0D108BD9-81ED-4DB2-BD59-A6C34878D82A}">
                    <a16:rowId xmlns:a16="http://schemas.microsoft.com/office/drawing/2014/main" val="3343955531"/>
                  </a:ext>
                </a:extLst>
              </a:tr>
              <a:tr h="370840">
                <a:tc>
                  <a:txBody>
                    <a:bodyPr/>
                    <a:lstStyle/>
                    <a:p>
                      <a:r>
                        <a:rPr kumimoji="1" lang="ja-JP" altLang="en-US" dirty="0"/>
                        <a:t>・</a:t>
                      </a:r>
                    </a:p>
                  </a:txBody>
                  <a:tcPr/>
                </a:tc>
                <a:extLst>
                  <a:ext uri="{0D108BD9-81ED-4DB2-BD59-A6C34878D82A}">
                    <a16:rowId xmlns:a16="http://schemas.microsoft.com/office/drawing/2014/main" val="2724246433"/>
                  </a:ext>
                </a:extLst>
              </a:tr>
              <a:tr h="370840">
                <a:tc>
                  <a:txBody>
                    <a:bodyPr/>
                    <a:lstStyle/>
                    <a:p>
                      <a:r>
                        <a:rPr kumimoji="1" lang="ja-JP" altLang="en-US" dirty="0"/>
                        <a:t>・</a:t>
                      </a:r>
                    </a:p>
                  </a:txBody>
                  <a:tcPr/>
                </a:tc>
                <a:extLst>
                  <a:ext uri="{0D108BD9-81ED-4DB2-BD59-A6C34878D82A}">
                    <a16:rowId xmlns:a16="http://schemas.microsoft.com/office/drawing/2014/main" val="3637953892"/>
                  </a:ext>
                </a:extLst>
              </a:tr>
              <a:tr h="370840">
                <a:tc>
                  <a:txBody>
                    <a:bodyPr/>
                    <a:lstStyle/>
                    <a:p>
                      <a:r>
                        <a:rPr kumimoji="1" lang="ja-JP" altLang="en-US" dirty="0"/>
                        <a:t>・</a:t>
                      </a:r>
                    </a:p>
                  </a:txBody>
                  <a:tcPr/>
                </a:tc>
                <a:extLst>
                  <a:ext uri="{0D108BD9-81ED-4DB2-BD59-A6C34878D82A}">
                    <a16:rowId xmlns:a16="http://schemas.microsoft.com/office/drawing/2014/main" val="2831525611"/>
                  </a:ext>
                </a:extLst>
              </a:tr>
              <a:tr h="370840">
                <a:tc>
                  <a:txBody>
                    <a:bodyPr/>
                    <a:lstStyle/>
                    <a:p>
                      <a:endParaRPr kumimoji="1" lang="ja-JP" altLang="en-US" dirty="0"/>
                    </a:p>
                  </a:txBody>
                  <a:tcPr/>
                </a:tc>
                <a:extLst>
                  <a:ext uri="{0D108BD9-81ED-4DB2-BD59-A6C34878D82A}">
                    <a16:rowId xmlns:a16="http://schemas.microsoft.com/office/drawing/2014/main" val="1353804222"/>
                  </a:ext>
                </a:extLst>
              </a:tr>
              <a:tr h="370840">
                <a:tc>
                  <a:txBody>
                    <a:bodyPr/>
                    <a:lstStyle/>
                    <a:p>
                      <a:r>
                        <a:rPr kumimoji="1" lang="en-US" altLang="ja-JP" dirty="0" err="1"/>
                        <a:t>xn</a:t>
                      </a:r>
                      <a:endParaRPr kumimoji="1" lang="ja-JP" altLang="en-US" dirty="0"/>
                    </a:p>
                  </a:txBody>
                  <a:tcPr/>
                </a:tc>
                <a:extLst>
                  <a:ext uri="{0D108BD9-81ED-4DB2-BD59-A6C34878D82A}">
                    <a16:rowId xmlns:a16="http://schemas.microsoft.com/office/drawing/2014/main" val="1884766991"/>
                  </a:ext>
                </a:extLst>
              </a:tr>
            </a:tbl>
          </a:graphicData>
        </a:graphic>
      </p:graphicFrame>
      <p:graphicFrame>
        <p:nvGraphicFramePr>
          <p:cNvPr id="21" name="表 6">
            <a:extLst>
              <a:ext uri="{FF2B5EF4-FFF2-40B4-BE49-F238E27FC236}">
                <a16:creationId xmlns:a16="http://schemas.microsoft.com/office/drawing/2014/main" id="{F95AB801-B73D-B051-FF1A-E9123733E343}"/>
              </a:ext>
            </a:extLst>
          </p:cNvPr>
          <p:cNvGraphicFramePr>
            <a:graphicFrameLocks noGrp="1"/>
          </p:cNvGraphicFramePr>
          <p:nvPr>
            <p:extLst>
              <p:ext uri="{D42A27DB-BD31-4B8C-83A1-F6EECF244321}">
                <p14:modId xmlns:p14="http://schemas.microsoft.com/office/powerpoint/2010/main" val="4216110022"/>
              </p:ext>
            </p:extLst>
          </p:nvPr>
        </p:nvGraphicFramePr>
        <p:xfrm>
          <a:off x="6030464" y="3816988"/>
          <a:ext cx="1972161" cy="1902856"/>
        </p:xfrm>
        <a:graphic>
          <a:graphicData uri="http://schemas.openxmlformats.org/drawingml/2006/table">
            <a:tbl>
              <a:tblPr bandRow="1">
                <a:tableStyleId>{5C22544A-7EE6-4342-B048-85BDC9FD1C3A}</a:tableStyleId>
              </a:tblPr>
              <a:tblGrid>
                <a:gridCol w="650404">
                  <a:extLst>
                    <a:ext uri="{9D8B030D-6E8A-4147-A177-3AD203B41FA5}">
                      <a16:colId xmlns:a16="http://schemas.microsoft.com/office/drawing/2014/main" val="3719437563"/>
                    </a:ext>
                  </a:extLst>
                </a:gridCol>
                <a:gridCol w="650404">
                  <a:extLst>
                    <a:ext uri="{9D8B030D-6E8A-4147-A177-3AD203B41FA5}">
                      <a16:colId xmlns:a16="http://schemas.microsoft.com/office/drawing/2014/main" val="2875099848"/>
                    </a:ext>
                  </a:extLst>
                </a:gridCol>
                <a:gridCol w="671353">
                  <a:extLst>
                    <a:ext uri="{9D8B030D-6E8A-4147-A177-3AD203B41FA5}">
                      <a16:colId xmlns:a16="http://schemas.microsoft.com/office/drawing/2014/main" val="3012502083"/>
                    </a:ext>
                  </a:extLst>
                </a:gridCol>
              </a:tblGrid>
              <a:tr h="697602">
                <a:tc>
                  <a:txBody>
                    <a:bodyPr/>
                    <a:lstStyle/>
                    <a:p>
                      <a:r>
                        <a:rPr kumimoji="1" lang="en-US" altLang="ja-JP" dirty="0"/>
                        <a:t>x11</a:t>
                      </a:r>
                      <a:endParaRPr kumimoji="1" lang="ja-JP" altLang="en-US" dirty="0"/>
                    </a:p>
                  </a:txBody>
                  <a:tcPr/>
                </a:tc>
                <a:tc>
                  <a:txBody>
                    <a:bodyPr/>
                    <a:lstStyle/>
                    <a:p>
                      <a:r>
                        <a:rPr kumimoji="1" lang="en-US" altLang="ja-JP" dirty="0"/>
                        <a:t>w12</a:t>
                      </a:r>
                      <a:endParaRPr kumimoji="1" lang="ja-JP" altLang="en-US" dirty="0"/>
                    </a:p>
                  </a:txBody>
                  <a:tcPr/>
                </a:tc>
                <a:tc>
                  <a:txBody>
                    <a:bodyPr/>
                    <a:lstStyle/>
                    <a:p>
                      <a:r>
                        <a:rPr kumimoji="1" lang="en-US" altLang="ja-JP" dirty="0"/>
                        <a:t>w13</a:t>
                      </a:r>
                      <a:endParaRPr kumimoji="1" lang="ja-JP" altLang="en-US" dirty="0"/>
                    </a:p>
                  </a:txBody>
                  <a:tcPr/>
                </a:tc>
                <a:extLst>
                  <a:ext uri="{0D108BD9-81ED-4DB2-BD59-A6C34878D82A}">
                    <a16:rowId xmlns:a16="http://schemas.microsoft.com/office/drawing/2014/main" val="3447386712"/>
                  </a:ext>
                </a:extLst>
              </a:tr>
              <a:tr h="602627">
                <a:tc>
                  <a:txBody>
                    <a:bodyPr/>
                    <a:lstStyle/>
                    <a:p>
                      <a:r>
                        <a:rPr kumimoji="1" lang="en-US" altLang="ja-JP" dirty="0"/>
                        <a:t>w21</a:t>
                      </a:r>
                      <a:endParaRPr kumimoji="1" lang="ja-JP" altLang="en-US" dirty="0"/>
                    </a:p>
                  </a:txBody>
                  <a:tcPr/>
                </a:tc>
                <a:tc>
                  <a:txBody>
                    <a:bodyPr/>
                    <a:lstStyle/>
                    <a:p>
                      <a:r>
                        <a:rPr kumimoji="1" lang="en-US" altLang="ja-JP" dirty="0"/>
                        <a:t>w22</a:t>
                      </a:r>
                      <a:endParaRPr kumimoji="1" lang="ja-JP" altLang="en-US" dirty="0"/>
                    </a:p>
                  </a:txBody>
                  <a:tcPr/>
                </a:tc>
                <a:tc>
                  <a:txBody>
                    <a:bodyPr/>
                    <a:lstStyle/>
                    <a:p>
                      <a:r>
                        <a:rPr kumimoji="1" lang="en-US" altLang="ja-JP" dirty="0"/>
                        <a:t>W23</a:t>
                      </a:r>
                      <a:endParaRPr kumimoji="1" lang="ja-JP" altLang="en-US" dirty="0"/>
                    </a:p>
                  </a:txBody>
                  <a:tcPr/>
                </a:tc>
                <a:extLst>
                  <a:ext uri="{0D108BD9-81ED-4DB2-BD59-A6C34878D82A}">
                    <a16:rowId xmlns:a16="http://schemas.microsoft.com/office/drawing/2014/main" val="2892060134"/>
                  </a:ext>
                </a:extLst>
              </a:tr>
              <a:tr h="602627">
                <a:tc>
                  <a:txBody>
                    <a:bodyPr/>
                    <a:lstStyle/>
                    <a:p>
                      <a:r>
                        <a:rPr kumimoji="1" lang="en-US" altLang="ja-JP" dirty="0"/>
                        <a:t>w31</a:t>
                      </a:r>
                      <a:endParaRPr kumimoji="1" lang="ja-JP" altLang="en-US" dirty="0"/>
                    </a:p>
                  </a:txBody>
                  <a:tcPr/>
                </a:tc>
                <a:tc>
                  <a:txBody>
                    <a:bodyPr/>
                    <a:lstStyle/>
                    <a:p>
                      <a:r>
                        <a:rPr kumimoji="1" lang="en-US" altLang="ja-JP" dirty="0"/>
                        <a:t>w32</a:t>
                      </a:r>
                      <a:endParaRPr kumimoji="1" lang="ja-JP" altLang="en-US" dirty="0"/>
                    </a:p>
                  </a:txBody>
                  <a:tcPr/>
                </a:tc>
                <a:tc>
                  <a:txBody>
                    <a:bodyPr/>
                    <a:lstStyle/>
                    <a:p>
                      <a:r>
                        <a:rPr kumimoji="1" lang="en-US" altLang="ja-JP" dirty="0"/>
                        <a:t>w33</a:t>
                      </a:r>
                      <a:endParaRPr kumimoji="1" lang="ja-JP" altLang="en-US" dirty="0"/>
                    </a:p>
                  </a:txBody>
                  <a:tcPr/>
                </a:tc>
                <a:extLst>
                  <a:ext uri="{0D108BD9-81ED-4DB2-BD59-A6C34878D82A}">
                    <a16:rowId xmlns:a16="http://schemas.microsoft.com/office/drawing/2014/main" val="3636464755"/>
                  </a:ext>
                </a:extLst>
              </a:tr>
            </a:tbl>
          </a:graphicData>
        </a:graphic>
      </p:graphicFrame>
      <p:sp>
        <p:nvSpPr>
          <p:cNvPr id="22" name="乗算記号 21">
            <a:extLst>
              <a:ext uri="{FF2B5EF4-FFF2-40B4-BE49-F238E27FC236}">
                <a16:creationId xmlns:a16="http://schemas.microsoft.com/office/drawing/2014/main" id="{CA6203E1-34B7-F347-C49E-B1E20985B315}"/>
              </a:ext>
            </a:extLst>
          </p:cNvPr>
          <p:cNvSpPr/>
          <p:nvPr/>
        </p:nvSpPr>
        <p:spPr>
          <a:xfrm>
            <a:off x="2175612" y="4390187"/>
            <a:ext cx="545235" cy="62907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乗算記号 22">
            <a:extLst>
              <a:ext uri="{FF2B5EF4-FFF2-40B4-BE49-F238E27FC236}">
                <a16:creationId xmlns:a16="http://schemas.microsoft.com/office/drawing/2014/main" id="{31EA819E-4E35-E9F0-CC55-84C9ABBB09A2}"/>
              </a:ext>
            </a:extLst>
          </p:cNvPr>
          <p:cNvSpPr/>
          <p:nvPr/>
        </p:nvSpPr>
        <p:spPr>
          <a:xfrm>
            <a:off x="7886324" y="4366155"/>
            <a:ext cx="545235" cy="62907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0E2BBCAB-ED30-E7BA-FCB7-DDCA50D2ACCA}"/>
              </a:ext>
            </a:extLst>
          </p:cNvPr>
          <p:cNvSpPr/>
          <p:nvPr/>
        </p:nvSpPr>
        <p:spPr>
          <a:xfrm>
            <a:off x="408566" y="3781817"/>
            <a:ext cx="1076489" cy="22029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基礎ニューラルネットワークの計算の仕方</a:t>
            </a:r>
          </a:p>
        </p:txBody>
      </p:sp>
      <p:sp>
        <p:nvSpPr>
          <p:cNvPr id="25" name="正方形/長方形 24">
            <a:extLst>
              <a:ext uri="{FF2B5EF4-FFF2-40B4-BE49-F238E27FC236}">
                <a16:creationId xmlns:a16="http://schemas.microsoft.com/office/drawing/2014/main" id="{D17B04D4-AF5A-E996-9AD5-81DE9A4193AC}"/>
              </a:ext>
            </a:extLst>
          </p:cNvPr>
          <p:cNvSpPr/>
          <p:nvPr/>
        </p:nvSpPr>
        <p:spPr>
          <a:xfrm>
            <a:off x="5312724" y="2906521"/>
            <a:ext cx="2473684" cy="699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CNN</a:t>
            </a:r>
            <a:r>
              <a:rPr kumimoji="1" lang="ja-JP" altLang="en-US" dirty="0"/>
              <a:t>の計算の仕方</a:t>
            </a:r>
          </a:p>
        </p:txBody>
      </p:sp>
      <p:sp>
        <p:nvSpPr>
          <p:cNvPr id="26" name="円弧 25">
            <a:extLst>
              <a:ext uri="{FF2B5EF4-FFF2-40B4-BE49-F238E27FC236}">
                <a16:creationId xmlns:a16="http://schemas.microsoft.com/office/drawing/2014/main" id="{463DC8FB-3802-3B14-A61B-995F95AB4250}"/>
              </a:ext>
            </a:extLst>
          </p:cNvPr>
          <p:cNvSpPr/>
          <p:nvPr/>
        </p:nvSpPr>
        <p:spPr>
          <a:xfrm flipH="1" flipV="1">
            <a:off x="8590565" y="4923559"/>
            <a:ext cx="1049726" cy="1215832"/>
          </a:xfrm>
          <a:prstGeom prst="arc">
            <a:avLst>
              <a:gd name="adj1" fmla="val 16353018"/>
              <a:gd name="adj2" fmla="val 2153306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CBB5E087-A7D1-C8DB-83EB-4E80395412BB}"/>
              </a:ext>
            </a:extLst>
          </p:cNvPr>
          <p:cNvSpPr/>
          <p:nvPr/>
        </p:nvSpPr>
        <p:spPr>
          <a:xfrm>
            <a:off x="8995372" y="5793005"/>
            <a:ext cx="3089663" cy="9488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ニューラルネットワーク以前の画像処理の道具に倣って</a:t>
            </a:r>
            <a:r>
              <a:rPr lang="en-US" altLang="ja-JP" dirty="0"/>
              <a:t>filter</a:t>
            </a:r>
            <a:r>
              <a:rPr lang="ja-JP" altLang="en-US" dirty="0"/>
              <a:t>ともいう。</a:t>
            </a:r>
            <a:endParaRPr kumimoji="1" lang="ja-JP" altLang="en-US" dirty="0"/>
          </a:p>
        </p:txBody>
      </p:sp>
    </p:spTree>
    <p:extLst>
      <p:ext uri="{BB962C8B-B14F-4D97-AF65-F5344CB8AC3E}">
        <p14:creationId xmlns:p14="http://schemas.microsoft.com/office/powerpoint/2010/main" val="374928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3D2CFB-28C7-C9A7-1942-A95F140205F1}"/>
              </a:ext>
            </a:extLst>
          </p:cNvPr>
          <p:cNvSpPr>
            <a:spLocks noGrp="1"/>
          </p:cNvSpPr>
          <p:nvPr>
            <p:ph type="title"/>
          </p:nvPr>
        </p:nvSpPr>
        <p:spPr>
          <a:xfrm>
            <a:off x="831850" y="1709739"/>
            <a:ext cx="10515600" cy="2153602"/>
          </a:xfrm>
        </p:spPr>
        <p:txBody>
          <a:bodyPr/>
          <a:lstStyle/>
          <a:p>
            <a:pPr algn="ctr"/>
            <a:r>
              <a:rPr kumimoji="1" lang="en-US" altLang="ja-JP" dirty="0"/>
              <a:t>CNN</a:t>
            </a:r>
            <a:r>
              <a:rPr kumimoji="1" lang="ja-JP" altLang="en-US" dirty="0"/>
              <a:t>について</a:t>
            </a:r>
            <a:r>
              <a:rPr lang="ja-JP" altLang="en-US" dirty="0"/>
              <a:t>の詳細</a:t>
            </a:r>
            <a:endParaRPr kumimoji="1" lang="ja-JP" altLang="en-US" dirty="0"/>
          </a:p>
        </p:txBody>
      </p:sp>
    </p:spTree>
    <p:extLst>
      <p:ext uri="{BB962C8B-B14F-4D97-AF65-F5344CB8AC3E}">
        <p14:creationId xmlns:p14="http://schemas.microsoft.com/office/powerpoint/2010/main" val="141428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C4196-7E41-7605-ED69-95EB1C949D52}"/>
              </a:ext>
            </a:extLst>
          </p:cNvPr>
          <p:cNvSpPr>
            <a:spLocks noGrp="1"/>
          </p:cNvSpPr>
          <p:nvPr>
            <p:ph type="title"/>
          </p:nvPr>
        </p:nvSpPr>
        <p:spPr>
          <a:xfrm>
            <a:off x="838200" y="365125"/>
            <a:ext cx="10515600" cy="75501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D525ED8E-9C4F-902E-A3CB-C32583F76D44}"/>
              </a:ext>
            </a:extLst>
          </p:cNvPr>
          <p:cNvSpPr>
            <a:spLocks noGrp="1"/>
          </p:cNvSpPr>
          <p:nvPr>
            <p:ph idx="1"/>
          </p:nvPr>
        </p:nvSpPr>
        <p:spPr>
          <a:xfrm>
            <a:off x="838200" y="1588655"/>
            <a:ext cx="10515600" cy="4588308"/>
          </a:xfrm>
        </p:spPr>
        <p:txBody>
          <a:bodyPr/>
          <a:lstStyle/>
          <a:p>
            <a:r>
              <a:rPr lang="ja-JP" altLang="en-US" dirty="0"/>
              <a:t>本日の概要</a:t>
            </a:r>
            <a:endParaRPr lang="en-US" altLang="ja-JP" dirty="0"/>
          </a:p>
          <a:p>
            <a:r>
              <a:rPr lang="ja-JP" altLang="en-US" dirty="0"/>
              <a:t>講師について</a:t>
            </a:r>
            <a:endParaRPr kumimoji="1" lang="en-US" altLang="ja-JP" dirty="0"/>
          </a:p>
          <a:p>
            <a:r>
              <a:rPr kumimoji="1" lang="ja-JP" altLang="en-US" dirty="0"/>
              <a:t>画像データとは</a:t>
            </a:r>
            <a:endParaRPr kumimoji="1" lang="en-US" altLang="ja-JP" dirty="0"/>
          </a:p>
          <a:p>
            <a:r>
              <a:rPr lang="ja-JP" altLang="en-US" dirty="0"/>
              <a:t>ニューラルネットワーク（ディープラーニング）について</a:t>
            </a:r>
            <a:endParaRPr lang="en-US" altLang="ja-JP" dirty="0"/>
          </a:p>
          <a:p>
            <a:r>
              <a:rPr kumimoji="1" lang="en-US" altLang="ja-JP" dirty="0"/>
              <a:t>CNN</a:t>
            </a:r>
            <a:r>
              <a:rPr kumimoji="1" lang="ja-JP" altLang="en-US" dirty="0"/>
              <a:t>詳細</a:t>
            </a:r>
            <a:endParaRPr kumimoji="1" lang="en-US" altLang="ja-JP" dirty="0"/>
          </a:p>
        </p:txBody>
      </p:sp>
    </p:spTree>
    <p:extLst>
      <p:ext uri="{BB962C8B-B14F-4D97-AF65-F5344CB8AC3E}">
        <p14:creationId xmlns:p14="http://schemas.microsoft.com/office/powerpoint/2010/main" val="3534058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854B9-F2F4-C7D5-CAB2-F69CD7E1273C}"/>
              </a:ext>
            </a:extLst>
          </p:cNvPr>
          <p:cNvSpPr>
            <a:spLocks noGrp="1"/>
          </p:cNvSpPr>
          <p:nvPr>
            <p:ph type="title"/>
          </p:nvPr>
        </p:nvSpPr>
        <p:spPr>
          <a:xfrm>
            <a:off x="838200" y="365126"/>
            <a:ext cx="10515600" cy="893832"/>
          </a:xfrm>
        </p:spPr>
        <p:txBody>
          <a:bodyPr/>
          <a:lstStyle/>
          <a:p>
            <a:r>
              <a:rPr lang="en-US" altLang="ja-JP" dirty="0"/>
              <a:t>CNN</a:t>
            </a:r>
            <a:r>
              <a:rPr lang="ja-JP" altLang="en-US" dirty="0"/>
              <a:t>の順伝搬について詳しく見る</a:t>
            </a:r>
            <a:endParaRPr kumimoji="1" lang="ja-JP" altLang="en-US" dirty="0"/>
          </a:p>
        </p:txBody>
      </p:sp>
      <p:sp>
        <p:nvSpPr>
          <p:cNvPr id="3" name="コンテンツ プレースホルダー 2">
            <a:extLst>
              <a:ext uri="{FF2B5EF4-FFF2-40B4-BE49-F238E27FC236}">
                <a16:creationId xmlns:a16="http://schemas.microsoft.com/office/drawing/2014/main" id="{8CC34210-5FBD-E412-258B-C3A76270A7E2}"/>
              </a:ext>
            </a:extLst>
          </p:cNvPr>
          <p:cNvSpPr>
            <a:spLocks noGrp="1"/>
          </p:cNvSpPr>
          <p:nvPr>
            <p:ph idx="1"/>
          </p:nvPr>
        </p:nvSpPr>
        <p:spPr>
          <a:xfrm>
            <a:off x="838200" y="1258958"/>
            <a:ext cx="10515600" cy="4918005"/>
          </a:xfrm>
        </p:spPr>
        <p:txBody>
          <a:bodyPr/>
          <a:lstStyle/>
          <a:p>
            <a:r>
              <a:rPr kumimoji="1" lang="en-US" altLang="ja-JP" dirty="0"/>
              <a:t>CNN</a:t>
            </a:r>
            <a:r>
              <a:rPr kumimoji="1" lang="ja-JP" altLang="en-US" dirty="0"/>
              <a:t>にも逆伝搬があることが分かった。</a:t>
            </a:r>
            <a:r>
              <a:rPr lang="ja-JP" altLang="en-US" dirty="0"/>
              <a:t>飛ばしていた順</a:t>
            </a:r>
            <a:r>
              <a:rPr kumimoji="1" lang="ja-JP" altLang="en-US" dirty="0"/>
              <a:t>伝搬（入力側から出力側への伝搬）の詳細について説明する。</a:t>
            </a:r>
            <a:endParaRPr kumimoji="1" lang="en-US" altLang="ja-JP" dirty="0"/>
          </a:p>
          <a:p>
            <a:r>
              <a:rPr lang="en-US" altLang="ja-JP" dirty="0"/>
              <a:t>CNN</a:t>
            </a:r>
            <a:r>
              <a:rPr lang="ja-JP" altLang="en-US" dirty="0"/>
              <a:t>の純伝搬に特有な、重要な役割を果たすのは次の</a:t>
            </a:r>
            <a:r>
              <a:rPr lang="en-US" altLang="ja-JP" dirty="0"/>
              <a:t>2</a:t>
            </a:r>
            <a:r>
              <a:rPr lang="ja-JP" altLang="en-US" dirty="0"/>
              <a:t>つ。</a:t>
            </a:r>
            <a:endParaRPr lang="en-US" altLang="ja-JP" dirty="0"/>
          </a:p>
          <a:p>
            <a:pPr marL="0" indent="0">
              <a:buNone/>
            </a:pPr>
            <a:r>
              <a:rPr lang="ja-JP" altLang="en-US" b="1" dirty="0"/>
              <a:t>①畳み込み層</a:t>
            </a:r>
            <a:r>
              <a:rPr lang="en-US" altLang="ja-JP" b="1" dirty="0"/>
              <a:t>(Convolution layer)</a:t>
            </a:r>
          </a:p>
          <a:p>
            <a:pPr marL="0" indent="0">
              <a:buNone/>
            </a:pPr>
            <a:r>
              <a:rPr kumimoji="1" lang="ja-JP" altLang="en-US" b="1" dirty="0"/>
              <a:t>②プーリング層</a:t>
            </a:r>
            <a:r>
              <a:rPr kumimoji="1" lang="en-US" altLang="ja-JP" b="1" dirty="0"/>
              <a:t>(Pooling layer)</a:t>
            </a:r>
          </a:p>
          <a:p>
            <a:pPr marL="0" indent="0">
              <a:buNone/>
            </a:pPr>
            <a:endParaRPr lang="en-US" altLang="ja-JP" dirty="0"/>
          </a:p>
          <a:p>
            <a:pPr marL="0" indent="0">
              <a:buNone/>
            </a:pPr>
            <a:r>
              <a:rPr lang="ja-JP" altLang="en-US" dirty="0"/>
              <a:t>順に紹介する</a:t>
            </a:r>
            <a:endParaRPr kumimoji="1" lang="ja-JP" altLang="en-US" dirty="0"/>
          </a:p>
        </p:txBody>
      </p:sp>
    </p:spTree>
    <p:extLst>
      <p:ext uri="{BB962C8B-B14F-4D97-AF65-F5344CB8AC3E}">
        <p14:creationId xmlns:p14="http://schemas.microsoft.com/office/powerpoint/2010/main" val="274684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854B9-F2F4-C7D5-CAB2-F69CD7E1273C}"/>
              </a:ext>
            </a:extLst>
          </p:cNvPr>
          <p:cNvSpPr>
            <a:spLocks noGrp="1"/>
          </p:cNvSpPr>
          <p:nvPr>
            <p:ph type="title"/>
          </p:nvPr>
        </p:nvSpPr>
        <p:spPr>
          <a:xfrm>
            <a:off x="838200" y="365126"/>
            <a:ext cx="10515600" cy="893832"/>
          </a:xfrm>
        </p:spPr>
        <p:txBody>
          <a:bodyPr/>
          <a:lstStyle/>
          <a:p>
            <a:r>
              <a:rPr lang="ja-JP" altLang="en-US" dirty="0"/>
              <a:t>畳み込み層について</a:t>
            </a:r>
            <a:endParaRPr kumimoji="1" lang="ja-JP" altLang="en-US" dirty="0"/>
          </a:p>
        </p:txBody>
      </p:sp>
      <p:sp>
        <p:nvSpPr>
          <p:cNvPr id="3" name="コンテンツ プレースホルダー 2">
            <a:extLst>
              <a:ext uri="{FF2B5EF4-FFF2-40B4-BE49-F238E27FC236}">
                <a16:creationId xmlns:a16="http://schemas.microsoft.com/office/drawing/2014/main" id="{8CC34210-5FBD-E412-258B-C3A76270A7E2}"/>
              </a:ext>
            </a:extLst>
          </p:cNvPr>
          <p:cNvSpPr>
            <a:spLocks noGrp="1"/>
          </p:cNvSpPr>
          <p:nvPr>
            <p:ph idx="1"/>
          </p:nvPr>
        </p:nvSpPr>
        <p:spPr>
          <a:xfrm>
            <a:off x="838200" y="1258958"/>
            <a:ext cx="10515600" cy="4918005"/>
          </a:xfrm>
        </p:spPr>
        <p:txBody>
          <a:bodyPr/>
          <a:lstStyle/>
          <a:p>
            <a:r>
              <a:rPr kumimoji="1" lang="ja-JP" altLang="en-US" dirty="0"/>
              <a:t>畳み込み層は情報を畳み込んで集約していく</a:t>
            </a:r>
            <a:r>
              <a:rPr kumimoji="1" lang="en-US" altLang="ja-JP" dirty="0"/>
              <a:t>DL</a:t>
            </a:r>
            <a:r>
              <a:rPr kumimoji="1" lang="ja-JP" altLang="en-US" dirty="0"/>
              <a:t>の層。</a:t>
            </a:r>
            <a:endParaRPr lang="en-US" altLang="ja-JP" dirty="0"/>
          </a:p>
          <a:p>
            <a:r>
              <a:rPr kumimoji="1" lang="ja-JP" altLang="en-US" dirty="0"/>
              <a:t>次のように計算する。</a:t>
            </a:r>
            <a:endParaRPr kumimoji="1" lang="en-US" altLang="ja-JP" dirty="0"/>
          </a:p>
        </p:txBody>
      </p:sp>
      <p:pic>
        <p:nvPicPr>
          <p:cNvPr id="5" name="図 4">
            <a:extLst>
              <a:ext uri="{FF2B5EF4-FFF2-40B4-BE49-F238E27FC236}">
                <a16:creationId xmlns:a16="http://schemas.microsoft.com/office/drawing/2014/main" id="{6672AF60-6892-4057-D542-FA36E8A9ABC7}"/>
              </a:ext>
            </a:extLst>
          </p:cNvPr>
          <p:cNvPicPr>
            <a:picLocks noChangeAspect="1"/>
          </p:cNvPicPr>
          <p:nvPr/>
        </p:nvPicPr>
        <p:blipFill>
          <a:blip r:embed="rId2"/>
          <a:stretch>
            <a:fillRect/>
          </a:stretch>
        </p:blipFill>
        <p:spPr>
          <a:xfrm>
            <a:off x="996066" y="2265003"/>
            <a:ext cx="7932790" cy="2729907"/>
          </a:xfrm>
          <a:prstGeom prst="rect">
            <a:avLst/>
          </a:prstGeom>
        </p:spPr>
      </p:pic>
      <p:sp>
        <p:nvSpPr>
          <p:cNvPr id="6" name="テキスト ボックス 5">
            <a:extLst>
              <a:ext uri="{FF2B5EF4-FFF2-40B4-BE49-F238E27FC236}">
                <a16:creationId xmlns:a16="http://schemas.microsoft.com/office/drawing/2014/main" id="{CECE0845-A411-EFC5-834A-FD43DE749607}"/>
              </a:ext>
            </a:extLst>
          </p:cNvPr>
          <p:cNvSpPr txBox="1"/>
          <p:nvPr/>
        </p:nvSpPr>
        <p:spPr>
          <a:xfrm>
            <a:off x="1005840" y="5074920"/>
            <a:ext cx="9829800" cy="1477328"/>
          </a:xfrm>
          <a:prstGeom prst="rect">
            <a:avLst/>
          </a:prstGeom>
          <a:noFill/>
        </p:spPr>
        <p:txBody>
          <a:bodyPr wrap="square" rtlCol="0">
            <a:spAutoFit/>
          </a:bodyPr>
          <a:lstStyle/>
          <a:p>
            <a:r>
              <a:rPr kumimoji="1" lang="ja-JP" altLang="en-US" dirty="0"/>
              <a:t>①</a:t>
            </a:r>
            <a:r>
              <a:rPr kumimoji="1" lang="en-US" altLang="ja-JP" dirty="0"/>
              <a:t>1x1+1x0+5x0+1x1=2, </a:t>
            </a:r>
            <a:r>
              <a:rPr lang="ja-JP" altLang="en-US" dirty="0"/>
              <a:t>②</a:t>
            </a:r>
            <a:r>
              <a:rPr lang="en-US" altLang="ja-JP" dirty="0"/>
              <a:t>9x1+8x0+7x0+3x1=12, </a:t>
            </a:r>
            <a:r>
              <a:rPr lang="ja-JP" altLang="en-US" dirty="0"/>
              <a:t>③</a:t>
            </a:r>
            <a:r>
              <a:rPr lang="en-US" altLang="ja-JP" dirty="0"/>
              <a:t>3x1+7x0+3x0+8x1=11 </a:t>
            </a:r>
          </a:p>
          <a:p>
            <a:endParaRPr kumimoji="1" lang="en-US" altLang="ja-JP" dirty="0"/>
          </a:p>
          <a:p>
            <a:r>
              <a:rPr lang="en-US" altLang="ja-JP" dirty="0"/>
              <a:t>(</a:t>
            </a:r>
            <a:r>
              <a:rPr lang="ja-JP" altLang="en-US" dirty="0"/>
              <a:t>練習問題</a:t>
            </a:r>
            <a:r>
              <a:rPr lang="en-US" altLang="ja-JP" dirty="0"/>
              <a:t>)</a:t>
            </a:r>
            <a:r>
              <a:rPr lang="ja-JP" altLang="en-US" dirty="0"/>
              <a:t>上の計算例は、</a:t>
            </a:r>
            <a:r>
              <a:rPr lang="en-US" altLang="ja-JP" dirty="0"/>
              <a:t>filter</a:t>
            </a:r>
            <a:r>
              <a:rPr lang="ja-JP" altLang="en-US" dirty="0"/>
              <a:t>を</a:t>
            </a:r>
            <a:r>
              <a:rPr lang="en-US" altLang="ja-JP" dirty="0"/>
              <a:t>2</a:t>
            </a:r>
            <a:r>
              <a:rPr lang="ja-JP" altLang="en-US" dirty="0"/>
              <a:t>つ飛ばしで移動させたときの計算である。</a:t>
            </a:r>
            <a:endParaRPr lang="en-US" altLang="ja-JP" dirty="0"/>
          </a:p>
          <a:p>
            <a:r>
              <a:rPr lang="ja-JP" altLang="en-US" dirty="0"/>
              <a:t>では、</a:t>
            </a:r>
            <a:r>
              <a:rPr lang="en-US" altLang="ja-JP" dirty="0"/>
              <a:t>1</a:t>
            </a:r>
            <a:r>
              <a:rPr lang="ja-JP" altLang="en-US" dirty="0"/>
              <a:t>つずつずらした場合はどのような結果になるか。計算せよ</a:t>
            </a:r>
            <a:r>
              <a:rPr lang="en-US" altLang="ja-JP" dirty="0"/>
              <a:t>(</a:t>
            </a:r>
            <a:r>
              <a:rPr lang="ja-JP" altLang="en-US" dirty="0"/>
              <a:t>⇒表を挿入する</a:t>
            </a:r>
            <a:r>
              <a:rPr lang="en-US" altLang="ja-JP" dirty="0"/>
              <a:t>)</a:t>
            </a:r>
            <a:r>
              <a:rPr lang="ja-JP" altLang="en-US" dirty="0"/>
              <a:t>。</a:t>
            </a:r>
            <a:endParaRPr lang="en-US" altLang="ja-JP" dirty="0"/>
          </a:p>
          <a:p>
            <a:r>
              <a:rPr kumimoji="1" lang="ja-JP" altLang="en-US" dirty="0"/>
              <a:t>参考資料：</a:t>
            </a:r>
            <a:r>
              <a:rPr lang="en-US" altLang="ja-JP" b="1" i="0" dirty="0">
                <a:solidFill>
                  <a:srgbClr val="0070C0"/>
                </a:solidFill>
                <a:effectLst/>
                <a:latin typeface="YakuHanJPs"/>
                <a:hlinkClick r:id="rId3">
                  <a:extLst>
                    <a:ext uri="{A12FA001-AC4F-418D-AE19-62706E023703}">
                      <ahyp:hlinkClr xmlns:ahyp="http://schemas.microsoft.com/office/drawing/2018/hyperlinkcolor" val="tx"/>
                    </a:ext>
                  </a:extLst>
                </a:hlinkClick>
              </a:rPr>
              <a:t>CNN</a:t>
            </a:r>
            <a:r>
              <a:rPr lang="ja-JP" altLang="en-US" b="1" i="0" dirty="0">
                <a:solidFill>
                  <a:srgbClr val="0070C0"/>
                </a:solidFill>
                <a:effectLst/>
                <a:latin typeface="YakuHanJPs"/>
                <a:hlinkClick r:id="rId3">
                  <a:extLst>
                    <a:ext uri="{A12FA001-AC4F-418D-AE19-62706E023703}">
                      <ahyp:hlinkClr xmlns:ahyp="http://schemas.microsoft.com/office/drawing/2018/hyperlinkcolor" val="tx"/>
                    </a:ext>
                  </a:extLst>
                </a:hlinkClick>
              </a:rPr>
              <a:t>（畳み込みネットワーク）とは？図や事例を用いながら分かりやすく解説！</a:t>
            </a:r>
            <a:endParaRPr lang="ja-JP" altLang="en-US" b="1" i="0" dirty="0">
              <a:solidFill>
                <a:srgbClr val="0070C0"/>
              </a:solidFill>
              <a:effectLst/>
              <a:latin typeface="YakuHanJPs"/>
            </a:endParaRPr>
          </a:p>
        </p:txBody>
      </p:sp>
    </p:spTree>
    <p:extLst>
      <p:ext uri="{BB962C8B-B14F-4D97-AF65-F5344CB8AC3E}">
        <p14:creationId xmlns:p14="http://schemas.microsoft.com/office/powerpoint/2010/main" val="137965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66BAA-2C67-1E9D-14E0-40C028E45F84}"/>
              </a:ext>
            </a:extLst>
          </p:cNvPr>
          <p:cNvSpPr>
            <a:spLocks noGrp="1"/>
          </p:cNvSpPr>
          <p:nvPr>
            <p:ph type="title"/>
          </p:nvPr>
        </p:nvSpPr>
        <p:spPr/>
        <p:txBody>
          <a:bodyPr/>
          <a:lstStyle/>
          <a:p>
            <a:r>
              <a:rPr kumimoji="1" lang="en-US" altLang="ja-JP" dirty="0"/>
              <a:t>(</a:t>
            </a:r>
            <a:r>
              <a:rPr kumimoji="1" lang="ja-JP" altLang="en-US" dirty="0"/>
              <a:t>練習問題</a:t>
            </a:r>
            <a:r>
              <a:rPr kumimoji="1" lang="en-US" altLang="ja-JP" dirty="0"/>
              <a:t>)</a:t>
            </a:r>
            <a:r>
              <a:rPr kumimoji="1" lang="ja-JP" altLang="en-US" dirty="0"/>
              <a:t>の答え</a:t>
            </a:r>
          </a:p>
        </p:txBody>
      </p:sp>
      <p:graphicFrame>
        <p:nvGraphicFramePr>
          <p:cNvPr id="4" name="コンテンツ プレースホルダー 3">
            <a:extLst>
              <a:ext uri="{FF2B5EF4-FFF2-40B4-BE49-F238E27FC236}">
                <a16:creationId xmlns:a16="http://schemas.microsoft.com/office/drawing/2014/main" id="{79B83F8F-6420-78A1-E2F5-F9C094688E7D}"/>
              </a:ext>
            </a:extLst>
          </p:cNvPr>
          <p:cNvGraphicFramePr>
            <a:graphicFrameLocks noGrp="1"/>
          </p:cNvGraphicFramePr>
          <p:nvPr>
            <p:ph idx="1"/>
            <p:extLst>
              <p:ext uri="{D42A27DB-BD31-4B8C-83A1-F6EECF244321}">
                <p14:modId xmlns:p14="http://schemas.microsoft.com/office/powerpoint/2010/main" val="786104772"/>
              </p:ext>
            </p:extLst>
          </p:nvPr>
        </p:nvGraphicFramePr>
        <p:xfrm>
          <a:off x="2777490" y="2205990"/>
          <a:ext cx="6777990" cy="3726180"/>
        </p:xfrm>
        <a:graphic>
          <a:graphicData uri="http://schemas.openxmlformats.org/drawingml/2006/table">
            <a:tbl>
              <a:tblPr>
                <a:tableStyleId>{5C22544A-7EE6-4342-B048-85BDC9FD1C3A}</a:tableStyleId>
              </a:tblPr>
              <a:tblGrid>
                <a:gridCol w="1355598">
                  <a:extLst>
                    <a:ext uri="{9D8B030D-6E8A-4147-A177-3AD203B41FA5}">
                      <a16:colId xmlns:a16="http://schemas.microsoft.com/office/drawing/2014/main" val="2551812372"/>
                    </a:ext>
                  </a:extLst>
                </a:gridCol>
                <a:gridCol w="1355598">
                  <a:extLst>
                    <a:ext uri="{9D8B030D-6E8A-4147-A177-3AD203B41FA5}">
                      <a16:colId xmlns:a16="http://schemas.microsoft.com/office/drawing/2014/main" val="3918244011"/>
                    </a:ext>
                  </a:extLst>
                </a:gridCol>
                <a:gridCol w="1355598">
                  <a:extLst>
                    <a:ext uri="{9D8B030D-6E8A-4147-A177-3AD203B41FA5}">
                      <a16:colId xmlns:a16="http://schemas.microsoft.com/office/drawing/2014/main" val="2133768224"/>
                    </a:ext>
                  </a:extLst>
                </a:gridCol>
                <a:gridCol w="1355598">
                  <a:extLst>
                    <a:ext uri="{9D8B030D-6E8A-4147-A177-3AD203B41FA5}">
                      <a16:colId xmlns:a16="http://schemas.microsoft.com/office/drawing/2014/main" val="1918307593"/>
                    </a:ext>
                  </a:extLst>
                </a:gridCol>
                <a:gridCol w="1355598">
                  <a:extLst>
                    <a:ext uri="{9D8B030D-6E8A-4147-A177-3AD203B41FA5}">
                      <a16:colId xmlns:a16="http://schemas.microsoft.com/office/drawing/2014/main" val="1362034026"/>
                    </a:ext>
                  </a:extLst>
                </a:gridCol>
              </a:tblGrid>
              <a:tr h="745236">
                <a:tc>
                  <a:txBody>
                    <a:bodyPr/>
                    <a:lstStyle/>
                    <a:p>
                      <a:pPr algn="r" fontAlgn="ctr"/>
                      <a:r>
                        <a:rPr lang="en-US" altLang="ja-JP" sz="4000" u="none" strike="noStrike" dirty="0">
                          <a:effectLst/>
                        </a:rPr>
                        <a:t>2</a:t>
                      </a:r>
                      <a:endParaRPr lang="en-US" altLang="ja-JP" sz="4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3</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7</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3</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10</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663897670"/>
                  </a:ext>
                </a:extLst>
              </a:tr>
              <a:tr h="745236">
                <a:tc>
                  <a:txBody>
                    <a:bodyPr/>
                    <a:lstStyle/>
                    <a:p>
                      <a:pPr algn="r" fontAlgn="ctr"/>
                      <a:r>
                        <a:rPr lang="en-US" altLang="ja-JP" sz="4000" u="none" strike="noStrike">
                          <a:effectLst/>
                        </a:rPr>
                        <a:t>11</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dirty="0">
                          <a:effectLst/>
                        </a:rPr>
                        <a:t>4</a:t>
                      </a:r>
                      <a:endParaRPr lang="en-US" altLang="ja-JP" sz="4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3</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13</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9</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025135578"/>
                  </a:ext>
                </a:extLst>
              </a:tr>
              <a:tr h="745236">
                <a:tc>
                  <a:txBody>
                    <a:bodyPr/>
                    <a:lstStyle/>
                    <a:p>
                      <a:pPr algn="r" fontAlgn="ctr"/>
                      <a:r>
                        <a:rPr lang="en-US" altLang="ja-JP" sz="4000" u="none" strike="noStrike">
                          <a:effectLst/>
                        </a:rPr>
                        <a:t>8</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9</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dirty="0">
                          <a:effectLst/>
                        </a:rPr>
                        <a:t>4</a:t>
                      </a:r>
                      <a:endParaRPr lang="en-US" altLang="ja-JP" sz="4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8</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12</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078902375"/>
                  </a:ext>
                </a:extLst>
              </a:tr>
              <a:tr h="745236">
                <a:tc>
                  <a:txBody>
                    <a:bodyPr/>
                    <a:lstStyle/>
                    <a:p>
                      <a:pPr algn="r" fontAlgn="ctr"/>
                      <a:r>
                        <a:rPr lang="en-US" altLang="ja-JP" sz="4000" u="none" strike="noStrike">
                          <a:effectLst/>
                        </a:rPr>
                        <a:t>9</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12</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4</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dirty="0">
                          <a:effectLst/>
                        </a:rPr>
                        <a:t>6</a:t>
                      </a:r>
                      <a:endParaRPr lang="en-US" altLang="ja-JP" sz="4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9</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634253896"/>
                  </a:ext>
                </a:extLst>
              </a:tr>
              <a:tr h="745236">
                <a:tc>
                  <a:txBody>
                    <a:bodyPr/>
                    <a:lstStyle/>
                    <a:p>
                      <a:pPr algn="r" fontAlgn="ctr"/>
                      <a:r>
                        <a:rPr lang="en-US" altLang="ja-JP" sz="4000" u="none" strike="noStrike">
                          <a:effectLst/>
                        </a:rPr>
                        <a:t>11</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9</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a:effectLst/>
                        </a:rPr>
                        <a:t>5</a:t>
                      </a:r>
                      <a:endParaRPr lang="en-US" altLang="ja-JP" sz="4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dirty="0">
                          <a:effectLst/>
                        </a:rPr>
                        <a:t>3</a:t>
                      </a:r>
                      <a:endParaRPr lang="en-US" altLang="ja-JP" sz="4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4000" u="none" strike="noStrike" dirty="0">
                          <a:effectLst/>
                        </a:rPr>
                        <a:t>10</a:t>
                      </a:r>
                      <a:endParaRPr lang="en-US" altLang="ja-JP" sz="4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734181288"/>
                  </a:ext>
                </a:extLst>
              </a:tr>
            </a:tbl>
          </a:graphicData>
        </a:graphic>
      </p:graphicFrame>
    </p:spTree>
    <p:extLst>
      <p:ext uri="{BB962C8B-B14F-4D97-AF65-F5344CB8AC3E}">
        <p14:creationId xmlns:p14="http://schemas.microsoft.com/office/powerpoint/2010/main" val="33543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854B9-F2F4-C7D5-CAB2-F69CD7E1273C}"/>
              </a:ext>
            </a:extLst>
          </p:cNvPr>
          <p:cNvSpPr>
            <a:spLocks noGrp="1"/>
          </p:cNvSpPr>
          <p:nvPr>
            <p:ph type="title"/>
          </p:nvPr>
        </p:nvSpPr>
        <p:spPr>
          <a:xfrm>
            <a:off x="838200" y="365126"/>
            <a:ext cx="10515600" cy="893832"/>
          </a:xfrm>
        </p:spPr>
        <p:txBody>
          <a:bodyPr/>
          <a:lstStyle/>
          <a:p>
            <a:r>
              <a:rPr kumimoji="1" lang="ja-JP" altLang="en-US" dirty="0"/>
              <a:t>プーリング層について</a:t>
            </a:r>
          </a:p>
        </p:txBody>
      </p:sp>
      <p:sp>
        <p:nvSpPr>
          <p:cNvPr id="3" name="コンテンツ プレースホルダー 2">
            <a:extLst>
              <a:ext uri="{FF2B5EF4-FFF2-40B4-BE49-F238E27FC236}">
                <a16:creationId xmlns:a16="http://schemas.microsoft.com/office/drawing/2014/main" id="{8CC34210-5FBD-E412-258B-C3A76270A7E2}"/>
              </a:ext>
            </a:extLst>
          </p:cNvPr>
          <p:cNvSpPr>
            <a:spLocks noGrp="1"/>
          </p:cNvSpPr>
          <p:nvPr>
            <p:ph idx="1"/>
          </p:nvPr>
        </p:nvSpPr>
        <p:spPr>
          <a:xfrm>
            <a:off x="838200" y="1258958"/>
            <a:ext cx="10515600" cy="4918005"/>
          </a:xfrm>
        </p:spPr>
        <p:txBody>
          <a:bodyPr>
            <a:normAutofit/>
          </a:bodyPr>
          <a:lstStyle/>
          <a:p>
            <a:pPr algn="l"/>
            <a:r>
              <a:rPr kumimoji="1" lang="ja-JP" altLang="en-US" dirty="0"/>
              <a:t>プーリング</a:t>
            </a:r>
            <a:r>
              <a:rPr kumimoji="1" lang="en-US" altLang="ja-JP" dirty="0"/>
              <a:t>(Pooling)</a:t>
            </a:r>
            <a:r>
              <a:rPr kumimoji="1" lang="ja-JP" altLang="en-US" dirty="0"/>
              <a:t>とは、</a:t>
            </a:r>
            <a:r>
              <a:rPr lang="ja-JP" altLang="en-US" b="1" i="0" dirty="0">
                <a:solidFill>
                  <a:srgbClr val="534A42"/>
                </a:solidFill>
                <a:effectLst/>
                <a:latin typeface="Avenir"/>
              </a:rPr>
              <a:t>ストレージ、ソフトウェアなどの物理資源を</a:t>
            </a:r>
            <a:br>
              <a:rPr lang="en-US" altLang="ja-JP" b="1" i="0" dirty="0">
                <a:solidFill>
                  <a:srgbClr val="534A42"/>
                </a:solidFill>
                <a:effectLst/>
                <a:latin typeface="Avenir"/>
              </a:rPr>
            </a:br>
            <a:r>
              <a:rPr lang="ja-JP" altLang="en-US" b="1" i="0" dirty="0">
                <a:solidFill>
                  <a:srgbClr val="534A42"/>
                </a:solidFill>
                <a:effectLst/>
                <a:latin typeface="Avenir"/>
              </a:rPr>
              <a:t>共有し管理する</a:t>
            </a:r>
            <a:r>
              <a:rPr kumimoji="1" lang="ja-JP" altLang="en-US" dirty="0"/>
              <a:t>という意味</a:t>
            </a:r>
            <a:endParaRPr kumimoji="1" lang="en-US" altLang="ja-JP" dirty="0"/>
          </a:p>
          <a:p>
            <a:pPr algn="l"/>
            <a:r>
              <a:rPr lang="en-US" altLang="ja-JP" dirty="0"/>
              <a:t>CNN</a:t>
            </a:r>
            <a:r>
              <a:rPr lang="ja-JP" altLang="en-US" dirty="0"/>
              <a:t>においては、主に</a:t>
            </a:r>
            <a:r>
              <a:rPr lang="en-US" altLang="ja-JP" dirty="0" err="1"/>
              <a:t>MaxPooling</a:t>
            </a:r>
            <a:r>
              <a:rPr lang="en-US" altLang="ja-JP" dirty="0"/>
              <a:t>, </a:t>
            </a:r>
            <a:r>
              <a:rPr lang="en-US" altLang="ja-JP" dirty="0" err="1"/>
              <a:t>AveragePooling</a:t>
            </a:r>
            <a:r>
              <a:rPr lang="ja-JP" altLang="en-US" dirty="0"/>
              <a:t>の</a:t>
            </a:r>
            <a:r>
              <a:rPr lang="en-US" altLang="ja-JP" dirty="0"/>
              <a:t>2</a:t>
            </a:r>
            <a:r>
              <a:rPr lang="ja-JP" altLang="en-US" dirty="0"/>
              <a:t>つがあり、</a:t>
            </a:r>
            <a:br>
              <a:rPr lang="en-US" altLang="ja-JP" dirty="0"/>
            </a:br>
            <a:r>
              <a:rPr lang="ja-JP" altLang="en-US" dirty="0"/>
              <a:t>それぞれ</a:t>
            </a:r>
            <a:r>
              <a:rPr lang="ja-JP" altLang="en-US" b="1" dirty="0">
                <a:solidFill>
                  <a:srgbClr val="C00000"/>
                </a:solidFill>
              </a:rPr>
              <a:t>各区画の最大値、平均値</a:t>
            </a:r>
            <a:r>
              <a:rPr lang="en-US" altLang="ja-JP" b="1" dirty="0">
                <a:solidFill>
                  <a:srgbClr val="C00000"/>
                </a:solidFill>
              </a:rPr>
              <a:t>(</a:t>
            </a:r>
            <a:r>
              <a:rPr lang="ja-JP" altLang="en-US" b="1" dirty="0">
                <a:solidFill>
                  <a:srgbClr val="C00000"/>
                </a:solidFill>
              </a:rPr>
              <a:t>だけ</a:t>
            </a:r>
            <a:r>
              <a:rPr lang="en-US" altLang="ja-JP" b="1" dirty="0">
                <a:solidFill>
                  <a:srgbClr val="C00000"/>
                </a:solidFill>
              </a:rPr>
              <a:t>)</a:t>
            </a:r>
            <a:r>
              <a:rPr lang="ja-JP" altLang="en-US" b="1" dirty="0">
                <a:solidFill>
                  <a:srgbClr val="C00000"/>
                </a:solidFill>
              </a:rPr>
              <a:t>を共有するということ。</a:t>
            </a:r>
            <a:br>
              <a:rPr lang="en-US" altLang="ja-JP" b="1" dirty="0">
                <a:solidFill>
                  <a:srgbClr val="C00000"/>
                </a:solidFill>
              </a:rPr>
            </a:br>
            <a:r>
              <a:rPr lang="ja-JP" altLang="en-US" b="1" dirty="0">
                <a:solidFill>
                  <a:srgbClr val="C00000"/>
                </a:solidFill>
              </a:rPr>
              <a:t>⇒一部の代表情報だけを共有する点に注意。</a:t>
            </a:r>
            <a:endParaRPr lang="en-US" altLang="ja-JP" b="1" dirty="0">
              <a:solidFill>
                <a:srgbClr val="C00000"/>
              </a:solidFill>
            </a:endParaRPr>
          </a:p>
          <a:p>
            <a:pPr algn="l"/>
            <a:r>
              <a:rPr kumimoji="1" lang="ja-JP" altLang="en-US" dirty="0"/>
              <a:t>下のようにする。</a:t>
            </a:r>
            <a:endParaRPr kumimoji="1" lang="en-US" altLang="ja-JP" dirty="0"/>
          </a:p>
        </p:txBody>
      </p:sp>
      <p:pic>
        <p:nvPicPr>
          <p:cNvPr id="5" name="図 4">
            <a:extLst>
              <a:ext uri="{FF2B5EF4-FFF2-40B4-BE49-F238E27FC236}">
                <a16:creationId xmlns:a16="http://schemas.microsoft.com/office/drawing/2014/main" id="{21DEA958-82EE-6896-5D1E-BDBB64C00B45}"/>
              </a:ext>
            </a:extLst>
          </p:cNvPr>
          <p:cNvPicPr>
            <a:picLocks noChangeAspect="1"/>
          </p:cNvPicPr>
          <p:nvPr/>
        </p:nvPicPr>
        <p:blipFill>
          <a:blip r:embed="rId2"/>
          <a:stretch>
            <a:fillRect/>
          </a:stretch>
        </p:blipFill>
        <p:spPr>
          <a:xfrm>
            <a:off x="194310" y="3898620"/>
            <a:ext cx="5595706" cy="2278341"/>
          </a:xfrm>
          <a:prstGeom prst="rect">
            <a:avLst/>
          </a:prstGeom>
        </p:spPr>
      </p:pic>
      <p:pic>
        <p:nvPicPr>
          <p:cNvPr id="7" name="図 6">
            <a:extLst>
              <a:ext uri="{FF2B5EF4-FFF2-40B4-BE49-F238E27FC236}">
                <a16:creationId xmlns:a16="http://schemas.microsoft.com/office/drawing/2014/main" id="{24DC5621-D6DB-79D3-BD00-A763DD0A6558}"/>
              </a:ext>
            </a:extLst>
          </p:cNvPr>
          <p:cNvPicPr>
            <a:picLocks noChangeAspect="1"/>
          </p:cNvPicPr>
          <p:nvPr/>
        </p:nvPicPr>
        <p:blipFill>
          <a:blip r:embed="rId3"/>
          <a:stretch>
            <a:fillRect/>
          </a:stretch>
        </p:blipFill>
        <p:spPr>
          <a:xfrm>
            <a:off x="5790016" y="3898621"/>
            <a:ext cx="6022048" cy="2278342"/>
          </a:xfrm>
          <a:prstGeom prst="rect">
            <a:avLst/>
          </a:prstGeom>
        </p:spPr>
      </p:pic>
      <p:sp>
        <p:nvSpPr>
          <p:cNvPr id="10" name="テキスト ボックス 9">
            <a:extLst>
              <a:ext uri="{FF2B5EF4-FFF2-40B4-BE49-F238E27FC236}">
                <a16:creationId xmlns:a16="http://schemas.microsoft.com/office/drawing/2014/main" id="{52E0325E-F714-EC5D-A1BD-1AB69C723740}"/>
              </a:ext>
            </a:extLst>
          </p:cNvPr>
          <p:cNvSpPr txBox="1"/>
          <p:nvPr/>
        </p:nvSpPr>
        <p:spPr>
          <a:xfrm>
            <a:off x="448310" y="6241260"/>
            <a:ext cx="9349740" cy="369332"/>
          </a:xfrm>
          <a:prstGeom prst="rect">
            <a:avLst/>
          </a:prstGeom>
          <a:noFill/>
        </p:spPr>
        <p:txBody>
          <a:bodyPr wrap="square" rtlCol="0">
            <a:spAutoFit/>
          </a:bodyPr>
          <a:lstStyle/>
          <a:p>
            <a:r>
              <a:rPr lang="ja-JP" altLang="en-US" dirty="0"/>
              <a:t>参考資料：</a:t>
            </a:r>
            <a:r>
              <a:rPr lang="ja-JP" altLang="en-US" b="1" i="0" dirty="0">
                <a:solidFill>
                  <a:srgbClr val="0070C0"/>
                </a:solidFill>
                <a:effectLst/>
                <a:latin typeface="Arial" panose="020B0604020202020204" pitchFamily="34" charset="0"/>
                <a:hlinkClick r:id="rId4">
                  <a:extLst>
                    <a:ext uri="{A12FA001-AC4F-418D-AE19-62706E023703}">
                      <ahyp:hlinkClr xmlns:ahyp="http://schemas.microsoft.com/office/drawing/2018/hyperlinkcolor" val="tx"/>
                    </a:ext>
                  </a:extLst>
                </a:hlinkClick>
              </a:rPr>
              <a:t>プーリング層</a:t>
            </a:r>
            <a:r>
              <a:rPr lang="en-US" altLang="ja-JP" b="1" i="0" dirty="0">
                <a:solidFill>
                  <a:srgbClr val="0070C0"/>
                </a:solidFill>
                <a:effectLst/>
                <a:latin typeface="Arial" panose="020B0604020202020204" pitchFamily="34" charset="0"/>
                <a:hlinkClick r:id="rId4">
                  <a:extLst>
                    <a:ext uri="{A12FA001-AC4F-418D-AE19-62706E023703}">
                      <ahyp:hlinkClr xmlns:ahyp="http://schemas.microsoft.com/office/drawing/2018/hyperlinkcolor" val="tx"/>
                    </a:ext>
                  </a:extLst>
                </a:hlinkClick>
              </a:rPr>
              <a:t>(Pooling Layer)</a:t>
            </a:r>
            <a:r>
              <a:rPr lang="ja-JP" altLang="en-US" b="1" i="0" dirty="0">
                <a:solidFill>
                  <a:srgbClr val="0070C0"/>
                </a:solidFill>
                <a:effectLst/>
                <a:latin typeface="Arial" panose="020B0604020202020204" pitchFamily="34" charset="0"/>
                <a:hlinkClick r:id="rId4">
                  <a:extLst>
                    <a:ext uri="{A12FA001-AC4F-418D-AE19-62706E023703}">
                      <ahyp:hlinkClr xmlns:ahyp="http://schemas.microsoft.com/office/drawing/2018/hyperlinkcolor" val="tx"/>
                    </a:ext>
                  </a:extLst>
                </a:hlinkClick>
              </a:rPr>
              <a:t>とその発展型</a:t>
            </a:r>
            <a:endParaRPr lang="ja-JP" altLang="en-US" b="1" i="0" dirty="0">
              <a:solidFill>
                <a:srgbClr val="0070C0"/>
              </a:solidFill>
              <a:effectLst/>
              <a:latin typeface="Arial" panose="020B0604020202020204" pitchFamily="34" charset="0"/>
            </a:endParaRPr>
          </a:p>
        </p:txBody>
      </p:sp>
      <p:sp>
        <p:nvSpPr>
          <p:cNvPr id="4" name="正方形/長方形 3">
            <a:extLst>
              <a:ext uri="{FF2B5EF4-FFF2-40B4-BE49-F238E27FC236}">
                <a16:creationId xmlns:a16="http://schemas.microsoft.com/office/drawing/2014/main" id="{40707FBF-EBE6-E63F-E901-AC8BC6260FFD}"/>
              </a:ext>
            </a:extLst>
          </p:cNvPr>
          <p:cNvSpPr/>
          <p:nvPr/>
        </p:nvSpPr>
        <p:spPr>
          <a:xfrm>
            <a:off x="194310" y="3898621"/>
            <a:ext cx="11617754" cy="227834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4734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854B9-F2F4-C7D5-CAB2-F69CD7E1273C}"/>
              </a:ext>
            </a:extLst>
          </p:cNvPr>
          <p:cNvSpPr>
            <a:spLocks noGrp="1"/>
          </p:cNvSpPr>
          <p:nvPr>
            <p:ph type="title"/>
          </p:nvPr>
        </p:nvSpPr>
        <p:spPr>
          <a:xfrm>
            <a:off x="838200" y="365126"/>
            <a:ext cx="10515600" cy="893832"/>
          </a:xfrm>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8CC34210-5FBD-E412-258B-C3A76270A7E2}"/>
              </a:ext>
            </a:extLst>
          </p:cNvPr>
          <p:cNvSpPr>
            <a:spLocks noGrp="1"/>
          </p:cNvSpPr>
          <p:nvPr>
            <p:ph idx="1"/>
          </p:nvPr>
        </p:nvSpPr>
        <p:spPr>
          <a:xfrm>
            <a:off x="838200" y="1258958"/>
            <a:ext cx="10515600" cy="4918005"/>
          </a:xfrm>
          <a:ln w="76200">
            <a:solidFill>
              <a:schemeClr val="accent1"/>
            </a:solidFill>
          </a:ln>
        </p:spPr>
        <p:txBody>
          <a:bodyPr>
            <a:normAutofit/>
          </a:bodyPr>
          <a:lstStyle/>
          <a:p>
            <a:r>
              <a:rPr kumimoji="1" lang="ja-JP" altLang="en-US" dirty="0"/>
              <a:t>画像データは、主に</a:t>
            </a:r>
            <a:r>
              <a:rPr kumimoji="1" lang="en-US" altLang="ja-JP" dirty="0" err="1"/>
              <a:t>numpy</a:t>
            </a:r>
            <a:r>
              <a:rPr kumimoji="1" lang="ja-JP" altLang="en-US" dirty="0"/>
              <a:t>の</a:t>
            </a:r>
            <a:r>
              <a:rPr kumimoji="1" lang="en-US" altLang="ja-JP" dirty="0"/>
              <a:t>array</a:t>
            </a:r>
            <a:r>
              <a:rPr kumimoji="1" lang="ja-JP" altLang="en-US" dirty="0"/>
              <a:t>ですべて数値のだけのデータである。</a:t>
            </a:r>
            <a:endParaRPr kumimoji="1" lang="en-US" altLang="ja-JP" dirty="0"/>
          </a:p>
          <a:p>
            <a:r>
              <a:rPr lang="ja-JP" altLang="en-US" dirty="0"/>
              <a:t>画像の前処理には</a:t>
            </a:r>
            <a:br>
              <a:rPr lang="en-US" altLang="ja-JP" dirty="0"/>
            </a:br>
            <a:r>
              <a:rPr lang="en-US" altLang="ja-JP" dirty="0"/>
              <a:t>	</a:t>
            </a:r>
            <a:r>
              <a:rPr lang="ja-JP" altLang="en-US" dirty="0"/>
              <a:t>①拡大・縮小・回転</a:t>
            </a:r>
            <a:br>
              <a:rPr lang="en-US" altLang="ja-JP" dirty="0"/>
            </a:br>
            <a:r>
              <a:rPr lang="en-US" altLang="ja-JP" dirty="0"/>
              <a:t>	</a:t>
            </a:r>
            <a:r>
              <a:rPr lang="ja-JP" altLang="en-US" dirty="0"/>
              <a:t>②ノイズ除去・先鋭化</a:t>
            </a:r>
            <a:br>
              <a:rPr lang="en-US" altLang="ja-JP" dirty="0"/>
            </a:br>
            <a:r>
              <a:rPr lang="en-US" altLang="ja-JP" dirty="0"/>
              <a:t>	</a:t>
            </a:r>
            <a:r>
              <a:rPr lang="ja-JP" altLang="en-US" dirty="0"/>
              <a:t>③</a:t>
            </a:r>
            <a:r>
              <a:rPr lang="en-US" altLang="ja-JP" dirty="0"/>
              <a:t>DL</a:t>
            </a:r>
            <a:r>
              <a:rPr lang="ja-JP" altLang="en-US" dirty="0"/>
              <a:t>特有の変換</a:t>
            </a:r>
            <a:br>
              <a:rPr lang="en-US" altLang="ja-JP" dirty="0"/>
            </a:br>
            <a:r>
              <a:rPr lang="ja-JP" altLang="en-US" dirty="0"/>
              <a:t>といった変換がある。</a:t>
            </a:r>
            <a:endParaRPr lang="en-US" altLang="ja-JP" dirty="0"/>
          </a:p>
          <a:p>
            <a:r>
              <a:rPr kumimoji="1" lang="en-US" altLang="ja-JP" dirty="0"/>
              <a:t>CNN</a:t>
            </a:r>
            <a:r>
              <a:rPr kumimoji="1" lang="ja-JP" altLang="en-US" dirty="0"/>
              <a:t>はディープラーニングの</a:t>
            </a:r>
            <a:r>
              <a:rPr kumimoji="1" lang="en-US" altLang="ja-JP" dirty="0"/>
              <a:t>1</a:t>
            </a:r>
            <a:r>
              <a:rPr kumimoji="1" lang="ja-JP" altLang="en-US" dirty="0"/>
              <a:t>種であり、逆伝搬によって自己学習を行う。</a:t>
            </a:r>
            <a:endParaRPr kumimoji="1" lang="en-US" altLang="ja-JP" dirty="0"/>
          </a:p>
          <a:p>
            <a:r>
              <a:rPr kumimoji="1" lang="en-US" altLang="ja-JP" dirty="0"/>
              <a:t>CNN</a:t>
            </a:r>
            <a:r>
              <a:rPr kumimoji="1" lang="ja-JP" altLang="en-US" dirty="0"/>
              <a:t>特有の重要な要素として</a:t>
            </a:r>
            <a:br>
              <a:rPr kumimoji="1" lang="en-US" altLang="ja-JP" dirty="0"/>
            </a:br>
            <a:r>
              <a:rPr kumimoji="1" lang="en-US" altLang="ja-JP" dirty="0"/>
              <a:t>	</a:t>
            </a:r>
            <a:r>
              <a:rPr kumimoji="1" lang="ja-JP" altLang="en-US" dirty="0"/>
              <a:t>①畳み込み層</a:t>
            </a:r>
            <a:r>
              <a:rPr kumimoji="1" lang="en-US" altLang="ja-JP" dirty="0"/>
              <a:t>(Convolutional layer)</a:t>
            </a:r>
            <a:br>
              <a:rPr kumimoji="1" lang="en-US" altLang="ja-JP" dirty="0"/>
            </a:br>
            <a:r>
              <a:rPr kumimoji="1" lang="en-US" altLang="ja-JP" dirty="0"/>
              <a:t>	</a:t>
            </a:r>
            <a:r>
              <a:rPr kumimoji="1" lang="ja-JP" altLang="en-US" dirty="0"/>
              <a:t>②プーリング層</a:t>
            </a:r>
            <a:r>
              <a:rPr kumimoji="1" lang="en-US" altLang="ja-JP" dirty="0"/>
              <a:t>(Pooling layer)</a:t>
            </a:r>
            <a:br>
              <a:rPr kumimoji="1" lang="en-US" altLang="ja-JP" dirty="0"/>
            </a:br>
            <a:r>
              <a:rPr kumimoji="1" lang="ja-JP" altLang="en-US" dirty="0"/>
              <a:t>の</a:t>
            </a:r>
            <a:r>
              <a:rPr kumimoji="1" lang="en-US" altLang="ja-JP" dirty="0"/>
              <a:t>2</a:t>
            </a:r>
            <a:r>
              <a:rPr kumimoji="1" lang="ja-JP" altLang="en-US" dirty="0"/>
              <a:t>つがある。</a:t>
            </a:r>
            <a:endParaRPr kumimoji="1" lang="en-US" altLang="ja-JP" dirty="0"/>
          </a:p>
          <a:p>
            <a:r>
              <a:rPr lang="ja-JP" altLang="en-US" dirty="0"/>
              <a:t>プーリング層には主に</a:t>
            </a:r>
            <a:br>
              <a:rPr lang="en-US" altLang="ja-JP" dirty="0"/>
            </a:br>
            <a:r>
              <a:rPr lang="en-US" altLang="ja-JP" dirty="0"/>
              <a:t>1. </a:t>
            </a:r>
            <a:r>
              <a:rPr lang="en-US" altLang="ja-JP" dirty="0" err="1"/>
              <a:t>MaxPooling</a:t>
            </a:r>
            <a:r>
              <a:rPr lang="en-US" altLang="ja-JP" dirty="0"/>
              <a:t> layer </a:t>
            </a:r>
            <a:r>
              <a:rPr lang="ja-JP" altLang="en-US" dirty="0"/>
              <a:t>と </a:t>
            </a:r>
            <a:r>
              <a:rPr lang="en-US" altLang="ja-JP" dirty="0"/>
              <a:t>2. </a:t>
            </a:r>
            <a:r>
              <a:rPr lang="en-US" altLang="ja-JP" dirty="0" err="1"/>
              <a:t>AveragePooling</a:t>
            </a:r>
            <a:r>
              <a:rPr lang="en-US" altLang="ja-JP" dirty="0"/>
              <a:t> layer </a:t>
            </a:r>
            <a:r>
              <a:rPr lang="ja-JP" altLang="en-US" dirty="0"/>
              <a:t>がある。</a:t>
            </a:r>
            <a:endParaRPr kumimoji="1" lang="en-US" altLang="ja-JP" dirty="0"/>
          </a:p>
          <a:p>
            <a:endParaRPr kumimoji="1" lang="ja-JP" altLang="en-US" dirty="0"/>
          </a:p>
        </p:txBody>
      </p:sp>
    </p:spTree>
    <p:extLst>
      <p:ext uri="{BB962C8B-B14F-4D97-AF65-F5344CB8AC3E}">
        <p14:creationId xmlns:p14="http://schemas.microsoft.com/office/powerpoint/2010/main" val="355596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854B9-F2F4-C7D5-CAB2-F69CD7E1273C}"/>
              </a:ext>
            </a:extLst>
          </p:cNvPr>
          <p:cNvSpPr>
            <a:spLocks noGrp="1"/>
          </p:cNvSpPr>
          <p:nvPr>
            <p:ph type="title"/>
          </p:nvPr>
        </p:nvSpPr>
        <p:spPr>
          <a:xfrm>
            <a:off x="838200" y="365126"/>
            <a:ext cx="10515600" cy="893832"/>
          </a:xfrm>
        </p:spPr>
        <p:txBody>
          <a:bodyPr/>
          <a:lstStyle/>
          <a:p>
            <a:r>
              <a:rPr lang="ja-JP" altLang="en-US" dirty="0"/>
              <a:t>概要</a:t>
            </a:r>
            <a:endParaRPr kumimoji="1" lang="ja-JP" altLang="en-US" dirty="0"/>
          </a:p>
        </p:txBody>
      </p:sp>
      <p:sp>
        <p:nvSpPr>
          <p:cNvPr id="10" name="正方形/長方形 9">
            <a:extLst>
              <a:ext uri="{FF2B5EF4-FFF2-40B4-BE49-F238E27FC236}">
                <a16:creationId xmlns:a16="http://schemas.microsoft.com/office/drawing/2014/main" id="{CAA70769-6DB5-0338-630F-F2ADEC900085}"/>
              </a:ext>
            </a:extLst>
          </p:cNvPr>
          <p:cNvSpPr/>
          <p:nvPr/>
        </p:nvSpPr>
        <p:spPr>
          <a:xfrm>
            <a:off x="849752" y="4613163"/>
            <a:ext cx="1662545" cy="407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対象者</a:t>
            </a:r>
          </a:p>
        </p:txBody>
      </p:sp>
      <p:sp>
        <p:nvSpPr>
          <p:cNvPr id="11" name="テキスト ボックス 10">
            <a:extLst>
              <a:ext uri="{FF2B5EF4-FFF2-40B4-BE49-F238E27FC236}">
                <a16:creationId xmlns:a16="http://schemas.microsoft.com/office/drawing/2014/main" id="{FC84C439-220C-077E-D727-A89DB2F2536C}"/>
              </a:ext>
            </a:extLst>
          </p:cNvPr>
          <p:cNvSpPr txBox="1"/>
          <p:nvPr/>
        </p:nvSpPr>
        <p:spPr>
          <a:xfrm>
            <a:off x="794332" y="5172358"/>
            <a:ext cx="5329381" cy="101566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主に理工系学部で基本的な数学の基礎計算ができる方</a:t>
            </a:r>
            <a:endParaRPr kumimoji="1" lang="en-US" altLang="ja-JP" sz="2000" dirty="0"/>
          </a:p>
          <a:p>
            <a:pPr marL="285750" indent="-285750">
              <a:buFont typeface="Arial" panose="020B0604020202020204" pitchFamily="34" charset="0"/>
              <a:buChar char="•"/>
            </a:pPr>
            <a:r>
              <a:rPr kumimoji="1" lang="ja-JP" altLang="en-US" sz="2000" dirty="0"/>
              <a:t>画像等の</a:t>
            </a:r>
            <a:r>
              <a:rPr kumimoji="1" lang="en-US" altLang="ja-JP" sz="2000" dirty="0"/>
              <a:t>AI</a:t>
            </a:r>
            <a:r>
              <a:rPr lang="ja-JP" altLang="en-US" sz="2000" dirty="0"/>
              <a:t>を学ぶ意欲がある方</a:t>
            </a:r>
            <a:endParaRPr kumimoji="1" lang="ja-JP" altLang="en-US" sz="2000" dirty="0"/>
          </a:p>
        </p:txBody>
      </p:sp>
      <p:sp>
        <p:nvSpPr>
          <p:cNvPr id="15" name="テキスト ボックス 14">
            <a:extLst>
              <a:ext uri="{FF2B5EF4-FFF2-40B4-BE49-F238E27FC236}">
                <a16:creationId xmlns:a16="http://schemas.microsoft.com/office/drawing/2014/main" id="{5AD9DE69-5604-0228-5CA9-1FED7E4228DA}"/>
              </a:ext>
            </a:extLst>
          </p:cNvPr>
          <p:cNvSpPr txBox="1"/>
          <p:nvPr/>
        </p:nvSpPr>
        <p:spPr>
          <a:xfrm>
            <a:off x="6308441" y="2272147"/>
            <a:ext cx="540327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2000" dirty="0"/>
              <a:t>画像認識技術について</a:t>
            </a:r>
            <a:endParaRPr lang="en-US" altLang="ja-JP" sz="2000" dirty="0"/>
          </a:p>
          <a:p>
            <a:pPr marL="914400" lvl="1" indent="-457200">
              <a:buFont typeface="+mj-lt"/>
              <a:buAutoNum type="arabicPeriod"/>
            </a:pPr>
            <a:r>
              <a:rPr lang="ja-JP" altLang="en-US" sz="2000" dirty="0"/>
              <a:t>理論概要紹介</a:t>
            </a:r>
            <a:endParaRPr lang="en-US" altLang="ja-JP" sz="2000" dirty="0"/>
          </a:p>
          <a:p>
            <a:pPr marL="914400" lvl="1" indent="-457200">
              <a:buFont typeface="+mj-lt"/>
              <a:buAutoNum type="arabicPeriod"/>
            </a:pPr>
            <a:r>
              <a:rPr lang="en-US" altLang="ja-JP" sz="2000" dirty="0" err="1"/>
              <a:t>Tensorflow</a:t>
            </a:r>
            <a:r>
              <a:rPr lang="ja-JP" altLang="en-US" sz="2000" dirty="0"/>
              <a:t>による</a:t>
            </a:r>
            <a:br>
              <a:rPr lang="en-US" altLang="ja-JP" sz="2000" dirty="0"/>
            </a:br>
            <a:r>
              <a:rPr lang="ja-JP" altLang="en-US" sz="2000" dirty="0"/>
              <a:t>画像認識プログラミング</a:t>
            </a:r>
            <a:endParaRPr lang="en-US" altLang="ja-JP" sz="2000" dirty="0"/>
          </a:p>
        </p:txBody>
      </p:sp>
      <p:sp>
        <p:nvSpPr>
          <p:cNvPr id="16" name="正方形/長方形 15">
            <a:extLst>
              <a:ext uri="{FF2B5EF4-FFF2-40B4-BE49-F238E27FC236}">
                <a16:creationId xmlns:a16="http://schemas.microsoft.com/office/drawing/2014/main" id="{0817C5AF-3148-D3C1-FEDB-1F88FDC3DA1D}"/>
              </a:ext>
            </a:extLst>
          </p:cNvPr>
          <p:cNvSpPr/>
          <p:nvPr/>
        </p:nvSpPr>
        <p:spPr>
          <a:xfrm>
            <a:off x="858987" y="1712953"/>
            <a:ext cx="1662545" cy="407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目的</a:t>
            </a:r>
          </a:p>
        </p:txBody>
      </p:sp>
      <p:sp>
        <p:nvSpPr>
          <p:cNvPr id="17" name="テキスト ボックス 16">
            <a:extLst>
              <a:ext uri="{FF2B5EF4-FFF2-40B4-BE49-F238E27FC236}">
                <a16:creationId xmlns:a16="http://schemas.microsoft.com/office/drawing/2014/main" id="{76B973ED-2CB5-D7DF-95F0-9F826100C18D}"/>
              </a:ext>
            </a:extLst>
          </p:cNvPr>
          <p:cNvSpPr txBox="1"/>
          <p:nvPr/>
        </p:nvSpPr>
        <p:spPr>
          <a:xfrm>
            <a:off x="803570" y="2336800"/>
            <a:ext cx="4470400" cy="400110"/>
          </a:xfrm>
          <a:prstGeom prst="rect">
            <a:avLst/>
          </a:prstGeom>
          <a:noFill/>
        </p:spPr>
        <p:txBody>
          <a:bodyPr wrap="square" rtlCol="0">
            <a:spAutoFit/>
          </a:bodyPr>
          <a:lstStyle/>
          <a:p>
            <a:r>
              <a:rPr lang="ja-JP" altLang="en-US" sz="2000" dirty="0"/>
              <a:t>画像認識技術の概要を知って貰う</a:t>
            </a:r>
            <a:endParaRPr lang="en-US" altLang="ja-JP" sz="2000" dirty="0"/>
          </a:p>
        </p:txBody>
      </p:sp>
      <p:sp>
        <p:nvSpPr>
          <p:cNvPr id="18" name="正方形/長方形 17">
            <a:extLst>
              <a:ext uri="{FF2B5EF4-FFF2-40B4-BE49-F238E27FC236}">
                <a16:creationId xmlns:a16="http://schemas.microsoft.com/office/drawing/2014/main" id="{3B76328E-2738-9FF0-F9FB-821BC4432527}"/>
              </a:ext>
            </a:extLst>
          </p:cNvPr>
          <p:cNvSpPr/>
          <p:nvPr/>
        </p:nvSpPr>
        <p:spPr>
          <a:xfrm>
            <a:off x="6391569" y="4243710"/>
            <a:ext cx="1662545" cy="407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講師</a:t>
            </a:r>
          </a:p>
        </p:txBody>
      </p:sp>
      <p:sp>
        <p:nvSpPr>
          <p:cNvPr id="19" name="テキスト ボックス 18">
            <a:extLst>
              <a:ext uri="{FF2B5EF4-FFF2-40B4-BE49-F238E27FC236}">
                <a16:creationId xmlns:a16="http://schemas.microsoft.com/office/drawing/2014/main" id="{FCA87091-9E32-B939-F933-4DCEDB256364}"/>
              </a:ext>
            </a:extLst>
          </p:cNvPr>
          <p:cNvSpPr txBox="1"/>
          <p:nvPr/>
        </p:nvSpPr>
        <p:spPr>
          <a:xfrm>
            <a:off x="6530113" y="4756725"/>
            <a:ext cx="4110182" cy="400110"/>
          </a:xfrm>
          <a:prstGeom prst="rect">
            <a:avLst/>
          </a:prstGeom>
          <a:noFill/>
        </p:spPr>
        <p:txBody>
          <a:bodyPr wrap="square" rtlCol="0">
            <a:spAutoFit/>
          </a:bodyPr>
          <a:lstStyle/>
          <a:p>
            <a:r>
              <a:rPr lang="ja-JP" altLang="en-US" sz="2000" dirty="0"/>
              <a:t>岡田隆之（</a:t>
            </a:r>
            <a:r>
              <a:rPr lang="en-US" altLang="ja-JP" sz="2000" dirty="0"/>
              <a:t>1990</a:t>
            </a:r>
            <a:r>
              <a:rPr lang="ja-JP" altLang="en-US" sz="2000" dirty="0"/>
              <a:t>年</a:t>
            </a:r>
            <a:r>
              <a:rPr lang="en-US" altLang="ja-JP" sz="2000" dirty="0"/>
              <a:t>4</a:t>
            </a:r>
            <a:r>
              <a:rPr lang="ja-JP" altLang="en-US" sz="2000" dirty="0"/>
              <a:t>月生まれ）</a:t>
            </a:r>
            <a:endParaRPr kumimoji="1" lang="ja-JP" altLang="en-US" sz="2000" dirty="0"/>
          </a:p>
        </p:txBody>
      </p:sp>
      <p:sp>
        <p:nvSpPr>
          <p:cNvPr id="20" name="正方形/長方形 19">
            <a:extLst>
              <a:ext uri="{FF2B5EF4-FFF2-40B4-BE49-F238E27FC236}">
                <a16:creationId xmlns:a16="http://schemas.microsoft.com/office/drawing/2014/main" id="{F7E79D39-ED37-DF6F-F503-892E50697B9A}"/>
              </a:ext>
            </a:extLst>
          </p:cNvPr>
          <p:cNvSpPr/>
          <p:nvPr/>
        </p:nvSpPr>
        <p:spPr>
          <a:xfrm>
            <a:off x="6410041" y="1712953"/>
            <a:ext cx="1662545" cy="407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講義概要</a:t>
            </a:r>
          </a:p>
        </p:txBody>
      </p:sp>
      <p:sp>
        <p:nvSpPr>
          <p:cNvPr id="22" name="正方形/長方形 21">
            <a:extLst>
              <a:ext uri="{FF2B5EF4-FFF2-40B4-BE49-F238E27FC236}">
                <a16:creationId xmlns:a16="http://schemas.microsoft.com/office/drawing/2014/main" id="{47BA1606-A0FB-4C3F-C380-264A45D68D79}"/>
              </a:ext>
            </a:extLst>
          </p:cNvPr>
          <p:cNvSpPr/>
          <p:nvPr/>
        </p:nvSpPr>
        <p:spPr>
          <a:xfrm>
            <a:off x="849751" y="3200004"/>
            <a:ext cx="1662545" cy="407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開催日時</a:t>
            </a:r>
          </a:p>
        </p:txBody>
      </p:sp>
      <p:sp>
        <p:nvSpPr>
          <p:cNvPr id="23" name="テキスト ボックス 22">
            <a:extLst>
              <a:ext uri="{FF2B5EF4-FFF2-40B4-BE49-F238E27FC236}">
                <a16:creationId xmlns:a16="http://schemas.microsoft.com/office/drawing/2014/main" id="{9825C14E-B3CB-B5BA-F2B8-F7F65411A1FC}"/>
              </a:ext>
            </a:extLst>
          </p:cNvPr>
          <p:cNvSpPr txBox="1"/>
          <p:nvPr/>
        </p:nvSpPr>
        <p:spPr>
          <a:xfrm>
            <a:off x="803570" y="3749964"/>
            <a:ext cx="4470400" cy="400110"/>
          </a:xfrm>
          <a:prstGeom prst="rect">
            <a:avLst/>
          </a:prstGeom>
          <a:noFill/>
        </p:spPr>
        <p:txBody>
          <a:bodyPr wrap="square" rtlCol="0">
            <a:spAutoFit/>
          </a:bodyPr>
          <a:lstStyle/>
          <a:p>
            <a:r>
              <a:rPr lang="en-US" altLang="ja-JP" sz="2000" dirty="0"/>
              <a:t>2022</a:t>
            </a:r>
            <a:r>
              <a:rPr lang="ja-JP" altLang="en-US" sz="2000" dirty="0"/>
              <a:t>年</a:t>
            </a:r>
            <a:r>
              <a:rPr lang="en-US" altLang="ja-JP" sz="2000" dirty="0"/>
              <a:t>12</a:t>
            </a:r>
            <a:r>
              <a:rPr lang="ja-JP" altLang="en-US" sz="2000" dirty="0"/>
              <a:t>月</a:t>
            </a:r>
            <a:r>
              <a:rPr lang="en-US" altLang="ja-JP" sz="2000" dirty="0"/>
              <a:t>21</a:t>
            </a:r>
            <a:r>
              <a:rPr lang="ja-JP" altLang="en-US" sz="2000" dirty="0"/>
              <a:t>日　　</a:t>
            </a:r>
            <a:r>
              <a:rPr lang="en-US" altLang="ja-JP" sz="2000" dirty="0"/>
              <a:t>18:15</a:t>
            </a:r>
            <a:r>
              <a:rPr lang="ja-JP" altLang="en-US" sz="2000" dirty="0"/>
              <a:t>～</a:t>
            </a:r>
            <a:r>
              <a:rPr lang="en-US" altLang="ja-JP" sz="2000" dirty="0"/>
              <a:t>19:15</a:t>
            </a:r>
            <a:r>
              <a:rPr lang="ja-JP" altLang="en-US" sz="2000" dirty="0"/>
              <a:t>　</a:t>
            </a:r>
            <a:endParaRPr lang="en-US" altLang="ja-JP" sz="2000" dirty="0"/>
          </a:p>
        </p:txBody>
      </p:sp>
    </p:spTree>
    <p:extLst>
      <p:ext uri="{BB962C8B-B14F-4D97-AF65-F5344CB8AC3E}">
        <p14:creationId xmlns:p14="http://schemas.microsoft.com/office/powerpoint/2010/main" val="178346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3D2CFB-28C7-C9A7-1942-A95F140205F1}"/>
              </a:ext>
            </a:extLst>
          </p:cNvPr>
          <p:cNvSpPr>
            <a:spLocks noGrp="1"/>
          </p:cNvSpPr>
          <p:nvPr>
            <p:ph type="title"/>
          </p:nvPr>
        </p:nvSpPr>
        <p:spPr>
          <a:xfrm>
            <a:off x="831850" y="1709739"/>
            <a:ext cx="10515600" cy="2153602"/>
          </a:xfrm>
        </p:spPr>
        <p:txBody>
          <a:bodyPr/>
          <a:lstStyle/>
          <a:p>
            <a:pPr algn="ctr"/>
            <a:r>
              <a:rPr kumimoji="1" lang="ja-JP" altLang="en-US" dirty="0"/>
              <a:t>講師について</a:t>
            </a:r>
          </a:p>
        </p:txBody>
      </p:sp>
    </p:spTree>
    <p:extLst>
      <p:ext uri="{BB962C8B-B14F-4D97-AF65-F5344CB8AC3E}">
        <p14:creationId xmlns:p14="http://schemas.microsoft.com/office/powerpoint/2010/main" val="333235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B5488-1741-0A54-F92F-13259DDC02A7}"/>
              </a:ext>
            </a:extLst>
          </p:cNvPr>
          <p:cNvSpPr>
            <a:spLocks noGrp="1"/>
          </p:cNvSpPr>
          <p:nvPr>
            <p:ph type="title"/>
          </p:nvPr>
        </p:nvSpPr>
        <p:spPr>
          <a:xfrm>
            <a:off x="838200" y="365126"/>
            <a:ext cx="10515600" cy="740468"/>
          </a:xfrm>
        </p:spPr>
        <p:txBody>
          <a:bodyPr/>
          <a:lstStyle/>
          <a:p>
            <a:r>
              <a:rPr lang="ja-JP" altLang="en-US" dirty="0"/>
              <a:t>自己紹介</a:t>
            </a:r>
            <a:endParaRPr kumimoji="1" lang="ja-JP" altLang="en-US" dirty="0"/>
          </a:p>
        </p:txBody>
      </p:sp>
      <p:sp>
        <p:nvSpPr>
          <p:cNvPr id="3" name="コンテンツ プレースホルダー 2">
            <a:extLst>
              <a:ext uri="{FF2B5EF4-FFF2-40B4-BE49-F238E27FC236}">
                <a16:creationId xmlns:a16="http://schemas.microsoft.com/office/drawing/2014/main" id="{B54F0B8A-051F-18E3-C6C7-0FD708919512}"/>
              </a:ext>
            </a:extLst>
          </p:cNvPr>
          <p:cNvSpPr>
            <a:spLocks noGrp="1"/>
          </p:cNvSpPr>
          <p:nvPr>
            <p:ph idx="1"/>
          </p:nvPr>
        </p:nvSpPr>
        <p:spPr>
          <a:xfrm>
            <a:off x="838200" y="1105594"/>
            <a:ext cx="10515600" cy="5071369"/>
          </a:xfrm>
        </p:spPr>
        <p:txBody>
          <a:bodyPr>
            <a:normAutofit/>
          </a:bodyPr>
          <a:lstStyle/>
          <a:p>
            <a:r>
              <a:rPr kumimoji="1" lang="ja-JP" altLang="en-US" dirty="0"/>
              <a:t>名前：岡田　隆之（たかゆき）</a:t>
            </a:r>
            <a:endParaRPr kumimoji="1" lang="en-US" altLang="ja-JP" dirty="0"/>
          </a:p>
          <a:p>
            <a:r>
              <a:rPr lang="ja-JP" altLang="en-US" dirty="0"/>
              <a:t>性別：男</a:t>
            </a:r>
            <a:endParaRPr lang="en-US" altLang="ja-JP" dirty="0"/>
          </a:p>
          <a:p>
            <a:r>
              <a:rPr kumimoji="1" lang="ja-JP" altLang="en-US" dirty="0"/>
              <a:t>年齢：</a:t>
            </a:r>
            <a:r>
              <a:rPr lang="en-US" altLang="ja-JP" dirty="0"/>
              <a:t>30</a:t>
            </a:r>
            <a:r>
              <a:rPr lang="ja-JP" altLang="en-US" dirty="0"/>
              <a:t>台</a:t>
            </a:r>
            <a:endParaRPr kumimoji="1" lang="en-US" altLang="ja-JP" dirty="0"/>
          </a:p>
          <a:p>
            <a:r>
              <a:rPr lang="ja-JP" altLang="en-US" dirty="0"/>
              <a:t>学歴：東京大学大学院（修了）</a:t>
            </a:r>
            <a:endParaRPr lang="en-US" altLang="ja-JP" dirty="0"/>
          </a:p>
          <a:p>
            <a:r>
              <a:rPr lang="ja-JP" altLang="en-US" dirty="0"/>
              <a:t>職務経験：</a:t>
            </a:r>
            <a:r>
              <a:rPr lang="en-US" altLang="ja-JP" dirty="0"/>
              <a:t>AI</a:t>
            </a:r>
            <a:r>
              <a:rPr lang="ja-JP" altLang="en-US" dirty="0"/>
              <a:t>・データサイエンティストとして</a:t>
            </a:r>
            <a:r>
              <a:rPr lang="en-US" altLang="ja-JP" dirty="0"/>
              <a:t>3</a:t>
            </a:r>
            <a:r>
              <a:rPr lang="ja-JP" altLang="en-US" dirty="0"/>
              <a:t>年半。フリーランスで勤める。</a:t>
            </a:r>
            <a:br>
              <a:rPr lang="en-US" altLang="ja-JP" dirty="0"/>
            </a:br>
            <a:r>
              <a:rPr lang="ja-JP" altLang="en-US" dirty="0"/>
              <a:t>画像</a:t>
            </a:r>
            <a:r>
              <a:rPr lang="en-US" altLang="ja-JP" dirty="0"/>
              <a:t>AI</a:t>
            </a:r>
            <a:r>
              <a:rPr lang="ja-JP" altLang="en-US" dirty="0"/>
              <a:t>についても、工業製品の異常検知や文字認識、</a:t>
            </a:r>
            <a:br>
              <a:rPr lang="en-US" altLang="ja-JP" dirty="0"/>
            </a:br>
            <a:r>
              <a:rPr lang="ja-JP" altLang="en-US" dirty="0"/>
              <a:t>内観写真の分析経験あり</a:t>
            </a:r>
            <a:endParaRPr lang="en-US" altLang="ja-JP" dirty="0">
              <a:solidFill>
                <a:schemeClr val="tx1"/>
              </a:solidFill>
            </a:endParaRPr>
          </a:p>
          <a:p>
            <a:endParaRPr lang="en-US" altLang="ja-JP" dirty="0">
              <a:solidFill>
                <a:srgbClr val="C00000"/>
              </a:solidFill>
            </a:endParaRPr>
          </a:p>
          <a:p>
            <a:pPr marL="0" indent="0">
              <a:buNone/>
            </a:pPr>
            <a:endParaRPr lang="en-US" altLang="ja-JP" dirty="0">
              <a:solidFill>
                <a:srgbClr val="C00000"/>
              </a:solidFill>
            </a:endParaRPr>
          </a:p>
          <a:p>
            <a:r>
              <a:rPr lang="ja-JP" altLang="en-US" dirty="0"/>
              <a:t>趣味：検定受験、</a:t>
            </a:r>
            <a:r>
              <a:rPr lang="en-US" altLang="ja-JP" dirty="0"/>
              <a:t>e-Sports</a:t>
            </a:r>
            <a:r>
              <a:rPr lang="ja-JP" altLang="en-US" dirty="0"/>
              <a:t> 、</a:t>
            </a:r>
            <a:r>
              <a:rPr lang="en-US" altLang="ja-JP" dirty="0"/>
              <a:t>1</a:t>
            </a:r>
            <a:r>
              <a:rPr lang="ja-JP" altLang="en-US" dirty="0"/>
              <a:t>人旅行</a:t>
            </a:r>
            <a:endParaRPr lang="en-US" altLang="ja-JP" dirty="0"/>
          </a:p>
          <a:p>
            <a:r>
              <a:rPr lang="ja-JP" altLang="en-US" dirty="0"/>
              <a:t>住所：中野</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280380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4575E-76C8-7D25-5805-199961ADD90B}"/>
              </a:ext>
            </a:extLst>
          </p:cNvPr>
          <p:cNvSpPr>
            <a:spLocks noGrp="1"/>
          </p:cNvSpPr>
          <p:nvPr>
            <p:ph type="title"/>
          </p:nvPr>
        </p:nvSpPr>
        <p:spPr>
          <a:xfrm>
            <a:off x="838200" y="365126"/>
            <a:ext cx="10515600" cy="698904"/>
          </a:xfrm>
        </p:spPr>
        <p:txBody>
          <a:bodyPr>
            <a:normAutofit/>
          </a:bodyPr>
          <a:lstStyle/>
          <a:p>
            <a:r>
              <a:rPr kumimoji="1" lang="ja-JP" altLang="en-US" dirty="0"/>
              <a:t>今日のロードマップ</a:t>
            </a:r>
          </a:p>
        </p:txBody>
      </p:sp>
      <p:sp>
        <p:nvSpPr>
          <p:cNvPr id="3" name="コンテンツ プレースホルダー 2">
            <a:extLst>
              <a:ext uri="{FF2B5EF4-FFF2-40B4-BE49-F238E27FC236}">
                <a16:creationId xmlns:a16="http://schemas.microsoft.com/office/drawing/2014/main" id="{6D27AB11-BC31-760C-670E-B8F3B7F9FB22}"/>
              </a:ext>
            </a:extLst>
          </p:cNvPr>
          <p:cNvSpPr>
            <a:spLocks noGrp="1"/>
          </p:cNvSpPr>
          <p:nvPr>
            <p:ph idx="1"/>
          </p:nvPr>
        </p:nvSpPr>
        <p:spPr>
          <a:xfrm>
            <a:off x="838200" y="1064030"/>
            <a:ext cx="10515600" cy="5112933"/>
          </a:xfrm>
        </p:spPr>
        <p:txBody>
          <a:bodyPr/>
          <a:lstStyle/>
          <a:p>
            <a:endParaRPr kumimoji="1" lang="en-US" altLang="ja-JP" dirty="0"/>
          </a:p>
          <a:p>
            <a:endParaRPr kumimoji="1" lang="ja-JP" altLang="en-US" dirty="0"/>
          </a:p>
        </p:txBody>
      </p:sp>
      <p:pic>
        <p:nvPicPr>
          <p:cNvPr id="5" name="図 4">
            <a:extLst>
              <a:ext uri="{FF2B5EF4-FFF2-40B4-BE49-F238E27FC236}">
                <a16:creationId xmlns:a16="http://schemas.microsoft.com/office/drawing/2014/main" id="{47D4CE38-1BBA-8336-58E6-4DB751558108}"/>
              </a:ext>
            </a:extLst>
          </p:cNvPr>
          <p:cNvPicPr>
            <a:picLocks noChangeAspect="1"/>
          </p:cNvPicPr>
          <p:nvPr/>
        </p:nvPicPr>
        <p:blipFill>
          <a:blip r:embed="rId2"/>
          <a:stretch>
            <a:fillRect/>
          </a:stretch>
        </p:blipFill>
        <p:spPr>
          <a:xfrm>
            <a:off x="1172818" y="1366443"/>
            <a:ext cx="9846364" cy="4508106"/>
          </a:xfrm>
          <a:prstGeom prst="rect">
            <a:avLst/>
          </a:prstGeom>
        </p:spPr>
      </p:pic>
      <p:pic>
        <p:nvPicPr>
          <p:cNvPr id="6" name="図 5">
            <a:extLst>
              <a:ext uri="{FF2B5EF4-FFF2-40B4-BE49-F238E27FC236}">
                <a16:creationId xmlns:a16="http://schemas.microsoft.com/office/drawing/2014/main" id="{BD342824-3F3F-0661-7A30-A681EC73CC11}"/>
              </a:ext>
            </a:extLst>
          </p:cNvPr>
          <p:cNvPicPr>
            <a:picLocks noChangeAspect="1"/>
          </p:cNvPicPr>
          <p:nvPr/>
        </p:nvPicPr>
        <p:blipFill>
          <a:blip r:embed="rId3"/>
          <a:stretch>
            <a:fillRect/>
          </a:stretch>
        </p:blipFill>
        <p:spPr>
          <a:xfrm>
            <a:off x="838201" y="5287210"/>
            <a:ext cx="1454426" cy="1040960"/>
          </a:xfrm>
          <a:prstGeom prst="rect">
            <a:avLst/>
          </a:prstGeom>
        </p:spPr>
      </p:pic>
      <p:pic>
        <p:nvPicPr>
          <p:cNvPr id="7" name="図 6">
            <a:extLst>
              <a:ext uri="{FF2B5EF4-FFF2-40B4-BE49-F238E27FC236}">
                <a16:creationId xmlns:a16="http://schemas.microsoft.com/office/drawing/2014/main" id="{9BB2260F-0EEF-E94B-4489-B8CE9F9DB9E8}"/>
              </a:ext>
            </a:extLst>
          </p:cNvPr>
          <p:cNvPicPr>
            <a:picLocks noChangeAspect="1"/>
          </p:cNvPicPr>
          <p:nvPr/>
        </p:nvPicPr>
        <p:blipFill>
          <a:blip r:embed="rId4"/>
          <a:stretch>
            <a:fillRect/>
          </a:stretch>
        </p:blipFill>
        <p:spPr>
          <a:xfrm>
            <a:off x="8855802" y="982887"/>
            <a:ext cx="3290916" cy="1343791"/>
          </a:xfrm>
          <a:prstGeom prst="rect">
            <a:avLst/>
          </a:prstGeom>
        </p:spPr>
      </p:pic>
      <p:pic>
        <p:nvPicPr>
          <p:cNvPr id="9" name="図 8">
            <a:extLst>
              <a:ext uri="{FF2B5EF4-FFF2-40B4-BE49-F238E27FC236}">
                <a16:creationId xmlns:a16="http://schemas.microsoft.com/office/drawing/2014/main" id="{6FE009D0-A8F8-AB87-32DB-A18F149C0214}"/>
              </a:ext>
            </a:extLst>
          </p:cNvPr>
          <p:cNvPicPr>
            <a:picLocks noChangeAspect="1"/>
          </p:cNvPicPr>
          <p:nvPr/>
        </p:nvPicPr>
        <p:blipFill>
          <a:blip r:embed="rId5"/>
          <a:stretch>
            <a:fillRect/>
          </a:stretch>
        </p:blipFill>
        <p:spPr>
          <a:xfrm>
            <a:off x="3417079" y="4802919"/>
            <a:ext cx="2454504" cy="1222837"/>
          </a:xfrm>
          <a:prstGeom prst="rect">
            <a:avLst/>
          </a:prstGeom>
        </p:spPr>
      </p:pic>
      <p:sp>
        <p:nvSpPr>
          <p:cNvPr id="10" name="正方形/長方形 9">
            <a:extLst>
              <a:ext uri="{FF2B5EF4-FFF2-40B4-BE49-F238E27FC236}">
                <a16:creationId xmlns:a16="http://schemas.microsoft.com/office/drawing/2014/main" id="{8363B228-4468-136B-7277-AD9DAFDBA145}"/>
              </a:ext>
            </a:extLst>
          </p:cNvPr>
          <p:cNvSpPr/>
          <p:nvPr/>
        </p:nvSpPr>
        <p:spPr>
          <a:xfrm>
            <a:off x="838200" y="4717774"/>
            <a:ext cx="1454426" cy="569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画像データについて</a:t>
            </a:r>
            <a:endParaRPr kumimoji="1" lang="ja-JP" altLang="en-US" dirty="0"/>
          </a:p>
        </p:txBody>
      </p:sp>
      <p:sp>
        <p:nvSpPr>
          <p:cNvPr id="11" name="正方形/長方形 10">
            <a:extLst>
              <a:ext uri="{FF2B5EF4-FFF2-40B4-BE49-F238E27FC236}">
                <a16:creationId xmlns:a16="http://schemas.microsoft.com/office/drawing/2014/main" id="{E6D8CBD0-54CB-DAA0-ACD2-1D1D9DDED276}"/>
              </a:ext>
            </a:extLst>
          </p:cNvPr>
          <p:cNvSpPr/>
          <p:nvPr/>
        </p:nvSpPr>
        <p:spPr>
          <a:xfrm>
            <a:off x="3417080" y="3961086"/>
            <a:ext cx="2454503" cy="8660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ニューラルネット</a:t>
            </a:r>
            <a:r>
              <a:rPr lang="ja-JP" altLang="en-US" dirty="0"/>
              <a:t>ワーク</a:t>
            </a:r>
            <a:r>
              <a:rPr lang="en-US" altLang="ja-JP" dirty="0"/>
              <a:t>&amp;</a:t>
            </a:r>
            <a:r>
              <a:rPr lang="ja-JP" altLang="en-US" dirty="0"/>
              <a:t>ディープラーニングとはなにか</a:t>
            </a:r>
            <a:endParaRPr kumimoji="1" lang="ja-JP" altLang="en-US" dirty="0"/>
          </a:p>
        </p:txBody>
      </p:sp>
      <p:pic>
        <p:nvPicPr>
          <p:cNvPr id="13" name="図 12">
            <a:extLst>
              <a:ext uri="{FF2B5EF4-FFF2-40B4-BE49-F238E27FC236}">
                <a16:creationId xmlns:a16="http://schemas.microsoft.com/office/drawing/2014/main" id="{9B1805A7-406C-0444-BDDE-9212EC5B5855}"/>
              </a:ext>
            </a:extLst>
          </p:cNvPr>
          <p:cNvPicPr>
            <a:picLocks noChangeAspect="1"/>
          </p:cNvPicPr>
          <p:nvPr/>
        </p:nvPicPr>
        <p:blipFill>
          <a:blip r:embed="rId6"/>
          <a:stretch>
            <a:fillRect/>
          </a:stretch>
        </p:blipFill>
        <p:spPr>
          <a:xfrm>
            <a:off x="6864844" y="3773387"/>
            <a:ext cx="3981914" cy="1169605"/>
          </a:xfrm>
          <a:prstGeom prst="rect">
            <a:avLst/>
          </a:prstGeom>
        </p:spPr>
      </p:pic>
      <p:sp>
        <p:nvSpPr>
          <p:cNvPr id="14" name="正方形/長方形 13">
            <a:extLst>
              <a:ext uri="{FF2B5EF4-FFF2-40B4-BE49-F238E27FC236}">
                <a16:creationId xmlns:a16="http://schemas.microsoft.com/office/drawing/2014/main" id="{D3781CEB-42BD-D2C8-9E97-121D1630E1A7}"/>
              </a:ext>
            </a:extLst>
          </p:cNvPr>
          <p:cNvSpPr/>
          <p:nvPr/>
        </p:nvSpPr>
        <p:spPr>
          <a:xfrm>
            <a:off x="6864844" y="3127850"/>
            <a:ext cx="4023146" cy="6862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ニューラルネットワークの仕組みについて</a:t>
            </a:r>
          </a:p>
        </p:txBody>
      </p:sp>
      <p:sp>
        <p:nvSpPr>
          <p:cNvPr id="15" name="正方形/長方形 14">
            <a:extLst>
              <a:ext uri="{FF2B5EF4-FFF2-40B4-BE49-F238E27FC236}">
                <a16:creationId xmlns:a16="http://schemas.microsoft.com/office/drawing/2014/main" id="{ED7117A6-2F32-1BD0-6930-7FBCEB40E5AB}"/>
              </a:ext>
            </a:extLst>
          </p:cNvPr>
          <p:cNvSpPr/>
          <p:nvPr/>
        </p:nvSpPr>
        <p:spPr>
          <a:xfrm>
            <a:off x="8855801" y="316996"/>
            <a:ext cx="3290917" cy="6862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CNN</a:t>
            </a:r>
            <a:r>
              <a:rPr kumimoji="1" lang="ja-JP" altLang="en-US" dirty="0"/>
              <a:t>の仕組みについて</a:t>
            </a:r>
          </a:p>
        </p:txBody>
      </p:sp>
      <p:cxnSp>
        <p:nvCxnSpPr>
          <p:cNvPr id="17" name="直線矢印コネクタ 16">
            <a:extLst>
              <a:ext uri="{FF2B5EF4-FFF2-40B4-BE49-F238E27FC236}">
                <a16:creationId xmlns:a16="http://schemas.microsoft.com/office/drawing/2014/main" id="{2F8FB4BF-6B4A-7140-41A2-7DA7E7B836D5}"/>
              </a:ext>
            </a:extLst>
          </p:cNvPr>
          <p:cNvCxnSpPr>
            <a:cxnSpLocks/>
          </p:cNvCxnSpPr>
          <p:nvPr/>
        </p:nvCxnSpPr>
        <p:spPr>
          <a:xfrm flipV="1">
            <a:off x="2331392" y="5332811"/>
            <a:ext cx="1046922" cy="6940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854C2F1-6A81-E64D-CAC7-068620B4211A}"/>
              </a:ext>
            </a:extLst>
          </p:cNvPr>
          <p:cNvCxnSpPr>
            <a:cxnSpLocks/>
          </p:cNvCxnSpPr>
          <p:nvPr/>
        </p:nvCxnSpPr>
        <p:spPr>
          <a:xfrm flipV="1">
            <a:off x="5752538" y="4490492"/>
            <a:ext cx="1046922" cy="6940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24E5CC4-63CE-DF5A-A489-021506FAFCE4}"/>
              </a:ext>
            </a:extLst>
          </p:cNvPr>
          <p:cNvCxnSpPr>
            <a:cxnSpLocks/>
          </p:cNvCxnSpPr>
          <p:nvPr/>
        </p:nvCxnSpPr>
        <p:spPr>
          <a:xfrm flipV="1">
            <a:off x="8712314" y="2362155"/>
            <a:ext cx="1046922" cy="6940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45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3D2CFB-28C7-C9A7-1942-A95F140205F1}"/>
              </a:ext>
            </a:extLst>
          </p:cNvPr>
          <p:cNvSpPr>
            <a:spLocks noGrp="1"/>
          </p:cNvSpPr>
          <p:nvPr>
            <p:ph type="title"/>
          </p:nvPr>
        </p:nvSpPr>
        <p:spPr>
          <a:xfrm>
            <a:off x="831850" y="1709739"/>
            <a:ext cx="10515600" cy="2153602"/>
          </a:xfrm>
        </p:spPr>
        <p:txBody>
          <a:bodyPr/>
          <a:lstStyle/>
          <a:p>
            <a:pPr algn="ctr"/>
            <a:r>
              <a:rPr kumimoji="1" lang="ja-JP" altLang="en-US" dirty="0"/>
              <a:t>画像データについて</a:t>
            </a:r>
          </a:p>
        </p:txBody>
      </p:sp>
    </p:spTree>
    <p:extLst>
      <p:ext uri="{BB962C8B-B14F-4D97-AF65-F5344CB8AC3E}">
        <p14:creationId xmlns:p14="http://schemas.microsoft.com/office/powerpoint/2010/main" val="293307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97E-1881-DA47-B543-0EF257EE1993}"/>
              </a:ext>
            </a:extLst>
          </p:cNvPr>
          <p:cNvSpPr>
            <a:spLocks noGrp="1"/>
          </p:cNvSpPr>
          <p:nvPr>
            <p:ph type="title"/>
          </p:nvPr>
        </p:nvSpPr>
        <p:spPr>
          <a:xfrm>
            <a:off x="838200" y="365125"/>
            <a:ext cx="10515600" cy="800735"/>
          </a:xfrm>
        </p:spPr>
        <p:txBody>
          <a:bodyPr/>
          <a:lstStyle/>
          <a:p>
            <a:r>
              <a:rPr kumimoji="1" lang="ja-JP" altLang="en-US" dirty="0"/>
              <a:t>画像データとは</a:t>
            </a:r>
          </a:p>
        </p:txBody>
      </p:sp>
      <p:sp>
        <p:nvSpPr>
          <p:cNvPr id="3" name="コンテンツ プレースホルダー 2">
            <a:extLst>
              <a:ext uri="{FF2B5EF4-FFF2-40B4-BE49-F238E27FC236}">
                <a16:creationId xmlns:a16="http://schemas.microsoft.com/office/drawing/2014/main" id="{77DAAE06-366D-76B1-E460-F5DAD0DFCB20}"/>
              </a:ext>
            </a:extLst>
          </p:cNvPr>
          <p:cNvSpPr>
            <a:spLocks noGrp="1"/>
          </p:cNvSpPr>
          <p:nvPr>
            <p:ph idx="1"/>
          </p:nvPr>
        </p:nvSpPr>
        <p:spPr>
          <a:xfrm>
            <a:off x="838200" y="1472088"/>
            <a:ext cx="10515600" cy="1751404"/>
          </a:xfrm>
        </p:spPr>
        <p:txBody>
          <a:bodyPr>
            <a:normAutofit/>
          </a:bodyPr>
          <a:lstStyle/>
          <a:p>
            <a:r>
              <a:rPr lang="en-US" altLang="ja-JP" sz="2000" dirty="0"/>
              <a:t>.</a:t>
            </a:r>
            <a:r>
              <a:rPr lang="en-US" altLang="ja-JP" sz="2000" dirty="0" err="1"/>
              <a:t>png</a:t>
            </a:r>
            <a:r>
              <a:rPr lang="ja-JP" altLang="en-US" sz="2000" dirty="0"/>
              <a:t>や</a:t>
            </a:r>
            <a:r>
              <a:rPr lang="en-US" altLang="ja-JP" sz="2000" dirty="0"/>
              <a:t>.jpg</a:t>
            </a:r>
            <a:r>
              <a:rPr lang="ja-JP" altLang="en-US" sz="2000" dirty="0"/>
              <a:t>などの拡張子のついたファイルのことである。例えば、</a:t>
            </a:r>
            <a:r>
              <a:rPr lang="en-US" altLang="ja-JP" sz="2000" dirty="0"/>
              <a:t>’cat.png’</a:t>
            </a:r>
            <a:r>
              <a:rPr lang="ja-JP" altLang="en-US" sz="2000" dirty="0"/>
              <a:t>は左下図。</a:t>
            </a:r>
            <a:endParaRPr lang="en-US" altLang="ja-JP" sz="2000" dirty="0"/>
          </a:p>
          <a:p>
            <a:r>
              <a:rPr lang="ja-JP" altLang="en-US" sz="2000" dirty="0"/>
              <a:t>各画像の最小単位＝ピクセルについて、</a:t>
            </a:r>
            <a:r>
              <a:rPr lang="en-US" altLang="ja-JP" sz="2000" dirty="0"/>
              <a:t>0,1,2,3,…255</a:t>
            </a:r>
            <a:r>
              <a:rPr lang="ja-JP" altLang="en-US" sz="2000" dirty="0"/>
              <a:t>の整数値をもつ</a:t>
            </a:r>
            <a:r>
              <a:rPr lang="ja-JP" altLang="en-US" sz="2000" b="1" dirty="0">
                <a:solidFill>
                  <a:srgbClr val="C00000"/>
                </a:solidFill>
              </a:rPr>
              <a:t>数値データ</a:t>
            </a:r>
            <a:r>
              <a:rPr lang="ja-JP" altLang="en-US" sz="2000" dirty="0"/>
              <a:t>である。</a:t>
            </a:r>
            <a:r>
              <a:rPr lang="ja-JP" altLang="en-US" sz="2000" dirty="0">
                <a:solidFill>
                  <a:schemeClr val="bg2"/>
                </a:solidFill>
              </a:rPr>
              <a:t>⇒欠損値処理やダミー変数化が全く必要ない</a:t>
            </a:r>
            <a:endParaRPr lang="en-US" altLang="ja-JP" sz="2000" dirty="0">
              <a:solidFill>
                <a:schemeClr val="bg2"/>
              </a:solidFill>
            </a:endParaRPr>
          </a:p>
          <a:p>
            <a:r>
              <a:rPr lang="ja-JP" altLang="en-US" sz="2000" dirty="0"/>
              <a:t>多くの場合</a:t>
            </a:r>
            <a:r>
              <a:rPr lang="en-US" altLang="ja-JP" sz="2000" dirty="0" err="1"/>
              <a:t>num</a:t>
            </a:r>
            <a:r>
              <a:rPr kumimoji="1" lang="en-US" altLang="ja-JP" sz="2000" dirty="0" err="1"/>
              <a:t>py</a:t>
            </a:r>
            <a:r>
              <a:rPr kumimoji="1" lang="ja-JP" altLang="en-US" sz="2000" dirty="0"/>
              <a:t>の</a:t>
            </a:r>
            <a:r>
              <a:rPr kumimoji="1" lang="en-US" altLang="ja-JP" sz="2000" dirty="0"/>
              <a:t>array</a:t>
            </a:r>
            <a:r>
              <a:rPr kumimoji="1" lang="ja-JP" altLang="en-US" sz="2000" dirty="0"/>
              <a:t>で、</a:t>
            </a:r>
            <a:r>
              <a:rPr kumimoji="1" lang="en-US" altLang="ja-JP" sz="2000" dirty="0"/>
              <a:t>shape=(</a:t>
            </a:r>
            <a:r>
              <a:rPr lang="ja-JP" altLang="en-US" sz="2000" dirty="0"/>
              <a:t>縦のピクセル数</a:t>
            </a:r>
            <a:r>
              <a:rPr lang="en-US" altLang="ja-JP" sz="2000" dirty="0"/>
              <a:t>, </a:t>
            </a:r>
            <a:r>
              <a:rPr lang="ja-JP" altLang="en-US" sz="2000" dirty="0"/>
              <a:t>横のピクセル数</a:t>
            </a:r>
            <a:r>
              <a:rPr lang="en-US" altLang="ja-JP" sz="2000" dirty="0"/>
              <a:t>, </a:t>
            </a:r>
            <a:r>
              <a:rPr lang="ja-JP" altLang="en-US" sz="2000" dirty="0"/>
              <a:t>チャンネル数</a:t>
            </a:r>
            <a:r>
              <a:rPr lang="en-US" altLang="ja-JP" sz="2000" dirty="0"/>
              <a:t>)</a:t>
            </a:r>
            <a:br>
              <a:rPr lang="en-US" altLang="ja-JP" sz="2000" dirty="0"/>
            </a:br>
            <a:r>
              <a:rPr lang="ja-JP" altLang="en-US" sz="2000" dirty="0"/>
              <a:t>＊チャンネル数</a:t>
            </a:r>
            <a:r>
              <a:rPr lang="en-US" altLang="ja-JP" sz="2000" dirty="0"/>
              <a:t>=1(</a:t>
            </a:r>
            <a:r>
              <a:rPr lang="ja-JP" altLang="en-US" sz="2000" dirty="0"/>
              <a:t>白黒のとき</a:t>
            </a:r>
            <a:r>
              <a:rPr lang="en-US" altLang="ja-JP" sz="2000" dirty="0"/>
              <a:t>), 3(</a:t>
            </a:r>
            <a:r>
              <a:rPr lang="ja-JP" altLang="en-US" sz="2000" dirty="0"/>
              <a:t>カラーのとき</a:t>
            </a:r>
            <a:r>
              <a:rPr lang="en-US" altLang="ja-JP" sz="2000" dirty="0"/>
              <a:t>)</a:t>
            </a:r>
            <a:r>
              <a:rPr lang="ja-JP" altLang="en-US" sz="2000" dirty="0"/>
              <a:t>となっている。</a:t>
            </a:r>
            <a:endParaRPr lang="en-US" altLang="ja-JP" sz="2000" dirty="0"/>
          </a:p>
          <a:p>
            <a:endParaRPr kumimoji="1" lang="en-US" altLang="ja-JP" sz="2000" dirty="0"/>
          </a:p>
          <a:p>
            <a:endParaRPr lang="en-US" altLang="ja-JP" dirty="0"/>
          </a:p>
          <a:p>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pPr marL="0" indent="0">
              <a:buNone/>
            </a:pPr>
            <a:endParaRPr kumimoji="1" lang="ja-JP" altLang="en-US" dirty="0"/>
          </a:p>
        </p:txBody>
      </p:sp>
      <p:graphicFrame>
        <p:nvGraphicFramePr>
          <p:cNvPr id="4" name="表 4">
            <a:extLst>
              <a:ext uri="{FF2B5EF4-FFF2-40B4-BE49-F238E27FC236}">
                <a16:creationId xmlns:a16="http://schemas.microsoft.com/office/drawing/2014/main" id="{88FAEBBD-B879-2E3A-3B3A-9B4A94366EF0}"/>
              </a:ext>
            </a:extLst>
          </p:cNvPr>
          <p:cNvGraphicFramePr>
            <a:graphicFrameLocks noGrp="1"/>
          </p:cNvGraphicFramePr>
          <p:nvPr>
            <p:extLst>
              <p:ext uri="{D42A27DB-BD31-4B8C-83A1-F6EECF244321}">
                <p14:modId xmlns:p14="http://schemas.microsoft.com/office/powerpoint/2010/main" val="1802058101"/>
              </p:ext>
            </p:extLst>
          </p:nvPr>
        </p:nvGraphicFramePr>
        <p:xfrm>
          <a:off x="5167871" y="4962364"/>
          <a:ext cx="1728468" cy="1466427"/>
        </p:xfrm>
        <a:graphic>
          <a:graphicData uri="http://schemas.openxmlformats.org/drawingml/2006/table">
            <a:tbl>
              <a:tblPr bandRow="1">
                <a:tableStyleId>{073A0DAA-6AF3-43AB-8588-CEC1D06C72B9}</a:tableStyleId>
              </a:tblPr>
              <a:tblGrid>
                <a:gridCol w="576156">
                  <a:extLst>
                    <a:ext uri="{9D8B030D-6E8A-4147-A177-3AD203B41FA5}">
                      <a16:colId xmlns:a16="http://schemas.microsoft.com/office/drawing/2014/main" val="3150923962"/>
                    </a:ext>
                  </a:extLst>
                </a:gridCol>
                <a:gridCol w="576156">
                  <a:extLst>
                    <a:ext uri="{9D8B030D-6E8A-4147-A177-3AD203B41FA5}">
                      <a16:colId xmlns:a16="http://schemas.microsoft.com/office/drawing/2014/main" val="2137390536"/>
                    </a:ext>
                  </a:extLst>
                </a:gridCol>
                <a:gridCol w="576156">
                  <a:extLst>
                    <a:ext uri="{9D8B030D-6E8A-4147-A177-3AD203B41FA5}">
                      <a16:colId xmlns:a16="http://schemas.microsoft.com/office/drawing/2014/main" val="2987979625"/>
                    </a:ext>
                  </a:extLst>
                </a:gridCol>
              </a:tblGrid>
              <a:tr h="488809">
                <a:tc>
                  <a:txBody>
                    <a:bodyPr/>
                    <a:lstStyle/>
                    <a:p>
                      <a:r>
                        <a:rPr kumimoji="1" lang="en-US" altLang="ja-JP" dirty="0"/>
                        <a:t>20</a:t>
                      </a:r>
                      <a:endParaRPr kumimoji="1" lang="ja-JP" altLang="en-US" dirty="0"/>
                    </a:p>
                  </a:txBody>
                  <a:tcPr/>
                </a:tc>
                <a:tc>
                  <a:txBody>
                    <a:bodyPr/>
                    <a:lstStyle/>
                    <a:p>
                      <a:r>
                        <a:rPr kumimoji="1" lang="en-US" altLang="ja-JP" dirty="0"/>
                        <a:t>42</a:t>
                      </a:r>
                      <a:endParaRPr kumimoji="1" lang="ja-JP" altLang="en-US" dirty="0"/>
                    </a:p>
                  </a:txBody>
                  <a:tcPr/>
                </a:tc>
                <a:tc>
                  <a:txBody>
                    <a:bodyPr/>
                    <a:lstStyle/>
                    <a:p>
                      <a:r>
                        <a:rPr kumimoji="1" lang="en-US" altLang="ja-JP" dirty="0"/>
                        <a:t>33</a:t>
                      </a:r>
                      <a:endParaRPr kumimoji="1" lang="ja-JP" altLang="en-US" dirty="0"/>
                    </a:p>
                  </a:txBody>
                  <a:tcPr/>
                </a:tc>
                <a:extLst>
                  <a:ext uri="{0D108BD9-81ED-4DB2-BD59-A6C34878D82A}">
                    <a16:rowId xmlns:a16="http://schemas.microsoft.com/office/drawing/2014/main" val="430894160"/>
                  </a:ext>
                </a:extLst>
              </a:tr>
              <a:tr h="488809">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87569910"/>
                  </a:ext>
                </a:extLst>
              </a:tr>
              <a:tr h="488809">
                <a:tc>
                  <a:txBody>
                    <a:bodyPr/>
                    <a:lstStyle/>
                    <a:p>
                      <a:endParaRPr kumimoji="1" lang="ja-JP" altLang="en-US"/>
                    </a:p>
                  </a:txBody>
                  <a:tcPr/>
                </a:tc>
                <a:tc>
                  <a:txBody>
                    <a:bodyPr/>
                    <a:lstStyle/>
                    <a:p>
                      <a:endParaRPr kumimoji="1" lang="ja-JP" altLang="en-US"/>
                    </a:p>
                  </a:txBody>
                  <a:tcPr/>
                </a:tc>
                <a:tc>
                  <a:txBody>
                    <a:bodyPr/>
                    <a:lstStyle/>
                    <a:p>
                      <a:r>
                        <a:rPr kumimoji="1" lang="en-US" altLang="ja-JP" dirty="0"/>
                        <a:t>12</a:t>
                      </a:r>
                      <a:endParaRPr kumimoji="1" lang="ja-JP" altLang="en-US" dirty="0"/>
                    </a:p>
                  </a:txBody>
                  <a:tcPr/>
                </a:tc>
                <a:extLst>
                  <a:ext uri="{0D108BD9-81ED-4DB2-BD59-A6C34878D82A}">
                    <a16:rowId xmlns:a16="http://schemas.microsoft.com/office/drawing/2014/main" val="1587116800"/>
                  </a:ext>
                </a:extLst>
              </a:tr>
            </a:tbl>
          </a:graphicData>
        </a:graphic>
      </p:graphicFrame>
      <p:graphicFrame>
        <p:nvGraphicFramePr>
          <p:cNvPr id="5" name="表 4">
            <a:extLst>
              <a:ext uri="{FF2B5EF4-FFF2-40B4-BE49-F238E27FC236}">
                <a16:creationId xmlns:a16="http://schemas.microsoft.com/office/drawing/2014/main" id="{0F9874FF-683B-395E-8D15-0A080567B3E0}"/>
              </a:ext>
            </a:extLst>
          </p:cNvPr>
          <p:cNvGraphicFramePr>
            <a:graphicFrameLocks noGrp="1"/>
          </p:cNvGraphicFramePr>
          <p:nvPr>
            <p:extLst>
              <p:ext uri="{D42A27DB-BD31-4B8C-83A1-F6EECF244321}">
                <p14:modId xmlns:p14="http://schemas.microsoft.com/office/powerpoint/2010/main" val="2054678496"/>
              </p:ext>
            </p:extLst>
          </p:nvPr>
        </p:nvGraphicFramePr>
        <p:xfrm>
          <a:off x="8454622" y="4187543"/>
          <a:ext cx="1728468" cy="1466427"/>
        </p:xfrm>
        <a:graphic>
          <a:graphicData uri="http://schemas.openxmlformats.org/drawingml/2006/table">
            <a:tbl>
              <a:tblPr bandRow="1">
                <a:tableStyleId>{7DF18680-E054-41AD-8BC1-D1AEF772440D}</a:tableStyleId>
              </a:tblPr>
              <a:tblGrid>
                <a:gridCol w="576156">
                  <a:extLst>
                    <a:ext uri="{9D8B030D-6E8A-4147-A177-3AD203B41FA5}">
                      <a16:colId xmlns:a16="http://schemas.microsoft.com/office/drawing/2014/main" val="3150923962"/>
                    </a:ext>
                  </a:extLst>
                </a:gridCol>
                <a:gridCol w="576156">
                  <a:extLst>
                    <a:ext uri="{9D8B030D-6E8A-4147-A177-3AD203B41FA5}">
                      <a16:colId xmlns:a16="http://schemas.microsoft.com/office/drawing/2014/main" val="2137390536"/>
                    </a:ext>
                  </a:extLst>
                </a:gridCol>
                <a:gridCol w="576156">
                  <a:extLst>
                    <a:ext uri="{9D8B030D-6E8A-4147-A177-3AD203B41FA5}">
                      <a16:colId xmlns:a16="http://schemas.microsoft.com/office/drawing/2014/main" val="2987979625"/>
                    </a:ext>
                  </a:extLst>
                </a:gridCol>
              </a:tblGrid>
              <a:tr h="488809">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30894160"/>
                  </a:ext>
                </a:extLst>
              </a:tr>
              <a:tr h="488809">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87569910"/>
                  </a:ext>
                </a:extLst>
              </a:tr>
              <a:tr h="488809">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587116800"/>
                  </a:ext>
                </a:extLst>
              </a:tr>
            </a:tbl>
          </a:graphicData>
        </a:graphic>
      </p:graphicFrame>
      <p:graphicFrame>
        <p:nvGraphicFramePr>
          <p:cNvPr id="6" name="表 5">
            <a:extLst>
              <a:ext uri="{FF2B5EF4-FFF2-40B4-BE49-F238E27FC236}">
                <a16:creationId xmlns:a16="http://schemas.microsoft.com/office/drawing/2014/main" id="{462943BB-AEB5-BC83-DA06-A87D29A4F230}"/>
              </a:ext>
            </a:extLst>
          </p:cNvPr>
          <p:cNvGraphicFramePr>
            <a:graphicFrameLocks noGrp="1"/>
          </p:cNvGraphicFramePr>
          <p:nvPr>
            <p:extLst>
              <p:ext uri="{D42A27DB-BD31-4B8C-83A1-F6EECF244321}">
                <p14:modId xmlns:p14="http://schemas.microsoft.com/office/powerpoint/2010/main" val="1873420898"/>
              </p:ext>
            </p:extLst>
          </p:nvPr>
        </p:nvGraphicFramePr>
        <p:xfrm>
          <a:off x="8123541" y="4577904"/>
          <a:ext cx="1728468" cy="1466427"/>
        </p:xfrm>
        <a:graphic>
          <a:graphicData uri="http://schemas.openxmlformats.org/drawingml/2006/table">
            <a:tbl>
              <a:tblPr bandRow="1">
                <a:tableStyleId>{93296810-A885-4BE3-A3E7-6D5BEEA58F35}</a:tableStyleId>
              </a:tblPr>
              <a:tblGrid>
                <a:gridCol w="576156">
                  <a:extLst>
                    <a:ext uri="{9D8B030D-6E8A-4147-A177-3AD203B41FA5}">
                      <a16:colId xmlns:a16="http://schemas.microsoft.com/office/drawing/2014/main" val="3150923962"/>
                    </a:ext>
                  </a:extLst>
                </a:gridCol>
                <a:gridCol w="576156">
                  <a:extLst>
                    <a:ext uri="{9D8B030D-6E8A-4147-A177-3AD203B41FA5}">
                      <a16:colId xmlns:a16="http://schemas.microsoft.com/office/drawing/2014/main" val="2137390536"/>
                    </a:ext>
                  </a:extLst>
                </a:gridCol>
                <a:gridCol w="576156">
                  <a:extLst>
                    <a:ext uri="{9D8B030D-6E8A-4147-A177-3AD203B41FA5}">
                      <a16:colId xmlns:a16="http://schemas.microsoft.com/office/drawing/2014/main" val="2987979625"/>
                    </a:ext>
                  </a:extLst>
                </a:gridCol>
              </a:tblGrid>
              <a:tr h="488809">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30894160"/>
                  </a:ext>
                </a:extLst>
              </a:tr>
              <a:tr h="488809">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87569910"/>
                  </a:ext>
                </a:extLst>
              </a:tr>
              <a:tr h="488809">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587116800"/>
                  </a:ext>
                </a:extLst>
              </a:tr>
            </a:tbl>
          </a:graphicData>
        </a:graphic>
      </p:graphicFrame>
      <p:graphicFrame>
        <p:nvGraphicFramePr>
          <p:cNvPr id="7" name="表 6">
            <a:extLst>
              <a:ext uri="{FF2B5EF4-FFF2-40B4-BE49-F238E27FC236}">
                <a16:creationId xmlns:a16="http://schemas.microsoft.com/office/drawing/2014/main" id="{97BE954C-2592-224D-7293-D2A4B5975BF8}"/>
              </a:ext>
            </a:extLst>
          </p:cNvPr>
          <p:cNvGraphicFramePr>
            <a:graphicFrameLocks noGrp="1"/>
          </p:cNvGraphicFramePr>
          <p:nvPr>
            <p:extLst>
              <p:ext uri="{D42A27DB-BD31-4B8C-83A1-F6EECF244321}">
                <p14:modId xmlns:p14="http://schemas.microsoft.com/office/powerpoint/2010/main" val="3745767769"/>
              </p:ext>
            </p:extLst>
          </p:nvPr>
        </p:nvGraphicFramePr>
        <p:xfrm>
          <a:off x="7816179" y="4962364"/>
          <a:ext cx="1728468" cy="1466427"/>
        </p:xfrm>
        <a:graphic>
          <a:graphicData uri="http://schemas.openxmlformats.org/drawingml/2006/table">
            <a:tbl>
              <a:tblPr bandRow="1">
                <a:tableStyleId>{21E4AEA4-8DFA-4A89-87EB-49C32662AFE0}</a:tableStyleId>
              </a:tblPr>
              <a:tblGrid>
                <a:gridCol w="576156">
                  <a:extLst>
                    <a:ext uri="{9D8B030D-6E8A-4147-A177-3AD203B41FA5}">
                      <a16:colId xmlns:a16="http://schemas.microsoft.com/office/drawing/2014/main" val="3150923962"/>
                    </a:ext>
                  </a:extLst>
                </a:gridCol>
                <a:gridCol w="576156">
                  <a:extLst>
                    <a:ext uri="{9D8B030D-6E8A-4147-A177-3AD203B41FA5}">
                      <a16:colId xmlns:a16="http://schemas.microsoft.com/office/drawing/2014/main" val="2137390536"/>
                    </a:ext>
                  </a:extLst>
                </a:gridCol>
                <a:gridCol w="576156">
                  <a:extLst>
                    <a:ext uri="{9D8B030D-6E8A-4147-A177-3AD203B41FA5}">
                      <a16:colId xmlns:a16="http://schemas.microsoft.com/office/drawing/2014/main" val="2987979625"/>
                    </a:ext>
                  </a:extLst>
                </a:gridCol>
              </a:tblGrid>
              <a:tr h="488809">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30894160"/>
                  </a:ext>
                </a:extLst>
              </a:tr>
              <a:tr h="488809">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87569910"/>
                  </a:ext>
                </a:extLst>
              </a:tr>
              <a:tr h="488809">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87116800"/>
                  </a:ext>
                </a:extLst>
              </a:tr>
            </a:tbl>
          </a:graphicData>
        </a:graphic>
      </p:graphicFrame>
      <p:sp>
        <p:nvSpPr>
          <p:cNvPr id="8" name="テキスト ボックス 7">
            <a:extLst>
              <a:ext uri="{FF2B5EF4-FFF2-40B4-BE49-F238E27FC236}">
                <a16:creationId xmlns:a16="http://schemas.microsoft.com/office/drawing/2014/main" id="{D4488743-FDEF-5E74-C7C7-533140BCE43B}"/>
              </a:ext>
            </a:extLst>
          </p:cNvPr>
          <p:cNvSpPr txBox="1"/>
          <p:nvPr/>
        </p:nvSpPr>
        <p:spPr>
          <a:xfrm>
            <a:off x="5460936" y="4068374"/>
            <a:ext cx="1186184" cy="369332"/>
          </a:xfrm>
          <a:prstGeom prst="rect">
            <a:avLst/>
          </a:prstGeom>
          <a:noFill/>
          <a:ln>
            <a:solidFill>
              <a:schemeClr val="tx1"/>
            </a:solidFill>
          </a:ln>
        </p:spPr>
        <p:txBody>
          <a:bodyPr wrap="square" rtlCol="0">
            <a:spAutoFit/>
          </a:bodyPr>
          <a:lstStyle/>
          <a:p>
            <a:r>
              <a:rPr kumimoji="1" lang="ja-JP" altLang="en-US" dirty="0"/>
              <a:t>白黒画像</a:t>
            </a:r>
          </a:p>
        </p:txBody>
      </p:sp>
      <p:sp>
        <p:nvSpPr>
          <p:cNvPr id="10" name="テキスト ボックス 9">
            <a:extLst>
              <a:ext uri="{FF2B5EF4-FFF2-40B4-BE49-F238E27FC236}">
                <a16:creationId xmlns:a16="http://schemas.microsoft.com/office/drawing/2014/main" id="{1B3B5C7F-8465-3D1F-9FED-31016FC352A9}"/>
              </a:ext>
            </a:extLst>
          </p:cNvPr>
          <p:cNvSpPr txBox="1"/>
          <p:nvPr/>
        </p:nvSpPr>
        <p:spPr>
          <a:xfrm>
            <a:off x="8732784" y="3699039"/>
            <a:ext cx="1487220" cy="369332"/>
          </a:xfrm>
          <a:prstGeom prst="rect">
            <a:avLst/>
          </a:prstGeom>
          <a:noFill/>
          <a:ln>
            <a:solidFill>
              <a:schemeClr val="tx1"/>
            </a:solidFill>
          </a:ln>
        </p:spPr>
        <p:txBody>
          <a:bodyPr wrap="square" rtlCol="0">
            <a:spAutoFit/>
          </a:bodyPr>
          <a:lstStyle/>
          <a:p>
            <a:pPr algn="ctr"/>
            <a:r>
              <a:rPr lang="ja-JP" altLang="en-US" dirty="0"/>
              <a:t>カラー</a:t>
            </a:r>
            <a:r>
              <a:rPr kumimoji="1" lang="ja-JP" altLang="en-US" dirty="0"/>
              <a:t>画像</a:t>
            </a:r>
          </a:p>
        </p:txBody>
      </p:sp>
      <p:pic>
        <p:nvPicPr>
          <p:cNvPr id="12" name="図 11">
            <a:extLst>
              <a:ext uri="{FF2B5EF4-FFF2-40B4-BE49-F238E27FC236}">
                <a16:creationId xmlns:a16="http://schemas.microsoft.com/office/drawing/2014/main" id="{3C55F006-6497-8C98-38D4-E243FC02468E}"/>
              </a:ext>
            </a:extLst>
          </p:cNvPr>
          <p:cNvPicPr>
            <a:picLocks noChangeAspect="1"/>
          </p:cNvPicPr>
          <p:nvPr/>
        </p:nvPicPr>
        <p:blipFill>
          <a:blip r:embed="rId2"/>
          <a:stretch>
            <a:fillRect/>
          </a:stretch>
        </p:blipFill>
        <p:spPr>
          <a:xfrm>
            <a:off x="956587" y="4015719"/>
            <a:ext cx="2988290" cy="2138776"/>
          </a:xfrm>
          <a:prstGeom prst="rect">
            <a:avLst/>
          </a:prstGeom>
        </p:spPr>
      </p:pic>
      <p:cxnSp>
        <p:nvCxnSpPr>
          <p:cNvPr id="14" name="直線コネクタ 13">
            <a:extLst>
              <a:ext uri="{FF2B5EF4-FFF2-40B4-BE49-F238E27FC236}">
                <a16:creationId xmlns:a16="http://schemas.microsoft.com/office/drawing/2014/main" id="{C617AC27-173D-E497-CCD1-FC6CA9C71B42}"/>
              </a:ext>
            </a:extLst>
          </p:cNvPr>
          <p:cNvCxnSpPr>
            <a:cxnSpLocks/>
          </p:cNvCxnSpPr>
          <p:nvPr/>
        </p:nvCxnSpPr>
        <p:spPr>
          <a:xfrm>
            <a:off x="3497730" y="4577904"/>
            <a:ext cx="1671534" cy="371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3FBDEB5-BDA1-A47D-F1E1-DD56B8CECA18}"/>
              </a:ext>
            </a:extLst>
          </p:cNvPr>
          <p:cNvCxnSpPr>
            <a:cxnSpLocks/>
          </p:cNvCxnSpPr>
          <p:nvPr/>
        </p:nvCxnSpPr>
        <p:spPr>
          <a:xfrm>
            <a:off x="3452019" y="4646547"/>
            <a:ext cx="1762957" cy="17694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F4C00AE-70C5-4034-0935-1D33823A8FBD}"/>
              </a:ext>
            </a:extLst>
          </p:cNvPr>
          <p:cNvSpPr txBox="1"/>
          <p:nvPr/>
        </p:nvSpPr>
        <p:spPr>
          <a:xfrm>
            <a:off x="1299953" y="3518810"/>
            <a:ext cx="2376120" cy="369332"/>
          </a:xfrm>
          <a:prstGeom prst="rect">
            <a:avLst/>
          </a:prstGeom>
          <a:noFill/>
          <a:ln>
            <a:solidFill>
              <a:schemeClr val="tx1"/>
            </a:solidFill>
          </a:ln>
        </p:spPr>
        <p:txBody>
          <a:bodyPr wrap="square" rtlCol="0">
            <a:spAutoFit/>
          </a:bodyPr>
          <a:lstStyle/>
          <a:p>
            <a:pPr algn="ctr"/>
            <a:r>
              <a:rPr kumimoji="1" lang="ja-JP" altLang="en-US" dirty="0"/>
              <a:t>画像データイメージ</a:t>
            </a:r>
          </a:p>
        </p:txBody>
      </p:sp>
    </p:spTree>
    <p:extLst>
      <p:ext uri="{BB962C8B-B14F-4D97-AF65-F5344CB8AC3E}">
        <p14:creationId xmlns:p14="http://schemas.microsoft.com/office/powerpoint/2010/main" val="94151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61F11-6AC9-0091-5DA8-114F75C21475}"/>
              </a:ext>
            </a:extLst>
          </p:cNvPr>
          <p:cNvSpPr>
            <a:spLocks noGrp="1"/>
          </p:cNvSpPr>
          <p:nvPr>
            <p:ph type="title"/>
          </p:nvPr>
        </p:nvSpPr>
        <p:spPr>
          <a:xfrm>
            <a:off x="828963" y="346652"/>
            <a:ext cx="10515600" cy="1325563"/>
          </a:xfrm>
        </p:spPr>
        <p:txBody>
          <a:bodyPr/>
          <a:lstStyle/>
          <a:p>
            <a:r>
              <a:rPr lang="ja-JP" altLang="en-US" dirty="0"/>
              <a:t>画像の特有の前処理</a:t>
            </a:r>
            <a:endParaRPr kumimoji="1" lang="ja-JP" altLang="en-US" dirty="0"/>
          </a:p>
        </p:txBody>
      </p:sp>
      <p:sp>
        <p:nvSpPr>
          <p:cNvPr id="3" name="コンテンツ プレースホルダー 2">
            <a:extLst>
              <a:ext uri="{FF2B5EF4-FFF2-40B4-BE49-F238E27FC236}">
                <a16:creationId xmlns:a16="http://schemas.microsoft.com/office/drawing/2014/main" id="{75805889-B772-FCCC-BC45-124A2D8718C0}"/>
              </a:ext>
            </a:extLst>
          </p:cNvPr>
          <p:cNvSpPr>
            <a:spLocks noGrp="1"/>
          </p:cNvSpPr>
          <p:nvPr>
            <p:ph idx="1"/>
          </p:nvPr>
        </p:nvSpPr>
        <p:spPr>
          <a:xfrm>
            <a:off x="838200" y="1825625"/>
            <a:ext cx="10515600" cy="511175"/>
          </a:xfrm>
        </p:spPr>
        <p:txBody>
          <a:bodyPr>
            <a:normAutofit/>
          </a:bodyPr>
          <a:lstStyle/>
          <a:p>
            <a:r>
              <a:rPr lang="ja-JP" altLang="en-US" sz="2400" dirty="0"/>
              <a:t>画像データ特有の前処理がある。</a:t>
            </a:r>
            <a:endParaRPr lang="en-US" altLang="ja-JP" sz="2400" dirty="0"/>
          </a:p>
        </p:txBody>
      </p:sp>
      <p:sp>
        <p:nvSpPr>
          <p:cNvPr id="4" name="正方形/長方形 3">
            <a:extLst>
              <a:ext uri="{FF2B5EF4-FFF2-40B4-BE49-F238E27FC236}">
                <a16:creationId xmlns:a16="http://schemas.microsoft.com/office/drawing/2014/main" id="{D3B8209C-750A-5474-BEFD-92B26A4266C9}"/>
              </a:ext>
            </a:extLst>
          </p:cNvPr>
          <p:cNvSpPr/>
          <p:nvPr/>
        </p:nvSpPr>
        <p:spPr>
          <a:xfrm>
            <a:off x="665019" y="2327564"/>
            <a:ext cx="10741891" cy="40178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mj-lt"/>
              <a:buAutoNum type="arabicPeriod"/>
            </a:pPr>
            <a:r>
              <a:rPr lang="ja-JP" altLang="en-US" sz="2400" b="1" dirty="0"/>
              <a:t>拡大・縮小・回転</a:t>
            </a:r>
            <a:r>
              <a:rPr lang="ja-JP" altLang="en-US" sz="2000" b="1" dirty="0"/>
              <a:t> </a:t>
            </a:r>
            <a:br>
              <a:rPr lang="en-US" altLang="ja-JP" dirty="0"/>
            </a:br>
            <a:r>
              <a:rPr lang="ja-JP" altLang="en-US" dirty="0"/>
              <a:t>画像の拡大・縮小・回転を行う。様々なパターンのデータを作成する際に行う。</a:t>
            </a:r>
            <a:br>
              <a:rPr lang="en-US" altLang="ja-JP" dirty="0"/>
            </a:br>
            <a:endParaRPr lang="en-US" altLang="ja-JP" dirty="0"/>
          </a:p>
          <a:p>
            <a:pPr marL="342900" indent="-342900">
              <a:buFont typeface="+mj-lt"/>
              <a:buAutoNum type="arabicPeriod"/>
            </a:pPr>
            <a:r>
              <a:rPr lang="ja-JP" altLang="en-US" sz="2400" b="1" dirty="0">
                <a:solidFill>
                  <a:schemeClr val="bg2"/>
                </a:solidFill>
              </a:rPr>
              <a:t>ノイズ除去・先鋭化</a:t>
            </a:r>
            <a:br>
              <a:rPr lang="en-US" altLang="ja-JP" b="1" dirty="0">
                <a:solidFill>
                  <a:srgbClr val="0070C0"/>
                </a:solidFill>
              </a:rPr>
            </a:br>
            <a:r>
              <a:rPr lang="ja-JP" altLang="en-US" dirty="0"/>
              <a:t>ノイズ除去とは、カメラ不調などで現れる不要な黒点などを表し、それらを除去する。</a:t>
            </a:r>
            <a:br>
              <a:rPr lang="en-US" altLang="ja-JP" dirty="0"/>
            </a:br>
            <a:r>
              <a:rPr lang="ja-JP" altLang="en-US" dirty="0"/>
              <a:t>先鋭化とは、画像をよりくっきり移すことである。</a:t>
            </a:r>
            <a:endParaRPr lang="en-US" altLang="ja-JP" sz="1200" dirty="0"/>
          </a:p>
          <a:p>
            <a:pPr marL="342900" indent="-342900">
              <a:buFont typeface="+mj-lt"/>
              <a:buAutoNum type="arabicPeriod"/>
            </a:pPr>
            <a:endParaRPr lang="en-US" altLang="ja-JP" dirty="0"/>
          </a:p>
          <a:p>
            <a:pPr marL="342900" indent="-342900">
              <a:buFont typeface="+mj-lt"/>
              <a:buAutoNum type="arabicPeriod"/>
            </a:pPr>
            <a:r>
              <a:rPr lang="ja-JP" altLang="en-US" sz="2400" b="1" dirty="0">
                <a:solidFill>
                  <a:schemeClr val="bg2"/>
                </a:solidFill>
              </a:rPr>
              <a:t>画像認識精度向上に向けた加工</a:t>
            </a:r>
            <a:r>
              <a:rPr lang="en-US" altLang="ja-JP" sz="2000" b="1" dirty="0">
                <a:solidFill>
                  <a:schemeClr val="bg2"/>
                </a:solidFill>
              </a:rPr>
              <a:t>(</a:t>
            </a:r>
            <a:r>
              <a:rPr lang="ja-JP" altLang="en-US" sz="2000" b="1" dirty="0">
                <a:solidFill>
                  <a:schemeClr val="bg2"/>
                </a:solidFill>
              </a:rPr>
              <a:t>⇒コーディング編で説明</a:t>
            </a:r>
            <a:r>
              <a:rPr lang="en-US" altLang="ja-JP" sz="2000" b="1" dirty="0">
                <a:solidFill>
                  <a:schemeClr val="bg2"/>
                </a:solidFill>
              </a:rPr>
              <a:t>)</a:t>
            </a:r>
            <a:r>
              <a:rPr lang="ja-JP" altLang="en-US" sz="2000" b="1" dirty="0">
                <a:solidFill>
                  <a:schemeClr val="bg2"/>
                </a:solidFill>
              </a:rPr>
              <a:t> </a:t>
            </a:r>
            <a:br>
              <a:rPr lang="en-US" altLang="ja-JP" sz="2000" b="1" dirty="0">
                <a:solidFill>
                  <a:srgbClr val="0070C0"/>
                </a:solidFill>
              </a:rPr>
            </a:br>
            <a:r>
              <a:rPr lang="ja-JP" altLang="en-US" dirty="0">
                <a:solidFill>
                  <a:schemeClr val="tx1"/>
                </a:solidFill>
              </a:rPr>
              <a:t>学習用データにおいて各数値</a:t>
            </a:r>
            <a:r>
              <a:rPr lang="en-US" altLang="ja-JP" dirty="0">
                <a:solidFill>
                  <a:schemeClr val="tx1"/>
                </a:solidFill>
              </a:rPr>
              <a:t>255.0</a:t>
            </a:r>
            <a:r>
              <a:rPr lang="ja-JP" altLang="en-US" dirty="0">
                <a:solidFill>
                  <a:schemeClr val="tx1"/>
                </a:solidFill>
              </a:rPr>
              <a:t>で割る</a:t>
            </a:r>
          </a:p>
        </p:txBody>
      </p:sp>
    </p:spTree>
    <p:extLst>
      <p:ext uri="{BB962C8B-B14F-4D97-AF65-F5344CB8AC3E}">
        <p14:creationId xmlns:p14="http://schemas.microsoft.com/office/powerpoint/2010/main" val="3444812635"/>
      </p:ext>
    </p:extLst>
  </p:cSld>
  <p:clrMapOvr>
    <a:masterClrMapping/>
  </p:clrMapOvr>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TM04033937[[fn=飛行機雲]]</Template>
  <TotalTime>5143</TotalTime>
  <Words>1614</Words>
  <Application>Microsoft Office PowerPoint</Application>
  <PresentationFormat>ワイド画面</PresentationFormat>
  <Paragraphs>238</Paragraphs>
  <Slides>24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Avenir</vt:lpstr>
      <vt:lpstr>YakuHanJPs</vt:lpstr>
      <vt:lpstr>游ゴシック</vt:lpstr>
      <vt:lpstr>Arial</vt:lpstr>
      <vt:lpstr>Century Gothic</vt:lpstr>
      <vt:lpstr>飛行機雲</vt:lpstr>
      <vt:lpstr>画像AI-CNNがよくわかる資料</vt:lpstr>
      <vt:lpstr>目次</vt:lpstr>
      <vt:lpstr>概要</vt:lpstr>
      <vt:lpstr>講師について</vt:lpstr>
      <vt:lpstr>自己紹介</vt:lpstr>
      <vt:lpstr>今日のロードマップ</vt:lpstr>
      <vt:lpstr>画像データについて</vt:lpstr>
      <vt:lpstr>画像データとは</vt:lpstr>
      <vt:lpstr>画像の特有の前処理</vt:lpstr>
      <vt:lpstr>ノイズ除去・先鋭化</vt:lpstr>
      <vt:lpstr>ニューラルネットワーク（ディープラーニング）について</vt:lpstr>
      <vt:lpstr>ニューラルネットワークとは</vt:lpstr>
      <vt:lpstr>ディープラーニングとは</vt:lpstr>
      <vt:lpstr>ニューラルネットワークの種類</vt:lpstr>
      <vt:lpstr>ニューラルネットワークについて 少しだけ深入りする</vt:lpstr>
      <vt:lpstr>ニューラルネットワークに共通の値の更新（逆伝搬）</vt:lpstr>
      <vt:lpstr>ニューラルネットワークが伝えているもの（特徴量）</vt:lpstr>
      <vt:lpstr>基礎ニューラルネットワークとCNNとの違い</vt:lpstr>
      <vt:lpstr>CNNについての詳細</vt:lpstr>
      <vt:lpstr>CNNの順伝搬について詳しく見る</vt:lpstr>
      <vt:lpstr>畳み込み層について</vt:lpstr>
      <vt:lpstr>(練習問題)の答え</vt:lpstr>
      <vt:lpstr>プーリング層について</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画像AI-CNNがよくわかる資料</dc:title>
  <dc:creator>岡田 隆之</dc:creator>
  <cp:lastModifiedBy>隆之 岡田</cp:lastModifiedBy>
  <cp:revision>34</cp:revision>
  <dcterms:created xsi:type="dcterms:W3CDTF">2022-12-05T03:14:46Z</dcterms:created>
  <dcterms:modified xsi:type="dcterms:W3CDTF">2023-03-01T01:02:36Z</dcterms:modified>
</cp:coreProperties>
</file>