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58" r:id="rId3"/>
    <p:sldId id="259" r:id="rId4"/>
    <p:sldId id="260" r:id="rId5"/>
    <p:sldId id="257" r:id="rId6"/>
    <p:sldId id="273" r:id="rId7"/>
    <p:sldId id="276"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C0649D-0899-4B53-827D-456D5394FAD2}" v="9" dt="2022-11-25T02:37:15.46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1:11:24.206"/>
    </inkml:context>
    <inkml:brush xml:id="br0">
      <inkml:brushProperty name="width" value="0.21167" units="cm"/>
      <inkml:brushProperty name="height" value="0.21167" units="cm"/>
      <inkml:brushProperty name="color" value="#849398"/>
      <inkml:brushProperty name="ignorePressure" value="1"/>
      <inkml:brushProperty name="inkEffects" value="pencil"/>
    </inkml:brush>
  </inkml:definitions>
  <inkml:trace contextRef="#ctx0" brushRef="#br0">1 4598,'9'0,"9"0,6 0,3 0,2 0,5 0,3 0,-1 0,-2 0,-1 0,-2 0,-1 0,27 0,10 0,-3 0,17-9,5-4,-8 1,-13 2,-12 4,-10-4,2 2,-7-4,-5 0,1-2,0 1,-1-2,3 2,6-3,5 3,3-2,-1 1,-4-5,-5-1,-5-1,2 3,3 4,1 0,-3 3,-2 2,-3 3,-2 3,3-3,0 0,0-5,9-4,1-5,22-4,19-12,0-5,-5 0,-11 2,-13 3,-11 3,-8 1,-6-2,-8-1,-3 1,0 1,5 2,5 1,1 1,0 1,0-5,-6-1,-1 0,-2 1,2 1,6 2,2 1,1 5,0 2,-1-5,-2-2,0-2,-2 1,1 4,-1 3,0-1,-5 1,-1 2,0 6,1 1,2-3,5-3,4 2,-5 0,-2-8,-1 2,0 4,5 1,2-2,5-1,1 3,-6 0,-4 2,-3 1,0 2,0-1,1-3,-1 1,2-5,-1 1,1 3,1 6,-1 4,0 4,1 7,4 3,-4 6,-5 5,-4 0,1-3,-4 1,0-2,3-4,-3 3,0-3,3-1,-2 2,5 0,4 2,1 0,-3 3,-1-3,0 8,0 5,1 3,2-4,0-5,-4-2,4-3,-3 0,-1-1,-4 1,-1-2,-3 3,-4 2,1 0,-2 0,2-1,0-9,-4-16,-1-10,-4-7,-1-4,-1-2,-1 0,-1 1,1 0,-1-3,1-2,0 1,0 2,-1 2,1 0,0 2,-4 5,-2-2,0-2,1-1,2-1,1 1,1 0,0 0,1 0,0-4,1-2,-1 1,0 1,0 1,0 2,5 6,11 6,3 12,3 7,12 7,5 3,0 0,-1-3,3-2,-2-2,-1-3,-4 0,-2-1,-2 0,-1-1,-1 1,5 0,1-1,-5 11,-2 2,-2 0,0-2,1-3,1-3,-1-1,7-3,1 1,0-2,0 1,-3-1,0 1,-1-1,-2 1,6 0,0 0,0 0,4 0,0 0,-2 0,-2 0,-2 0,-2 0,4 0,1 0,-1 0,-1 0,-2 0,4 0,5 0,1 0,-2-5,-2-1,-4 0,-1 2,2 0,1 2,-1 1,-1-4,-2-2,-1 1,-1-3,-1-1,5 3,6 1,6-3,1 1,-4 1,-3 1,1 3,-2 1,-2-3,-2-2,2 1,0-3,8-1,1 3,8-4,0 1,-5-3,9 0,-1-6,1-1,-6 4,3-1,8 3,1-2,-4 3,2-6,10-5,36-17,10-7,-11 0,-14 8,-17 6,-3 5,-3 6,-9 8,-5 6,12 0,4 1,4-3,19-8,3-2,-6 3,1 0,-1 3,13-16,33-16,20-5,28 1,11 0,15 4,-9 4,-5 11,-22 5,-16-7,-22 3,-18 1,-21 6,-3 2,-3 0,-3-1,7 4,2 0,-1-2,-3 3,7 0,-5 2,-4 5,-3 4,-7 2,-8 4,3-4,2-11,2-7,12-4,4 2,10 0,6 5,-12 6,-8 5,-6-1,-3 2,-7 2,-1-3,10 0,-1 2,6-3,10-5,13 1,1-12,0-2,0 5,-1 0,-5 5,-11 5,-13 5,-17-1,-9 1,-6-2,-7-1,-6 3,-5-3,-5 0,4 3,-1 2,0 7,4 4,5 0,0 0,-2-1,-3-1,-4-1,-1-2,-3 1,5-1,0-1,-1 1,0 0,-2 0,-1 0,4 0,6 0,0 0,-1 0,-2 0,-4 0,-1 0,-3-5,0-2,-1-4,-5-5,3-4,-3-5,0-2,-4-1,-1 4,1 2,-2-6,-4-3,1 0,-3-1,-3 2,-2-1,-3 2,-1 0,-2 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1:11:25.88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1:11:32.57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34688AC-7D59-4756-B212-7DEE5DEA8DF8}" type="datetimeFigureOut">
              <a:rPr kumimoji="1" lang="ja-JP" altLang="en-US" smtClean="0"/>
              <a:t>2023/3/1</a:t>
            </a:fld>
            <a:endParaRPr kumimoji="1" lang="ja-JP" altLang="en-US"/>
          </a:p>
        </p:txBody>
      </p:sp>
      <p:sp>
        <p:nvSpPr>
          <p:cNvPr id="5" name="Footer Placeholder 4"/>
          <p:cNvSpPr>
            <a:spLocks noGrp="1"/>
          </p:cNvSpPr>
          <p:nvPr>
            <p:ph type="ftr" sz="quarter" idx="11"/>
          </p:nvPr>
        </p:nvSpPr>
        <p:spPr>
          <a:xfrm>
            <a:off x="1371600" y="4323845"/>
            <a:ext cx="6400800" cy="365125"/>
          </a:xfrm>
        </p:spPr>
        <p:txBody>
          <a:bodyPr/>
          <a:lstStyle/>
          <a:p>
            <a:endParaRPr kumimoji="1" lang="ja-JP" altLang="en-US"/>
          </a:p>
        </p:txBody>
      </p:sp>
      <p:sp>
        <p:nvSpPr>
          <p:cNvPr id="6" name="Slide Number Placeholder 5"/>
          <p:cNvSpPr>
            <a:spLocks noGrp="1"/>
          </p:cNvSpPr>
          <p:nvPr>
            <p:ph type="sldNum" sz="quarter" idx="12"/>
          </p:nvPr>
        </p:nvSpPr>
        <p:spPr>
          <a:xfrm>
            <a:off x="8077200" y="1430866"/>
            <a:ext cx="2743200" cy="365125"/>
          </a:xfrm>
        </p:spPr>
        <p:txBody>
          <a:bodyPr/>
          <a:lstStyle/>
          <a:p>
            <a:fld id="{6F352FCC-4D15-4EE9-8504-62F5D9D2C223}" type="slidenum">
              <a:rPr kumimoji="1" lang="ja-JP" altLang="en-US" smtClean="0"/>
              <a:t>‹#›</a:t>
            </a:fld>
            <a:endParaRPr kumimoji="1" lang="ja-JP" altLang="en-US"/>
          </a:p>
        </p:txBody>
      </p:sp>
    </p:spTree>
    <p:extLst>
      <p:ext uri="{BB962C8B-B14F-4D97-AF65-F5344CB8AC3E}">
        <p14:creationId xmlns:p14="http://schemas.microsoft.com/office/powerpoint/2010/main" val="2197637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34688AC-7D59-4756-B212-7DEE5DEA8DF8}" type="datetimeFigureOut">
              <a:rPr kumimoji="1" lang="ja-JP" altLang="en-US" smtClean="0"/>
              <a:t>2023/3/1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352FCC-4D15-4EE9-8504-62F5D9D2C223}" type="slidenum">
              <a:rPr kumimoji="1" lang="ja-JP" altLang="en-US" smtClean="0"/>
              <a:t>‹#›</a:t>
            </a:fld>
            <a:endParaRPr kumimoji="1" lang="ja-JP" altLang="en-US"/>
          </a:p>
        </p:txBody>
      </p:sp>
    </p:spTree>
    <p:extLst>
      <p:ext uri="{BB962C8B-B14F-4D97-AF65-F5344CB8AC3E}">
        <p14:creationId xmlns:p14="http://schemas.microsoft.com/office/powerpoint/2010/main" val="835746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34688AC-7D59-4756-B212-7DEE5DEA8DF8}" type="datetimeFigureOut">
              <a:rPr kumimoji="1" lang="ja-JP" altLang="en-US" smtClean="0"/>
              <a:t>2023/3/1</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6F352FCC-4D15-4EE9-8504-62F5D9D2C223}" type="slidenum">
              <a:rPr kumimoji="1" lang="ja-JP" altLang="en-US" smtClean="0"/>
              <a:t>‹#›</a:t>
            </a:fld>
            <a:endParaRPr kumimoji="1" lang="ja-JP" altLang="en-US"/>
          </a:p>
        </p:txBody>
      </p:sp>
    </p:spTree>
    <p:extLst>
      <p:ext uri="{BB962C8B-B14F-4D97-AF65-F5344CB8AC3E}">
        <p14:creationId xmlns:p14="http://schemas.microsoft.com/office/powerpoint/2010/main" val="1712408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34688AC-7D59-4756-B212-7DEE5DEA8DF8}" type="datetimeFigureOut">
              <a:rPr kumimoji="1" lang="ja-JP" altLang="en-US" smtClean="0"/>
              <a:t>2023/3/1</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6F352FCC-4D15-4EE9-8504-62F5D9D2C223}" type="slidenum">
              <a:rPr kumimoji="1" lang="ja-JP" altLang="en-US" smtClean="0"/>
              <a:t>‹#›</a:t>
            </a:fld>
            <a:endParaRPr kumimoji="1" lang="ja-JP"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86878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34688AC-7D59-4756-B212-7DEE5DEA8DF8}" type="datetimeFigureOut">
              <a:rPr kumimoji="1" lang="ja-JP" altLang="en-US" smtClean="0"/>
              <a:t>2023/3/1</a:t>
            </a:fld>
            <a:endParaRPr kumimoji="1" lang="ja-JP" altLang="en-US"/>
          </a:p>
        </p:txBody>
      </p:sp>
      <p:sp>
        <p:nvSpPr>
          <p:cNvPr id="6" name="Footer Placeholder 5"/>
          <p:cNvSpPr>
            <a:spLocks noGrp="1"/>
          </p:cNvSpPr>
          <p:nvPr>
            <p:ph type="ftr" sz="quarter" idx="11"/>
          </p:nvPr>
        </p:nvSpPr>
        <p:spPr>
          <a:xfrm>
            <a:off x="685800" y="378883"/>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6F352FCC-4D15-4EE9-8504-62F5D9D2C223}" type="slidenum">
              <a:rPr kumimoji="1" lang="ja-JP" altLang="en-US" smtClean="0"/>
              <a:t>‹#›</a:t>
            </a:fld>
            <a:endParaRPr kumimoji="1" lang="ja-JP" altLang="en-US"/>
          </a:p>
        </p:txBody>
      </p:sp>
    </p:spTree>
    <p:extLst>
      <p:ext uri="{BB962C8B-B14F-4D97-AF65-F5344CB8AC3E}">
        <p14:creationId xmlns:p14="http://schemas.microsoft.com/office/powerpoint/2010/main" val="564956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034688AC-7D59-4756-B212-7DEE5DEA8DF8}" type="datetimeFigureOut">
              <a:rPr kumimoji="1" lang="ja-JP" altLang="en-US" smtClean="0"/>
              <a:t>2023/3/1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F352FCC-4D15-4EE9-8504-62F5D9D2C223}" type="slidenum">
              <a:rPr kumimoji="1" lang="ja-JP" altLang="en-US" smtClean="0"/>
              <a:t>‹#›</a:t>
            </a:fld>
            <a:endParaRPr kumimoji="1" lang="ja-JP" altLang="en-US"/>
          </a:p>
        </p:txBody>
      </p:sp>
    </p:spTree>
    <p:extLst>
      <p:ext uri="{BB962C8B-B14F-4D97-AF65-F5344CB8AC3E}">
        <p14:creationId xmlns:p14="http://schemas.microsoft.com/office/powerpoint/2010/main" val="443799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034688AC-7D59-4756-B212-7DEE5DEA8DF8}" type="datetimeFigureOut">
              <a:rPr kumimoji="1" lang="ja-JP" altLang="en-US" smtClean="0"/>
              <a:t>2023/3/1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F352FCC-4D15-4EE9-8504-62F5D9D2C223}" type="slidenum">
              <a:rPr kumimoji="1" lang="ja-JP" altLang="en-US" smtClean="0"/>
              <a:t>‹#›</a:t>
            </a:fld>
            <a:endParaRPr kumimoji="1" lang="ja-JP" altLang="en-US"/>
          </a:p>
        </p:txBody>
      </p:sp>
    </p:spTree>
    <p:extLst>
      <p:ext uri="{BB962C8B-B14F-4D97-AF65-F5344CB8AC3E}">
        <p14:creationId xmlns:p14="http://schemas.microsoft.com/office/powerpoint/2010/main" val="1378532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34688AC-7D59-4756-B212-7DEE5DEA8DF8}" type="datetimeFigureOut">
              <a:rPr kumimoji="1" lang="ja-JP" altLang="en-US" smtClean="0"/>
              <a:t>2023/3/1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352FCC-4D15-4EE9-8504-62F5D9D2C223}" type="slidenum">
              <a:rPr kumimoji="1" lang="ja-JP" altLang="en-US" smtClean="0"/>
              <a:t>‹#›</a:t>
            </a:fld>
            <a:endParaRPr kumimoji="1" lang="ja-JP" altLang="en-US"/>
          </a:p>
        </p:txBody>
      </p:sp>
    </p:spTree>
    <p:extLst>
      <p:ext uri="{BB962C8B-B14F-4D97-AF65-F5344CB8AC3E}">
        <p14:creationId xmlns:p14="http://schemas.microsoft.com/office/powerpoint/2010/main" val="2484887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34688AC-7D59-4756-B212-7DEE5DEA8DF8}" type="datetimeFigureOut">
              <a:rPr kumimoji="1" lang="ja-JP" altLang="en-US" smtClean="0"/>
              <a:t>2023/3/1</a:t>
            </a:fld>
            <a:endParaRPr kumimoji="1" lang="ja-JP" altLang="en-US"/>
          </a:p>
        </p:txBody>
      </p:sp>
      <p:sp>
        <p:nvSpPr>
          <p:cNvPr id="5" name="Footer Placeholder 4"/>
          <p:cNvSpPr>
            <a:spLocks noGrp="1"/>
          </p:cNvSpPr>
          <p:nvPr>
            <p:ph type="ftr" sz="quarter" idx="11"/>
          </p:nvPr>
        </p:nvSpPr>
        <p:spPr>
          <a:xfrm>
            <a:off x="685800" y="381000"/>
            <a:ext cx="6991492" cy="36512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6F352FCC-4D15-4EE9-8504-62F5D9D2C223}" type="slidenum">
              <a:rPr kumimoji="1" lang="ja-JP" altLang="en-US" smtClean="0"/>
              <a:t>‹#›</a:t>
            </a:fld>
            <a:endParaRPr kumimoji="1" lang="ja-JP" altLang="en-US"/>
          </a:p>
        </p:txBody>
      </p:sp>
    </p:spTree>
    <p:extLst>
      <p:ext uri="{BB962C8B-B14F-4D97-AF65-F5344CB8AC3E}">
        <p14:creationId xmlns:p14="http://schemas.microsoft.com/office/powerpoint/2010/main" val="111752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34688AC-7D59-4756-B212-7DEE5DEA8DF8}" type="datetimeFigureOut">
              <a:rPr kumimoji="1" lang="ja-JP" altLang="en-US" smtClean="0"/>
              <a:t>2023/3/1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352FCC-4D15-4EE9-8504-62F5D9D2C223}" type="slidenum">
              <a:rPr kumimoji="1" lang="ja-JP" altLang="en-US" smtClean="0"/>
              <a:t>‹#›</a:t>
            </a:fld>
            <a:endParaRPr kumimoji="1" lang="ja-JP" altLang="en-US"/>
          </a:p>
        </p:txBody>
      </p:sp>
    </p:spTree>
    <p:extLst>
      <p:ext uri="{BB962C8B-B14F-4D97-AF65-F5344CB8AC3E}">
        <p14:creationId xmlns:p14="http://schemas.microsoft.com/office/powerpoint/2010/main" val="1885128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34688AC-7D59-4756-B212-7DEE5DEA8DF8}" type="datetimeFigureOut">
              <a:rPr kumimoji="1" lang="ja-JP" altLang="en-US" smtClean="0"/>
              <a:t>2023/3/1</a:t>
            </a:fld>
            <a:endParaRPr kumimoji="1" lang="ja-JP" altLang="en-US"/>
          </a:p>
        </p:txBody>
      </p:sp>
      <p:sp>
        <p:nvSpPr>
          <p:cNvPr id="5" name="Footer Placeholder 4"/>
          <p:cNvSpPr>
            <a:spLocks noGrp="1"/>
          </p:cNvSpPr>
          <p:nvPr>
            <p:ph type="ftr" sz="quarter" idx="11"/>
          </p:nvPr>
        </p:nvSpPr>
        <p:spPr>
          <a:xfrm>
            <a:off x="685800" y="381001"/>
            <a:ext cx="6991492" cy="36406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6F352FCC-4D15-4EE9-8504-62F5D9D2C223}" type="slidenum">
              <a:rPr kumimoji="1" lang="ja-JP" altLang="en-US" smtClean="0"/>
              <a:t>‹#›</a:t>
            </a:fld>
            <a:endParaRPr kumimoji="1" lang="ja-JP" altLang="en-US"/>
          </a:p>
        </p:txBody>
      </p:sp>
    </p:spTree>
    <p:extLst>
      <p:ext uri="{BB962C8B-B14F-4D97-AF65-F5344CB8AC3E}">
        <p14:creationId xmlns:p14="http://schemas.microsoft.com/office/powerpoint/2010/main" val="14424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34688AC-7D59-4756-B212-7DEE5DEA8DF8}" type="datetimeFigureOut">
              <a:rPr kumimoji="1" lang="ja-JP" altLang="en-US" smtClean="0"/>
              <a:t>2023/3/1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352FCC-4D15-4EE9-8504-62F5D9D2C223}" type="slidenum">
              <a:rPr kumimoji="1" lang="ja-JP" altLang="en-US" smtClean="0"/>
              <a:t>‹#›</a:t>
            </a:fld>
            <a:endParaRPr kumimoji="1" lang="ja-JP" altLang="en-US"/>
          </a:p>
        </p:txBody>
      </p:sp>
    </p:spTree>
    <p:extLst>
      <p:ext uri="{BB962C8B-B14F-4D97-AF65-F5344CB8AC3E}">
        <p14:creationId xmlns:p14="http://schemas.microsoft.com/office/powerpoint/2010/main" val="303472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34688AC-7D59-4756-B212-7DEE5DEA8DF8}" type="datetimeFigureOut">
              <a:rPr kumimoji="1" lang="ja-JP" altLang="en-US" smtClean="0"/>
              <a:t>2023/3/1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F352FCC-4D15-4EE9-8504-62F5D9D2C223}" type="slidenum">
              <a:rPr kumimoji="1" lang="ja-JP" altLang="en-US" smtClean="0"/>
              <a:t>‹#›</a:t>
            </a:fld>
            <a:endParaRPr kumimoji="1" lang="ja-JP" altLang="en-US"/>
          </a:p>
        </p:txBody>
      </p:sp>
    </p:spTree>
    <p:extLst>
      <p:ext uri="{BB962C8B-B14F-4D97-AF65-F5344CB8AC3E}">
        <p14:creationId xmlns:p14="http://schemas.microsoft.com/office/powerpoint/2010/main" val="320000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34688AC-7D59-4756-B212-7DEE5DEA8DF8}" type="datetimeFigureOut">
              <a:rPr kumimoji="1" lang="ja-JP" altLang="en-US" smtClean="0"/>
              <a:t>2023/3/1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F352FCC-4D15-4EE9-8504-62F5D9D2C223}" type="slidenum">
              <a:rPr kumimoji="1" lang="ja-JP" altLang="en-US" smtClean="0"/>
              <a:t>‹#›</a:t>
            </a:fld>
            <a:endParaRPr kumimoji="1" lang="ja-JP" altLang="en-US"/>
          </a:p>
        </p:txBody>
      </p:sp>
    </p:spTree>
    <p:extLst>
      <p:ext uri="{BB962C8B-B14F-4D97-AF65-F5344CB8AC3E}">
        <p14:creationId xmlns:p14="http://schemas.microsoft.com/office/powerpoint/2010/main" val="111404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688AC-7D59-4756-B212-7DEE5DEA8DF8}" type="datetimeFigureOut">
              <a:rPr kumimoji="1" lang="ja-JP" altLang="en-US" smtClean="0"/>
              <a:t>2023/3/1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F352FCC-4D15-4EE9-8504-62F5D9D2C223}" type="slidenum">
              <a:rPr kumimoji="1" lang="ja-JP" altLang="en-US" smtClean="0"/>
              <a:t>‹#›</a:t>
            </a:fld>
            <a:endParaRPr kumimoji="1" lang="ja-JP" altLang="en-US"/>
          </a:p>
        </p:txBody>
      </p:sp>
    </p:spTree>
    <p:extLst>
      <p:ext uri="{BB962C8B-B14F-4D97-AF65-F5344CB8AC3E}">
        <p14:creationId xmlns:p14="http://schemas.microsoft.com/office/powerpoint/2010/main" val="2788614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34688AC-7D59-4756-B212-7DEE5DEA8DF8}" type="datetimeFigureOut">
              <a:rPr kumimoji="1" lang="ja-JP" altLang="en-US" smtClean="0"/>
              <a:t>2023/3/1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352FCC-4D15-4EE9-8504-62F5D9D2C223}" type="slidenum">
              <a:rPr kumimoji="1" lang="ja-JP" altLang="en-US" smtClean="0"/>
              <a:t>‹#›</a:t>
            </a:fld>
            <a:endParaRPr kumimoji="1" lang="ja-JP" altLang="en-US"/>
          </a:p>
        </p:txBody>
      </p:sp>
    </p:spTree>
    <p:extLst>
      <p:ext uri="{BB962C8B-B14F-4D97-AF65-F5344CB8AC3E}">
        <p14:creationId xmlns:p14="http://schemas.microsoft.com/office/powerpoint/2010/main" val="164772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34688AC-7D59-4756-B212-7DEE5DEA8DF8}" type="datetimeFigureOut">
              <a:rPr kumimoji="1" lang="ja-JP" altLang="en-US" smtClean="0"/>
              <a:t>2023/3/1</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352FCC-4D15-4EE9-8504-62F5D9D2C223}" type="slidenum">
              <a:rPr kumimoji="1" lang="ja-JP" altLang="en-US" smtClean="0"/>
              <a:t>‹#›</a:t>
            </a:fld>
            <a:endParaRPr kumimoji="1" lang="ja-JP" altLang="en-US"/>
          </a:p>
        </p:txBody>
      </p:sp>
    </p:spTree>
    <p:extLst>
      <p:ext uri="{BB962C8B-B14F-4D97-AF65-F5344CB8AC3E}">
        <p14:creationId xmlns:p14="http://schemas.microsoft.com/office/powerpoint/2010/main" val="73518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4688AC-7D59-4756-B212-7DEE5DEA8DF8}" type="datetimeFigureOut">
              <a:rPr kumimoji="1" lang="ja-JP" altLang="en-US" smtClean="0"/>
              <a:t>2023/3/1</a:t>
            </a:fld>
            <a:endParaRPr kumimoji="1" lang="ja-JP"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352FCC-4D15-4EE9-8504-62F5D9D2C223}" type="slidenum">
              <a:rPr kumimoji="1" lang="ja-JP" altLang="en-US" smtClean="0"/>
              <a:t>‹#›</a:t>
            </a:fld>
            <a:endParaRPr kumimoji="1" lang="ja-JP" altLang="en-US"/>
          </a:p>
        </p:txBody>
      </p:sp>
    </p:spTree>
    <p:extLst>
      <p:ext uri="{BB962C8B-B14F-4D97-AF65-F5344CB8AC3E}">
        <p14:creationId xmlns:p14="http://schemas.microsoft.com/office/powerpoint/2010/main" val="3579283111"/>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3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2.png"/><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938D38-92AE-609F-5516-ADC67BE7DB05}"/>
              </a:ext>
            </a:extLst>
          </p:cNvPr>
          <p:cNvSpPr>
            <a:spLocks noGrp="1"/>
          </p:cNvSpPr>
          <p:nvPr>
            <p:ph type="ctrTitle"/>
          </p:nvPr>
        </p:nvSpPr>
        <p:spPr>
          <a:xfrm>
            <a:off x="3502731" y="1542402"/>
            <a:ext cx="5186842" cy="2387918"/>
          </a:xfrm>
        </p:spPr>
        <p:txBody>
          <a:bodyPr anchor="b">
            <a:normAutofit/>
          </a:bodyPr>
          <a:lstStyle/>
          <a:p>
            <a:r>
              <a:rPr kumimoji="1" lang="en-US" altLang="ja-JP" sz="5200">
                <a:solidFill>
                  <a:schemeClr val="tx2"/>
                </a:solidFill>
              </a:rPr>
              <a:t>Transformer</a:t>
            </a:r>
            <a:r>
              <a:rPr lang="ja-JP" altLang="en-US" sz="5200">
                <a:solidFill>
                  <a:schemeClr val="tx2"/>
                </a:solidFill>
              </a:rPr>
              <a:t>＆</a:t>
            </a:r>
            <a:r>
              <a:rPr lang="en-US" altLang="ja-JP" sz="5200">
                <a:solidFill>
                  <a:schemeClr val="tx2"/>
                </a:solidFill>
              </a:rPr>
              <a:t>Attention</a:t>
            </a:r>
            <a:r>
              <a:rPr kumimoji="1" lang="ja-JP" altLang="en-US" sz="5200">
                <a:solidFill>
                  <a:schemeClr val="tx2"/>
                </a:solidFill>
              </a:rPr>
              <a:t>がよく分かる資料</a:t>
            </a:r>
          </a:p>
        </p:txBody>
      </p:sp>
      <p:sp>
        <p:nvSpPr>
          <p:cNvPr id="3" name="字幕 2">
            <a:extLst>
              <a:ext uri="{FF2B5EF4-FFF2-40B4-BE49-F238E27FC236}">
                <a16:creationId xmlns:a16="http://schemas.microsoft.com/office/drawing/2014/main" id="{57359DF4-47EA-3D80-8D47-90D638D93672}"/>
              </a:ext>
            </a:extLst>
          </p:cNvPr>
          <p:cNvSpPr>
            <a:spLocks noGrp="1"/>
          </p:cNvSpPr>
          <p:nvPr>
            <p:ph type="subTitle" idx="1"/>
          </p:nvPr>
        </p:nvSpPr>
        <p:spPr>
          <a:xfrm>
            <a:off x="3502135" y="4001587"/>
            <a:ext cx="5188034" cy="682079"/>
          </a:xfrm>
        </p:spPr>
        <p:txBody>
          <a:bodyPr>
            <a:normAutofit/>
          </a:bodyPr>
          <a:lstStyle/>
          <a:p>
            <a:r>
              <a:rPr kumimoji="1" lang="ja-JP" altLang="en-US" dirty="0">
                <a:solidFill>
                  <a:schemeClr val="tx2"/>
                </a:solidFill>
              </a:rPr>
              <a:t>岡田　隆之</a:t>
            </a:r>
          </a:p>
        </p:txBody>
      </p:sp>
    </p:spTree>
    <p:extLst>
      <p:ext uri="{BB962C8B-B14F-4D97-AF65-F5344CB8AC3E}">
        <p14:creationId xmlns:p14="http://schemas.microsoft.com/office/powerpoint/2010/main" val="123970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C97B4F-3A0B-D4CC-C228-74E80F488115}"/>
              </a:ext>
            </a:extLst>
          </p:cNvPr>
          <p:cNvSpPr>
            <a:spLocks noGrp="1"/>
          </p:cNvSpPr>
          <p:nvPr>
            <p:ph type="title"/>
          </p:nvPr>
        </p:nvSpPr>
        <p:spPr>
          <a:xfrm>
            <a:off x="1179226" y="1071054"/>
            <a:ext cx="9833548" cy="1325563"/>
          </a:xfrm>
        </p:spPr>
        <p:txBody>
          <a:bodyPr anchor="b">
            <a:normAutofit/>
          </a:bodyPr>
          <a:lstStyle/>
          <a:p>
            <a:pPr algn="ctr"/>
            <a:r>
              <a:rPr kumimoji="1" lang="en-US" altLang="ja-JP" sz="3600" dirty="0">
                <a:solidFill>
                  <a:schemeClr val="tx2"/>
                </a:solidFill>
              </a:rPr>
              <a:t>Transformer</a:t>
            </a:r>
            <a:r>
              <a:rPr kumimoji="1" lang="ja-JP" altLang="en-US" sz="3600" dirty="0">
                <a:solidFill>
                  <a:schemeClr val="tx2"/>
                </a:solidFill>
              </a:rPr>
              <a:t>とは</a:t>
            </a:r>
          </a:p>
        </p:txBody>
      </p:sp>
      <p:sp>
        <p:nvSpPr>
          <p:cNvPr id="3" name="コンテンツ プレースホルダー 2">
            <a:extLst>
              <a:ext uri="{FF2B5EF4-FFF2-40B4-BE49-F238E27FC236}">
                <a16:creationId xmlns:a16="http://schemas.microsoft.com/office/drawing/2014/main" id="{11D332A1-E55C-8ECE-E39C-E093BA32D410}"/>
              </a:ext>
            </a:extLst>
          </p:cNvPr>
          <p:cNvSpPr>
            <a:spLocks noGrp="1"/>
          </p:cNvSpPr>
          <p:nvPr>
            <p:ph idx="1"/>
          </p:nvPr>
        </p:nvSpPr>
        <p:spPr>
          <a:xfrm>
            <a:off x="1179226" y="2746581"/>
            <a:ext cx="9833548" cy="2457269"/>
          </a:xfrm>
        </p:spPr>
        <p:txBody>
          <a:bodyPr>
            <a:noAutofit/>
          </a:bodyPr>
          <a:lstStyle/>
          <a:p>
            <a:r>
              <a:rPr lang="en-US" altLang="ja-JP" sz="2400" b="1" i="0" dirty="0">
                <a:solidFill>
                  <a:schemeClr val="tx2"/>
                </a:solidFill>
                <a:effectLst/>
                <a:latin typeface="Hiragino Sans"/>
              </a:rPr>
              <a:t>Transformer</a:t>
            </a:r>
            <a:r>
              <a:rPr lang="ja-JP" altLang="en-US" sz="2400" b="0" i="0" dirty="0">
                <a:solidFill>
                  <a:schemeClr val="tx2"/>
                </a:solidFill>
                <a:effectLst/>
                <a:latin typeface="Hiragino Sans"/>
              </a:rPr>
              <a:t>とは、</a:t>
            </a:r>
            <a:r>
              <a:rPr lang="en-US" altLang="ja-JP" sz="2400" b="0" i="0" dirty="0">
                <a:solidFill>
                  <a:schemeClr val="tx2"/>
                </a:solidFill>
                <a:effectLst/>
                <a:latin typeface="Hiragino Sans"/>
              </a:rPr>
              <a:t>2017</a:t>
            </a:r>
            <a:r>
              <a:rPr lang="ja-JP" altLang="en-US" sz="2400" b="0" i="0" dirty="0">
                <a:solidFill>
                  <a:schemeClr val="tx2"/>
                </a:solidFill>
                <a:effectLst/>
                <a:latin typeface="Hiragino Sans"/>
              </a:rPr>
              <a:t>年に発表された</a:t>
            </a:r>
            <a:r>
              <a:rPr lang="en-US" altLang="ja-JP" sz="2400" b="0" i="0" dirty="0">
                <a:solidFill>
                  <a:schemeClr val="tx2"/>
                </a:solidFill>
                <a:effectLst/>
                <a:latin typeface="Hiragino Sans"/>
              </a:rPr>
              <a:t>“Attention Is All You Need”</a:t>
            </a:r>
            <a:r>
              <a:rPr lang="ja-JP" altLang="en-US" sz="2400" b="0" i="0" dirty="0">
                <a:solidFill>
                  <a:schemeClr val="tx2"/>
                </a:solidFill>
                <a:effectLst/>
                <a:latin typeface="Hiragino Sans"/>
              </a:rPr>
              <a:t>という自然言語処理の論文で登場した</a:t>
            </a:r>
            <a:r>
              <a:rPr lang="en-US" altLang="ja-JP" sz="2400" b="0" i="0" dirty="0" err="1">
                <a:solidFill>
                  <a:schemeClr val="tx2"/>
                </a:solidFill>
                <a:effectLst/>
                <a:latin typeface="Hiragino Sans"/>
              </a:rPr>
              <a:t>Deap</a:t>
            </a:r>
            <a:r>
              <a:rPr lang="en-US" altLang="ja-JP" sz="2400" b="0" i="0" dirty="0">
                <a:solidFill>
                  <a:schemeClr val="tx2"/>
                </a:solidFill>
                <a:effectLst/>
                <a:latin typeface="Hiragino Sans"/>
              </a:rPr>
              <a:t> Learning</a:t>
            </a:r>
            <a:r>
              <a:rPr lang="ja-JP" altLang="en-US" sz="2400" b="0" i="0" dirty="0">
                <a:solidFill>
                  <a:schemeClr val="tx2"/>
                </a:solidFill>
                <a:effectLst/>
                <a:latin typeface="Hiragino Sans"/>
              </a:rPr>
              <a:t>モデル。</a:t>
            </a:r>
            <a:endParaRPr lang="en-US" altLang="ja-JP" sz="2400" b="0" i="0" dirty="0">
              <a:solidFill>
                <a:schemeClr val="tx2"/>
              </a:solidFill>
              <a:effectLst/>
              <a:latin typeface="Hiragino Sans"/>
            </a:endParaRPr>
          </a:p>
          <a:p>
            <a:r>
              <a:rPr lang="ja-JP" altLang="en-US" sz="2400" dirty="0">
                <a:solidFill>
                  <a:schemeClr val="tx2"/>
                </a:solidFill>
              </a:rPr>
              <a:t>それまでは単語一つ一つを順番に取り扱う</a:t>
            </a:r>
            <a:r>
              <a:rPr lang="en-US" altLang="ja-JP" sz="2400" dirty="0">
                <a:solidFill>
                  <a:schemeClr val="tx2"/>
                </a:solidFill>
              </a:rPr>
              <a:t>RNN</a:t>
            </a:r>
            <a:r>
              <a:rPr lang="ja-JP" altLang="en-US" sz="2400" dirty="0">
                <a:solidFill>
                  <a:schemeClr val="tx2"/>
                </a:solidFill>
              </a:rPr>
              <a:t>モデルが主流だったが、文章全体をいっぺんに取り扱う</a:t>
            </a:r>
            <a:r>
              <a:rPr lang="en-US" altLang="ja-JP" sz="2400" dirty="0">
                <a:solidFill>
                  <a:schemeClr val="tx2"/>
                </a:solidFill>
              </a:rPr>
              <a:t>Transformer</a:t>
            </a:r>
            <a:r>
              <a:rPr lang="ja-JP" altLang="en-US" sz="2400" dirty="0">
                <a:solidFill>
                  <a:schemeClr val="tx2"/>
                </a:solidFill>
              </a:rPr>
              <a:t>モデルに主流が移り変わり、主に自然言語処理において中心的な役割を持つようになった。並列処理もできるため、処理も早い。</a:t>
            </a:r>
            <a:endParaRPr lang="en-US" altLang="ja-JP" sz="2400" dirty="0">
              <a:solidFill>
                <a:schemeClr val="tx2"/>
              </a:solidFill>
            </a:endParaRPr>
          </a:p>
          <a:p>
            <a:r>
              <a:rPr kumimoji="1" lang="ja-JP" altLang="en-US" sz="2400" dirty="0">
                <a:solidFill>
                  <a:schemeClr val="tx2"/>
                </a:solidFill>
              </a:rPr>
              <a:t>自然言語処理の文章のように、データが順番に流れていくような処理に強く、音声解析や</a:t>
            </a:r>
            <a:r>
              <a:rPr kumimoji="1" lang="ja-JP" altLang="en-US" sz="2400" b="1" dirty="0">
                <a:solidFill>
                  <a:schemeClr val="tx2"/>
                </a:solidFill>
              </a:rPr>
              <a:t>時系列解析</a:t>
            </a:r>
            <a:r>
              <a:rPr kumimoji="1" lang="ja-JP" altLang="en-US" sz="2400" dirty="0">
                <a:solidFill>
                  <a:schemeClr val="tx2"/>
                </a:solidFill>
              </a:rPr>
              <a:t>、最近では画像処理においても広く使用が広まっている。大変人気。</a:t>
            </a:r>
          </a:p>
        </p:txBody>
      </p:sp>
    </p:spTree>
    <p:extLst>
      <p:ext uri="{BB962C8B-B14F-4D97-AF65-F5344CB8AC3E}">
        <p14:creationId xmlns:p14="http://schemas.microsoft.com/office/powerpoint/2010/main" val="187063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C97B4F-3A0B-D4CC-C228-74E80F488115}"/>
              </a:ext>
            </a:extLst>
          </p:cNvPr>
          <p:cNvSpPr>
            <a:spLocks noGrp="1"/>
          </p:cNvSpPr>
          <p:nvPr>
            <p:ph type="title"/>
          </p:nvPr>
        </p:nvSpPr>
        <p:spPr/>
        <p:txBody>
          <a:bodyPr/>
          <a:lstStyle/>
          <a:p>
            <a:r>
              <a:rPr kumimoji="1" lang="en-US" altLang="ja-JP" dirty="0"/>
              <a:t>Transformer</a:t>
            </a:r>
            <a:r>
              <a:rPr kumimoji="1" lang="ja-JP" altLang="en-US" dirty="0"/>
              <a:t>の成果</a:t>
            </a:r>
          </a:p>
        </p:txBody>
      </p:sp>
      <p:sp>
        <p:nvSpPr>
          <p:cNvPr id="3" name="コンテンツ プレースホルダー 2">
            <a:extLst>
              <a:ext uri="{FF2B5EF4-FFF2-40B4-BE49-F238E27FC236}">
                <a16:creationId xmlns:a16="http://schemas.microsoft.com/office/drawing/2014/main" id="{11D332A1-E55C-8ECE-E39C-E093BA32D410}"/>
              </a:ext>
            </a:extLst>
          </p:cNvPr>
          <p:cNvSpPr>
            <a:spLocks noGrp="1"/>
          </p:cNvSpPr>
          <p:nvPr>
            <p:ph idx="1"/>
          </p:nvPr>
        </p:nvSpPr>
        <p:spPr>
          <a:xfrm>
            <a:off x="838200" y="1825625"/>
            <a:ext cx="10683240" cy="4351338"/>
          </a:xfrm>
        </p:spPr>
        <p:txBody>
          <a:bodyPr/>
          <a:lstStyle/>
          <a:p>
            <a:r>
              <a:rPr kumimoji="1" lang="ja-JP" altLang="en-US" dirty="0"/>
              <a:t>自然言語だと</a:t>
            </a:r>
            <a:r>
              <a:rPr kumimoji="1" lang="en-US" altLang="ja-JP" dirty="0"/>
              <a:t>100%</a:t>
            </a:r>
            <a:r>
              <a:rPr kumimoji="1" lang="ja-JP" altLang="en-US" dirty="0"/>
              <a:t>の正解がないため、正解率が示しにくい。例えば画像処理においては次のような成果が出ている。</a:t>
            </a:r>
            <a:r>
              <a:rPr kumimoji="1" lang="en-US" altLang="ja-JP" dirty="0"/>
              <a:t>AI</a:t>
            </a:r>
            <a:r>
              <a:rPr kumimoji="1" lang="ja-JP" altLang="en-US" dirty="0"/>
              <a:t>画像分類でも</a:t>
            </a:r>
            <a:r>
              <a:rPr lang="ja-JP" altLang="en-US" dirty="0"/>
              <a:t>有名なデータセット</a:t>
            </a:r>
            <a:r>
              <a:rPr kumimoji="1" lang="en-US" altLang="ja-JP" dirty="0"/>
              <a:t>Transformer</a:t>
            </a:r>
            <a:r>
              <a:rPr kumimoji="1" lang="ja-JP" altLang="en-US" dirty="0"/>
              <a:t>を使ったものが</a:t>
            </a:r>
            <a:r>
              <a:rPr kumimoji="1" lang="en-US" altLang="ja-JP" dirty="0"/>
              <a:t>Top</a:t>
            </a:r>
            <a:r>
              <a:rPr kumimoji="1" lang="ja-JP" altLang="en-US" dirty="0"/>
              <a:t>！！</a:t>
            </a:r>
            <a:br>
              <a:rPr kumimoji="1" lang="en-US" altLang="ja-JP" dirty="0"/>
            </a:br>
            <a:r>
              <a:rPr kumimoji="1" lang="ja-JP" altLang="en-US" dirty="0">
                <a:solidFill>
                  <a:srgbClr val="0070C0"/>
                </a:solidFill>
              </a:rPr>
              <a:t>＊</a:t>
            </a:r>
            <a:r>
              <a:rPr kumimoji="1" lang="en-US" altLang="ja-JP" dirty="0" err="1">
                <a:solidFill>
                  <a:srgbClr val="0070C0"/>
                </a:solidFill>
              </a:rPr>
              <a:t>ViT</a:t>
            </a:r>
            <a:r>
              <a:rPr kumimoji="1" lang="en-US" altLang="ja-JP" dirty="0">
                <a:solidFill>
                  <a:srgbClr val="0070C0"/>
                </a:solidFill>
              </a:rPr>
              <a:t>=Vision Transformer</a:t>
            </a:r>
            <a:endParaRPr lang="en-US" altLang="ja-JP" dirty="0">
              <a:solidFill>
                <a:srgbClr val="0070C0"/>
              </a:solidFill>
            </a:endParaRPr>
          </a:p>
          <a:p>
            <a:r>
              <a:rPr kumimoji="1" lang="ja-JP" altLang="en-US" sz="2400" dirty="0">
                <a:solidFill>
                  <a:srgbClr val="0070C0"/>
                </a:solidFill>
              </a:rPr>
              <a:t>以下、論文での報告：</a:t>
            </a:r>
            <a:r>
              <a:rPr kumimoji="1" lang="en-US" altLang="ja-JP" sz="2400" dirty="0">
                <a:solidFill>
                  <a:srgbClr val="0070C0"/>
                </a:solidFill>
              </a:rPr>
              <a:t>https://openreview.net/pdf?id=YicbFdNTTy</a:t>
            </a:r>
          </a:p>
        </p:txBody>
      </p:sp>
      <p:pic>
        <p:nvPicPr>
          <p:cNvPr id="5" name="図 4">
            <a:extLst>
              <a:ext uri="{FF2B5EF4-FFF2-40B4-BE49-F238E27FC236}">
                <a16:creationId xmlns:a16="http://schemas.microsoft.com/office/drawing/2014/main" id="{72A20CAB-1E01-7F9E-88A8-E11BDE4EB297}"/>
              </a:ext>
            </a:extLst>
          </p:cNvPr>
          <p:cNvPicPr>
            <a:picLocks noChangeAspect="1"/>
          </p:cNvPicPr>
          <p:nvPr/>
        </p:nvPicPr>
        <p:blipFill>
          <a:blip r:embed="rId2"/>
          <a:stretch>
            <a:fillRect/>
          </a:stretch>
        </p:blipFill>
        <p:spPr>
          <a:xfrm>
            <a:off x="838200" y="3704149"/>
            <a:ext cx="8575623" cy="2912782"/>
          </a:xfrm>
          <a:prstGeom prst="rect">
            <a:avLst/>
          </a:prstGeom>
        </p:spPr>
      </p:pic>
    </p:spTree>
    <p:extLst>
      <p:ext uri="{BB962C8B-B14F-4D97-AF65-F5344CB8AC3E}">
        <p14:creationId xmlns:p14="http://schemas.microsoft.com/office/powerpoint/2010/main" val="3373966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C97B4F-3A0B-D4CC-C228-74E80F488115}"/>
              </a:ext>
            </a:extLst>
          </p:cNvPr>
          <p:cNvSpPr>
            <a:spLocks noGrp="1"/>
          </p:cNvSpPr>
          <p:nvPr>
            <p:ph type="title"/>
          </p:nvPr>
        </p:nvSpPr>
        <p:spPr>
          <a:xfrm>
            <a:off x="319643" y="1267408"/>
            <a:ext cx="4832802" cy="1243584"/>
          </a:xfrm>
        </p:spPr>
        <p:txBody>
          <a:bodyPr>
            <a:normAutofit/>
          </a:bodyPr>
          <a:lstStyle/>
          <a:p>
            <a:r>
              <a:rPr kumimoji="1" lang="en-US" altLang="ja-JP" sz="3400" dirty="0"/>
              <a:t>Transformer</a:t>
            </a:r>
            <a:r>
              <a:rPr kumimoji="1" lang="ja-JP" altLang="en-US" sz="3400" dirty="0"/>
              <a:t>の時系列データへの適用</a:t>
            </a:r>
          </a:p>
        </p:txBody>
      </p:sp>
      <p:sp>
        <p:nvSpPr>
          <p:cNvPr id="3" name="コンテンツ プレースホルダー 2">
            <a:extLst>
              <a:ext uri="{FF2B5EF4-FFF2-40B4-BE49-F238E27FC236}">
                <a16:creationId xmlns:a16="http://schemas.microsoft.com/office/drawing/2014/main" id="{11D332A1-E55C-8ECE-E39C-E093BA32D410}"/>
              </a:ext>
            </a:extLst>
          </p:cNvPr>
          <p:cNvSpPr>
            <a:spLocks noGrp="1"/>
          </p:cNvSpPr>
          <p:nvPr>
            <p:ph idx="1"/>
          </p:nvPr>
        </p:nvSpPr>
        <p:spPr>
          <a:xfrm>
            <a:off x="438912" y="2663687"/>
            <a:ext cx="4832803" cy="3513275"/>
          </a:xfrm>
        </p:spPr>
        <p:txBody>
          <a:bodyPr>
            <a:normAutofit/>
          </a:bodyPr>
          <a:lstStyle/>
          <a:p>
            <a:r>
              <a:rPr kumimoji="1" lang="ja-JP" altLang="en-US" sz="1800" dirty="0"/>
              <a:t>時系列データに対してもさまざまなところから</a:t>
            </a:r>
            <a:r>
              <a:rPr kumimoji="1" lang="en-US" altLang="ja-JP" sz="1800" dirty="0"/>
              <a:t>Transformer</a:t>
            </a:r>
            <a:r>
              <a:rPr lang="ja-JP" altLang="en-US" sz="1800" dirty="0"/>
              <a:t>による制度改善が報告されている。例）上図</a:t>
            </a:r>
            <a:endParaRPr lang="en-US" altLang="ja-JP" sz="1800" dirty="0"/>
          </a:p>
          <a:p>
            <a:endParaRPr kumimoji="1" lang="en-US" altLang="ja-JP" sz="1800" dirty="0"/>
          </a:p>
          <a:p>
            <a:endParaRPr lang="en-US" altLang="ja-JP" sz="1800" dirty="0"/>
          </a:p>
          <a:p>
            <a:r>
              <a:rPr kumimoji="1" lang="ja-JP" altLang="en-US" sz="1800" dirty="0"/>
              <a:t>また、右下図のように、分析にどこが重要にになったのか教えてくれるようにすることもできる。</a:t>
            </a:r>
          </a:p>
        </p:txBody>
      </p:sp>
      <p:pic>
        <p:nvPicPr>
          <p:cNvPr id="13" name="図 12">
            <a:extLst>
              <a:ext uri="{FF2B5EF4-FFF2-40B4-BE49-F238E27FC236}">
                <a16:creationId xmlns:a16="http://schemas.microsoft.com/office/drawing/2014/main" id="{B259CF78-667E-9A2D-DF65-DAF635A3BD09}"/>
              </a:ext>
            </a:extLst>
          </p:cNvPr>
          <p:cNvPicPr>
            <a:picLocks noChangeAspect="1"/>
          </p:cNvPicPr>
          <p:nvPr/>
        </p:nvPicPr>
        <p:blipFill>
          <a:blip r:embed="rId2"/>
          <a:stretch>
            <a:fillRect/>
          </a:stretch>
        </p:blipFill>
        <p:spPr>
          <a:xfrm>
            <a:off x="6724958" y="517600"/>
            <a:ext cx="4920538" cy="2743200"/>
          </a:xfrm>
          <a:prstGeom prst="rect">
            <a:avLst/>
          </a:prstGeom>
        </p:spPr>
      </p:pic>
      <p:pic>
        <p:nvPicPr>
          <p:cNvPr id="15" name="図 14">
            <a:extLst>
              <a:ext uri="{FF2B5EF4-FFF2-40B4-BE49-F238E27FC236}">
                <a16:creationId xmlns:a16="http://schemas.microsoft.com/office/drawing/2014/main" id="{AAC358EE-6680-ADBB-2191-F642B00402CD}"/>
              </a:ext>
            </a:extLst>
          </p:cNvPr>
          <p:cNvPicPr>
            <a:picLocks noChangeAspect="1"/>
          </p:cNvPicPr>
          <p:nvPr/>
        </p:nvPicPr>
        <p:blipFill>
          <a:blip r:embed="rId3"/>
          <a:stretch>
            <a:fillRect/>
          </a:stretch>
        </p:blipFill>
        <p:spPr>
          <a:xfrm>
            <a:off x="6617368" y="3715680"/>
            <a:ext cx="5135719" cy="2169840"/>
          </a:xfrm>
          <a:prstGeom prst="rect">
            <a:avLst/>
          </a:prstGeom>
        </p:spPr>
      </p:pic>
    </p:spTree>
    <p:extLst>
      <p:ext uri="{BB962C8B-B14F-4D97-AF65-F5344CB8AC3E}">
        <p14:creationId xmlns:p14="http://schemas.microsoft.com/office/powerpoint/2010/main" val="349761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9443E9-A6D2-C9E8-C08B-2B150202D978}"/>
              </a:ext>
            </a:extLst>
          </p:cNvPr>
          <p:cNvSpPr>
            <a:spLocks noGrp="1"/>
          </p:cNvSpPr>
          <p:nvPr>
            <p:ph type="title"/>
          </p:nvPr>
        </p:nvSpPr>
        <p:spPr>
          <a:xfrm>
            <a:off x="4995527" y="444124"/>
            <a:ext cx="6906355" cy="952046"/>
          </a:xfrm>
        </p:spPr>
        <p:txBody>
          <a:bodyPr>
            <a:normAutofit fontScale="90000"/>
          </a:bodyPr>
          <a:lstStyle/>
          <a:p>
            <a:r>
              <a:rPr lang="ja-JP" altLang="en-US" dirty="0"/>
              <a:t>可視化の問題</a:t>
            </a:r>
            <a:r>
              <a:rPr lang="en-US" altLang="ja-JP" dirty="0"/>
              <a:t>-</a:t>
            </a:r>
            <a:r>
              <a:rPr lang="ja-JP" altLang="en-US" dirty="0"/>
              <a:t>時系列の</a:t>
            </a:r>
            <a:r>
              <a:rPr lang="en-US" altLang="ja-JP" dirty="0"/>
              <a:t>1</a:t>
            </a:r>
            <a:r>
              <a:rPr lang="ja-JP" altLang="en-US" dirty="0"/>
              <a:t>点</a:t>
            </a:r>
            <a:r>
              <a:rPr lang="en-US" altLang="ja-JP" dirty="0"/>
              <a:t>1</a:t>
            </a:r>
            <a:r>
              <a:rPr lang="ja-JP" altLang="en-US" dirty="0"/>
              <a:t>点に印付けすることは可能なのか？？</a:t>
            </a:r>
            <a:endParaRPr kumimoji="1" lang="ja-JP" altLang="en-US" dirty="0"/>
          </a:p>
        </p:txBody>
      </p:sp>
      <p:sp>
        <p:nvSpPr>
          <p:cNvPr id="3" name="コンテンツ プレースホルダー 2">
            <a:extLst>
              <a:ext uri="{FF2B5EF4-FFF2-40B4-BE49-F238E27FC236}">
                <a16:creationId xmlns:a16="http://schemas.microsoft.com/office/drawing/2014/main" id="{806AAF70-777A-E924-27DE-68065EF62A00}"/>
              </a:ext>
            </a:extLst>
          </p:cNvPr>
          <p:cNvSpPr>
            <a:spLocks noGrp="1"/>
          </p:cNvSpPr>
          <p:nvPr>
            <p:ph idx="1"/>
          </p:nvPr>
        </p:nvSpPr>
        <p:spPr>
          <a:xfrm>
            <a:off x="838200" y="1597682"/>
            <a:ext cx="10515600" cy="4579281"/>
          </a:xfrm>
        </p:spPr>
        <p:txBody>
          <a:bodyPr/>
          <a:lstStyle/>
          <a:p>
            <a:pPr marL="0" indent="0">
              <a:buNone/>
            </a:pPr>
            <a:r>
              <a:rPr kumimoji="1" lang="en-US" altLang="ja-JP" dirty="0"/>
              <a:t>[high, low, close](t</a:t>
            </a:r>
            <a:r>
              <a:rPr kumimoji="1" lang="ja-JP" altLang="en-US" dirty="0"/>
              <a:t>番目</a:t>
            </a:r>
            <a:r>
              <a:rPr kumimoji="1" lang="en-US" altLang="ja-JP" dirty="0"/>
              <a:t>)</a:t>
            </a:r>
            <a:r>
              <a:rPr kumimoji="1" lang="ja-JP" altLang="en-US" dirty="0"/>
              <a:t>などの組が単語ひとつ</a:t>
            </a:r>
            <a:r>
              <a:rPr kumimoji="1" lang="en-US" altLang="ja-JP" dirty="0"/>
              <a:t>(t</a:t>
            </a:r>
            <a:r>
              <a:rPr kumimoji="1" lang="ja-JP" altLang="en-US" dirty="0"/>
              <a:t>番目</a:t>
            </a:r>
            <a:r>
              <a:rPr kumimoji="1" lang="en-US" altLang="ja-JP" dirty="0"/>
              <a:t>)</a:t>
            </a:r>
            <a:r>
              <a:rPr kumimoji="1" lang="ja-JP" altLang="en-US" dirty="0"/>
              <a:t>に相当。</a:t>
            </a:r>
            <a:br>
              <a:rPr kumimoji="1" lang="en-US" altLang="ja-JP" dirty="0"/>
            </a:br>
            <a:r>
              <a:rPr kumimoji="1" lang="ja-JP" altLang="en-US" dirty="0"/>
              <a:t>⇒単語ひとつ≒</a:t>
            </a:r>
            <a:r>
              <a:rPr lang="ja-JP" altLang="en-US" dirty="0"/>
              <a:t>組の重要度はわかるが、値一つ一つはどう出す？？⇒技術的に難しそう。</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D243008D-5536-D622-9F91-05B3AADF01DB}"/>
              </a:ext>
            </a:extLst>
          </p:cNvPr>
          <p:cNvPicPr>
            <a:picLocks noChangeAspect="1"/>
          </p:cNvPicPr>
          <p:nvPr/>
        </p:nvPicPr>
        <p:blipFill>
          <a:blip r:embed="rId2"/>
          <a:stretch>
            <a:fillRect/>
          </a:stretch>
        </p:blipFill>
        <p:spPr>
          <a:xfrm rot="5400000">
            <a:off x="3448094" y="3310543"/>
            <a:ext cx="4403502" cy="2650256"/>
          </a:xfrm>
          <a:prstGeom prst="rect">
            <a:avLst/>
          </a:prstGeom>
        </p:spPr>
      </p:pic>
      <p:pic>
        <p:nvPicPr>
          <p:cNvPr id="7" name="図 6">
            <a:extLst>
              <a:ext uri="{FF2B5EF4-FFF2-40B4-BE49-F238E27FC236}">
                <a16:creationId xmlns:a16="http://schemas.microsoft.com/office/drawing/2014/main" id="{59F27E79-43CD-2BC5-9FEB-922378B8D483}"/>
              </a:ext>
            </a:extLst>
          </p:cNvPr>
          <p:cNvPicPr>
            <a:picLocks noChangeAspect="1"/>
          </p:cNvPicPr>
          <p:nvPr/>
        </p:nvPicPr>
        <p:blipFill>
          <a:blip r:embed="rId3"/>
          <a:stretch>
            <a:fillRect/>
          </a:stretch>
        </p:blipFill>
        <p:spPr>
          <a:xfrm>
            <a:off x="603426" y="2714430"/>
            <a:ext cx="3721291" cy="3778444"/>
          </a:xfrm>
          <a:prstGeom prst="rect">
            <a:avLst/>
          </a:prstGeom>
        </p:spPr>
      </p:pic>
      <p:sp>
        <p:nvSpPr>
          <p:cNvPr id="13" name="楕円 12">
            <a:extLst>
              <a:ext uri="{FF2B5EF4-FFF2-40B4-BE49-F238E27FC236}">
                <a16:creationId xmlns:a16="http://schemas.microsoft.com/office/drawing/2014/main" id="{124B3025-628F-9BA3-2063-5B4F2ED6EB74}"/>
              </a:ext>
            </a:extLst>
          </p:cNvPr>
          <p:cNvSpPr/>
          <p:nvPr/>
        </p:nvSpPr>
        <p:spPr>
          <a:xfrm>
            <a:off x="4769747" y="2944326"/>
            <a:ext cx="2383436" cy="285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A2C17D11-0FF2-A174-72FF-80C4292F94FB}"/>
              </a:ext>
            </a:extLst>
          </p:cNvPr>
          <p:cNvSpPr/>
          <p:nvPr/>
        </p:nvSpPr>
        <p:spPr>
          <a:xfrm>
            <a:off x="4904282" y="3181720"/>
            <a:ext cx="2383436" cy="285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8F29F3F1-7CF7-0203-0A3B-B52E4AEB277E}"/>
              </a:ext>
            </a:extLst>
          </p:cNvPr>
          <p:cNvSpPr/>
          <p:nvPr/>
        </p:nvSpPr>
        <p:spPr>
          <a:xfrm>
            <a:off x="4447445" y="5321507"/>
            <a:ext cx="2383436" cy="2858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2C675A2B-81FF-82E3-8AC7-E3BCB04424A6}"/>
              </a:ext>
            </a:extLst>
          </p:cNvPr>
          <p:cNvSpPr/>
          <p:nvPr/>
        </p:nvSpPr>
        <p:spPr>
          <a:xfrm>
            <a:off x="4636490" y="5558901"/>
            <a:ext cx="2383436" cy="28582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7DB8975E-B8B9-9B2D-2A5E-3DA3A2BD8AEE}"/>
              </a:ext>
            </a:extLst>
          </p:cNvPr>
          <p:cNvSpPr/>
          <p:nvPr/>
        </p:nvSpPr>
        <p:spPr>
          <a:xfrm>
            <a:off x="4718088" y="5823107"/>
            <a:ext cx="2383436" cy="285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3F063550-EA45-89AD-71F8-B4CE3D2E6933}"/>
              </a:ext>
            </a:extLst>
          </p:cNvPr>
          <p:cNvSpPr/>
          <p:nvPr/>
        </p:nvSpPr>
        <p:spPr>
          <a:xfrm>
            <a:off x="7644984" y="3747067"/>
            <a:ext cx="854439" cy="1109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6E6E1F7-C91E-2347-0D33-22F37D903B76}"/>
              </a:ext>
            </a:extLst>
          </p:cNvPr>
          <p:cNvSpPr txBox="1"/>
          <p:nvPr/>
        </p:nvSpPr>
        <p:spPr>
          <a:xfrm>
            <a:off x="8649325" y="3964575"/>
            <a:ext cx="3385168" cy="1477328"/>
          </a:xfrm>
          <a:prstGeom prst="rect">
            <a:avLst/>
          </a:prstGeom>
          <a:noFill/>
          <a:ln w="38100">
            <a:solidFill>
              <a:srgbClr val="C00000"/>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kumimoji="1" lang="ja-JP" altLang="en-US" dirty="0"/>
              <a:t>重要度の割り出しは時間ごと</a:t>
            </a:r>
            <a:endParaRPr kumimoji="1" lang="en-US" altLang="ja-JP" dirty="0"/>
          </a:p>
          <a:p>
            <a:r>
              <a:rPr kumimoji="1" lang="ja-JP" altLang="en-US" dirty="0"/>
              <a:t>＆全体としての列</a:t>
            </a:r>
            <a:r>
              <a:rPr lang="ja-JP" altLang="en-US" dirty="0"/>
              <a:t>になる。</a:t>
            </a:r>
            <a:endParaRPr lang="en-US" altLang="ja-JP" dirty="0"/>
          </a:p>
          <a:p>
            <a:r>
              <a:rPr kumimoji="1" lang="ja-JP" altLang="en-US" dirty="0"/>
              <a:t>（例：</a:t>
            </a:r>
            <a:r>
              <a:rPr kumimoji="1" lang="en-US" altLang="ja-JP" dirty="0"/>
              <a:t>2021</a:t>
            </a:r>
            <a:r>
              <a:rPr kumimoji="1" lang="ja-JP" altLang="en-US" dirty="0"/>
              <a:t>年</a:t>
            </a:r>
            <a:r>
              <a:rPr kumimoji="1" lang="en-US" altLang="ja-JP" dirty="0"/>
              <a:t>8</a:t>
            </a:r>
            <a:r>
              <a:rPr kumimoji="1" lang="ja-JP" altLang="en-US" dirty="0"/>
              <a:t>月</a:t>
            </a:r>
            <a:r>
              <a:rPr kumimoji="1" lang="en-US" altLang="ja-JP" dirty="0"/>
              <a:t>15</a:t>
            </a:r>
            <a:r>
              <a:rPr kumimoji="1" lang="ja-JP" altLang="en-US" dirty="0"/>
              <a:t>日の変動が重要。また、全体としては</a:t>
            </a:r>
            <a:r>
              <a:rPr kumimoji="1" lang="en-US" altLang="ja-JP" dirty="0"/>
              <a:t>high</a:t>
            </a:r>
            <a:r>
              <a:rPr kumimoji="1" lang="ja-JP" altLang="en-US" dirty="0"/>
              <a:t>の情報がよく予測に使われた）</a:t>
            </a:r>
          </a:p>
        </p:txBody>
      </p:sp>
      <p:pic>
        <p:nvPicPr>
          <p:cNvPr id="4" name="図 3">
            <a:extLst>
              <a:ext uri="{FF2B5EF4-FFF2-40B4-BE49-F238E27FC236}">
                <a16:creationId xmlns:a16="http://schemas.microsoft.com/office/drawing/2014/main" id="{7C842D07-4875-9023-751C-CA8644E5CB65}"/>
              </a:ext>
            </a:extLst>
          </p:cNvPr>
          <p:cNvPicPr>
            <a:picLocks noChangeAspect="1"/>
          </p:cNvPicPr>
          <p:nvPr/>
        </p:nvPicPr>
        <p:blipFill>
          <a:blip r:embed="rId2"/>
          <a:stretch>
            <a:fillRect/>
          </a:stretch>
        </p:blipFill>
        <p:spPr>
          <a:xfrm rot="5400000">
            <a:off x="10433812" y="2179867"/>
            <a:ext cx="1836392" cy="1105236"/>
          </a:xfrm>
          <a:prstGeom prst="rect">
            <a:avLst/>
          </a:prstGeom>
        </p:spPr>
      </p:pic>
      <p:sp>
        <p:nvSpPr>
          <p:cNvPr id="6" name="星: 5 pt 5">
            <a:extLst>
              <a:ext uri="{FF2B5EF4-FFF2-40B4-BE49-F238E27FC236}">
                <a16:creationId xmlns:a16="http://schemas.microsoft.com/office/drawing/2014/main" id="{5580629C-0B16-0BFF-6A56-3FE9FA771535}"/>
              </a:ext>
            </a:extLst>
          </p:cNvPr>
          <p:cNvSpPr/>
          <p:nvPr/>
        </p:nvSpPr>
        <p:spPr>
          <a:xfrm>
            <a:off x="11567177" y="3114567"/>
            <a:ext cx="201023" cy="229896"/>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星: 5 pt 7">
            <a:extLst>
              <a:ext uri="{FF2B5EF4-FFF2-40B4-BE49-F238E27FC236}">
                <a16:creationId xmlns:a16="http://schemas.microsoft.com/office/drawing/2014/main" id="{C3710E7F-F4C7-96EA-F558-B07FA560443F}"/>
              </a:ext>
            </a:extLst>
          </p:cNvPr>
          <p:cNvSpPr/>
          <p:nvPr/>
        </p:nvSpPr>
        <p:spPr>
          <a:xfrm>
            <a:off x="11352008" y="3259938"/>
            <a:ext cx="201023" cy="229896"/>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星: 5 pt 8">
            <a:extLst>
              <a:ext uri="{FF2B5EF4-FFF2-40B4-BE49-F238E27FC236}">
                <a16:creationId xmlns:a16="http://schemas.microsoft.com/office/drawing/2014/main" id="{7010540C-A110-6BA3-4DB7-5B5705777720}"/>
              </a:ext>
            </a:extLst>
          </p:cNvPr>
          <p:cNvSpPr/>
          <p:nvPr/>
        </p:nvSpPr>
        <p:spPr>
          <a:xfrm>
            <a:off x="11488062" y="2073098"/>
            <a:ext cx="201023" cy="229896"/>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星: 5 pt 9">
            <a:extLst>
              <a:ext uri="{FF2B5EF4-FFF2-40B4-BE49-F238E27FC236}">
                <a16:creationId xmlns:a16="http://schemas.microsoft.com/office/drawing/2014/main" id="{CA673835-FB7A-B394-EA58-F84F13FDBBBA}"/>
              </a:ext>
            </a:extLst>
          </p:cNvPr>
          <p:cNvSpPr/>
          <p:nvPr/>
        </p:nvSpPr>
        <p:spPr>
          <a:xfrm>
            <a:off x="11667689" y="2538202"/>
            <a:ext cx="201023" cy="229896"/>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5532D75-0252-847C-F65C-06F1B10616D9}"/>
              </a:ext>
            </a:extLst>
          </p:cNvPr>
          <p:cNvSpPr txBox="1"/>
          <p:nvPr/>
        </p:nvSpPr>
        <p:spPr>
          <a:xfrm>
            <a:off x="9357888" y="2653150"/>
            <a:ext cx="1324115" cy="646331"/>
          </a:xfrm>
          <a:prstGeom prst="rect">
            <a:avLst/>
          </a:prstGeom>
          <a:noFill/>
        </p:spPr>
        <p:txBody>
          <a:bodyPr wrap="square" rtlCol="0">
            <a:spAutoFit/>
          </a:bodyPr>
          <a:lstStyle/>
          <a:p>
            <a:r>
              <a:rPr kumimoji="1" lang="ja-JP" altLang="en-US" dirty="0">
                <a:solidFill>
                  <a:schemeClr val="accent2"/>
                </a:solidFill>
              </a:rPr>
              <a:t>点ごとには無理</a:t>
            </a:r>
          </a:p>
        </p:txBody>
      </p:sp>
    </p:spTree>
    <p:extLst>
      <p:ext uri="{BB962C8B-B14F-4D97-AF65-F5344CB8AC3E}">
        <p14:creationId xmlns:p14="http://schemas.microsoft.com/office/powerpoint/2010/main" val="1580660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C3C11C-B02C-1B68-3731-ED6DBF1F095E}"/>
              </a:ext>
            </a:extLst>
          </p:cNvPr>
          <p:cNvSpPr>
            <a:spLocks noGrp="1"/>
          </p:cNvSpPr>
          <p:nvPr>
            <p:ph type="title"/>
          </p:nvPr>
        </p:nvSpPr>
        <p:spPr>
          <a:xfrm>
            <a:off x="411480" y="991443"/>
            <a:ext cx="5220694" cy="1087819"/>
          </a:xfrm>
        </p:spPr>
        <p:txBody>
          <a:bodyPr anchor="b">
            <a:normAutofit/>
          </a:bodyPr>
          <a:lstStyle/>
          <a:p>
            <a:r>
              <a:rPr lang="en-US" altLang="ja-JP" sz="3400" dirty="0"/>
              <a:t>Transformer</a:t>
            </a:r>
            <a:r>
              <a:rPr lang="ja-JP" altLang="en-US" sz="3400" dirty="0"/>
              <a:t>の構成図</a:t>
            </a:r>
            <a:endParaRPr kumimoji="1" lang="ja-JP" altLang="en-US" sz="3400" dirty="0"/>
          </a:p>
        </p:txBody>
      </p:sp>
      <p:sp>
        <p:nvSpPr>
          <p:cNvPr id="3" name="コンテンツ プレースホルダー 2">
            <a:extLst>
              <a:ext uri="{FF2B5EF4-FFF2-40B4-BE49-F238E27FC236}">
                <a16:creationId xmlns:a16="http://schemas.microsoft.com/office/drawing/2014/main" id="{9E4C2615-A185-0EC6-A5D9-5EC32BDA4E56}"/>
              </a:ext>
            </a:extLst>
          </p:cNvPr>
          <p:cNvSpPr>
            <a:spLocks noGrp="1"/>
          </p:cNvSpPr>
          <p:nvPr>
            <p:ph idx="1"/>
          </p:nvPr>
        </p:nvSpPr>
        <p:spPr>
          <a:xfrm>
            <a:off x="411480" y="2684095"/>
            <a:ext cx="6527800" cy="3492868"/>
          </a:xfrm>
        </p:spPr>
        <p:txBody>
          <a:bodyPr>
            <a:normAutofit fontScale="92500" lnSpcReduction="10000"/>
          </a:bodyPr>
          <a:lstStyle/>
          <a:p>
            <a:r>
              <a:rPr lang="ja-JP" altLang="en-US" sz="1800" dirty="0"/>
              <a:t>右が</a:t>
            </a:r>
            <a:r>
              <a:rPr lang="en-US" altLang="ja-JP" sz="1800" dirty="0" err="1"/>
              <a:t>Deap</a:t>
            </a:r>
            <a:r>
              <a:rPr lang="en-US" altLang="ja-JP" sz="1800" dirty="0"/>
              <a:t> Learning</a:t>
            </a:r>
            <a:r>
              <a:rPr lang="ja-JP" altLang="en-US" sz="1800" dirty="0"/>
              <a:t>モデルの</a:t>
            </a:r>
            <a:r>
              <a:rPr lang="en-US" altLang="ja-JP" sz="1800" dirty="0"/>
              <a:t>Transformer</a:t>
            </a:r>
            <a:r>
              <a:rPr lang="ja-JP" altLang="en-US" sz="1800" dirty="0"/>
              <a:t>の構成図。</a:t>
            </a:r>
            <a:endParaRPr lang="en-US" altLang="ja-JP" sz="1800" dirty="0"/>
          </a:p>
          <a:p>
            <a:r>
              <a:rPr lang="en-US" altLang="ja-JP" sz="1800" dirty="0"/>
              <a:t>Transformer</a:t>
            </a:r>
            <a:r>
              <a:rPr lang="ja-JP" altLang="en-US" sz="1800" dirty="0"/>
              <a:t>の構成はおおよそ①、②、③の</a:t>
            </a:r>
            <a:r>
              <a:rPr lang="en-US" altLang="ja-JP" sz="1800" dirty="0"/>
              <a:t>3</a:t>
            </a:r>
            <a:r>
              <a:rPr lang="ja-JP" altLang="en-US" sz="1800" dirty="0"/>
              <a:t>つの部分に分類されるが、</a:t>
            </a:r>
            <a:r>
              <a:rPr lang="en-US" altLang="ja-JP" sz="1800" dirty="0"/>
              <a:t>3</a:t>
            </a:r>
            <a:r>
              <a:rPr lang="ja-JP" altLang="en-US" sz="1800" dirty="0"/>
              <a:t>つとも全部</a:t>
            </a:r>
            <a:r>
              <a:rPr lang="en-US" altLang="ja-JP" sz="1800" dirty="0"/>
              <a:t>Attention</a:t>
            </a:r>
            <a:r>
              <a:rPr lang="ja-JP" altLang="en-US" sz="1800" dirty="0"/>
              <a:t>を使っているところが重要。</a:t>
            </a:r>
            <a:r>
              <a:rPr lang="en-US" altLang="ja-JP" sz="1800" dirty="0"/>
              <a:t>RNN</a:t>
            </a:r>
            <a:r>
              <a:rPr lang="ja-JP" altLang="en-US" sz="1800" dirty="0"/>
              <a:t>などの活用はない。それぞれの処理は以下：</a:t>
            </a:r>
            <a:endParaRPr lang="en-US" altLang="ja-JP" sz="1800" dirty="0"/>
          </a:p>
          <a:p>
            <a:pPr marL="0" indent="0">
              <a:buNone/>
            </a:pPr>
            <a:r>
              <a:rPr lang="ja-JP" altLang="en-US" sz="1800" dirty="0"/>
              <a:t>①⇒入力分の単語間の関係性を理解</a:t>
            </a:r>
            <a:endParaRPr lang="en-US" altLang="ja-JP" sz="1800" dirty="0"/>
          </a:p>
          <a:p>
            <a:pPr marL="0" indent="0">
              <a:buNone/>
            </a:pPr>
            <a:r>
              <a:rPr lang="ja-JP" altLang="en-US" sz="1800" dirty="0"/>
              <a:t>②⇒出力したところまでの単語間の関係性の理解</a:t>
            </a:r>
            <a:endParaRPr lang="en-US" altLang="ja-JP" sz="1800" dirty="0"/>
          </a:p>
          <a:p>
            <a:pPr marL="0" indent="0">
              <a:buNone/>
            </a:pPr>
            <a:r>
              <a:rPr lang="ja-JP" altLang="en-US" sz="1800" dirty="0"/>
              <a:t>③入力と出力の関係性を理解</a:t>
            </a:r>
            <a:endParaRPr lang="en-US" altLang="ja-JP" sz="1800" dirty="0"/>
          </a:p>
          <a:p>
            <a:r>
              <a:rPr lang="ja-JP" altLang="en-US" sz="1800" dirty="0"/>
              <a:t>そして、利用されている</a:t>
            </a:r>
            <a:r>
              <a:rPr lang="en-US" altLang="ja-JP" sz="1800" dirty="0"/>
              <a:t>Attention</a:t>
            </a:r>
            <a:r>
              <a:rPr lang="ja-JP" altLang="en-US" sz="1800" dirty="0"/>
              <a:t>の詳しい技術は以下：</a:t>
            </a:r>
            <a:endParaRPr lang="en-US" altLang="ja-JP" sz="1800" dirty="0"/>
          </a:p>
          <a:p>
            <a:pPr marL="0" indent="0">
              <a:buNone/>
            </a:pPr>
            <a:r>
              <a:rPr lang="ja-JP" altLang="en-US" sz="1800" dirty="0"/>
              <a:t>・</a:t>
            </a:r>
            <a:r>
              <a:rPr lang="en-US" altLang="ja-JP" sz="1800" dirty="0"/>
              <a:t>Self-Attention</a:t>
            </a:r>
          </a:p>
          <a:p>
            <a:pPr marL="0" indent="0">
              <a:buNone/>
            </a:pPr>
            <a:r>
              <a:rPr lang="ja-JP" altLang="en-US" sz="1800" dirty="0"/>
              <a:t>・</a:t>
            </a:r>
            <a:r>
              <a:rPr lang="en-US" altLang="ja-JP" sz="1800" dirty="0"/>
              <a:t>Multi-Head Attention</a:t>
            </a:r>
          </a:p>
          <a:p>
            <a:pPr marL="0" indent="0">
              <a:buNone/>
            </a:pPr>
            <a:r>
              <a:rPr lang="ja-JP" altLang="en-US" sz="1800" dirty="0"/>
              <a:t>・</a:t>
            </a:r>
            <a:r>
              <a:rPr lang="en-US" altLang="ja-JP" sz="1800" dirty="0"/>
              <a:t>Scaled Dot-Product Attention</a:t>
            </a:r>
          </a:p>
          <a:p>
            <a:endParaRPr lang="en-US" altLang="ja-JP" sz="1800" dirty="0"/>
          </a:p>
          <a:p>
            <a:pPr marL="0" indent="0">
              <a:buNone/>
            </a:pPr>
            <a:endParaRPr lang="en-US" altLang="ja-JP" sz="1800" dirty="0"/>
          </a:p>
          <a:p>
            <a:endParaRPr kumimoji="1" lang="en-US" altLang="ja-JP" sz="1800" dirty="0"/>
          </a:p>
          <a:p>
            <a:endParaRPr kumimoji="1" lang="ja-JP" altLang="en-US" sz="1800" dirty="0"/>
          </a:p>
        </p:txBody>
      </p:sp>
      <p:pic>
        <p:nvPicPr>
          <p:cNvPr id="7" name="図 6">
            <a:extLst>
              <a:ext uri="{FF2B5EF4-FFF2-40B4-BE49-F238E27FC236}">
                <a16:creationId xmlns:a16="http://schemas.microsoft.com/office/drawing/2014/main" id="{E06D4B9B-D877-7516-1DA4-7E5700C71B99}"/>
              </a:ext>
            </a:extLst>
          </p:cNvPr>
          <p:cNvPicPr>
            <a:picLocks noChangeAspect="1"/>
          </p:cNvPicPr>
          <p:nvPr/>
        </p:nvPicPr>
        <p:blipFill>
          <a:blip r:embed="rId2"/>
          <a:stretch>
            <a:fillRect/>
          </a:stretch>
        </p:blipFill>
        <p:spPr>
          <a:xfrm>
            <a:off x="7337368" y="589174"/>
            <a:ext cx="3985959" cy="5555277"/>
          </a:xfrm>
          <a:prstGeom prst="rect">
            <a:avLst/>
          </a:prstGeom>
        </p:spPr>
      </p:pic>
      <p:sp>
        <p:nvSpPr>
          <p:cNvPr id="8" name="正方形/長方形 7">
            <a:extLst>
              <a:ext uri="{FF2B5EF4-FFF2-40B4-BE49-F238E27FC236}">
                <a16:creationId xmlns:a16="http://schemas.microsoft.com/office/drawing/2014/main" id="{4ABB84AB-B6AA-6024-8A0D-2D37542738E0}"/>
              </a:ext>
            </a:extLst>
          </p:cNvPr>
          <p:cNvSpPr/>
          <p:nvPr/>
        </p:nvSpPr>
        <p:spPr>
          <a:xfrm>
            <a:off x="7305040" y="2438400"/>
            <a:ext cx="2011680" cy="37202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A455597-26EE-BADB-5D4E-5F0BB17D065F}"/>
              </a:ext>
            </a:extLst>
          </p:cNvPr>
          <p:cNvSpPr/>
          <p:nvPr/>
        </p:nvSpPr>
        <p:spPr>
          <a:xfrm>
            <a:off x="9438640" y="3428999"/>
            <a:ext cx="1808474" cy="274796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D58A9F4-2064-B18D-1119-AE7C7CACC985}"/>
              </a:ext>
            </a:extLst>
          </p:cNvPr>
          <p:cNvSpPr/>
          <p:nvPr/>
        </p:nvSpPr>
        <p:spPr>
          <a:xfrm>
            <a:off x="9438639" y="497733"/>
            <a:ext cx="1793243" cy="278394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7944987-6FB6-AC1E-5412-2D2386F25D1C}"/>
              </a:ext>
            </a:extLst>
          </p:cNvPr>
          <p:cNvSpPr txBox="1"/>
          <p:nvPr/>
        </p:nvSpPr>
        <p:spPr>
          <a:xfrm>
            <a:off x="7305040" y="2507376"/>
            <a:ext cx="629920" cy="369332"/>
          </a:xfrm>
          <a:prstGeom prst="rect">
            <a:avLst/>
          </a:prstGeom>
          <a:noFill/>
        </p:spPr>
        <p:txBody>
          <a:bodyPr wrap="square" rtlCol="0">
            <a:spAutoFit/>
          </a:bodyPr>
          <a:lstStyle/>
          <a:p>
            <a:r>
              <a:rPr kumimoji="1" lang="ja-JP" altLang="en-US" dirty="0">
                <a:solidFill>
                  <a:srgbClr val="C00000"/>
                </a:solidFill>
              </a:rPr>
              <a:t>①</a:t>
            </a:r>
          </a:p>
        </p:txBody>
      </p:sp>
      <p:sp>
        <p:nvSpPr>
          <p:cNvPr id="17" name="テキスト ボックス 16">
            <a:extLst>
              <a:ext uri="{FF2B5EF4-FFF2-40B4-BE49-F238E27FC236}">
                <a16:creationId xmlns:a16="http://schemas.microsoft.com/office/drawing/2014/main" id="{7E7A7C60-13E6-BADA-C261-02C23B6BE471}"/>
              </a:ext>
            </a:extLst>
          </p:cNvPr>
          <p:cNvSpPr txBox="1"/>
          <p:nvPr/>
        </p:nvSpPr>
        <p:spPr>
          <a:xfrm>
            <a:off x="10801928" y="528883"/>
            <a:ext cx="629920" cy="369332"/>
          </a:xfrm>
          <a:prstGeom prst="rect">
            <a:avLst/>
          </a:prstGeom>
          <a:noFill/>
        </p:spPr>
        <p:txBody>
          <a:bodyPr wrap="square" rtlCol="0">
            <a:spAutoFit/>
          </a:bodyPr>
          <a:lstStyle/>
          <a:p>
            <a:r>
              <a:rPr lang="ja-JP" altLang="en-US" dirty="0">
                <a:solidFill>
                  <a:srgbClr val="00B050"/>
                </a:solidFill>
              </a:rPr>
              <a:t>③</a:t>
            </a:r>
            <a:endParaRPr kumimoji="1" lang="ja-JP" altLang="en-US" dirty="0">
              <a:solidFill>
                <a:srgbClr val="00B050"/>
              </a:solidFill>
            </a:endParaRPr>
          </a:p>
        </p:txBody>
      </p:sp>
      <p:sp>
        <p:nvSpPr>
          <p:cNvPr id="18" name="テキスト ボックス 17">
            <a:extLst>
              <a:ext uri="{FF2B5EF4-FFF2-40B4-BE49-F238E27FC236}">
                <a16:creationId xmlns:a16="http://schemas.microsoft.com/office/drawing/2014/main" id="{313D250B-D4C3-582F-1C20-246A2E64018F}"/>
              </a:ext>
            </a:extLst>
          </p:cNvPr>
          <p:cNvSpPr txBox="1"/>
          <p:nvPr/>
        </p:nvSpPr>
        <p:spPr>
          <a:xfrm>
            <a:off x="10812783" y="3508775"/>
            <a:ext cx="629920" cy="369332"/>
          </a:xfrm>
          <a:prstGeom prst="rect">
            <a:avLst/>
          </a:prstGeom>
          <a:noFill/>
        </p:spPr>
        <p:txBody>
          <a:bodyPr wrap="square" rtlCol="0">
            <a:spAutoFit/>
          </a:bodyPr>
          <a:lstStyle/>
          <a:p>
            <a:r>
              <a:rPr kumimoji="1" lang="ja-JP" altLang="en-US" dirty="0">
                <a:solidFill>
                  <a:schemeClr val="accent1"/>
                </a:solidFill>
              </a:rPr>
              <a:t>②</a:t>
            </a:r>
          </a:p>
        </p:txBody>
      </p:sp>
    </p:spTree>
    <p:extLst>
      <p:ext uri="{BB962C8B-B14F-4D97-AF65-F5344CB8AC3E}">
        <p14:creationId xmlns:p14="http://schemas.microsoft.com/office/powerpoint/2010/main" val="1062962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C3C11C-B02C-1B68-3731-ED6DBF1F095E}"/>
              </a:ext>
            </a:extLst>
          </p:cNvPr>
          <p:cNvSpPr>
            <a:spLocks noGrp="1"/>
          </p:cNvSpPr>
          <p:nvPr>
            <p:ph type="title"/>
          </p:nvPr>
        </p:nvSpPr>
        <p:spPr>
          <a:xfrm>
            <a:off x="2895600" y="327700"/>
            <a:ext cx="8610600" cy="1293028"/>
          </a:xfrm>
        </p:spPr>
        <p:txBody>
          <a:bodyPr/>
          <a:lstStyle/>
          <a:p>
            <a:r>
              <a:rPr lang="en-US" altLang="ja-JP" dirty="0"/>
              <a:t>3</a:t>
            </a:r>
            <a:r>
              <a:rPr lang="ja-JP" altLang="en-US" dirty="0"/>
              <a:t>つの</a:t>
            </a:r>
            <a:r>
              <a:rPr lang="en-US" altLang="ja-JP" dirty="0"/>
              <a:t>Attention</a:t>
            </a:r>
            <a:r>
              <a:rPr lang="ja-JP" altLang="en-US" dirty="0"/>
              <a:t>の関係性</a:t>
            </a:r>
            <a:endParaRPr kumimoji="1" lang="ja-JP" altLang="en-US" dirty="0"/>
          </a:p>
        </p:txBody>
      </p:sp>
      <p:sp>
        <p:nvSpPr>
          <p:cNvPr id="3" name="コンテンツ プレースホルダー 2">
            <a:extLst>
              <a:ext uri="{FF2B5EF4-FFF2-40B4-BE49-F238E27FC236}">
                <a16:creationId xmlns:a16="http://schemas.microsoft.com/office/drawing/2014/main" id="{9E4C2615-A185-0EC6-A5D9-5EC32BDA4E56}"/>
              </a:ext>
            </a:extLst>
          </p:cNvPr>
          <p:cNvSpPr>
            <a:spLocks noGrp="1"/>
          </p:cNvSpPr>
          <p:nvPr>
            <p:ph idx="1"/>
          </p:nvPr>
        </p:nvSpPr>
        <p:spPr>
          <a:xfrm>
            <a:off x="685800" y="1479256"/>
            <a:ext cx="10820400" cy="4024125"/>
          </a:xfrm>
        </p:spPr>
        <p:txBody>
          <a:bodyPr>
            <a:normAutofit/>
          </a:bodyPr>
          <a:lstStyle/>
          <a:p>
            <a:r>
              <a:rPr kumimoji="1" lang="ja-JP" altLang="en-US" sz="2400" dirty="0"/>
              <a:t>前ページで</a:t>
            </a:r>
            <a:r>
              <a:rPr kumimoji="1" lang="en-US" altLang="ja-JP" sz="2400" dirty="0"/>
              <a:t>Attention</a:t>
            </a:r>
            <a:r>
              <a:rPr kumimoji="1" lang="ja-JP" altLang="en-US" sz="2400" dirty="0"/>
              <a:t>が</a:t>
            </a:r>
            <a:r>
              <a:rPr kumimoji="1" lang="en-US" altLang="ja-JP" sz="2400" dirty="0"/>
              <a:t>3</a:t>
            </a:r>
            <a:r>
              <a:rPr kumimoji="1" lang="ja-JP" altLang="en-US" sz="2400" dirty="0"/>
              <a:t>種類あるように書いたが、</a:t>
            </a:r>
            <a:r>
              <a:rPr lang="ja-JP" altLang="en-US" sz="2400" dirty="0"/>
              <a:t>実は、</a:t>
            </a:r>
            <a:endParaRPr lang="en-US" altLang="ja-JP" sz="2400" dirty="0"/>
          </a:p>
          <a:p>
            <a:pPr marL="0" indent="0">
              <a:buNone/>
            </a:pPr>
            <a:r>
              <a:rPr lang="en-US" altLang="ja-JP" sz="2400" dirty="0"/>
              <a:t>Scaled Dot-Product Attention</a:t>
            </a:r>
            <a:r>
              <a:rPr lang="ja-JP" altLang="en-US" sz="2400" dirty="0"/>
              <a:t>は</a:t>
            </a:r>
            <a:r>
              <a:rPr lang="en-US" altLang="ja-JP" sz="2400" dirty="0"/>
              <a:t>Self-Attention</a:t>
            </a:r>
            <a:r>
              <a:rPr lang="ja-JP" altLang="en-US" sz="2400" dirty="0"/>
              <a:t>の中で使用する</a:t>
            </a:r>
            <a:r>
              <a:rPr lang="en-US" altLang="ja-JP" sz="2400" dirty="0"/>
              <a:t>Attention</a:t>
            </a:r>
            <a:r>
              <a:rPr lang="ja-JP" altLang="en-US" sz="2400" dirty="0"/>
              <a:t>活用に向けた内積化技術。</a:t>
            </a:r>
            <a:br>
              <a:rPr lang="en-US" altLang="ja-JP" sz="2400" dirty="0"/>
            </a:br>
            <a:r>
              <a:rPr lang="en-US" altLang="ja-JP" sz="2400" dirty="0"/>
              <a:t>Multi-Head Attention</a:t>
            </a:r>
            <a:r>
              <a:rPr lang="ja-JP" altLang="en-US" sz="2400" dirty="0"/>
              <a:t>は</a:t>
            </a:r>
            <a:r>
              <a:rPr lang="en-US" altLang="ja-JP" sz="2400" dirty="0"/>
              <a:t>Self-Attention</a:t>
            </a:r>
            <a:r>
              <a:rPr lang="ja-JP" altLang="en-US" sz="2400" dirty="0"/>
              <a:t>の入り口</a:t>
            </a:r>
            <a:r>
              <a:rPr lang="en-US" altLang="ja-JP" sz="2400" dirty="0"/>
              <a:t>(</a:t>
            </a:r>
            <a:r>
              <a:rPr lang="ja-JP" altLang="en-US" sz="2400" dirty="0"/>
              <a:t>入力の部分</a:t>
            </a:r>
            <a:r>
              <a:rPr lang="en-US" altLang="ja-JP" sz="2400" dirty="0"/>
              <a:t>)</a:t>
            </a:r>
            <a:r>
              <a:rPr lang="ja-JP" altLang="en-US" sz="2400" dirty="0"/>
              <a:t>を増やしたもの。</a:t>
            </a:r>
            <a:r>
              <a:rPr lang="ja-JP" altLang="en-US" sz="2400" b="1" dirty="0">
                <a:solidFill>
                  <a:srgbClr val="C00000"/>
                </a:solidFill>
              </a:rPr>
              <a:t>なので、内容的には</a:t>
            </a:r>
            <a:r>
              <a:rPr lang="en-US" altLang="ja-JP" sz="2400" b="1" dirty="0">
                <a:solidFill>
                  <a:srgbClr val="C00000"/>
                </a:solidFill>
              </a:rPr>
              <a:t>Self-Attention</a:t>
            </a:r>
            <a:r>
              <a:rPr lang="ja-JP" altLang="en-US" sz="2400" b="1" dirty="0">
                <a:solidFill>
                  <a:srgbClr val="C00000"/>
                </a:solidFill>
              </a:rPr>
              <a:t>の部分しかなく</a:t>
            </a:r>
            <a:r>
              <a:rPr lang="ja-JP" altLang="en-US" sz="2400" dirty="0"/>
              <a:t>、実装的にはより強化された</a:t>
            </a:r>
            <a:r>
              <a:rPr lang="en-US" altLang="ja-JP" sz="2400" dirty="0"/>
              <a:t>version</a:t>
            </a:r>
            <a:r>
              <a:rPr lang="ja-JP" altLang="en-US" sz="2400" dirty="0"/>
              <a:t>の</a:t>
            </a:r>
            <a:r>
              <a:rPr lang="en-US" altLang="ja-JP" sz="2400" dirty="0"/>
              <a:t>Multi-Head Attention</a:t>
            </a:r>
            <a:r>
              <a:rPr lang="ja-JP" altLang="en-US" sz="2400" dirty="0"/>
              <a:t>を使えばよい。</a:t>
            </a:r>
            <a:br>
              <a:rPr lang="en-US" altLang="ja-JP" dirty="0"/>
            </a:br>
            <a:endParaRPr lang="en-US" altLang="ja-JP" dirty="0"/>
          </a:p>
        </p:txBody>
      </p:sp>
      <p:pic>
        <p:nvPicPr>
          <p:cNvPr id="5" name="グラフィックス 4" descr="エイリアンの顔 枠線">
            <a:extLst>
              <a:ext uri="{FF2B5EF4-FFF2-40B4-BE49-F238E27FC236}">
                <a16:creationId xmlns:a16="http://schemas.microsoft.com/office/drawing/2014/main" id="{E008114D-033E-9710-1B06-F069045801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6029" y="4957990"/>
            <a:ext cx="1534885" cy="1534885"/>
          </a:xfrm>
          <a:prstGeom prst="rect">
            <a:avLst/>
          </a:prstGeom>
        </p:spPr>
      </p:pic>
      <p:pic>
        <p:nvPicPr>
          <p:cNvPr id="7" name="グラフィックス 6" descr="エイリアンの顔 単色塗りつぶし">
            <a:extLst>
              <a:ext uri="{FF2B5EF4-FFF2-40B4-BE49-F238E27FC236}">
                <a16:creationId xmlns:a16="http://schemas.microsoft.com/office/drawing/2014/main" id="{1AC868ED-3C34-7999-941E-86F00169D5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43326" y="5040085"/>
            <a:ext cx="500289" cy="500289"/>
          </a:xfrm>
          <a:prstGeom prst="rect">
            <a:avLst/>
          </a:prstGeom>
        </p:spPr>
      </p:pic>
      <p:pic>
        <p:nvPicPr>
          <p:cNvPr id="8" name="グラフィックス 7" descr="エイリアンの顔 枠線">
            <a:extLst>
              <a:ext uri="{FF2B5EF4-FFF2-40B4-BE49-F238E27FC236}">
                <a16:creationId xmlns:a16="http://schemas.microsoft.com/office/drawing/2014/main" id="{65D63503-63C8-E0BF-DB2B-AC557DF1AE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00648" y="4204095"/>
            <a:ext cx="1534885" cy="1534885"/>
          </a:xfrm>
          <a:prstGeom prst="rect">
            <a:avLst/>
          </a:prstGeom>
        </p:spPr>
      </p:pic>
      <p:pic>
        <p:nvPicPr>
          <p:cNvPr id="9" name="グラフィックス 8" descr="エイリアンの顔 枠線">
            <a:extLst>
              <a:ext uri="{FF2B5EF4-FFF2-40B4-BE49-F238E27FC236}">
                <a16:creationId xmlns:a16="http://schemas.microsoft.com/office/drawing/2014/main" id="{03F287E5-7D1E-B79C-24D4-75FC2EF4DC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9844" y="4223690"/>
            <a:ext cx="1534885" cy="1534885"/>
          </a:xfrm>
          <a:prstGeom prst="rect">
            <a:avLst/>
          </a:prstGeom>
        </p:spPr>
      </p:pic>
      <p:pic>
        <p:nvPicPr>
          <p:cNvPr id="10" name="グラフィックス 9" descr="エイリアンの顔 枠線">
            <a:extLst>
              <a:ext uri="{FF2B5EF4-FFF2-40B4-BE49-F238E27FC236}">
                <a16:creationId xmlns:a16="http://schemas.microsoft.com/office/drawing/2014/main" id="{B97B4DEF-3A4B-23C8-F88F-C36BC3E83E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53744" y="5435068"/>
            <a:ext cx="1534885" cy="1534885"/>
          </a:xfrm>
          <a:prstGeom prst="rect">
            <a:avLst/>
          </a:prstGeom>
        </p:spPr>
      </p:pic>
      <p:pic>
        <p:nvPicPr>
          <p:cNvPr id="11" name="グラフィックス 10" descr="エイリアンの顔 枠線">
            <a:extLst>
              <a:ext uri="{FF2B5EF4-FFF2-40B4-BE49-F238E27FC236}">
                <a16:creationId xmlns:a16="http://schemas.microsoft.com/office/drawing/2014/main" id="{6E77EEFB-2D76-CEE3-388B-7353B50DAE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23510" y="4201260"/>
            <a:ext cx="1534885" cy="1534885"/>
          </a:xfrm>
          <a:prstGeom prst="rect">
            <a:avLst/>
          </a:prstGeom>
        </p:spPr>
      </p:pic>
      <p:pic>
        <p:nvPicPr>
          <p:cNvPr id="12" name="グラフィックス 11" descr="エイリアンの顔 枠線">
            <a:extLst>
              <a:ext uri="{FF2B5EF4-FFF2-40B4-BE49-F238E27FC236}">
                <a16:creationId xmlns:a16="http://schemas.microsoft.com/office/drawing/2014/main" id="{FBD7D564-196B-1483-5004-578EAFE60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38656" y="4178713"/>
            <a:ext cx="1534885" cy="1534885"/>
          </a:xfrm>
          <a:prstGeom prst="rect">
            <a:avLst/>
          </a:prstGeom>
        </p:spPr>
      </p:pic>
      <p:pic>
        <p:nvPicPr>
          <p:cNvPr id="13" name="グラフィックス 12" descr="エイリアンの顔 枠線">
            <a:extLst>
              <a:ext uri="{FF2B5EF4-FFF2-40B4-BE49-F238E27FC236}">
                <a16:creationId xmlns:a16="http://schemas.microsoft.com/office/drawing/2014/main" id="{6819AC30-E724-13EA-F910-05081D38F2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8628" y="5433883"/>
            <a:ext cx="1534885" cy="1534885"/>
          </a:xfrm>
          <a:prstGeom prst="rect">
            <a:avLst/>
          </a:prstGeom>
        </p:spPr>
      </p:pic>
      <p:pic>
        <p:nvPicPr>
          <p:cNvPr id="14" name="グラフィックス 13" descr="エイリアンの顔 枠線">
            <a:extLst>
              <a:ext uri="{FF2B5EF4-FFF2-40B4-BE49-F238E27FC236}">
                <a16:creationId xmlns:a16="http://schemas.microsoft.com/office/drawing/2014/main" id="{AA594225-EDE6-94E5-E67C-DC33F7EB59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38656" y="5409433"/>
            <a:ext cx="1534885" cy="1534885"/>
          </a:xfrm>
          <a:prstGeom prst="rect">
            <a:avLst/>
          </a:prstGeom>
        </p:spPr>
      </p:pic>
      <p:pic>
        <p:nvPicPr>
          <p:cNvPr id="15" name="グラフィックス 14" descr="エイリアンの顔 枠線">
            <a:extLst>
              <a:ext uri="{FF2B5EF4-FFF2-40B4-BE49-F238E27FC236}">
                <a16:creationId xmlns:a16="http://schemas.microsoft.com/office/drawing/2014/main" id="{4D94F9B7-ED5C-3EE0-B7A4-CAA1DB69E9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39612" y="5433882"/>
            <a:ext cx="1534885" cy="1534885"/>
          </a:xfrm>
          <a:prstGeom prst="rect">
            <a:avLst/>
          </a:prstGeom>
        </p:spPr>
      </p:pic>
      <p:pic>
        <p:nvPicPr>
          <p:cNvPr id="16" name="グラフィックス 15" descr="エイリアンの顔 単色塗りつぶし">
            <a:extLst>
              <a:ext uri="{FF2B5EF4-FFF2-40B4-BE49-F238E27FC236}">
                <a16:creationId xmlns:a16="http://schemas.microsoft.com/office/drawing/2014/main" id="{02D3FE4F-8C2A-B08F-6E79-F801A7B28F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9851" y="5502430"/>
            <a:ext cx="500289" cy="500289"/>
          </a:xfrm>
          <a:prstGeom prst="rect">
            <a:avLst/>
          </a:prstGeom>
        </p:spPr>
      </p:pic>
      <p:pic>
        <p:nvPicPr>
          <p:cNvPr id="17" name="グラフィックス 16" descr="エイリアンの顔 単色塗りつぶし">
            <a:extLst>
              <a:ext uri="{FF2B5EF4-FFF2-40B4-BE49-F238E27FC236}">
                <a16:creationId xmlns:a16="http://schemas.microsoft.com/office/drawing/2014/main" id="{450389CC-E430-8A80-6DEC-420CD56501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3060" y="5519689"/>
            <a:ext cx="500289" cy="500289"/>
          </a:xfrm>
          <a:prstGeom prst="rect">
            <a:avLst/>
          </a:prstGeom>
        </p:spPr>
      </p:pic>
      <p:pic>
        <p:nvPicPr>
          <p:cNvPr id="18" name="グラフィックス 17" descr="エイリアンの顔 単色塗りつぶし">
            <a:extLst>
              <a:ext uri="{FF2B5EF4-FFF2-40B4-BE49-F238E27FC236}">
                <a16:creationId xmlns:a16="http://schemas.microsoft.com/office/drawing/2014/main" id="{44D4746F-9806-C628-7B2B-D9B87158CB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55952" y="4283904"/>
            <a:ext cx="500289" cy="500289"/>
          </a:xfrm>
          <a:prstGeom prst="rect">
            <a:avLst/>
          </a:prstGeom>
        </p:spPr>
      </p:pic>
      <p:pic>
        <p:nvPicPr>
          <p:cNvPr id="19" name="グラフィックス 18" descr="エイリアンの顔 単色塗りつぶし">
            <a:extLst>
              <a:ext uri="{FF2B5EF4-FFF2-40B4-BE49-F238E27FC236}">
                <a16:creationId xmlns:a16="http://schemas.microsoft.com/office/drawing/2014/main" id="{CE6B6244-7357-6CE7-010B-66B202067F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6911" y="4309936"/>
            <a:ext cx="500289" cy="500289"/>
          </a:xfrm>
          <a:prstGeom prst="rect">
            <a:avLst/>
          </a:prstGeom>
        </p:spPr>
      </p:pic>
      <p:pic>
        <p:nvPicPr>
          <p:cNvPr id="20" name="グラフィックス 19" descr="エイリアンの顔 単色塗りつぶし">
            <a:extLst>
              <a:ext uri="{FF2B5EF4-FFF2-40B4-BE49-F238E27FC236}">
                <a16:creationId xmlns:a16="http://schemas.microsoft.com/office/drawing/2014/main" id="{A4B93BF2-FC35-6D3A-DD1B-F3C3C941BD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05925" y="4315896"/>
            <a:ext cx="500289" cy="500289"/>
          </a:xfrm>
          <a:prstGeom prst="rect">
            <a:avLst/>
          </a:prstGeom>
        </p:spPr>
      </p:pic>
      <p:pic>
        <p:nvPicPr>
          <p:cNvPr id="21" name="グラフィックス 20" descr="エイリアンの顔 単色塗りつぶし">
            <a:extLst>
              <a:ext uri="{FF2B5EF4-FFF2-40B4-BE49-F238E27FC236}">
                <a16:creationId xmlns:a16="http://schemas.microsoft.com/office/drawing/2014/main" id="{9986804D-EFEB-83CF-5F9E-804556D996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71041" y="4316614"/>
            <a:ext cx="500289" cy="500289"/>
          </a:xfrm>
          <a:prstGeom prst="rect">
            <a:avLst/>
          </a:prstGeom>
        </p:spPr>
      </p:pic>
      <p:pic>
        <p:nvPicPr>
          <p:cNvPr id="22" name="グラフィックス 21" descr="エイリアンの顔 単色塗りつぶし">
            <a:extLst>
              <a:ext uri="{FF2B5EF4-FFF2-40B4-BE49-F238E27FC236}">
                <a16:creationId xmlns:a16="http://schemas.microsoft.com/office/drawing/2014/main" id="{EE252594-6046-0919-8894-EACFDE5969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6911" y="5513276"/>
            <a:ext cx="500289" cy="500289"/>
          </a:xfrm>
          <a:prstGeom prst="rect">
            <a:avLst/>
          </a:prstGeom>
        </p:spPr>
      </p:pic>
      <p:pic>
        <p:nvPicPr>
          <p:cNvPr id="23" name="グラフィックス 22" descr="エイリアンの顔 単色塗りつぶし">
            <a:extLst>
              <a:ext uri="{FF2B5EF4-FFF2-40B4-BE49-F238E27FC236}">
                <a16:creationId xmlns:a16="http://schemas.microsoft.com/office/drawing/2014/main" id="{8CCD22D0-2FBD-5D00-9C26-78353093FD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17945" y="5514655"/>
            <a:ext cx="500289" cy="500289"/>
          </a:xfrm>
          <a:prstGeom prst="rect">
            <a:avLst/>
          </a:prstGeom>
        </p:spPr>
      </p:pic>
      <p:cxnSp>
        <p:nvCxnSpPr>
          <p:cNvPr id="25" name="直線コネクタ 24">
            <a:extLst>
              <a:ext uri="{FF2B5EF4-FFF2-40B4-BE49-F238E27FC236}">
                <a16:creationId xmlns:a16="http://schemas.microsoft.com/office/drawing/2014/main" id="{5C765199-FDD3-E953-4573-E5F6EAABA38C}"/>
              </a:ext>
            </a:extLst>
          </p:cNvPr>
          <p:cNvCxnSpPr/>
          <p:nvPr/>
        </p:nvCxnSpPr>
        <p:spPr>
          <a:xfrm flipV="1">
            <a:off x="2193470" y="4844191"/>
            <a:ext cx="1148444" cy="446038"/>
          </a:xfrm>
          <a:prstGeom prst="line">
            <a:avLst/>
          </a:prstGeom>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CD6F0269-45E2-42AF-41A4-9269E86CF1BA}"/>
              </a:ext>
            </a:extLst>
          </p:cNvPr>
          <p:cNvSpPr txBox="1"/>
          <p:nvPr/>
        </p:nvSpPr>
        <p:spPr>
          <a:xfrm>
            <a:off x="3339193" y="4403496"/>
            <a:ext cx="1716992" cy="2031325"/>
          </a:xfrm>
          <a:prstGeom prst="rect">
            <a:avLst/>
          </a:prstGeom>
          <a:noFill/>
          <a:ln>
            <a:solidFill>
              <a:schemeClr val="tx1"/>
            </a:solidFill>
          </a:ln>
        </p:spPr>
        <p:txBody>
          <a:bodyPr wrap="square" rtlCol="0">
            <a:spAutoFit/>
          </a:bodyPr>
          <a:lstStyle/>
          <a:p>
            <a:r>
              <a:rPr kumimoji="1" lang="en-US" altLang="ja-JP" dirty="0"/>
              <a:t>Scaled Dot Product Attention</a:t>
            </a:r>
          </a:p>
          <a:p>
            <a:r>
              <a:rPr kumimoji="1" lang="ja-JP" altLang="en-US" dirty="0"/>
              <a:t>これは、</a:t>
            </a:r>
            <a:r>
              <a:rPr kumimoji="1" lang="en-US" altLang="ja-JP" dirty="0"/>
              <a:t>Self-Attention</a:t>
            </a:r>
            <a:r>
              <a:rPr kumimoji="1" lang="ja-JP" altLang="en-US" dirty="0"/>
              <a:t>の中で利用される計算の一部。</a:t>
            </a:r>
          </a:p>
        </p:txBody>
      </p:sp>
      <p:sp>
        <p:nvSpPr>
          <p:cNvPr id="27" name="正方形/長方形 26">
            <a:extLst>
              <a:ext uri="{FF2B5EF4-FFF2-40B4-BE49-F238E27FC236}">
                <a16:creationId xmlns:a16="http://schemas.microsoft.com/office/drawing/2014/main" id="{6B097704-F2C7-6EE4-85CD-8CAE419CD94F}"/>
              </a:ext>
            </a:extLst>
          </p:cNvPr>
          <p:cNvSpPr/>
          <p:nvPr/>
        </p:nvSpPr>
        <p:spPr>
          <a:xfrm>
            <a:off x="1426028" y="4957990"/>
            <a:ext cx="1550986" cy="153488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195B014-43EF-0FE3-BD60-6121B8740503}"/>
              </a:ext>
            </a:extLst>
          </p:cNvPr>
          <p:cNvSpPr/>
          <p:nvPr/>
        </p:nvSpPr>
        <p:spPr>
          <a:xfrm>
            <a:off x="5478006" y="4321138"/>
            <a:ext cx="5875793" cy="247137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54FA5776-852D-604B-FEBB-AAA081FD525F}"/>
              </a:ext>
            </a:extLst>
          </p:cNvPr>
          <p:cNvSpPr txBox="1"/>
          <p:nvPr/>
        </p:nvSpPr>
        <p:spPr>
          <a:xfrm>
            <a:off x="856961" y="4578737"/>
            <a:ext cx="1865919" cy="369332"/>
          </a:xfrm>
          <a:prstGeom prst="rect">
            <a:avLst/>
          </a:prstGeom>
          <a:noFill/>
        </p:spPr>
        <p:txBody>
          <a:bodyPr wrap="square" rtlCol="0">
            <a:spAutoFit/>
          </a:bodyPr>
          <a:lstStyle/>
          <a:p>
            <a:r>
              <a:rPr kumimoji="1" lang="en-US" altLang="ja-JP" b="1" dirty="0">
                <a:solidFill>
                  <a:schemeClr val="accent2">
                    <a:lumMod val="60000"/>
                    <a:lumOff val="40000"/>
                  </a:schemeClr>
                </a:solidFill>
              </a:rPr>
              <a:t>Self-Attention</a:t>
            </a:r>
            <a:endParaRPr kumimoji="1" lang="ja-JP" altLang="en-US" b="1" dirty="0">
              <a:solidFill>
                <a:schemeClr val="accent2">
                  <a:lumMod val="60000"/>
                  <a:lumOff val="40000"/>
                </a:schemeClr>
              </a:solidFill>
            </a:endParaRPr>
          </a:p>
        </p:txBody>
      </p:sp>
      <p:sp>
        <p:nvSpPr>
          <p:cNvPr id="30" name="テキスト ボックス 29">
            <a:extLst>
              <a:ext uri="{FF2B5EF4-FFF2-40B4-BE49-F238E27FC236}">
                <a16:creationId xmlns:a16="http://schemas.microsoft.com/office/drawing/2014/main" id="{47FE971E-8843-091A-19EA-C35EE37BB37C}"/>
              </a:ext>
            </a:extLst>
          </p:cNvPr>
          <p:cNvSpPr txBox="1"/>
          <p:nvPr/>
        </p:nvSpPr>
        <p:spPr>
          <a:xfrm>
            <a:off x="5017931" y="3892267"/>
            <a:ext cx="7356949" cy="523220"/>
          </a:xfrm>
          <a:prstGeom prst="rect">
            <a:avLst/>
          </a:prstGeom>
          <a:noFill/>
        </p:spPr>
        <p:txBody>
          <a:bodyPr wrap="square" rtlCol="0">
            <a:spAutoFit/>
          </a:bodyPr>
          <a:lstStyle/>
          <a:p>
            <a:r>
              <a:rPr lang="en-US" altLang="ja-JP" sz="2800" b="1" i="1" dirty="0">
                <a:solidFill>
                  <a:srgbClr val="C00000"/>
                </a:solidFill>
              </a:rPr>
              <a:t>Multi-Head</a:t>
            </a:r>
            <a:r>
              <a:rPr lang="ja-JP" altLang="en-US" sz="2800" b="1" dirty="0">
                <a:solidFill>
                  <a:srgbClr val="C00000"/>
                </a:solidFill>
              </a:rPr>
              <a:t> </a:t>
            </a:r>
            <a:r>
              <a:rPr kumimoji="1" lang="en-US" altLang="ja-JP" sz="2800" b="1" dirty="0">
                <a:solidFill>
                  <a:srgbClr val="C00000"/>
                </a:solidFill>
              </a:rPr>
              <a:t>Attention(</a:t>
            </a:r>
            <a:r>
              <a:rPr kumimoji="1" lang="ja-JP" altLang="en-US" sz="2800" b="1" dirty="0">
                <a:solidFill>
                  <a:srgbClr val="C00000"/>
                </a:solidFill>
              </a:rPr>
              <a:t>初回論文では</a:t>
            </a:r>
            <a:r>
              <a:rPr kumimoji="1" lang="en-US" altLang="ja-JP" sz="2800" b="1" dirty="0">
                <a:solidFill>
                  <a:srgbClr val="C00000"/>
                </a:solidFill>
              </a:rPr>
              <a:t>8</a:t>
            </a:r>
            <a:r>
              <a:rPr lang="ja-JP" altLang="en-US" sz="2800" b="1" dirty="0">
                <a:solidFill>
                  <a:srgbClr val="C00000"/>
                </a:solidFill>
              </a:rPr>
              <a:t>組</a:t>
            </a:r>
            <a:r>
              <a:rPr lang="en-US" altLang="ja-JP" sz="2800" b="1" dirty="0">
                <a:solidFill>
                  <a:srgbClr val="C00000"/>
                </a:solidFill>
              </a:rPr>
              <a:t>)</a:t>
            </a:r>
            <a:endParaRPr kumimoji="1" lang="ja-JP" altLang="en-US" sz="2800" b="1" dirty="0">
              <a:solidFill>
                <a:srgbClr val="C00000"/>
              </a:solidFill>
            </a:endParaRPr>
          </a:p>
        </p:txBody>
      </p:sp>
    </p:spTree>
    <p:extLst>
      <p:ext uri="{BB962C8B-B14F-4D97-AF65-F5344CB8AC3E}">
        <p14:creationId xmlns:p14="http://schemas.microsoft.com/office/powerpoint/2010/main" val="712092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C3C11C-B02C-1B68-3731-ED6DBF1F095E}"/>
              </a:ext>
            </a:extLst>
          </p:cNvPr>
          <p:cNvSpPr>
            <a:spLocks noGrp="1"/>
          </p:cNvSpPr>
          <p:nvPr>
            <p:ph type="title"/>
          </p:nvPr>
        </p:nvSpPr>
        <p:spPr>
          <a:xfrm>
            <a:off x="838200" y="365125"/>
            <a:ext cx="10515600" cy="1138555"/>
          </a:xfrm>
        </p:spPr>
        <p:txBody>
          <a:bodyPr>
            <a:normAutofit/>
          </a:bodyPr>
          <a:lstStyle/>
          <a:p>
            <a:r>
              <a:rPr kumimoji="1" lang="en-US" altLang="ja-JP" dirty="0"/>
              <a:t>Self-Attention</a:t>
            </a:r>
            <a:r>
              <a:rPr lang="ja-JP" altLang="en-US" dirty="0"/>
              <a:t>の</a:t>
            </a:r>
            <a:r>
              <a:rPr lang="ja-JP" altLang="en-US"/>
              <a:t>計算解説</a:t>
            </a:r>
            <a:endParaRPr kumimoji="1" lang="ja-JP" altLang="en-US" dirty="0"/>
          </a:p>
        </p:txBody>
      </p:sp>
      <p:sp>
        <p:nvSpPr>
          <p:cNvPr id="3" name="コンテンツ プレースホルダー 2">
            <a:extLst>
              <a:ext uri="{FF2B5EF4-FFF2-40B4-BE49-F238E27FC236}">
                <a16:creationId xmlns:a16="http://schemas.microsoft.com/office/drawing/2014/main" id="{9E4C2615-A185-0EC6-A5D9-5EC32BDA4E56}"/>
              </a:ext>
            </a:extLst>
          </p:cNvPr>
          <p:cNvSpPr>
            <a:spLocks noGrp="1"/>
          </p:cNvSpPr>
          <p:nvPr>
            <p:ph idx="1"/>
          </p:nvPr>
        </p:nvSpPr>
        <p:spPr/>
        <p:txBody>
          <a:bodyPr/>
          <a:lstStyle/>
          <a:p>
            <a:r>
              <a:rPr kumimoji="1" lang="ja-JP" altLang="en-US" dirty="0"/>
              <a:t>前ページでみたように、</a:t>
            </a:r>
            <a:r>
              <a:rPr kumimoji="1" lang="en-US" altLang="ja-JP" dirty="0"/>
              <a:t>M</a:t>
            </a:r>
            <a:r>
              <a:rPr lang="en-US" altLang="ja-JP" dirty="0"/>
              <a:t>ulti-Head Attention</a:t>
            </a:r>
            <a:r>
              <a:rPr lang="ja-JP" altLang="en-US" dirty="0"/>
              <a:t>は入力部分を増やしただけなので、</a:t>
            </a:r>
            <a:r>
              <a:rPr lang="en-US" altLang="ja-JP" dirty="0"/>
              <a:t>Self-Attention</a:t>
            </a:r>
            <a:r>
              <a:rPr lang="ja-JP" altLang="en-US" dirty="0"/>
              <a:t>さえ理解できれば良いだろう。次のようになる。</a:t>
            </a:r>
            <a:endParaRPr kumimoji="1" lang="ja-JP" altLang="en-US" dirty="0"/>
          </a:p>
        </p:txBody>
      </p:sp>
      <p:sp>
        <p:nvSpPr>
          <p:cNvPr id="4" name="テキスト ボックス 3">
            <a:extLst>
              <a:ext uri="{FF2B5EF4-FFF2-40B4-BE49-F238E27FC236}">
                <a16:creationId xmlns:a16="http://schemas.microsoft.com/office/drawing/2014/main" id="{C3D1A610-7D09-E517-0C86-D3786CCB5A8A}"/>
              </a:ext>
            </a:extLst>
          </p:cNvPr>
          <p:cNvSpPr txBox="1"/>
          <p:nvPr/>
        </p:nvSpPr>
        <p:spPr>
          <a:xfrm>
            <a:off x="838200" y="3312160"/>
            <a:ext cx="461665" cy="3464560"/>
          </a:xfrm>
          <a:prstGeom prst="rect">
            <a:avLst/>
          </a:prstGeom>
          <a:noFill/>
          <a:ln>
            <a:solidFill>
              <a:schemeClr val="tx1"/>
            </a:solidFill>
          </a:ln>
        </p:spPr>
        <p:txBody>
          <a:bodyPr vert="eaVert" wrap="square" rtlCol="0">
            <a:spAutoFit/>
          </a:bodyPr>
          <a:lstStyle/>
          <a:p>
            <a:r>
              <a:rPr lang="ja-JP" altLang="en-US" dirty="0"/>
              <a:t>私 は 昨日 バナナ を 買っ た 。</a:t>
            </a:r>
            <a:endParaRPr kumimoji="1" lang="ja-JP" altLang="en-US" dirty="0"/>
          </a:p>
        </p:txBody>
      </p:sp>
      <p:sp>
        <p:nvSpPr>
          <p:cNvPr id="5" name="楕円 4">
            <a:extLst>
              <a:ext uri="{FF2B5EF4-FFF2-40B4-BE49-F238E27FC236}">
                <a16:creationId xmlns:a16="http://schemas.microsoft.com/office/drawing/2014/main" id="{EFFDAEAE-F212-B48E-B71F-2E5DDA0BB3C2}"/>
              </a:ext>
            </a:extLst>
          </p:cNvPr>
          <p:cNvSpPr/>
          <p:nvPr/>
        </p:nvSpPr>
        <p:spPr>
          <a:xfrm>
            <a:off x="899160" y="3250883"/>
            <a:ext cx="461665" cy="4470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1FFB33D0-F829-5184-8289-7931CB1055B7}"/>
              </a:ext>
            </a:extLst>
          </p:cNvPr>
          <p:cNvCxnSpPr>
            <a:cxnSpLocks/>
          </p:cNvCxnSpPr>
          <p:nvPr/>
        </p:nvCxnSpPr>
        <p:spPr>
          <a:xfrm flipV="1">
            <a:off x="1168400" y="3336290"/>
            <a:ext cx="1930400" cy="138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DC9DA465-94ED-98B0-B0E9-D0DC465C354C}"/>
              </a:ext>
            </a:extLst>
          </p:cNvPr>
          <p:cNvCxnSpPr>
            <a:cxnSpLocks/>
          </p:cNvCxnSpPr>
          <p:nvPr/>
        </p:nvCxnSpPr>
        <p:spPr>
          <a:xfrm>
            <a:off x="1168400" y="3498216"/>
            <a:ext cx="1910080" cy="565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ED9A5D85-2F10-C5D2-F79C-22573CCC03E8}"/>
              </a:ext>
            </a:extLst>
          </p:cNvPr>
          <p:cNvCxnSpPr>
            <a:cxnSpLocks/>
          </p:cNvCxnSpPr>
          <p:nvPr/>
        </p:nvCxnSpPr>
        <p:spPr>
          <a:xfrm>
            <a:off x="1137920" y="3464560"/>
            <a:ext cx="1940560" cy="134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AEF2F52E-2906-4B21-DE25-B1C12BAB8D7E}"/>
              </a:ext>
            </a:extLst>
          </p:cNvPr>
          <p:cNvSpPr/>
          <p:nvPr/>
        </p:nvSpPr>
        <p:spPr>
          <a:xfrm>
            <a:off x="1457652" y="2951480"/>
            <a:ext cx="1321415" cy="1859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同一の</a:t>
            </a:r>
            <a:r>
              <a:rPr kumimoji="1" lang="en-US" altLang="ja-JP" dirty="0" err="1"/>
              <a:t>Wq</a:t>
            </a:r>
            <a:r>
              <a:rPr kumimoji="1" lang="en-US" altLang="ja-JP" dirty="0"/>
              <a:t>, </a:t>
            </a:r>
            <a:r>
              <a:rPr kumimoji="1" lang="en-US" altLang="ja-JP" dirty="0" err="1"/>
              <a:t>Wk,Wv</a:t>
            </a:r>
            <a:r>
              <a:rPr kumimoji="1" lang="ja-JP" altLang="en-US" dirty="0"/>
              <a:t>行列</a:t>
            </a:r>
          </a:p>
        </p:txBody>
      </p:sp>
      <p:sp>
        <p:nvSpPr>
          <p:cNvPr id="18" name="矢印: 下 17">
            <a:extLst>
              <a:ext uri="{FF2B5EF4-FFF2-40B4-BE49-F238E27FC236}">
                <a16:creationId xmlns:a16="http://schemas.microsoft.com/office/drawing/2014/main" id="{4B76682B-141A-3EEB-A410-E90533148EA8}"/>
              </a:ext>
            </a:extLst>
          </p:cNvPr>
          <p:cNvSpPr/>
          <p:nvPr/>
        </p:nvSpPr>
        <p:spPr>
          <a:xfrm>
            <a:off x="1950720" y="4683760"/>
            <a:ext cx="375920" cy="1940560"/>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6" name="表 26">
            <a:extLst>
              <a:ext uri="{FF2B5EF4-FFF2-40B4-BE49-F238E27FC236}">
                <a16:creationId xmlns:a16="http://schemas.microsoft.com/office/drawing/2014/main" id="{4C53656F-6E4E-2F32-2D82-C6A789F3EEB5}"/>
              </a:ext>
            </a:extLst>
          </p:cNvPr>
          <p:cNvGraphicFramePr>
            <a:graphicFrameLocks noGrp="1"/>
          </p:cNvGraphicFramePr>
          <p:nvPr/>
        </p:nvGraphicFramePr>
        <p:xfrm>
          <a:off x="3228340" y="3132456"/>
          <a:ext cx="2651760" cy="365760"/>
        </p:xfrm>
        <a:graphic>
          <a:graphicData uri="http://schemas.openxmlformats.org/drawingml/2006/table">
            <a:tbl>
              <a:tblPr firstRow="1" bandRow="1">
                <a:tableStyleId>{5C22544A-7EE6-4342-B048-85BDC9FD1C3A}</a:tableStyleId>
              </a:tblPr>
              <a:tblGrid>
                <a:gridCol w="883920">
                  <a:extLst>
                    <a:ext uri="{9D8B030D-6E8A-4147-A177-3AD203B41FA5}">
                      <a16:colId xmlns:a16="http://schemas.microsoft.com/office/drawing/2014/main" val="2084633462"/>
                    </a:ext>
                  </a:extLst>
                </a:gridCol>
                <a:gridCol w="883920">
                  <a:extLst>
                    <a:ext uri="{9D8B030D-6E8A-4147-A177-3AD203B41FA5}">
                      <a16:colId xmlns:a16="http://schemas.microsoft.com/office/drawing/2014/main" val="3173968242"/>
                    </a:ext>
                  </a:extLst>
                </a:gridCol>
                <a:gridCol w="883920">
                  <a:extLst>
                    <a:ext uri="{9D8B030D-6E8A-4147-A177-3AD203B41FA5}">
                      <a16:colId xmlns:a16="http://schemas.microsoft.com/office/drawing/2014/main" val="714112261"/>
                    </a:ext>
                  </a:extLst>
                </a:gridCol>
              </a:tblGrid>
              <a:tr h="216746">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93252216"/>
                  </a:ext>
                </a:extLst>
              </a:tr>
            </a:tbl>
          </a:graphicData>
        </a:graphic>
      </p:graphicFrame>
      <p:graphicFrame>
        <p:nvGraphicFramePr>
          <p:cNvPr id="27" name="表 26">
            <a:extLst>
              <a:ext uri="{FF2B5EF4-FFF2-40B4-BE49-F238E27FC236}">
                <a16:creationId xmlns:a16="http://schemas.microsoft.com/office/drawing/2014/main" id="{BD3C03F5-E65A-5AF8-5F13-A142F566FFB9}"/>
              </a:ext>
            </a:extLst>
          </p:cNvPr>
          <p:cNvGraphicFramePr>
            <a:graphicFrameLocks noGrp="1"/>
          </p:cNvGraphicFramePr>
          <p:nvPr/>
        </p:nvGraphicFramePr>
        <p:xfrm>
          <a:off x="3218333" y="3936842"/>
          <a:ext cx="2651760" cy="365760"/>
        </p:xfrm>
        <a:graphic>
          <a:graphicData uri="http://schemas.openxmlformats.org/drawingml/2006/table">
            <a:tbl>
              <a:tblPr firstRow="1" bandRow="1">
                <a:tableStyleId>{5C22544A-7EE6-4342-B048-85BDC9FD1C3A}</a:tableStyleId>
              </a:tblPr>
              <a:tblGrid>
                <a:gridCol w="883920">
                  <a:extLst>
                    <a:ext uri="{9D8B030D-6E8A-4147-A177-3AD203B41FA5}">
                      <a16:colId xmlns:a16="http://schemas.microsoft.com/office/drawing/2014/main" val="2084633462"/>
                    </a:ext>
                  </a:extLst>
                </a:gridCol>
                <a:gridCol w="883920">
                  <a:extLst>
                    <a:ext uri="{9D8B030D-6E8A-4147-A177-3AD203B41FA5}">
                      <a16:colId xmlns:a16="http://schemas.microsoft.com/office/drawing/2014/main" val="3173968242"/>
                    </a:ext>
                  </a:extLst>
                </a:gridCol>
                <a:gridCol w="883920">
                  <a:extLst>
                    <a:ext uri="{9D8B030D-6E8A-4147-A177-3AD203B41FA5}">
                      <a16:colId xmlns:a16="http://schemas.microsoft.com/office/drawing/2014/main" val="714112261"/>
                    </a:ext>
                  </a:extLst>
                </a:gridCol>
              </a:tblGrid>
              <a:tr h="216746">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93252216"/>
                  </a:ext>
                </a:extLst>
              </a:tr>
            </a:tbl>
          </a:graphicData>
        </a:graphic>
      </p:graphicFrame>
      <p:graphicFrame>
        <p:nvGraphicFramePr>
          <p:cNvPr id="28" name="表 26">
            <a:extLst>
              <a:ext uri="{FF2B5EF4-FFF2-40B4-BE49-F238E27FC236}">
                <a16:creationId xmlns:a16="http://schemas.microsoft.com/office/drawing/2014/main" id="{D45D078E-C4C4-ABEB-1CDE-42F03FB58524}"/>
              </a:ext>
            </a:extLst>
          </p:cNvPr>
          <p:cNvGraphicFramePr>
            <a:graphicFrameLocks noGrp="1"/>
          </p:cNvGraphicFramePr>
          <p:nvPr/>
        </p:nvGraphicFramePr>
        <p:xfrm>
          <a:off x="3218333" y="4704080"/>
          <a:ext cx="2651760" cy="365760"/>
        </p:xfrm>
        <a:graphic>
          <a:graphicData uri="http://schemas.openxmlformats.org/drawingml/2006/table">
            <a:tbl>
              <a:tblPr firstRow="1" bandRow="1">
                <a:tableStyleId>{5C22544A-7EE6-4342-B048-85BDC9FD1C3A}</a:tableStyleId>
              </a:tblPr>
              <a:tblGrid>
                <a:gridCol w="883920">
                  <a:extLst>
                    <a:ext uri="{9D8B030D-6E8A-4147-A177-3AD203B41FA5}">
                      <a16:colId xmlns:a16="http://schemas.microsoft.com/office/drawing/2014/main" val="2084633462"/>
                    </a:ext>
                  </a:extLst>
                </a:gridCol>
                <a:gridCol w="883920">
                  <a:extLst>
                    <a:ext uri="{9D8B030D-6E8A-4147-A177-3AD203B41FA5}">
                      <a16:colId xmlns:a16="http://schemas.microsoft.com/office/drawing/2014/main" val="3173968242"/>
                    </a:ext>
                  </a:extLst>
                </a:gridCol>
                <a:gridCol w="883920">
                  <a:extLst>
                    <a:ext uri="{9D8B030D-6E8A-4147-A177-3AD203B41FA5}">
                      <a16:colId xmlns:a16="http://schemas.microsoft.com/office/drawing/2014/main" val="714112261"/>
                    </a:ext>
                  </a:extLst>
                </a:gridCol>
              </a:tblGrid>
              <a:tr h="216746">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93252216"/>
                  </a:ext>
                </a:extLst>
              </a:tr>
            </a:tbl>
          </a:graphicData>
        </a:graphic>
      </p:graphicFrame>
      <p:sp>
        <p:nvSpPr>
          <p:cNvPr id="29" name="テキスト ボックス 28">
            <a:extLst>
              <a:ext uri="{FF2B5EF4-FFF2-40B4-BE49-F238E27FC236}">
                <a16:creationId xmlns:a16="http://schemas.microsoft.com/office/drawing/2014/main" id="{A50B4548-6EF1-9A16-95BD-545A1421A623}"/>
              </a:ext>
            </a:extLst>
          </p:cNvPr>
          <p:cNvSpPr txBox="1"/>
          <p:nvPr/>
        </p:nvSpPr>
        <p:spPr>
          <a:xfrm>
            <a:off x="4450695" y="2786818"/>
            <a:ext cx="1442722" cy="369332"/>
          </a:xfrm>
          <a:prstGeom prst="rect">
            <a:avLst/>
          </a:prstGeom>
          <a:noFill/>
        </p:spPr>
        <p:txBody>
          <a:bodyPr wrap="square" rtlCol="0">
            <a:spAutoFit/>
          </a:bodyPr>
          <a:lstStyle/>
          <a:p>
            <a:r>
              <a:rPr lang="en-US" altLang="ja-JP" dirty="0"/>
              <a:t>q</a:t>
            </a:r>
            <a:r>
              <a:rPr kumimoji="1" lang="en-US" altLang="ja-JP" dirty="0"/>
              <a:t>1=query1</a:t>
            </a:r>
            <a:endParaRPr kumimoji="1" lang="ja-JP" altLang="en-US" dirty="0"/>
          </a:p>
        </p:txBody>
      </p:sp>
      <p:sp>
        <p:nvSpPr>
          <p:cNvPr id="30" name="テキスト ボックス 29">
            <a:extLst>
              <a:ext uri="{FF2B5EF4-FFF2-40B4-BE49-F238E27FC236}">
                <a16:creationId xmlns:a16="http://schemas.microsoft.com/office/drawing/2014/main" id="{1B3C72FB-67A8-0389-DA1A-FBE831DF4104}"/>
              </a:ext>
            </a:extLst>
          </p:cNvPr>
          <p:cNvSpPr txBox="1"/>
          <p:nvPr/>
        </p:nvSpPr>
        <p:spPr>
          <a:xfrm>
            <a:off x="3970173" y="4382374"/>
            <a:ext cx="1321415" cy="369332"/>
          </a:xfrm>
          <a:prstGeom prst="rect">
            <a:avLst/>
          </a:prstGeom>
          <a:noFill/>
        </p:spPr>
        <p:txBody>
          <a:bodyPr wrap="square" rtlCol="0">
            <a:spAutoFit/>
          </a:bodyPr>
          <a:lstStyle/>
          <a:p>
            <a:r>
              <a:rPr kumimoji="1" lang="en-US" altLang="ja-JP" dirty="0"/>
              <a:t>v1=value1</a:t>
            </a:r>
            <a:endParaRPr kumimoji="1" lang="ja-JP" altLang="en-US" dirty="0"/>
          </a:p>
        </p:txBody>
      </p:sp>
      <p:sp>
        <p:nvSpPr>
          <p:cNvPr id="31" name="テキスト ボックス 30">
            <a:extLst>
              <a:ext uri="{FF2B5EF4-FFF2-40B4-BE49-F238E27FC236}">
                <a16:creationId xmlns:a16="http://schemas.microsoft.com/office/drawing/2014/main" id="{7CECBFD7-C925-8AF6-5317-3313740C7D8D}"/>
              </a:ext>
            </a:extLst>
          </p:cNvPr>
          <p:cNvSpPr txBox="1"/>
          <p:nvPr/>
        </p:nvSpPr>
        <p:spPr>
          <a:xfrm>
            <a:off x="4063693" y="3574416"/>
            <a:ext cx="1321415" cy="369332"/>
          </a:xfrm>
          <a:prstGeom prst="rect">
            <a:avLst/>
          </a:prstGeom>
          <a:noFill/>
        </p:spPr>
        <p:txBody>
          <a:bodyPr wrap="square" rtlCol="0">
            <a:spAutoFit/>
          </a:bodyPr>
          <a:lstStyle/>
          <a:p>
            <a:r>
              <a:rPr kumimoji="1" lang="en-US" altLang="ja-JP" dirty="0"/>
              <a:t>k1=key1</a:t>
            </a:r>
            <a:endParaRPr kumimoji="1" lang="ja-JP" altLang="en-US" dirty="0"/>
          </a:p>
        </p:txBody>
      </p:sp>
      <p:sp>
        <p:nvSpPr>
          <p:cNvPr id="32" name="テキスト ボックス 31">
            <a:extLst>
              <a:ext uri="{FF2B5EF4-FFF2-40B4-BE49-F238E27FC236}">
                <a16:creationId xmlns:a16="http://schemas.microsoft.com/office/drawing/2014/main" id="{FEC784A1-C86E-3EA4-DD68-0A042EC10217}"/>
              </a:ext>
            </a:extLst>
          </p:cNvPr>
          <p:cNvSpPr txBox="1"/>
          <p:nvPr/>
        </p:nvSpPr>
        <p:spPr>
          <a:xfrm>
            <a:off x="2977495" y="5309195"/>
            <a:ext cx="1321415" cy="369332"/>
          </a:xfrm>
          <a:prstGeom prst="rect">
            <a:avLst/>
          </a:prstGeom>
          <a:noFill/>
        </p:spPr>
        <p:txBody>
          <a:bodyPr wrap="square" rtlCol="0">
            <a:spAutoFit/>
          </a:bodyPr>
          <a:lstStyle/>
          <a:p>
            <a:r>
              <a:rPr kumimoji="1" lang="en-US" altLang="ja-JP" dirty="0"/>
              <a:t>q2</a:t>
            </a:r>
            <a:endParaRPr kumimoji="1" lang="ja-JP" altLang="en-US" dirty="0"/>
          </a:p>
        </p:txBody>
      </p:sp>
      <p:sp>
        <p:nvSpPr>
          <p:cNvPr id="33" name="テキスト ボックス 32">
            <a:extLst>
              <a:ext uri="{FF2B5EF4-FFF2-40B4-BE49-F238E27FC236}">
                <a16:creationId xmlns:a16="http://schemas.microsoft.com/office/drawing/2014/main" id="{20C964CD-F504-4F59-6B25-B0E41F82348D}"/>
              </a:ext>
            </a:extLst>
          </p:cNvPr>
          <p:cNvSpPr txBox="1"/>
          <p:nvPr/>
        </p:nvSpPr>
        <p:spPr>
          <a:xfrm>
            <a:off x="2977187" y="5532873"/>
            <a:ext cx="1321415" cy="369332"/>
          </a:xfrm>
          <a:prstGeom prst="rect">
            <a:avLst/>
          </a:prstGeom>
          <a:noFill/>
        </p:spPr>
        <p:txBody>
          <a:bodyPr wrap="square" rtlCol="0">
            <a:spAutoFit/>
          </a:bodyPr>
          <a:lstStyle/>
          <a:p>
            <a:r>
              <a:rPr lang="en-US" altLang="ja-JP" dirty="0"/>
              <a:t>k2</a:t>
            </a:r>
            <a:endParaRPr kumimoji="1" lang="ja-JP" altLang="en-US" dirty="0"/>
          </a:p>
        </p:txBody>
      </p:sp>
      <p:sp>
        <p:nvSpPr>
          <p:cNvPr id="34" name="テキスト ボックス 33">
            <a:extLst>
              <a:ext uri="{FF2B5EF4-FFF2-40B4-BE49-F238E27FC236}">
                <a16:creationId xmlns:a16="http://schemas.microsoft.com/office/drawing/2014/main" id="{56D7B472-CCD4-1370-7A0B-755E72D912F7}"/>
              </a:ext>
            </a:extLst>
          </p:cNvPr>
          <p:cNvSpPr txBox="1"/>
          <p:nvPr/>
        </p:nvSpPr>
        <p:spPr>
          <a:xfrm>
            <a:off x="2976879" y="5768062"/>
            <a:ext cx="1321415" cy="369332"/>
          </a:xfrm>
          <a:prstGeom prst="rect">
            <a:avLst/>
          </a:prstGeom>
          <a:noFill/>
        </p:spPr>
        <p:txBody>
          <a:bodyPr wrap="square" rtlCol="0">
            <a:spAutoFit/>
          </a:bodyPr>
          <a:lstStyle/>
          <a:p>
            <a:r>
              <a:rPr lang="en-US" altLang="ja-JP" dirty="0"/>
              <a:t>v2</a:t>
            </a:r>
            <a:endParaRPr kumimoji="1" lang="ja-JP" altLang="en-US" dirty="0"/>
          </a:p>
        </p:txBody>
      </p:sp>
      <p:sp>
        <p:nvSpPr>
          <p:cNvPr id="36" name="テキスト ボックス 35">
            <a:extLst>
              <a:ext uri="{FF2B5EF4-FFF2-40B4-BE49-F238E27FC236}">
                <a16:creationId xmlns:a16="http://schemas.microsoft.com/office/drawing/2014/main" id="{B38FDB50-8F9B-AAEB-2164-9104BE8619BF}"/>
              </a:ext>
            </a:extLst>
          </p:cNvPr>
          <p:cNvSpPr txBox="1"/>
          <p:nvPr/>
        </p:nvSpPr>
        <p:spPr>
          <a:xfrm>
            <a:off x="2766536" y="6137394"/>
            <a:ext cx="738664" cy="639326"/>
          </a:xfrm>
          <a:prstGeom prst="rect">
            <a:avLst/>
          </a:prstGeom>
          <a:noFill/>
        </p:spPr>
        <p:txBody>
          <a:bodyPr vert="eaVert" wrap="square" rtlCol="0">
            <a:spAutoFit/>
          </a:bodyPr>
          <a:lstStyle/>
          <a:p>
            <a:r>
              <a:rPr kumimoji="1" lang="en-US" altLang="ja-JP" dirty="0"/>
              <a:t>…</a:t>
            </a:r>
          </a:p>
          <a:p>
            <a:endParaRPr kumimoji="1" lang="ja-JP" altLang="en-US" dirty="0"/>
          </a:p>
        </p:txBody>
      </p:sp>
      <p:sp>
        <p:nvSpPr>
          <p:cNvPr id="39" name="右中かっこ 38">
            <a:extLst>
              <a:ext uri="{FF2B5EF4-FFF2-40B4-BE49-F238E27FC236}">
                <a16:creationId xmlns:a16="http://schemas.microsoft.com/office/drawing/2014/main" id="{AB77F4BD-4F46-2962-0711-2CD2ADFF421A}"/>
              </a:ext>
            </a:extLst>
          </p:cNvPr>
          <p:cNvSpPr/>
          <p:nvPr/>
        </p:nvSpPr>
        <p:spPr>
          <a:xfrm>
            <a:off x="5870093" y="3681889"/>
            <a:ext cx="595592" cy="28109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D67FDBA0-AD4C-AA1F-991A-514AEE7EE4AE}"/>
              </a:ext>
            </a:extLst>
          </p:cNvPr>
          <p:cNvSpPr txBox="1"/>
          <p:nvPr/>
        </p:nvSpPr>
        <p:spPr>
          <a:xfrm>
            <a:off x="6443824" y="4919543"/>
            <a:ext cx="2462876" cy="369332"/>
          </a:xfrm>
          <a:prstGeom prst="rect">
            <a:avLst/>
          </a:prstGeom>
          <a:noFill/>
        </p:spPr>
        <p:txBody>
          <a:bodyPr wrap="square" rtlCol="0">
            <a:spAutoFit/>
          </a:bodyPr>
          <a:lstStyle/>
          <a:p>
            <a:r>
              <a:rPr kumimoji="1" lang="en-US" altLang="ja-JP" dirty="0"/>
              <a:t>[key1, key2, …, </a:t>
            </a:r>
            <a:r>
              <a:rPr kumimoji="1" lang="en-US" altLang="ja-JP" dirty="0" err="1"/>
              <a:t>keyn</a:t>
            </a:r>
            <a:r>
              <a:rPr kumimoji="1" lang="en-US" altLang="ja-JP" dirty="0"/>
              <a:t>]</a:t>
            </a:r>
            <a:endParaRPr kumimoji="1" lang="ja-JP" altLang="en-US" dirty="0"/>
          </a:p>
        </p:txBody>
      </p:sp>
      <p:sp>
        <p:nvSpPr>
          <p:cNvPr id="41" name="テキスト ボックス 40">
            <a:extLst>
              <a:ext uri="{FF2B5EF4-FFF2-40B4-BE49-F238E27FC236}">
                <a16:creationId xmlns:a16="http://schemas.microsoft.com/office/drawing/2014/main" id="{443297DE-8F72-6429-7E80-67E578C46F91}"/>
              </a:ext>
            </a:extLst>
          </p:cNvPr>
          <p:cNvSpPr txBox="1"/>
          <p:nvPr/>
        </p:nvSpPr>
        <p:spPr>
          <a:xfrm>
            <a:off x="7560549" y="3557954"/>
            <a:ext cx="4278236" cy="646331"/>
          </a:xfrm>
          <a:prstGeom prst="rect">
            <a:avLst/>
          </a:prstGeom>
          <a:noFill/>
          <a:ln w="38100">
            <a:solidFill>
              <a:srgbClr val="C00000"/>
            </a:solidFill>
          </a:ln>
        </p:spPr>
        <p:txBody>
          <a:bodyPr wrap="square" rtlCol="0">
            <a:spAutoFit/>
          </a:bodyPr>
          <a:lstStyle/>
          <a:p>
            <a:r>
              <a:rPr lang="en-US" altLang="ja-JP" dirty="0"/>
              <a:t>w</a:t>
            </a:r>
            <a:r>
              <a:rPr kumimoji="1" lang="en-US" altLang="ja-JP" dirty="0">
                <a:solidFill>
                  <a:srgbClr val="00B050"/>
                </a:solidFill>
              </a:rPr>
              <a:t>1</a:t>
            </a:r>
            <a:r>
              <a:rPr kumimoji="1" lang="en-US" altLang="ja-JP" b="1" dirty="0">
                <a:solidFill>
                  <a:srgbClr val="7030A0"/>
                </a:solidFill>
              </a:rPr>
              <a:t>1</a:t>
            </a:r>
            <a:r>
              <a:rPr kumimoji="1" lang="en-US" altLang="ja-JP" dirty="0"/>
              <a:t>=</a:t>
            </a:r>
            <a:r>
              <a:rPr kumimoji="1" lang="en-US" altLang="ja-JP" dirty="0" err="1"/>
              <a:t>softmax</a:t>
            </a:r>
            <a:r>
              <a:rPr kumimoji="1" lang="en-US" altLang="ja-JP" dirty="0"/>
              <a:t>(</a:t>
            </a:r>
            <a:r>
              <a:rPr kumimoji="1" lang="en-US" altLang="ja-JP" u="sng" dirty="0"/>
              <a:t>q</a:t>
            </a:r>
            <a:r>
              <a:rPr kumimoji="1" lang="en-US" altLang="ja-JP" u="sng" dirty="0">
                <a:solidFill>
                  <a:srgbClr val="00B050"/>
                </a:solidFill>
              </a:rPr>
              <a:t>1</a:t>
            </a:r>
            <a:r>
              <a:rPr kumimoji="1" lang="ja-JP" altLang="en-US" dirty="0"/>
              <a:t>・</a:t>
            </a:r>
            <a:r>
              <a:rPr kumimoji="1" lang="en-US" altLang="ja-JP" dirty="0"/>
              <a:t>k</a:t>
            </a:r>
            <a:r>
              <a:rPr kumimoji="1" lang="en-US" altLang="ja-JP" dirty="0">
                <a:solidFill>
                  <a:schemeClr val="accent1"/>
                </a:solidFill>
              </a:rPr>
              <a:t>1</a:t>
            </a:r>
            <a:r>
              <a:rPr kumimoji="1" lang="en-US" altLang="ja-JP" dirty="0"/>
              <a:t>/</a:t>
            </a:r>
            <a:r>
              <a:rPr kumimoji="1" lang="ja-JP" altLang="en-US" dirty="0"/>
              <a:t>√</a:t>
            </a:r>
            <a:r>
              <a:rPr kumimoji="1" lang="en-US" altLang="ja-JP" dirty="0"/>
              <a:t>d, </a:t>
            </a:r>
          </a:p>
          <a:p>
            <a:r>
              <a:rPr lang="en-US" altLang="ja-JP" dirty="0"/>
              <a:t>            </a:t>
            </a:r>
            <a:r>
              <a:rPr kumimoji="1" lang="en-US" altLang="ja-JP" u="sng" dirty="0"/>
              <a:t>q</a:t>
            </a:r>
            <a:r>
              <a:rPr kumimoji="1" lang="en-US" altLang="ja-JP" u="sng" dirty="0">
                <a:solidFill>
                  <a:srgbClr val="00B050"/>
                </a:solidFill>
              </a:rPr>
              <a:t>1</a:t>
            </a:r>
            <a:r>
              <a:rPr kumimoji="1" lang="ja-JP" altLang="en-US" dirty="0"/>
              <a:t>・</a:t>
            </a:r>
            <a:r>
              <a:rPr kumimoji="1" lang="en-US" altLang="ja-JP" dirty="0"/>
              <a:t>k</a:t>
            </a:r>
            <a:r>
              <a:rPr kumimoji="1" lang="en-US" altLang="ja-JP" dirty="0">
                <a:solidFill>
                  <a:schemeClr val="accent1"/>
                </a:solidFill>
              </a:rPr>
              <a:t>2</a:t>
            </a:r>
            <a:r>
              <a:rPr kumimoji="1" lang="en-US" altLang="ja-JP" dirty="0"/>
              <a:t>/</a:t>
            </a:r>
            <a:r>
              <a:rPr kumimoji="1" lang="ja-JP" altLang="en-US" dirty="0"/>
              <a:t>√</a:t>
            </a:r>
            <a:r>
              <a:rPr kumimoji="1" lang="en-US" altLang="ja-JP" dirty="0"/>
              <a:t>d, …, </a:t>
            </a:r>
            <a:r>
              <a:rPr kumimoji="1" lang="en-US" altLang="ja-JP" u="sng" dirty="0"/>
              <a:t>q</a:t>
            </a:r>
            <a:r>
              <a:rPr kumimoji="1" lang="en-US" altLang="ja-JP" u="sng" dirty="0">
                <a:solidFill>
                  <a:srgbClr val="00B050"/>
                </a:solidFill>
              </a:rPr>
              <a:t>1</a:t>
            </a:r>
            <a:r>
              <a:rPr kumimoji="1" lang="ja-JP" altLang="en-US" dirty="0"/>
              <a:t>・</a:t>
            </a:r>
            <a:r>
              <a:rPr kumimoji="1" lang="en-US" altLang="ja-JP" dirty="0" err="1"/>
              <a:t>k</a:t>
            </a:r>
            <a:r>
              <a:rPr kumimoji="1" lang="en-US" altLang="ja-JP" dirty="0" err="1">
                <a:solidFill>
                  <a:schemeClr val="accent1"/>
                </a:solidFill>
              </a:rPr>
              <a:t>n</a:t>
            </a:r>
            <a:r>
              <a:rPr kumimoji="1" lang="en-US" altLang="ja-JP" dirty="0"/>
              <a:t>/</a:t>
            </a:r>
            <a:r>
              <a:rPr kumimoji="1" lang="ja-JP" altLang="en-US" dirty="0"/>
              <a:t>√</a:t>
            </a:r>
            <a:r>
              <a:rPr kumimoji="1" lang="en-US" altLang="ja-JP" dirty="0"/>
              <a:t>d)</a:t>
            </a:r>
            <a:r>
              <a:rPr lang="en-US" altLang="ja-JP" dirty="0"/>
              <a:t>[</a:t>
            </a:r>
            <a:r>
              <a:rPr lang="en-US" altLang="ja-JP" b="1" dirty="0">
                <a:solidFill>
                  <a:srgbClr val="7030A0"/>
                </a:solidFill>
              </a:rPr>
              <a:t>1</a:t>
            </a:r>
            <a:r>
              <a:rPr lang="en-US" altLang="ja-JP" dirty="0"/>
              <a:t>]</a:t>
            </a:r>
            <a:r>
              <a:rPr kumimoji="1" lang="en-US" altLang="ja-JP" dirty="0"/>
              <a:t> </a:t>
            </a:r>
            <a:endParaRPr kumimoji="1" lang="ja-JP" altLang="en-US" dirty="0"/>
          </a:p>
        </p:txBody>
      </p:sp>
      <p:sp>
        <p:nvSpPr>
          <p:cNvPr id="42" name="テキスト ボックス 41">
            <a:extLst>
              <a:ext uri="{FF2B5EF4-FFF2-40B4-BE49-F238E27FC236}">
                <a16:creationId xmlns:a16="http://schemas.microsoft.com/office/drawing/2014/main" id="{82AE9004-64D1-F1DE-B0EF-C729AF38BCF3}"/>
              </a:ext>
            </a:extLst>
          </p:cNvPr>
          <p:cNvSpPr txBox="1"/>
          <p:nvPr/>
        </p:nvSpPr>
        <p:spPr>
          <a:xfrm>
            <a:off x="3129279" y="5920462"/>
            <a:ext cx="1321415" cy="369332"/>
          </a:xfrm>
          <a:prstGeom prst="rect">
            <a:avLst/>
          </a:prstGeom>
          <a:noFill/>
        </p:spPr>
        <p:txBody>
          <a:bodyPr wrap="square" rtlCol="0">
            <a:spAutoFit/>
          </a:bodyPr>
          <a:lstStyle/>
          <a:p>
            <a:r>
              <a:rPr lang="en-US" altLang="ja-JP" dirty="0"/>
              <a:t>value2</a:t>
            </a:r>
            <a:endParaRPr kumimoji="1" lang="ja-JP" altLang="en-US" dirty="0"/>
          </a:p>
        </p:txBody>
      </p:sp>
      <p:cxnSp>
        <p:nvCxnSpPr>
          <p:cNvPr id="44" name="コネクタ: カギ線 43">
            <a:extLst>
              <a:ext uri="{FF2B5EF4-FFF2-40B4-BE49-F238E27FC236}">
                <a16:creationId xmlns:a16="http://schemas.microsoft.com/office/drawing/2014/main" id="{9F42F013-BC3E-635F-DF6D-7DB77BC819C1}"/>
              </a:ext>
            </a:extLst>
          </p:cNvPr>
          <p:cNvCxnSpPr>
            <a:cxnSpLocks/>
          </p:cNvCxnSpPr>
          <p:nvPr/>
        </p:nvCxnSpPr>
        <p:spPr>
          <a:xfrm>
            <a:off x="5966746" y="2968981"/>
            <a:ext cx="1571974" cy="7901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4F18470D-B5E2-B484-6F9C-C044B364071D}"/>
              </a:ext>
            </a:extLst>
          </p:cNvPr>
          <p:cNvCxnSpPr>
            <a:cxnSpLocks/>
          </p:cNvCxnSpPr>
          <p:nvPr/>
        </p:nvCxnSpPr>
        <p:spPr>
          <a:xfrm>
            <a:off x="7142480" y="3759082"/>
            <a:ext cx="0" cy="1285358"/>
          </a:xfrm>
          <a:prstGeom prst="line">
            <a:avLst/>
          </a:prstGeom>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157EC7C-2E62-8F5E-392D-AE738080F659}"/>
              </a:ext>
            </a:extLst>
          </p:cNvPr>
          <p:cNvSpPr txBox="1"/>
          <p:nvPr/>
        </p:nvSpPr>
        <p:spPr>
          <a:xfrm>
            <a:off x="8956346" y="4294825"/>
            <a:ext cx="914400" cy="369332"/>
          </a:xfrm>
          <a:prstGeom prst="rect">
            <a:avLst/>
          </a:prstGeom>
          <a:noFill/>
        </p:spPr>
        <p:txBody>
          <a:bodyPr wrap="square" rtlCol="0">
            <a:spAutoFit/>
          </a:bodyPr>
          <a:lstStyle/>
          <a:p>
            <a:r>
              <a:rPr kumimoji="1" lang="en-US" altLang="ja-JP" dirty="0"/>
              <a:t>…</a:t>
            </a:r>
            <a:endParaRPr kumimoji="1" lang="ja-JP" altLang="en-US" dirty="0"/>
          </a:p>
        </p:txBody>
      </p:sp>
      <p:sp>
        <p:nvSpPr>
          <p:cNvPr id="51" name="テキスト ボックス 50">
            <a:extLst>
              <a:ext uri="{FF2B5EF4-FFF2-40B4-BE49-F238E27FC236}">
                <a16:creationId xmlns:a16="http://schemas.microsoft.com/office/drawing/2014/main" id="{51FFF0FD-D831-8C9C-71A7-686588C1F8CD}"/>
              </a:ext>
            </a:extLst>
          </p:cNvPr>
          <p:cNvSpPr txBox="1"/>
          <p:nvPr/>
        </p:nvSpPr>
        <p:spPr>
          <a:xfrm>
            <a:off x="7973828" y="4495920"/>
            <a:ext cx="4836160" cy="646331"/>
          </a:xfrm>
          <a:prstGeom prst="rect">
            <a:avLst/>
          </a:prstGeom>
          <a:noFill/>
        </p:spPr>
        <p:txBody>
          <a:bodyPr wrap="square" rtlCol="0">
            <a:spAutoFit/>
          </a:bodyPr>
          <a:lstStyle/>
          <a:p>
            <a:r>
              <a:rPr lang="en-US" altLang="ja-JP" dirty="0"/>
              <a:t>w1i</a:t>
            </a:r>
            <a:r>
              <a:rPr kumimoji="1" lang="en-US" altLang="ja-JP" dirty="0"/>
              <a:t>=</a:t>
            </a:r>
            <a:r>
              <a:rPr kumimoji="1" lang="en-US" altLang="ja-JP" dirty="0" err="1"/>
              <a:t>softmax</a:t>
            </a:r>
            <a:r>
              <a:rPr kumimoji="1" lang="en-US" altLang="ja-JP" dirty="0"/>
              <a:t>(q1</a:t>
            </a:r>
            <a:r>
              <a:rPr kumimoji="1" lang="ja-JP" altLang="en-US" dirty="0"/>
              <a:t>・</a:t>
            </a:r>
            <a:r>
              <a:rPr kumimoji="1" lang="en-US" altLang="ja-JP" dirty="0"/>
              <a:t>k1/</a:t>
            </a:r>
            <a:r>
              <a:rPr kumimoji="1" lang="ja-JP" altLang="en-US" dirty="0"/>
              <a:t>√</a:t>
            </a:r>
            <a:r>
              <a:rPr kumimoji="1" lang="en-US" altLang="ja-JP" dirty="0"/>
              <a:t>d, </a:t>
            </a:r>
          </a:p>
          <a:p>
            <a:r>
              <a:rPr lang="en-US" altLang="ja-JP" dirty="0"/>
              <a:t>            </a:t>
            </a:r>
            <a:r>
              <a:rPr kumimoji="1" lang="en-US" altLang="ja-JP" dirty="0"/>
              <a:t>q1</a:t>
            </a:r>
            <a:r>
              <a:rPr kumimoji="1" lang="ja-JP" altLang="en-US" dirty="0"/>
              <a:t>・</a:t>
            </a:r>
            <a:r>
              <a:rPr kumimoji="1" lang="en-US" altLang="ja-JP" dirty="0"/>
              <a:t>k2/</a:t>
            </a:r>
            <a:r>
              <a:rPr kumimoji="1" lang="ja-JP" altLang="en-US" dirty="0"/>
              <a:t>√</a:t>
            </a:r>
            <a:r>
              <a:rPr kumimoji="1" lang="en-US" altLang="ja-JP" dirty="0"/>
              <a:t>d, …, q1</a:t>
            </a:r>
            <a:r>
              <a:rPr kumimoji="1" lang="ja-JP" altLang="en-US" dirty="0"/>
              <a:t>・</a:t>
            </a:r>
            <a:r>
              <a:rPr kumimoji="1" lang="en-US" altLang="ja-JP" dirty="0" err="1"/>
              <a:t>kn</a:t>
            </a:r>
            <a:r>
              <a:rPr kumimoji="1" lang="en-US" altLang="ja-JP" dirty="0"/>
              <a:t>/</a:t>
            </a:r>
            <a:r>
              <a:rPr kumimoji="1" lang="ja-JP" altLang="en-US" dirty="0"/>
              <a:t>√</a:t>
            </a:r>
            <a:r>
              <a:rPr kumimoji="1" lang="en-US" altLang="ja-JP" dirty="0"/>
              <a:t>d)</a:t>
            </a:r>
            <a:r>
              <a:rPr lang="en-US" altLang="ja-JP" dirty="0"/>
              <a:t>[</a:t>
            </a:r>
            <a:r>
              <a:rPr lang="en-US" altLang="ja-JP" dirty="0" err="1"/>
              <a:t>i</a:t>
            </a:r>
            <a:r>
              <a:rPr lang="en-US" altLang="ja-JP" dirty="0"/>
              <a:t>]</a:t>
            </a:r>
            <a:r>
              <a:rPr kumimoji="1" lang="en-US" altLang="ja-JP" dirty="0"/>
              <a:t> </a:t>
            </a:r>
            <a:endParaRPr kumimoji="1" lang="ja-JP" altLang="en-US" dirty="0"/>
          </a:p>
        </p:txBody>
      </p:sp>
      <p:sp>
        <p:nvSpPr>
          <p:cNvPr id="52" name="テキスト ボックス 51">
            <a:extLst>
              <a:ext uri="{FF2B5EF4-FFF2-40B4-BE49-F238E27FC236}">
                <a16:creationId xmlns:a16="http://schemas.microsoft.com/office/drawing/2014/main" id="{77BBE3DD-BC1C-C179-B14B-B9CBC20D83B3}"/>
              </a:ext>
            </a:extLst>
          </p:cNvPr>
          <p:cNvSpPr txBox="1"/>
          <p:nvPr/>
        </p:nvSpPr>
        <p:spPr>
          <a:xfrm>
            <a:off x="9500443" y="5115541"/>
            <a:ext cx="914400" cy="369332"/>
          </a:xfrm>
          <a:prstGeom prst="rect">
            <a:avLst/>
          </a:prstGeom>
          <a:noFill/>
        </p:spPr>
        <p:txBody>
          <a:bodyPr wrap="square" rtlCol="0">
            <a:spAutoFit/>
          </a:bodyPr>
          <a:lstStyle/>
          <a:p>
            <a:r>
              <a:rPr kumimoji="1" lang="en-US" altLang="ja-JP" dirty="0"/>
              <a:t>…</a:t>
            </a:r>
            <a:endParaRPr kumimoji="1" lang="ja-JP" altLang="en-US" dirty="0"/>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56" name="インク 55">
                <a:extLst>
                  <a:ext uri="{FF2B5EF4-FFF2-40B4-BE49-F238E27FC236}">
                    <a16:creationId xmlns:a16="http://schemas.microsoft.com/office/drawing/2014/main" id="{4B919706-08F9-C197-3500-F3500BA584C0}"/>
                  </a:ext>
                </a:extLst>
              </p14:cNvPr>
              <p14:cNvContentPartPr/>
              <p14:nvPr/>
            </p14:nvContentPartPr>
            <p14:xfrm>
              <a:off x="6096000" y="4959452"/>
              <a:ext cx="5945040" cy="1655640"/>
            </p14:xfrm>
          </p:contentPart>
        </mc:Choice>
        <mc:Fallback>
          <p:pic>
            <p:nvPicPr>
              <p:cNvPr id="56" name="インク 55">
                <a:extLst>
                  <a:ext uri="{FF2B5EF4-FFF2-40B4-BE49-F238E27FC236}">
                    <a16:creationId xmlns:a16="http://schemas.microsoft.com/office/drawing/2014/main" id="{4B919706-08F9-C197-3500-F3500BA584C0}"/>
                  </a:ext>
                </a:extLst>
              </p:cNvPr>
              <p:cNvPicPr/>
              <p:nvPr/>
            </p:nvPicPr>
            <p:blipFill>
              <a:blip r:embed="rId3"/>
              <a:stretch>
                <a:fillRect/>
              </a:stretch>
            </p:blipFill>
            <p:spPr>
              <a:xfrm>
                <a:off x="6057840" y="4921284"/>
                <a:ext cx="6021000" cy="173161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7" name="インク 56">
                <a:extLst>
                  <a:ext uri="{FF2B5EF4-FFF2-40B4-BE49-F238E27FC236}">
                    <a16:creationId xmlns:a16="http://schemas.microsoft.com/office/drawing/2014/main" id="{0736BFF5-FC40-C589-6A1C-06526D3B7FB3}"/>
                  </a:ext>
                </a:extLst>
              </p14:cNvPr>
              <p14:cNvContentPartPr/>
              <p14:nvPr/>
            </p14:nvContentPartPr>
            <p14:xfrm>
              <a:off x="13126320" y="4073800"/>
              <a:ext cx="360" cy="360"/>
            </p14:xfrm>
          </p:contentPart>
        </mc:Choice>
        <mc:Fallback xmlns="">
          <p:pic>
            <p:nvPicPr>
              <p:cNvPr id="57" name="インク 56">
                <a:extLst>
                  <a:ext uri="{FF2B5EF4-FFF2-40B4-BE49-F238E27FC236}">
                    <a16:creationId xmlns:a16="http://schemas.microsoft.com/office/drawing/2014/main" id="{0736BFF5-FC40-C589-6A1C-06526D3B7FB3}"/>
                  </a:ext>
                </a:extLst>
              </p:cNvPr>
              <p:cNvPicPr/>
              <p:nvPr/>
            </p:nvPicPr>
            <p:blipFill>
              <a:blip r:embed="rId5"/>
              <a:stretch>
                <a:fillRect/>
              </a:stretch>
            </p:blipFill>
            <p:spPr>
              <a:xfrm>
                <a:off x="13108320" y="39661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8" name="インク 57">
                <a:extLst>
                  <a:ext uri="{FF2B5EF4-FFF2-40B4-BE49-F238E27FC236}">
                    <a16:creationId xmlns:a16="http://schemas.microsoft.com/office/drawing/2014/main" id="{1FE812D7-11EA-4EDF-A26B-E220C7E7CC8D}"/>
                  </a:ext>
                </a:extLst>
              </p14:cNvPr>
              <p14:cNvContentPartPr/>
              <p14:nvPr/>
            </p14:nvContentPartPr>
            <p14:xfrm>
              <a:off x="-528480" y="1310440"/>
              <a:ext cx="360" cy="360"/>
            </p14:xfrm>
          </p:contentPart>
        </mc:Choice>
        <mc:Fallback xmlns="">
          <p:pic>
            <p:nvPicPr>
              <p:cNvPr id="58" name="インク 57">
                <a:extLst>
                  <a:ext uri="{FF2B5EF4-FFF2-40B4-BE49-F238E27FC236}">
                    <a16:creationId xmlns:a16="http://schemas.microsoft.com/office/drawing/2014/main" id="{1FE812D7-11EA-4EDF-A26B-E220C7E7CC8D}"/>
                  </a:ext>
                </a:extLst>
              </p:cNvPr>
              <p:cNvPicPr/>
              <p:nvPr/>
            </p:nvPicPr>
            <p:blipFill>
              <a:blip r:embed="rId7"/>
              <a:stretch>
                <a:fillRect/>
              </a:stretch>
            </p:blipFill>
            <p:spPr>
              <a:xfrm>
                <a:off x="-546480" y="1202440"/>
                <a:ext cx="36000" cy="216000"/>
              </a:xfrm>
              <a:prstGeom prst="rect">
                <a:avLst/>
              </a:prstGeom>
            </p:spPr>
          </p:pic>
        </mc:Fallback>
      </mc:AlternateContent>
      <p:sp>
        <p:nvSpPr>
          <p:cNvPr id="59" name="テキスト ボックス 58">
            <a:extLst>
              <a:ext uri="{FF2B5EF4-FFF2-40B4-BE49-F238E27FC236}">
                <a16:creationId xmlns:a16="http://schemas.microsoft.com/office/drawing/2014/main" id="{6D06BC93-6A32-96E7-06FD-FCB0981BAC85}"/>
              </a:ext>
            </a:extLst>
          </p:cNvPr>
          <p:cNvSpPr txBox="1"/>
          <p:nvPr/>
        </p:nvSpPr>
        <p:spPr>
          <a:xfrm>
            <a:off x="7044190" y="6151768"/>
            <a:ext cx="5224074" cy="646331"/>
          </a:xfrm>
          <a:prstGeom prst="rect">
            <a:avLst/>
          </a:prstGeom>
          <a:noFill/>
        </p:spPr>
        <p:txBody>
          <a:bodyPr wrap="square" rtlCol="0">
            <a:spAutoFit/>
          </a:bodyPr>
          <a:lstStyle/>
          <a:p>
            <a:r>
              <a:rPr lang="en-US" altLang="ja-JP" dirty="0"/>
              <a:t>Self-Attention</a:t>
            </a:r>
            <a:r>
              <a:rPr lang="ja-JP" altLang="en-US" dirty="0"/>
              <a:t>のアウトプットは以下：</a:t>
            </a:r>
            <a:endParaRPr lang="en-US" altLang="ja-JP" dirty="0"/>
          </a:p>
          <a:p>
            <a:r>
              <a:rPr lang="ja-JP" altLang="en-US" dirty="0"/>
              <a:t>　</a:t>
            </a:r>
            <a:r>
              <a:rPr lang="en-US" altLang="ja-JP" dirty="0"/>
              <a:t>output k=[wk1 x v1, wk2 x v2, …, </a:t>
            </a:r>
            <a:r>
              <a:rPr lang="en-US" altLang="ja-JP" dirty="0" err="1"/>
              <a:t>wkn</a:t>
            </a:r>
            <a:r>
              <a:rPr lang="en-US" altLang="ja-JP" dirty="0"/>
              <a:t>  x </a:t>
            </a:r>
            <a:r>
              <a:rPr lang="en-US" altLang="ja-JP" dirty="0" err="1"/>
              <a:t>vn</a:t>
            </a:r>
            <a:r>
              <a:rPr lang="en-US" altLang="ja-JP" dirty="0"/>
              <a:t>]</a:t>
            </a:r>
            <a:endParaRPr kumimoji="1" lang="ja-JP" altLang="en-US" dirty="0"/>
          </a:p>
        </p:txBody>
      </p:sp>
      <p:sp>
        <p:nvSpPr>
          <p:cNvPr id="60" name="テキスト ボックス 59">
            <a:extLst>
              <a:ext uri="{FF2B5EF4-FFF2-40B4-BE49-F238E27FC236}">
                <a16:creationId xmlns:a16="http://schemas.microsoft.com/office/drawing/2014/main" id="{8F6127CE-13E2-17D4-102B-0CA47CA0F1B2}"/>
              </a:ext>
            </a:extLst>
          </p:cNvPr>
          <p:cNvSpPr txBox="1"/>
          <p:nvPr/>
        </p:nvSpPr>
        <p:spPr>
          <a:xfrm>
            <a:off x="7142480" y="2978238"/>
            <a:ext cx="4907280" cy="369332"/>
          </a:xfrm>
          <a:prstGeom prst="rect">
            <a:avLst/>
          </a:prstGeom>
          <a:solidFill>
            <a:srgbClr val="00B050"/>
          </a:solidFill>
        </p:spPr>
        <p:txBody>
          <a:bodyPr wrap="square" rtlCol="0">
            <a:spAutoFit/>
          </a:bodyPr>
          <a:lstStyle/>
          <a:p>
            <a:r>
              <a:rPr lang="en-US" altLang="ja-JP" dirty="0" err="1">
                <a:solidFill>
                  <a:schemeClr val="bg1"/>
                </a:solidFill>
              </a:rPr>
              <a:t>w</a:t>
            </a:r>
            <a:r>
              <a:rPr kumimoji="1" lang="en-US" altLang="ja-JP" dirty="0" err="1">
                <a:solidFill>
                  <a:schemeClr val="bg1"/>
                </a:solidFill>
              </a:rPr>
              <a:t>i</a:t>
            </a:r>
            <a:r>
              <a:rPr kumimoji="1" lang="ja-JP" altLang="en-US" dirty="0">
                <a:solidFill>
                  <a:schemeClr val="bg1"/>
                </a:solidFill>
              </a:rPr>
              <a:t>が文</a:t>
            </a:r>
            <a:r>
              <a:rPr kumimoji="1" lang="en-US" altLang="ja-JP" dirty="0">
                <a:solidFill>
                  <a:schemeClr val="bg1"/>
                </a:solidFill>
              </a:rPr>
              <a:t>/timeseries</a:t>
            </a:r>
            <a:r>
              <a:rPr kumimoji="1" lang="ja-JP" altLang="en-US" dirty="0">
                <a:solidFill>
                  <a:schemeClr val="bg1"/>
                </a:solidFill>
              </a:rPr>
              <a:t>全体の情報を含んでいる！</a:t>
            </a:r>
          </a:p>
        </p:txBody>
      </p:sp>
      <p:sp>
        <p:nvSpPr>
          <p:cNvPr id="61" name="テキスト ボックス 60">
            <a:extLst>
              <a:ext uri="{FF2B5EF4-FFF2-40B4-BE49-F238E27FC236}">
                <a16:creationId xmlns:a16="http://schemas.microsoft.com/office/drawing/2014/main" id="{8471D514-08A7-53E9-8ADF-A08251702F13}"/>
              </a:ext>
            </a:extLst>
          </p:cNvPr>
          <p:cNvSpPr txBox="1"/>
          <p:nvPr/>
        </p:nvSpPr>
        <p:spPr>
          <a:xfrm>
            <a:off x="469922" y="2924095"/>
            <a:ext cx="914400" cy="369332"/>
          </a:xfrm>
          <a:prstGeom prst="rect">
            <a:avLst/>
          </a:prstGeom>
          <a:noFill/>
        </p:spPr>
        <p:txBody>
          <a:bodyPr wrap="square" rtlCol="0">
            <a:spAutoFit/>
          </a:bodyPr>
          <a:lstStyle/>
          <a:p>
            <a:r>
              <a:rPr lang="en-US" altLang="ja-JP" dirty="0">
                <a:solidFill>
                  <a:srgbClr val="C00000"/>
                </a:solidFill>
              </a:rPr>
              <a:t>input1</a:t>
            </a:r>
            <a:endParaRPr kumimoji="1" lang="ja-JP" altLang="en-US" dirty="0">
              <a:solidFill>
                <a:srgbClr val="C00000"/>
              </a:solidFill>
            </a:endParaRPr>
          </a:p>
        </p:txBody>
      </p:sp>
      <p:cxnSp>
        <p:nvCxnSpPr>
          <p:cNvPr id="62" name="直線コネクタ 61">
            <a:extLst>
              <a:ext uri="{FF2B5EF4-FFF2-40B4-BE49-F238E27FC236}">
                <a16:creationId xmlns:a16="http://schemas.microsoft.com/office/drawing/2014/main" id="{CD565C0E-B5BA-C3E3-FEDD-C93D74593394}"/>
              </a:ext>
            </a:extLst>
          </p:cNvPr>
          <p:cNvCxnSpPr>
            <a:cxnSpLocks/>
          </p:cNvCxnSpPr>
          <p:nvPr/>
        </p:nvCxnSpPr>
        <p:spPr>
          <a:xfrm flipH="1">
            <a:off x="9428480" y="2058627"/>
            <a:ext cx="657130" cy="1716508"/>
          </a:xfrm>
          <a:prstGeom prst="line">
            <a:avLst/>
          </a:prstGeom>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BF7D2CD-C276-B6CA-AA44-24927B9FA3AB}"/>
              </a:ext>
            </a:extLst>
          </p:cNvPr>
          <p:cNvSpPr txBox="1"/>
          <p:nvPr/>
        </p:nvSpPr>
        <p:spPr>
          <a:xfrm>
            <a:off x="9387088" y="1300398"/>
            <a:ext cx="2771006" cy="923330"/>
          </a:xfrm>
          <a:prstGeom prst="rect">
            <a:avLst/>
          </a:prstGeom>
          <a:noFill/>
        </p:spPr>
        <p:txBody>
          <a:bodyPr wrap="square" rtlCol="0">
            <a:spAutoFit/>
          </a:bodyPr>
          <a:lstStyle/>
          <a:p>
            <a:r>
              <a:rPr lang="ja-JP" altLang="en-US" dirty="0"/>
              <a:t>内積をとっている。この部分が</a:t>
            </a:r>
            <a:r>
              <a:rPr lang="en-US" altLang="ja-JP" dirty="0">
                <a:solidFill>
                  <a:srgbClr val="C00000"/>
                </a:solidFill>
              </a:rPr>
              <a:t>Scaled-Dot</a:t>
            </a:r>
            <a:r>
              <a:rPr lang="ja-JP" altLang="en-US" dirty="0">
                <a:solidFill>
                  <a:srgbClr val="C00000"/>
                </a:solidFill>
              </a:rPr>
              <a:t> </a:t>
            </a:r>
            <a:r>
              <a:rPr lang="en-US" altLang="ja-JP" dirty="0">
                <a:solidFill>
                  <a:srgbClr val="C00000"/>
                </a:solidFill>
              </a:rPr>
              <a:t>Product</a:t>
            </a:r>
            <a:r>
              <a:rPr lang="ja-JP" altLang="en-US" dirty="0">
                <a:solidFill>
                  <a:srgbClr val="C00000"/>
                </a:solidFill>
              </a:rPr>
              <a:t> </a:t>
            </a:r>
            <a:r>
              <a:rPr lang="en-US" altLang="ja-JP" dirty="0">
                <a:solidFill>
                  <a:srgbClr val="C00000"/>
                </a:solidFill>
              </a:rPr>
              <a:t>Attention</a:t>
            </a:r>
            <a:endParaRPr kumimoji="1" lang="ja-JP" altLang="en-US" dirty="0">
              <a:solidFill>
                <a:srgbClr val="C00000"/>
              </a:solidFill>
            </a:endParaRPr>
          </a:p>
        </p:txBody>
      </p:sp>
    </p:spTree>
    <p:extLst>
      <p:ext uri="{BB962C8B-B14F-4D97-AF65-F5344CB8AC3E}">
        <p14:creationId xmlns:p14="http://schemas.microsoft.com/office/powerpoint/2010/main" val="1793565467"/>
      </p:ext>
    </p:extLst>
  </p:cSld>
  <p:clrMapOvr>
    <a:masterClrMapping/>
  </p:clrMapOvr>
</p:sld>
</file>

<file path=ppt/theme/theme1.xml><?xml version="1.0" encoding="utf-8"?>
<a:theme xmlns:a="http://schemas.openxmlformats.org/drawingml/2006/main" name="飛行機雲">
  <a:themeElements>
    <a:clrScheme name="飛行機雲">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飛行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行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TM04033937[[fn=飛行機雲]]</Template>
  <TotalTime>5225</TotalTime>
  <Words>785</Words>
  <Application>Microsoft Office PowerPoint</Application>
  <PresentationFormat>ワイド画面</PresentationFormat>
  <Paragraphs>66</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Hiragino Sans</vt:lpstr>
      <vt:lpstr>Arial</vt:lpstr>
      <vt:lpstr>Century Gothic</vt:lpstr>
      <vt:lpstr>飛行機雲</vt:lpstr>
      <vt:lpstr>Transformer＆Attentionがよく分かる資料</vt:lpstr>
      <vt:lpstr>Transformerとは</vt:lpstr>
      <vt:lpstr>Transformerの成果</vt:lpstr>
      <vt:lpstr>Transformerの時系列データへの適用</vt:lpstr>
      <vt:lpstr>可視化の問題-時系列の1点1点に印付けすることは可能なのか？？</vt:lpstr>
      <vt:lpstr>Transformerの構成図</vt:lpstr>
      <vt:lpstr>3つのAttentionの関係性</vt:lpstr>
      <vt:lpstr>Self-Attentionの計算解説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Transformer＆Attentionがよく分かる資料</dc:title>
  <dc:creator>隆之 岡田</dc:creator>
  <cp:lastModifiedBy>隆之 岡田</cp:lastModifiedBy>
  <cp:revision>4</cp:revision>
  <dcterms:created xsi:type="dcterms:W3CDTF">2022-11-17T00:37:08Z</dcterms:created>
  <dcterms:modified xsi:type="dcterms:W3CDTF">2023-03-01T01:14:50Z</dcterms:modified>
</cp:coreProperties>
</file>