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67" r:id="rId3"/>
    <p:sldId id="257" r:id="rId4"/>
    <p:sldId id="270" r:id="rId5"/>
    <p:sldId id="258" r:id="rId6"/>
    <p:sldId id="260" r:id="rId7"/>
    <p:sldId id="271" r:id="rId8"/>
    <p:sldId id="276" r:id="rId9"/>
    <p:sldId id="262" r:id="rId10"/>
    <p:sldId id="272" r:id="rId11"/>
    <p:sldId id="273" r:id="rId12"/>
    <p:sldId id="275" r:id="rId13"/>
    <p:sldId id="277" r:id="rId14"/>
    <p:sldId id="278" r:id="rId15"/>
    <p:sldId id="27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CA17F-1E06-48F9-B76A-6C45DEEA596A}" v="13" dt="2023-03-06T03:37:18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56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4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79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9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41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368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088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14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6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03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9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38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8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8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FED6-5A7A-4C85-B569-D8D3E9C97550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A9E9BD-AD68-44D6-9010-96601F2B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43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T2K0qTCqM-0QnV-pDeuwWpBVgYji89LRHEv5p_SUi0/edit#gid=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iacademy.jp/media/?p=3546" TargetMode="External"/><Relationship Id="rId2" Type="http://schemas.openxmlformats.org/officeDocument/2006/relationships/hyperlink" Target="https://kigyolog.com/article.php?id=1758#2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est.watch.impress.co.jp/docs/serial/offitech/148294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openai.com/blog/chatg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B66A5-CC4E-6960-75A5-9B23B193E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303833" cy="288911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5400" dirty="0" err="1"/>
              <a:t>ChatGPT</a:t>
            </a:r>
            <a:r>
              <a:rPr kumimoji="1" lang="ja-JP" altLang="en-US" sz="5400" dirty="0"/>
              <a:t>の</a:t>
            </a:r>
            <a:br>
              <a:rPr kumimoji="1" lang="en-US" altLang="ja-JP" sz="5400" dirty="0"/>
            </a:br>
            <a:r>
              <a:rPr kumimoji="1" lang="ja-JP" altLang="en-US" sz="5400" dirty="0"/>
              <a:t>概要＆使い方</a:t>
            </a:r>
            <a:br>
              <a:rPr kumimoji="1" lang="en-US" altLang="ja-JP" sz="5400" dirty="0"/>
            </a:br>
            <a:r>
              <a:rPr kumimoji="1" lang="ja-JP" altLang="en-US" sz="5400" dirty="0"/>
              <a:t>まとめ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C8C73A-0EF5-D72F-C456-2D6FD506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kumimoji="1" lang="en-US" altLang="ja-JP" sz="2000" dirty="0"/>
          </a:p>
          <a:p>
            <a:pPr algn="l"/>
            <a:r>
              <a:rPr kumimoji="1" lang="ja-JP" altLang="en-US" sz="2000" dirty="0"/>
              <a:t>岡田　隆之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61404-E277-E224-35CD-3B2E6D6EA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0" r="1882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029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kumimoji="1" lang="ja-JP" altLang="en-US" dirty="0"/>
              <a:t>使い方② 翻訳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2"/>
            <a:ext cx="10515600" cy="503693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ja-JP" sz="1900" i="0" dirty="0" err="1">
                <a:solidFill>
                  <a:srgbClr val="292929"/>
                </a:solidFill>
                <a:effectLst/>
                <a:latin typeface="游ゴシック体"/>
              </a:rPr>
              <a:t>ChatGPT</a:t>
            </a:r>
            <a:r>
              <a:rPr lang="ja-JP" altLang="en-US" sz="1900" i="0" dirty="0">
                <a:solidFill>
                  <a:srgbClr val="292929"/>
                </a:solidFill>
                <a:effectLst/>
                <a:latin typeface="游ゴシック体"/>
              </a:rPr>
              <a:t>は</a:t>
            </a:r>
            <a:r>
              <a:rPr lang="ja-JP" altLang="en-US" sz="1900" dirty="0">
                <a:solidFill>
                  <a:srgbClr val="00B050"/>
                </a:solidFill>
                <a:latin typeface="游ゴシック体"/>
              </a:rPr>
              <a:t>言語モデル</a:t>
            </a:r>
            <a:r>
              <a:rPr lang="ja-JP" altLang="en-US" sz="1900" dirty="0">
                <a:solidFill>
                  <a:schemeClr val="tx1"/>
                </a:solidFill>
                <a:latin typeface="游ゴシック体"/>
              </a:rPr>
              <a:t>なので翻訳も可能</a:t>
            </a:r>
            <a:endParaRPr lang="en-US" altLang="ja-JP" sz="1900" dirty="0">
              <a:solidFill>
                <a:schemeClr val="tx1"/>
              </a:solidFill>
              <a:latin typeface="游ゴシック体"/>
            </a:endParaRPr>
          </a:p>
          <a:p>
            <a:pPr algn="l" fontAlgn="base"/>
            <a:endParaRPr lang="en-US" altLang="ja-JP" sz="1900" i="0" dirty="0">
              <a:solidFill>
                <a:schemeClr val="tx1"/>
              </a:solidFill>
              <a:effectLst/>
              <a:latin typeface="游ゴシック体"/>
            </a:endParaRP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B9C1869-0541-F84B-3ED5-824CE973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4" y="1847768"/>
            <a:ext cx="10866561" cy="46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7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kumimoji="1" lang="ja-JP" altLang="en-US" dirty="0"/>
              <a:t>使い方③ 日常のあれこれ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2"/>
            <a:ext cx="10515600" cy="503693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人生の雑談も可能であり、日常のあれこれの用途に利用可能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C983D7-5030-6207-9C23-23AB4603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938"/>
            <a:ext cx="10011032" cy="44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8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kumimoji="1" lang="en-US" altLang="ja-JP" dirty="0"/>
              <a:t>Google Spread Sheet</a:t>
            </a:r>
            <a:r>
              <a:rPr kumimoji="1" lang="ja-JP" altLang="en-US" dirty="0"/>
              <a:t>と連携できるので試してみる（実践）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32" y="2759634"/>
            <a:ext cx="5365218" cy="2157280"/>
          </a:xfrm>
          <a:effectLst/>
        </p:spPr>
        <p:txBody>
          <a:bodyPr>
            <a:normAutofit/>
          </a:bodyPr>
          <a:lstStyle/>
          <a:p>
            <a:r>
              <a:rPr kumimoji="1" lang="ja-JP" altLang="en-US" sz="2000" dirty="0"/>
              <a:t>ローカル環境の製品である</a:t>
            </a:r>
            <a:r>
              <a:rPr kumimoji="1" lang="en-US" altLang="ja-JP" sz="2000" dirty="0"/>
              <a:t>Excel</a:t>
            </a:r>
            <a:r>
              <a:rPr kumimoji="1" lang="ja-JP" altLang="en-US" sz="2000" dirty="0"/>
              <a:t>との連携はまだできないが、</a:t>
            </a:r>
            <a:r>
              <a:rPr kumimoji="1" lang="en-US" altLang="ja-JP" sz="2000" dirty="0"/>
              <a:t>Google Spread Sheet</a:t>
            </a:r>
            <a:r>
              <a:rPr kumimoji="1" lang="ja-JP" altLang="en-US" sz="2000" dirty="0"/>
              <a:t>との連携が可能となっているので、取り組んでみる。</a:t>
            </a:r>
            <a:endParaRPr kumimoji="1" lang="en-US" altLang="ja-JP" sz="2000" dirty="0"/>
          </a:p>
          <a:p>
            <a:r>
              <a:rPr lang="en-US" altLang="ja-JP" sz="2000" dirty="0"/>
              <a:t>Excel</a:t>
            </a:r>
            <a:r>
              <a:rPr lang="ja-JP" altLang="en-US" sz="2000" dirty="0"/>
              <a:t>関数のように</a:t>
            </a:r>
            <a:r>
              <a:rPr lang="en-US" altLang="ja-JP" sz="2000" dirty="0"/>
              <a:t>GPT</a:t>
            </a:r>
            <a:r>
              <a:rPr lang="ja-JP" altLang="en-US" sz="2000" dirty="0"/>
              <a:t>関数を用いることで、様々な自動化が可能。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312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1FC78B9-F011-D694-5E7A-6BECEAC4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21" y="2166170"/>
            <a:ext cx="4083260" cy="149232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kumimoji="1" lang="ja-JP" altLang="en-US" dirty="0"/>
              <a:t>実践①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2"/>
            <a:ext cx="5080686" cy="5036931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Google Spread Sheet</a:t>
            </a:r>
            <a:r>
              <a:rPr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を開く</a:t>
            </a: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r>
              <a:rPr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上部</a:t>
            </a:r>
            <a:r>
              <a:rPr kumimoji="1"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の拡張機能⇒アドオン⇒アドオンを取得を押す</a:t>
            </a: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r>
              <a:rPr kumimoji="1" lang="en-US" altLang="ja-JP" dirty="0" err="1">
                <a:solidFill>
                  <a:srgbClr val="252525"/>
                </a:solidFill>
                <a:latin typeface="Helvetica" panose="020B0604020202020204" pitchFamily="34" charset="0"/>
              </a:rPr>
              <a:t>ChatGPT</a:t>
            </a:r>
            <a:r>
              <a:rPr kumimoji="1"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と検索して「</a:t>
            </a:r>
            <a:r>
              <a:rPr kumimoji="1" lang="en-US" altLang="ja-JP" dirty="0">
                <a:solidFill>
                  <a:srgbClr val="252525"/>
                </a:solidFill>
                <a:latin typeface="Helvetica" panose="020B0604020202020204" pitchFamily="34" charset="0"/>
              </a:rPr>
              <a:t>GPT for Google Sheets and Docs</a:t>
            </a:r>
            <a:r>
              <a:rPr kumimoji="1"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」を選択</a:t>
            </a: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kumimoji="1" lang="en-US" altLang="ja-JP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AA78A95-E771-A9CC-3C96-5F133D17FBD9}"/>
              </a:ext>
            </a:extLst>
          </p:cNvPr>
          <p:cNvSpPr txBox="1">
            <a:spLocks/>
          </p:cNvSpPr>
          <p:nvPr/>
        </p:nvSpPr>
        <p:spPr>
          <a:xfrm>
            <a:off x="5705085" y="1140032"/>
            <a:ext cx="5426676" cy="503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4"/>
            </a:pPr>
            <a:r>
              <a:rPr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インストールを押して、</a:t>
            </a:r>
            <a:r>
              <a:rPr lang="en-US" altLang="ja-JP" dirty="0">
                <a:solidFill>
                  <a:srgbClr val="252525"/>
                </a:solidFill>
                <a:latin typeface="Helvetica" panose="020B0604020202020204" pitchFamily="34" charset="0"/>
              </a:rPr>
              <a:t>Google</a:t>
            </a:r>
            <a:r>
              <a:rPr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アカウントとの連携を「許可」する</a:t>
            </a: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r>
              <a:rPr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［拡張機能］－［</a:t>
            </a:r>
            <a:r>
              <a:rPr lang="en-US" altLang="ja-JP" dirty="0">
                <a:solidFill>
                  <a:srgbClr val="252525"/>
                </a:solidFill>
                <a:latin typeface="Helvetica" panose="020B0604020202020204" pitchFamily="34" charset="0"/>
              </a:rPr>
              <a:t>GPT for Sheets and Docs</a:t>
            </a:r>
            <a:r>
              <a:rPr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］－［</a:t>
            </a:r>
            <a:r>
              <a:rPr lang="en-US" altLang="ja-JP" dirty="0">
                <a:solidFill>
                  <a:srgbClr val="252525"/>
                </a:solidFill>
                <a:latin typeface="Helvetica" panose="020B0604020202020204" pitchFamily="34" charset="0"/>
              </a:rPr>
              <a:t>Set API Key</a:t>
            </a:r>
            <a:r>
              <a:rPr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］の順にクリックする</a:t>
            </a: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4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08BA24F-6A73-9504-A457-5A469132AC2D}"/>
              </a:ext>
            </a:extLst>
          </p:cNvPr>
          <p:cNvSpPr/>
          <p:nvPr/>
        </p:nvSpPr>
        <p:spPr>
          <a:xfrm>
            <a:off x="1084721" y="2169670"/>
            <a:ext cx="4102310" cy="164856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DA700C4-214A-EBEC-0B93-137C8D44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44" y="4475559"/>
            <a:ext cx="4102311" cy="225436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EC24C3F-2CAC-EB4D-282E-146BBE1FB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965" y="1914938"/>
            <a:ext cx="3568883" cy="16447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E98ED74-DA5B-6272-1613-19C3A82CF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6" y="4536284"/>
            <a:ext cx="4321092" cy="19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7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kumimoji="1" lang="ja-JP" altLang="en-US" dirty="0"/>
              <a:t>実践②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2"/>
            <a:ext cx="5080686" cy="5036931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 startAt="6"/>
            </a:pPr>
            <a:r>
              <a:rPr kumimoji="1"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「</a:t>
            </a:r>
            <a:r>
              <a:rPr kumimoji="1" lang="en-US" altLang="ja-JP" dirty="0">
                <a:solidFill>
                  <a:srgbClr val="252525"/>
                </a:solidFill>
                <a:latin typeface="Helvetica" panose="020B0604020202020204" pitchFamily="34" charset="0"/>
              </a:rPr>
              <a:t>Get your </a:t>
            </a:r>
            <a:r>
              <a:rPr kumimoji="1" lang="en-US" altLang="ja-JP" dirty="0" err="1">
                <a:solidFill>
                  <a:srgbClr val="252525"/>
                </a:solidFill>
                <a:latin typeface="Helvetica" panose="020B0604020202020204" pitchFamily="34" charset="0"/>
              </a:rPr>
              <a:t>OpenAI</a:t>
            </a:r>
            <a:r>
              <a:rPr kumimoji="1" lang="en-US" altLang="ja-JP" dirty="0">
                <a:solidFill>
                  <a:srgbClr val="252525"/>
                </a:solidFill>
                <a:latin typeface="Helvetica" panose="020B0604020202020204" pitchFamily="34" charset="0"/>
              </a:rPr>
              <a:t> API key at</a:t>
            </a:r>
            <a:r>
              <a:rPr kumimoji="1"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」のリンクをクリックする</a:t>
            </a: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6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6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6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6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6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6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6"/>
            </a:pPr>
            <a:r>
              <a:rPr kumimoji="1"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［</a:t>
            </a:r>
            <a:r>
              <a:rPr kumimoji="1" lang="en-US" altLang="ja-JP" dirty="0">
                <a:solidFill>
                  <a:srgbClr val="252525"/>
                </a:solidFill>
                <a:latin typeface="Helvetica" panose="020B0604020202020204" pitchFamily="34" charset="0"/>
              </a:rPr>
              <a:t>Create new secret key</a:t>
            </a:r>
            <a:r>
              <a:rPr kumimoji="1"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］をクリックする</a:t>
            </a: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6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6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6"/>
            </a:pPr>
            <a:endParaRPr kumimoji="1" lang="en-US" altLang="ja-JP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AA78A95-E771-A9CC-3C96-5F133D17FBD9}"/>
              </a:ext>
            </a:extLst>
          </p:cNvPr>
          <p:cNvSpPr txBox="1">
            <a:spLocks/>
          </p:cNvSpPr>
          <p:nvPr/>
        </p:nvSpPr>
        <p:spPr>
          <a:xfrm>
            <a:off x="5705084" y="365126"/>
            <a:ext cx="6145045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8"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生成された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キーをコピーする</a:t>
            </a: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8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8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8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8"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Google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スプレッドシートのタブに戻り、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キーを貼り付ける。［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Save API Key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］をクリックする</a:t>
            </a:r>
            <a:b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  <a:ea typeface="メイリオ" panose="020B0604030504040204" pitchFamily="50" charset="-128"/>
              </a:rPr>
            </a:b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  <a:ea typeface="メイリオ" panose="020B0604030504040204" pitchFamily="50" charset="-128"/>
              </a:rPr>
              <a:t>＊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キーは漏洩しないように厳重に管理する</a:t>
            </a: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8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8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B2FDED-17E2-01F2-20BB-3FFCE1DD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39" y="1772136"/>
            <a:ext cx="3402813" cy="236523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7A71297-55E8-E176-5B4A-26A30CAD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39" y="4536284"/>
            <a:ext cx="4045158" cy="200670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ACB5AA8-0223-A1C9-FB47-ED1488E31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91" y="752579"/>
            <a:ext cx="3702240" cy="1816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9B005AB-9BB4-6D10-BAFA-4DFFFD69F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391" y="3658497"/>
            <a:ext cx="379749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6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lang="ja-JP" altLang="en-US" dirty="0"/>
              <a:t>実践③</a:t>
            </a:r>
            <a:r>
              <a:rPr kumimoji="1" lang="ja-JP" altLang="en-US" dirty="0"/>
              <a:t>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2"/>
            <a:ext cx="10515600" cy="503693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Google Spread Sheet</a:t>
            </a:r>
            <a:r>
              <a:rPr kumimoji="1" lang="ja-JP" altLang="en-US" dirty="0"/>
              <a:t>と</a:t>
            </a:r>
            <a:r>
              <a:rPr lang="ja-JP" altLang="en-US" dirty="0"/>
              <a:t>連携が可能となっている</a:t>
            </a:r>
            <a:endParaRPr lang="en-US" altLang="ja-JP" dirty="0"/>
          </a:p>
          <a:p>
            <a:r>
              <a:rPr kumimoji="1" lang="ja-JP" altLang="en-US" dirty="0"/>
              <a:t>インターネットの接続が確認できれば</a:t>
            </a:r>
            <a:r>
              <a:rPr lang="ja-JP" altLang="en-US" dirty="0"/>
              <a:t>新たにシート上で</a:t>
            </a:r>
            <a:r>
              <a:rPr kumimoji="1" lang="en-US" altLang="ja-JP" dirty="0"/>
              <a:t>GPT</a:t>
            </a:r>
            <a:r>
              <a:rPr kumimoji="1" lang="ja-JP" altLang="en-US" dirty="0"/>
              <a:t>関数が使える</a:t>
            </a:r>
            <a:endParaRPr kumimoji="1" lang="en-US" altLang="ja-JP" dirty="0"/>
          </a:p>
          <a:p>
            <a:r>
              <a:rPr lang="ja-JP" altLang="en-US" dirty="0"/>
              <a:t>具体的にはセル内に以下のように書き込む：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作成した</a:t>
            </a:r>
            <a:r>
              <a:rPr kumimoji="1" lang="en-US" altLang="ja-JP" dirty="0"/>
              <a:t>Spread Sheet</a:t>
            </a:r>
            <a:r>
              <a:rPr kumimoji="1" lang="ja-JP" altLang="en-US" dirty="0"/>
              <a:t>のデモを共有した：</a:t>
            </a:r>
            <a:r>
              <a:rPr kumimoji="1" lang="en-US" altLang="ja-JP" dirty="0">
                <a:hlinkClick r:id="rId2"/>
              </a:rPr>
              <a:t>https://docs.google.com/spreadsheets/d/1oT2K0qTCqM-0QnV-pDeuwWpBVgYji89LRHEv5p_SUi0/edit#gid=0</a:t>
            </a:r>
            <a:endParaRPr kumimoji="1" lang="en-US" altLang="ja-JP" dirty="0"/>
          </a:p>
          <a:p>
            <a:r>
              <a:rPr lang="ja-JP" altLang="en-US" dirty="0"/>
              <a:t>デモのシートで書き換えてやってみると</a:t>
            </a:r>
            <a:r>
              <a:rPr lang="en-US" altLang="ja-JP" dirty="0"/>
              <a:t>Good</a:t>
            </a:r>
            <a:r>
              <a:rPr lang="ja-JP" altLang="en-US" dirty="0"/>
              <a:t>！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4937E7-9B87-2E9D-40F0-A688E8228D8A}"/>
              </a:ext>
            </a:extLst>
          </p:cNvPr>
          <p:cNvSpPr/>
          <p:nvPr/>
        </p:nvSpPr>
        <p:spPr>
          <a:xfrm>
            <a:off x="1458098" y="2465173"/>
            <a:ext cx="6709719" cy="1927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～初めの使い方～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=GPT(“</a:t>
            </a:r>
            <a:r>
              <a:rPr kumimoji="1" lang="en-US" altLang="ja-JP" dirty="0" err="1"/>
              <a:t>OpenAI</a:t>
            </a:r>
            <a:r>
              <a:rPr kumimoji="1" lang="ja-JP" altLang="en-US" dirty="0"/>
              <a:t>の創業者を簡潔に教えてください</a:t>
            </a:r>
            <a:r>
              <a:rPr kumimoji="1" lang="en-US" altLang="ja-JP" dirty="0"/>
              <a:t>:",1000)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～</a:t>
            </a:r>
            <a:r>
              <a:rPr kumimoji="1" lang="en-US" altLang="ja-JP" dirty="0"/>
              <a:t>RPA</a:t>
            </a:r>
            <a:r>
              <a:rPr kumimoji="1" lang="ja-JP" altLang="en-US" dirty="0"/>
              <a:t>的な使い方～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=IF(ISBLANK($A5),,GPT($A5&amp;"</a:t>
            </a:r>
            <a:r>
              <a:rPr kumimoji="1" lang="ja-JP" altLang="en-US" dirty="0"/>
              <a:t>の</a:t>
            </a:r>
            <a:r>
              <a:rPr kumimoji="1" lang="en-US" altLang="ja-JP" dirty="0"/>
              <a:t>"&amp;E$1&amp;"</a:t>
            </a:r>
            <a:r>
              <a:rPr kumimoji="1" lang="ja-JP" altLang="en-US" dirty="0"/>
              <a:t>を簡潔に教えてください</a:t>
            </a:r>
            <a:r>
              <a:rPr kumimoji="1" lang="en-US" altLang="ja-JP" dirty="0"/>
              <a:t>:",1000))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E5C54B3-7953-51C7-7296-47B0475D6717}"/>
              </a:ext>
            </a:extLst>
          </p:cNvPr>
          <p:cNvSpPr/>
          <p:nvPr/>
        </p:nvSpPr>
        <p:spPr>
          <a:xfrm>
            <a:off x="6969211" y="2724665"/>
            <a:ext cx="815546" cy="7043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F7A8DAF-337B-113F-1330-12E6E8560DBE}"/>
              </a:ext>
            </a:extLst>
          </p:cNvPr>
          <p:cNvCxnSpPr>
            <a:cxnSpLocks/>
          </p:cNvCxnSpPr>
          <p:nvPr/>
        </p:nvCxnSpPr>
        <p:spPr>
          <a:xfrm>
            <a:off x="7655012" y="3237470"/>
            <a:ext cx="759939" cy="4210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2084ABB-36C2-81BC-1CA0-5BA3F34418A9}"/>
              </a:ext>
            </a:extLst>
          </p:cNvPr>
          <p:cNvSpPr/>
          <p:nvPr/>
        </p:nvSpPr>
        <p:spPr>
          <a:xfrm>
            <a:off x="8353168" y="3262185"/>
            <a:ext cx="1458097" cy="9091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返答の最大文字数設定</a:t>
            </a:r>
          </a:p>
        </p:txBody>
      </p:sp>
    </p:spTree>
    <p:extLst>
      <p:ext uri="{BB962C8B-B14F-4D97-AF65-F5344CB8AC3E}">
        <p14:creationId xmlns:p14="http://schemas.microsoft.com/office/powerpoint/2010/main" val="344363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2"/>
            <a:ext cx="10515600" cy="5036931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ChatGPT</a:t>
            </a:r>
            <a:r>
              <a:rPr lang="ja-JP" altLang="en-US" dirty="0"/>
              <a:t>とは</a:t>
            </a:r>
            <a:r>
              <a:rPr kumimoji="1" lang="ja-JP" altLang="en-US" dirty="0"/>
              <a:t>：</a:t>
            </a:r>
            <a:r>
              <a:rPr lang="en-US" altLang="ja-JP" dirty="0">
                <a:hlinkClick r:id="rId2"/>
              </a:rPr>
              <a:t> https://kigyolog.com/article.php?id=1758#2-0</a:t>
            </a:r>
            <a:endParaRPr lang="en-US" altLang="ja-JP" dirty="0"/>
          </a:p>
          <a:p>
            <a:r>
              <a:rPr lang="en-US" altLang="ja-JP" dirty="0" err="1"/>
              <a:t>ChatGPT</a:t>
            </a:r>
            <a:r>
              <a:rPr lang="ja-JP" altLang="en-US" dirty="0"/>
              <a:t>アカウント設定</a:t>
            </a:r>
            <a:r>
              <a:rPr kumimoji="1" lang="ja-JP" altLang="en-US" dirty="0"/>
              <a:t>：</a:t>
            </a:r>
            <a:r>
              <a:rPr kumimoji="1" lang="en-US" altLang="ja-JP" dirty="0">
                <a:hlinkClick r:id="rId3"/>
              </a:rPr>
              <a:t>https://aiacademy.jp/media/?p=3546</a:t>
            </a:r>
            <a:endParaRPr kumimoji="1" lang="en-US" altLang="ja-JP" dirty="0"/>
          </a:p>
          <a:p>
            <a:r>
              <a:rPr lang="en-US" altLang="ja-JP" dirty="0"/>
              <a:t>Google Spread Sheet</a:t>
            </a:r>
            <a:r>
              <a:rPr lang="ja-JP" altLang="en-US" dirty="0"/>
              <a:t>との連携</a:t>
            </a:r>
            <a:r>
              <a:rPr kumimoji="1" lang="ja-JP" altLang="en-US" dirty="0"/>
              <a:t>：</a:t>
            </a:r>
            <a:r>
              <a:rPr kumimoji="1" lang="en-US" altLang="ja-JP" dirty="0">
                <a:hlinkClick r:id="rId4"/>
              </a:rPr>
              <a:t>https://forest.watch.impress.co.jp/docs/serial/offitech/1482942.html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sz="4800" dirty="0">
                <a:solidFill>
                  <a:srgbClr val="00B0F0"/>
                </a:solidFill>
              </a:rPr>
              <a:t>Thank you!</a:t>
            </a:r>
            <a:endParaRPr kumimoji="1" lang="en-US" altLang="ja-JP" sz="4800" dirty="0">
              <a:solidFill>
                <a:srgbClr val="00B0F0"/>
              </a:solidFill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31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7FD0E-C4A5-D3AA-7A3A-AB16212D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7200">
                <a:solidFill>
                  <a:schemeClr val="tx1"/>
                </a:solidFill>
              </a:rPr>
              <a:t>ChatGPT</a:t>
            </a:r>
            <a:r>
              <a:rPr kumimoji="1" lang="ja-JP" altLang="en-US" sz="7200">
                <a:solidFill>
                  <a:schemeClr val="tx1"/>
                </a:solidFill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1582936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8161"/>
            <a:ext cx="10331092" cy="5201391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</a:pPr>
            <a:r>
              <a:rPr lang="en-US" altLang="ja-JP" i="0" dirty="0" err="1">
                <a:effectLst/>
                <a:latin typeface="游ゴシック体"/>
              </a:rPr>
              <a:t>ChatGPT</a:t>
            </a:r>
            <a:r>
              <a:rPr lang="ja-JP" altLang="en-US" i="0" dirty="0">
                <a:effectLst/>
                <a:latin typeface="游ゴシック体"/>
              </a:rPr>
              <a:t>は</a:t>
            </a:r>
            <a:r>
              <a:rPr lang="en-US" altLang="ja-JP" b="1" i="0" dirty="0" err="1">
                <a:solidFill>
                  <a:srgbClr val="C00000"/>
                </a:solidFill>
                <a:effectLst/>
                <a:latin typeface="游ゴシック体"/>
              </a:rPr>
              <a:t>OpenAI</a:t>
            </a:r>
            <a:r>
              <a:rPr lang="ja-JP" altLang="en-US" i="0" dirty="0">
                <a:effectLst/>
                <a:latin typeface="游ゴシック体"/>
              </a:rPr>
              <a:t>が</a:t>
            </a:r>
            <a:r>
              <a:rPr lang="en-US" altLang="ja-JP" i="0" dirty="0">
                <a:effectLst/>
                <a:latin typeface="游ゴシック体"/>
              </a:rPr>
              <a:t>2022</a:t>
            </a:r>
            <a:r>
              <a:rPr lang="ja-JP" altLang="en-US" i="0" dirty="0">
                <a:effectLst/>
                <a:latin typeface="游ゴシック体"/>
              </a:rPr>
              <a:t>年</a:t>
            </a:r>
            <a:r>
              <a:rPr lang="en-US" altLang="ja-JP" i="0" dirty="0">
                <a:effectLst/>
                <a:latin typeface="游ゴシック体"/>
              </a:rPr>
              <a:t>11</a:t>
            </a:r>
            <a:r>
              <a:rPr lang="ja-JP" altLang="en-US" i="0" dirty="0">
                <a:effectLst/>
                <a:latin typeface="游ゴシック体"/>
              </a:rPr>
              <a:t>月にリリースした</a:t>
            </a:r>
            <a:r>
              <a:rPr lang="en-US" altLang="ja-JP" b="1" i="0" dirty="0">
                <a:solidFill>
                  <a:schemeClr val="accent2"/>
                </a:solidFill>
                <a:effectLst/>
                <a:latin typeface="游ゴシック体"/>
              </a:rPr>
              <a:t>”</a:t>
            </a:r>
            <a:r>
              <a:rPr lang="ja-JP" altLang="en-US" b="1" i="0" dirty="0">
                <a:solidFill>
                  <a:schemeClr val="accent2"/>
                </a:solidFill>
                <a:effectLst/>
                <a:latin typeface="游ゴシック体"/>
              </a:rPr>
              <a:t>無料</a:t>
            </a:r>
            <a:r>
              <a:rPr lang="en-US" altLang="ja-JP" b="1" i="0" dirty="0">
                <a:solidFill>
                  <a:schemeClr val="accent2"/>
                </a:solidFill>
                <a:effectLst/>
                <a:latin typeface="游ゴシック体"/>
              </a:rPr>
              <a:t>”</a:t>
            </a:r>
            <a:r>
              <a:rPr lang="ja-JP" altLang="en-US" i="0" dirty="0">
                <a:effectLst/>
                <a:latin typeface="游ゴシック体"/>
              </a:rPr>
              <a:t>の</a:t>
            </a:r>
            <a:r>
              <a:rPr lang="en-US" altLang="ja-JP" i="0" dirty="0">
                <a:effectLst/>
                <a:latin typeface="游ゴシック体"/>
              </a:rPr>
              <a:t>AI</a:t>
            </a:r>
            <a:r>
              <a:rPr lang="ja-JP" altLang="en-US" i="0" dirty="0">
                <a:effectLst/>
                <a:latin typeface="游ゴシック体"/>
              </a:rPr>
              <a:t>技術サービス。高度な技術から非常に注目度の高いサービス。既に日本でもかなり話題になっている。</a:t>
            </a:r>
          </a:p>
          <a:p>
            <a:pPr fontAlgn="base">
              <a:lnSpc>
                <a:spcPct val="90000"/>
              </a:lnSpc>
            </a:pPr>
            <a:r>
              <a:rPr lang="ja-JP" altLang="en-US" dirty="0">
                <a:latin typeface="游ゴシック体"/>
              </a:rPr>
              <a:t>右下の</a:t>
            </a:r>
            <a:r>
              <a:rPr lang="ja-JP" altLang="en-US" i="0" dirty="0">
                <a:effectLst/>
                <a:latin typeface="游ゴシック体"/>
              </a:rPr>
              <a:t>サービスでも、</a:t>
            </a:r>
            <a:r>
              <a:rPr lang="en-US" altLang="ja-JP" i="0" dirty="0">
                <a:effectLst/>
                <a:latin typeface="游ゴシック体"/>
              </a:rPr>
              <a:t>100</a:t>
            </a:r>
            <a:r>
              <a:rPr lang="ja-JP" altLang="en-US" i="0" dirty="0">
                <a:effectLst/>
                <a:latin typeface="游ゴシック体"/>
              </a:rPr>
              <a:t>万人ユーザー獲得に数ヶ月を要しているが、</a:t>
            </a:r>
            <a:r>
              <a:rPr lang="en-US" altLang="ja-JP" i="0" dirty="0" err="1">
                <a:effectLst/>
                <a:latin typeface="游ゴシック体"/>
              </a:rPr>
              <a:t>ChatGPT</a:t>
            </a:r>
            <a:r>
              <a:rPr lang="ja-JP" altLang="en-US" i="0" dirty="0">
                <a:effectLst/>
                <a:latin typeface="游ゴシック体"/>
              </a:rPr>
              <a:t>はリリースからなんと</a:t>
            </a:r>
            <a:r>
              <a:rPr lang="en-US" altLang="ja-JP" i="0" dirty="0">
                <a:effectLst/>
                <a:latin typeface="游ゴシック体"/>
              </a:rPr>
              <a:t>5</a:t>
            </a:r>
            <a:r>
              <a:rPr lang="ja-JP" altLang="en-US" i="0" dirty="0">
                <a:effectLst/>
                <a:latin typeface="游ゴシック体"/>
              </a:rPr>
              <a:t>日という異次元のスピードで</a:t>
            </a:r>
            <a:r>
              <a:rPr lang="en-US" altLang="ja-JP" i="0" dirty="0">
                <a:effectLst/>
                <a:latin typeface="游ゴシック体"/>
              </a:rPr>
              <a:t>100</a:t>
            </a:r>
            <a:r>
              <a:rPr lang="ja-JP" altLang="en-US" i="0" dirty="0">
                <a:effectLst/>
                <a:latin typeface="游ゴシック体"/>
              </a:rPr>
              <a:t>万人を突破を達成。また、</a:t>
            </a:r>
            <a:r>
              <a:rPr lang="en-US" altLang="ja-JP" i="0" dirty="0" err="1">
                <a:effectLst/>
                <a:latin typeface="游ゴシック体"/>
              </a:rPr>
              <a:t>ChatGPT</a:t>
            </a:r>
            <a:r>
              <a:rPr lang="ja-JP" altLang="en-US" i="0" dirty="0">
                <a:effectLst/>
                <a:latin typeface="游ゴシック体"/>
              </a:rPr>
              <a:t>は</a:t>
            </a:r>
            <a:r>
              <a:rPr lang="en-US" altLang="ja-JP" i="0" dirty="0">
                <a:effectLst/>
                <a:latin typeface="游ゴシック体"/>
              </a:rPr>
              <a:t>2023</a:t>
            </a:r>
            <a:r>
              <a:rPr lang="ja-JP" altLang="en-US" i="0" dirty="0">
                <a:effectLst/>
                <a:latin typeface="游ゴシック体"/>
              </a:rPr>
              <a:t>年</a:t>
            </a:r>
            <a:r>
              <a:rPr lang="en-US" altLang="ja-JP" i="0" dirty="0">
                <a:effectLst/>
                <a:latin typeface="游ゴシック体"/>
              </a:rPr>
              <a:t>2</a:t>
            </a:r>
            <a:r>
              <a:rPr lang="ja-JP" altLang="en-US" i="0" dirty="0">
                <a:effectLst/>
                <a:latin typeface="游ゴシック体"/>
              </a:rPr>
              <a:t>月</a:t>
            </a:r>
            <a:r>
              <a:rPr lang="en-US" altLang="ja-JP" i="0" dirty="0">
                <a:effectLst/>
                <a:latin typeface="游ゴシック体"/>
              </a:rPr>
              <a:t>7</a:t>
            </a:r>
            <a:r>
              <a:rPr lang="ja-JP" altLang="en-US" i="0" dirty="0">
                <a:effectLst/>
                <a:latin typeface="游ゴシック体"/>
              </a:rPr>
              <a:t>日時点で全世界ユーザー</a:t>
            </a:r>
            <a:r>
              <a:rPr lang="en-US" altLang="ja-JP" i="0" dirty="0">
                <a:effectLst/>
                <a:latin typeface="游ゴシック体"/>
              </a:rPr>
              <a:t>1</a:t>
            </a:r>
            <a:r>
              <a:rPr lang="ja-JP" altLang="en-US" i="0" dirty="0">
                <a:effectLst/>
                <a:latin typeface="游ゴシック体"/>
              </a:rPr>
              <a:t>億人を突破。</a:t>
            </a:r>
            <a:br>
              <a:rPr lang="en-US" altLang="ja-JP" dirty="0">
                <a:latin typeface="游ゴシック体"/>
              </a:rPr>
            </a:br>
            <a:endParaRPr lang="en-US" altLang="ja-JP" i="0" dirty="0">
              <a:effectLst/>
              <a:latin typeface="游ゴシック体"/>
            </a:endParaRPr>
          </a:p>
          <a:p>
            <a:pPr>
              <a:lnSpc>
                <a:spcPct val="90000"/>
              </a:lnSpc>
            </a:pPr>
            <a:r>
              <a:rPr kumimoji="1" lang="en-US" altLang="ja-JP" sz="2400" dirty="0"/>
              <a:t>BERT</a:t>
            </a:r>
            <a:r>
              <a:rPr kumimoji="1" lang="ja-JP" altLang="en-US" sz="2400" dirty="0"/>
              <a:t>から派生した</a:t>
            </a:r>
            <a:r>
              <a:rPr kumimoji="1" lang="en-US" altLang="ja-JP" sz="2400" dirty="0"/>
              <a:t>GPT</a:t>
            </a:r>
            <a:r>
              <a:rPr kumimoji="1" lang="ja-JP" altLang="en-US" sz="2400" dirty="0"/>
              <a:t>系の</a:t>
            </a:r>
            <a:r>
              <a:rPr kumimoji="1" lang="en-US" altLang="ja-JP" sz="2400" dirty="0"/>
              <a:t>AI</a:t>
            </a:r>
            <a:r>
              <a:rPr kumimoji="1" lang="ja-JP" altLang="en-US" sz="2400" dirty="0"/>
              <a:t>モデルを使用したサービス。</a:t>
            </a:r>
            <a:br>
              <a:rPr kumimoji="1" lang="en-US" altLang="ja-JP" sz="2400" dirty="0"/>
            </a:br>
            <a:r>
              <a:rPr kumimoji="1" lang="en-US" altLang="ja-JP" sz="2400" dirty="0"/>
              <a:t>GPT3</a:t>
            </a:r>
            <a:r>
              <a:rPr kumimoji="1" lang="ja-JP" altLang="en-US" sz="2400" dirty="0"/>
              <a:t>⇒</a:t>
            </a:r>
            <a:r>
              <a:rPr kumimoji="1" lang="en-US" altLang="ja-JP" sz="2400" dirty="0" err="1"/>
              <a:t>ChatGPT</a:t>
            </a:r>
            <a:r>
              <a:rPr kumimoji="1" lang="ja-JP" altLang="en-US" sz="2400" dirty="0"/>
              <a:t>！！</a:t>
            </a: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kumimoji="1" lang="en-US" altLang="ja-JP" sz="2400" dirty="0"/>
              <a:t>GPT3</a:t>
            </a:r>
            <a:r>
              <a:rPr kumimoji="1" lang="ja-JP" altLang="en-US" sz="2400" dirty="0"/>
              <a:t>ということで、</a:t>
            </a:r>
            <a:r>
              <a:rPr kumimoji="1" lang="ja-JP" altLang="en-US" sz="2400" dirty="0">
                <a:solidFill>
                  <a:srgbClr val="00B050"/>
                </a:solidFill>
              </a:rPr>
              <a:t>言語モデル</a:t>
            </a:r>
            <a:r>
              <a:rPr kumimoji="1" lang="ja-JP" altLang="en-US" sz="2400" dirty="0"/>
              <a:t>である。</a:t>
            </a: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kumimoji="1" lang="ja-JP" altLang="en-US" sz="2400" dirty="0"/>
              <a:t>超高度チャットボット</a:t>
            </a:r>
            <a:r>
              <a:rPr kumimoji="1" lang="ja-JP" altLang="en-US" sz="2400" dirty="0">
                <a:solidFill>
                  <a:srgbClr val="00B0F0"/>
                </a:solidFill>
              </a:rPr>
              <a:t>＝コンサル</a:t>
            </a:r>
            <a:r>
              <a:rPr kumimoji="1" lang="ja-JP" altLang="en-US" sz="2400" dirty="0"/>
              <a:t>なので、</a:t>
            </a:r>
            <a:br>
              <a:rPr kumimoji="1" lang="en-US" altLang="ja-JP" sz="2400" dirty="0"/>
            </a:br>
            <a:r>
              <a:rPr kumimoji="1" lang="ja-JP" altLang="en-US" sz="2400" dirty="0"/>
              <a:t>なんでも記事のリストアップをしてくれる</a:t>
            </a:r>
            <a:br>
              <a:rPr kumimoji="1" lang="en-US" altLang="ja-JP" sz="2400" dirty="0"/>
            </a:br>
            <a:r>
              <a:rPr kumimoji="1" lang="en-US" altLang="ja-JP" sz="2400" dirty="0"/>
              <a:t>Google</a:t>
            </a:r>
            <a:r>
              <a:rPr kumimoji="1" lang="ja-JP" altLang="en-US" sz="2400" dirty="0"/>
              <a:t>検索とは競合になるとか。</a:t>
            </a:r>
            <a:br>
              <a:rPr kumimoji="1" lang="en-US" altLang="ja-JP" sz="2400" dirty="0"/>
            </a:br>
            <a:r>
              <a:rPr kumimoji="1" lang="ja-JP" altLang="en-US" sz="2400" dirty="0"/>
              <a:t>（＊</a:t>
            </a:r>
            <a:r>
              <a:rPr kumimoji="1" lang="en-US" altLang="ja-JP" sz="2400" dirty="0"/>
              <a:t>Google</a:t>
            </a:r>
            <a:r>
              <a:rPr kumimoji="1" lang="ja-JP" altLang="en-US" sz="2400" dirty="0"/>
              <a:t>が社内警報発令）</a:t>
            </a:r>
            <a:endParaRPr kumimoji="1"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DF3D398-9D29-DC2F-03D6-CA91BA26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237" y="3912840"/>
            <a:ext cx="3145536" cy="233556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7A45BB-70B8-87E2-2ED2-B27560B82920}"/>
              </a:ext>
            </a:extLst>
          </p:cNvPr>
          <p:cNvSpPr/>
          <p:nvPr/>
        </p:nvSpPr>
        <p:spPr>
          <a:xfrm>
            <a:off x="8692738" y="3895106"/>
            <a:ext cx="3129035" cy="235329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83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7FD0E-C4A5-D3AA-7A3A-AB16212D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7200" dirty="0" err="1">
                <a:solidFill>
                  <a:schemeClr val="tx1"/>
                </a:solidFill>
              </a:rPr>
              <a:t>ChatGPT</a:t>
            </a:r>
            <a:r>
              <a:rPr lang="ja-JP" altLang="en-US" sz="7200" dirty="0">
                <a:solidFill>
                  <a:schemeClr val="tx1"/>
                </a:solidFill>
              </a:rPr>
              <a:t>使い方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9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kumimoji="1" lang="ja-JP" altLang="en-US" dirty="0"/>
              <a:t>を実際に試してみる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32" y="2759634"/>
            <a:ext cx="5365218" cy="2157280"/>
          </a:xfrm>
          <a:effectLst/>
        </p:spPr>
        <p:txBody>
          <a:bodyPr>
            <a:normAutofit/>
          </a:bodyPr>
          <a:lstStyle/>
          <a:p>
            <a:r>
              <a:rPr kumimoji="1" lang="en-US" altLang="ja-JP" sz="2000" dirty="0" err="1"/>
              <a:t>ChatGPT</a:t>
            </a:r>
            <a:r>
              <a:rPr kumimoji="1" lang="ja-JP" altLang="en-US" sz="2000" dirty="0"/>
              <a:t>は無料なので、実際に触れて試すのが一番の理解となると考えた。</a:t>
            </a:r>
            <a:endParaRPr kumimoji="1" lang="en-US" altLang="ja-JP" sz="2000" dirty="0"/>
          </a:p>
          <a:p>
            <a:r>
              <a:rPr lang="ja-JP" altLang="en-US" sz="2000" dirty="0"/>
              <a:t>次ページから、</a:t>
            </a:r>
            <a:r>
              <a:rPr lang="en-US" altLang="ja-JP" sz="2000" dirty="0" err="1"/>
              <a:t>ChatGPT</a:t>
            </a:r>
            <a:r>
              <a:rPr lang="ja-JP" altLang="en-US" sz="2000" dirty="0"/>
              <a:t>の導入の仕方を図解する。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915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lang="ja-JP" altLang="en-US" dirty="0"/>
              <a:t>導入</a:t>
            </a:r>
            <a:r>
              <a:rPr kumimoji="1" lang="ja-JP" altLang="en-US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2"/>
            <a:ext cx="5080686" cy="5036931"/>
          </a:xfrm>
        </p:spPr>
        <p:txBody>
          <a:bodyPr>
            <a:normAutofit lnSpcReduction="10000"/>
          </a:bodyPr>
          <a:lstStyle/>
          <a:p>
            <a:pPr>
              <a:buFont typeface="+mj-ea"/>
              <a:buAutoNum type="circleNumDbPlain"/>
            </a:pP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まず始めに　</a:t>
            </a:r>
            <a:r>
              <a:rPr lang="en-US" altLang="ja-JP" b="0" i="0" u="sng" dirty="0">
                <a:solidFill>
                  <a:srgbClr val="4F96F6"/>
                </a:solidFill>
                <a:effectLst/>
                <a:latin typeface="Helvetica" panose="020B0604020202020204" pitchFamily="34" charset="0"/>
                <a:hlinkClick r:id="rId2"/>
              </a:rPr>
              <a:t>https://openai.com/blog/chatgpt/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 にアクセス</a:t>
            </a: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左下の「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TRY CHATGPT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」をクリック</a:t>
            </a: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/>
            </a:pPr>
            <a:r>
              <a:rPr kumimoji="1" lang="ja-JP" altLang="en-US" dirty="0"/>
              <a:t>チェックをつける</a:t>
            </a:r>
            <a:endParaRPr kumimoji="1" lang="en-US" altLang="ja-JP" dirty="0"/>
          </a:p>
          <a:p>
            <a:pPr>
              <a:buFont typeface="+mj-ea"/>
              <a:buAutoNum type="circleNumDbPlain"/>
            </a:pPr>
            <a:endParaRPr lang="en-US" altLang="ja-JP" dirty="0"/>
          </a:p>
          <a:p>
            <a:pPr>
              <a:buFont typeface="+mj-ea"/>
              <a:buAutoNum type="circleNumDbPlain"/>
            </a:pPr>
            <a:r>
              <a:rPr kumimoji="1" lang="en-US" altLang="ja-JP" dirty="0"/>
              <a:t>Sign up</a:t>
            </a:r>
            <a:r>
              <a:rPr kumimoji="1" lang="ja-JP" altLang="en-US" dirty="0"/>
              <a:t>でアカ</a:t>
            </a:r>
            <a:br>
              <a:rPr kumimoji="1" lang="en-US" altLang="ja-JP" dirty="0"/>
            </a:br>
            <a:r>
              <a:rPr kumimoji="1" lang="ja-JP" altLang="en-US" dirty="0"/>
              <a:t>ウントを発行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C8B5E0-DDA7-1849-196B-DD48480F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2727"/>
            <a:ext cx="4092146" cy="259395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7B03D5-2FCD-CB78-01C4-C2E04B21B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001" y="4772250"/>
            <a:ext cx="1339919" cy="74933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7EA1DAA-A851-C5DB-BACD-B854F5264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001" y="5759378"/>
            <a:ext cx="1568531" cy="952549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AA78A95-E771-A9CC-3C96-5F133D17FBD9}"/>
              </a:ext>
            </a:extLst>
          </p:cNvPr>
          <p:cNvSpPr txBox="1">
            <a:spLocks/>
          </p:cNvSpPr>
          <p:nvPr/>
        </p:nvSpPr>
        <p:spPr>
          <a:xfrm>
            <a:off x="5705085" y="1140032"/>
            <a:ext cx="5426676" cy="5036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5"/>
            </a:pP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「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Create an </a:t>
            </a:r>
            <a:r>
              <a:rPr lang="en-US" altLang="ja-JP" b="0" i="0" dirty="0" err="1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OpenAI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 account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」ボタンを押してアカウントを作成</a:t>
            </a: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5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5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5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5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5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5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5"/>
            </a:pPr>
            <a:r>
              <a:rPr lang="ja-JP" altLang="en-US" dirty="0"/>
              <a:t>メールアドレスや</a:t>
            </a:r>
            <a:br>
              <a:rPr lang="en-US" altLang="ja-JP" dirty="0"/>
            </a:br>
            <a:r>
              <a:rPr lang="en-US" altLang="ja-JP" dirty="0"/>
              <a:t>google</a:t>
            </a:r>
            <a:r>
              <a:rPr lang="ja-JP" altLang="en-US" dirty="0"/>
              <a:t>アカウントなどと</a:t>
            </a:r>
            <a:br>
              <a:rPr lang="en-US" altLang="ja-JP" dirty="0"/>
            </a:br>
            <a:r>
              <a:rPr lang="ja-JP" altLang="en-US" dirty="0"/>
              <a:t>パスワードで登録を</a:t>
            </a:r>
            <a:br>
              <a:rPr lang="en-US" altLang="ja-JP" dirty="0"/>
            </a:br>
            <a:r>
              <a:rPr lang="ja-JP" altLang="en-US" dirty="0"/>
              <a:t>進行。</a:t>
            </a:r>
            <a:br>
              <a:rPr lang="en-US" altLang="ja-JP" dirty="0"/>
            </a:br>
            <a:r>
              <a:rPr lang="ja-JP" altLang="en-US" dirty="0"/>
              <a:t>パスワード設定後に</a:t>
            </a:r>
            <a:br>
              <a:rPr lang="en-US" altLang="ja-JP" dirty="0"/>
            </a:br>
            <a:r>
              <a:rPr lang="en-US" altLang="ja-JP" dirty="0"/>
              <a:t>Continue</a:t>
            </a:r>
            <a:r>
              <a:rPr lang="ja-JP" altLang="en-US" dirty="0"/>
              <a:t>をクリック</a:t>
            </a:r>
            <a:br>
              <a:rPr lang="en-US" altLang="ja-JP" dirty="0"/>
            </a:br>
            <a:r>
              <a:rPr lang="ja-JP" altLang="en-US" dirty="0"/>
              <a:t>（右図）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890035D-D927-7BE6-6693-4E00DEE00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886" y="1798094"/>
            <a:ext cx="4686541" cy="20194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1CC4AE-11C2-2D56-30FA-329803EDE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2281" y="4050204"/>
            <a:ext cx="2637872" cy="266172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08BA24F-6A73-9504-A457-5A469132AC2D}"/>
              </a:ext>
            </a:extLst>
          </p:cNvPr>
          <p:cNvSpPr/>
          <p:nvPr/>
        </p:nvSpPr>
        <p:spPr>
          <a:xfrm>
            <a:off x="9310805" y="4050204"/>
            <a:ext cx="2637872" cy="27848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8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lang="ja-JP" altLang="en-US" dirty="0"/>
              <a:t>導入</a:t>
            </a:r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2"/>
            <a:ext cx="5080686" cy="5036931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 startAt="7"/>
            </a:pP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メールが届くので、メール中の</a:t>
            </a:r>
            <a:b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</a:b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Verify email address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を押す</a:t>
            </a: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ログイン画面に遷移するのでログインを行う</a:t>
            </a: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次の画面で、名前（「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First name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」と「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Last name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」）、電話番号を入力</a:t>
            </a:r>
          </a:p>
          <a:p>
            <a:pPr>
              <a:buFont typeface="+mj-ea"/>
              <a:buAutoNum type="circleNumDbPlain" startAt="7"/>
            </a:pPr>
            <a:endParaRPr lang="ja-JP" altLang="en-US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>
              <a:buFont typeface="+mj-ea"/>
              <a:buAutoNum type="circleNumDbPlain" startAt="7"/>
            </a:pPr>
            <a:endParaRPr kumimoji="1"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AA78A95-E771-A9CC-3C96-5F133D17FBD9}"/>
              </a:ext>
            </a:extLst>
          </p:cNvPr>
          <p:cNvSpPr txBox="1">
            <a:spLocks/>
          </p:cNvSpPr>
          <p:nvPr/>
        </p:nvSpPr>
        <p:spPr>
          <a:xfrm>
            <a:off x="5705085" y="1140032"/>
            <a:ext cx="5426676" cy="503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ea"/>
              <a:buAutoNum type="circleNumDbPlain" startAt="10"/>
            </a:pP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SMS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に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6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桁の認証番号（認証コード）が届くので、入力し「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Continue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」をクリック</a:t>
            </a:r>
          </a:p>
          <a:p>
            <a:pPr algn="l">
              <a:buFont typeface="+mj-ea"/>
              <a:buAutoNum type="circleNumDbPlain" startAt="10"/>
            </a:pP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いくつか質問されるので、選択し「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Next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」と進め、最後の画面にて「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Done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」 をクリック</a:t>
            </a:r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algn="l">
              <a:buFont typeface="+mj-ea"/>
              <a:buAutoNum type="circleNumDbPlain" startAt="10"/>
            </a:pP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ことで、以下の画面になれば、</a:t>
            </a:r>
            <a:r>
              <a:rPr lang="en-US" altLang="ja-JP" b="0" i="0" dirty="0" err="1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OpenAI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のアカウントが無事作成完了</a:t>
            </a:r>
            <a:r>
              <a:rPr lang="ja-JP" altLang="en-US" dirty="0">
                <a:solidFill>
                  <a:srgbClr val="252525"/>
                </a:solidFill>
                <a:latin typeface="Helvetica" panose="020B0604020202020204" pitchFamily="34" charset="0"/>
              </a:rPr>
              <a:t>！！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ADBF9AE-51F7-21D9-5BC9-3D075185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39" y="1851004"/>
            <a:ext cx="3619704" cy="232444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14D9DE-92DA-C06C-BA4F-209085B90074}"/>
              </a:ext>
            </a:extLst>
          </p:cNvPr>
          <p:cNvSpPr/>
          <p:nvPr/>
        </p:nvSpPr>
        <p:spPr>
          <a:xfrm>
            <a:off x="1060239" y="1758602"/>
            <a:ext cx="3846454" cy="24168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5899D7E-EFE1-227A-A419-DD6B09362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25" y="3429000"/>
            <a:ext cx="5169166" cy="3238666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4AF19A6-B1E3-8249-534E-C99C8CE4C57E}"/>
              </a:ext>
            </a:extLst>
          </p:cNvPr>
          <p:cNvSpPr/>
          <p:nvPr/>
        </p:nvSpPr>
        <p:spPr>
          <a:xfrm>
            <a:off x="6140924" y="3429000"/>
            <a:ext cx="5212875" cy="333014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28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kumimoji="1" lang="ja-JP" altLang="en-US" dirty="0"/>
              <a:t>とやりとりする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32" y="2759634"/>
            <a:ext cx="5365218" cy="2157280"/>
          </a:xfrm>
          <a:effectLst/>
        </p:spPr>
        <p:txBody>
          <a:bodyPr>
            <a:normAutofit/>
          </a:bodyPr>
          <a:lstStyle/>
          <a:p>
            <a:r>
              <a:rPr kumimoji="1" lang="ja-JP" altLang="en-US" sz="2000" dirty="0"/>
              <a:t>セットアップは終わったが、実際にどのようなやりとりができるのかどうか示す。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005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3257-16CC-AE94-0C38-812ACEFD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ChatGPT</a:t>
            </a:r>
            <a:r>
              <a:rPr kumimoji="1" lang="ja-JP" altLang="en-US" dirty="0"/>
              <a:t>使い方① ワード検索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25749-FC94-FBD6-EAC1-B9759667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2"/>
            <a:ext cx="10515600" cy="503693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例えば、</a:t>
            </a:r>
            <a:r>
              <a:rPr lang="en-US" altLang="ja-JP" dirty="0" err="1"/>
              <a:t>AutoEncoder</a:t>
            </a:r>
            <a:r>
              <a:rPr kumimoji="1" lang="ja-JP" altLang="en-US" dirty="0"/>
              <a:t>や</a:t>
            </a:r>
            <a:r>
              <a:rPr kumimoji="1" lang="en-US" altLang="ja-JP" dirty="0" err="1"/>
              <a:t>ChatGPT</a:t>
            </a:r>
            <a:r>
              <a:rPr lang="ja-JP" altLang="en-US" dirty="0"/>
              <a:t>自身</a:t>
            </a:r>
            <a:r>
              <a:rPr kumimoji="1" lang="ja-JP" altLang="en-US" dirty="0"/>
              <a:t>などの</a:t>
            </a:r>
            <a:r>
              <a:rPr kumimoji="1" lang="en-US" altLang="ja-JP" dirty="0"/>
              <a:t>AI</a:t>
            </a:r>
            <a:r>
              <a:rPr kumimoji="1" lang="ja-JP" altLang="en-US" dirty="0"/>
              <a:t>・データサイエンスワードの検索にも活用可。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その他にも、企業やビジネス用語なども検索可能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C74B18-CEBF-2318-8FFE-801BF15D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74" y="1740605"/>
            <a:ext cx="6172517" cy="263538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DF16BE48-E347-F531-CFA3-5011024000FD}"/>
              </a:ext>
            </a:extLst>
          </p:cNvPr>
          <p:cNvSpPr/>
          <p:nvPr/>
        </p:nvSpPr>
        <p:spPr>
          <a:xfrm>
            <a:off x="2854411" y="1740605"/>
            <a:ext cx="494270" cy="3600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7B0BA97-A475-95CA-2881-57200150AC67}"/>
              </a:ext>
            </a:extLst>
          </p:cNvPr>
          <p:cNvCxnSpPr>
            <a:cxnSpLocks/>
          </p:cNvCxnSpPr>
          <p:nvPr/>
        </p:nvCxnSpPr>
        <p:spPr>
          <a:xfrm>
            <a:off x="3348681" y="2001795"/>
            <a:ext cx="358346" cy="98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51809B-D5AE-FE46-24A9-283FE16B33C8}"/>
              </a:ext>
            </a:extLst>
          </p:cNvPr>
          <p:cNvSpPr/>
          <p:nvPr/>
        </p:nvSpPr>
        <p:spPr>
          <a:xfrm>
            <a:off x="3707027" y="1740605"/>
            <a:ext cx="2248930" cy="718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良い追加ワード（追加条件）として人気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9E59AD1-7DDA-B560-C51C-D41A4A57B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74" y="4775382"/>
            <a:ext cx="4385172" cy="1885171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6BAA89-3BDA-3039-A26A-E22171170C35}"/>
              </a:ext>
            </a:extLst>
          </p:cNvPr>
          <p:cNvSpPr/>
          <p:nvPr/>
        </p:nvSpPr>
        <p:spPr>
          <a:xfrm>
            <a:off x="1007075" y="1674341"/>
            <a:ext cx="6222815" cy="27016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5871238-6FBB-A08A-24C9-552B76055AF1}"/>
              </a:ext>
            </a:extLst>
          </p:cNvPr>
          <p:cNvSpPr/>
          <p:nvPr/>
        </p:nvSpPr>
        <p:spPr>
          <a:xfrm>
            <a:off x="1032225" y="4775382"/>
            <a:ext cx="4410320" cy="19099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29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ユーザー定義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8A47C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902</Words>
  <Application>Microsoft Office PowerPoint</Application>
  <PresentationFormat>ワイド画面</PresentationFormat>
  <Paragraphs>137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メイリオ</vt:lpstr>
      <vt:lpstr>游ゴシック体</vt:lpstr>
      <vt:lpstr>Arial</vt:lpstr>
      <vt:lpstr>Helvetica</vt:lpstr>
      <vt:lpstr>Trebuchet MS</vt:lpstr>
      <vt:lpstr>Wingdings 3</vt:lpstr>
      <vt:lpstr>ファセット</vt:lpstr>
      <vt:lpstr>ChatGPTの 概要＆使い方 まとめ</vt:lpstr>
      <vt:lpstr>ChatGPT概要</vt:lpstr>
      <vt:lpstr>ChatGPT概要</vt:lpstr>
      <vt:lpstr>ChatGPT使い方</vt:lpstr>
      <vt:lpstr>ChatGPTを実際に試してみる</vt:lpstr>
      <vt:lpstr>ChatGPT導入①</vt:lpstr>
      <vt:lpstr>ChatGPT導入②</vt:lpstr>
      <vt:lpstr>ChatGPTとやりとりする</vt:lpstr>
      <vt:lpstr>ChatGPT使い方① ワード検索</vt:lpstr>
      <vt:lpstr>ChatGPT使い方② 翻訳</vt:lpstr>
      <vt:lpstr>ChatGPT使い方③ 日常のあれこれ</vt:lpstr>
      <vt:lpstr>Google Spread Sheetと連携できるので試してみる（実践）</vt:lpstr>
      <vt:lpstr>ChatGPT実践①</vt:lpstr>
      <vt:lpstr>ChatGPT実践②</vt:lpstr>
      <vt:lpstr>ChatGPT実践③ </vt:lpstr>
      <vt:lpstr>参考URL：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ChatGPTの 概要＆使い方</dc:title>
  <dc:creator>岡田 隆之</dc:creator>
  <cp:lastModifiedBy>隆之 岡田</cp:lastModifiedBy>
  <cp:revision>3</cp:revision>
  <dcterms:created xsi:type="dcterms:W3CDTF">2023-03-06T00:02:14Z</dcterms:created>
  <dcterms:modified xsi:type="dcterms:W3CDTF">2023-03-06T04:52:29Z</dcterms:modified>
</cp:coreProperties>
</file>