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0"/>
  </p:notesMasterIdLst>
  <p:sldIdLst>
    <p:sldId id="264" r:id="rId2"/>
    <p:sldId id="265" r:id="rId3"/>
    <p:sldId id="259" r:id="rId4"/>
    <p:sldId id="267"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8D2AF3-66ED-40A7-B358-499C217865D2}" v="10" dt="2023-03-01T23:48:08.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隆之 岡田" userId="34cd582db9309038" providerId="LiveId" clId="{CE8D2AF3-66ED-40A7-B358-499C217865D2}"/>
    <pc:docChg chg="undo custSel addSld delSld modSld sldOrd">
      <pc:chgData name="隆之 岡田" userId="34cd582db9309038" providerId="LiveId" clId="{CE8D2AF3-66ED-40A7-B358-499C217865D2}" dt="2023-03-01T23:49:08.196" v="115" actId="20577"/>
      <pc:docMkLst>
        <pc:docMk/>
      </pc:docMkLst>
      <pc:sldChg chg="modSp del">
        <pc:chgData name="隆之 岡田" userId="34cd582db9309038" providerId="LiveId" clId="{CE8D2AF3-66ED-40A7-B358-499C217865D2}" dt="2023-03-01T23:42:59.176" v="11" actId="47"/>
        <pc:sldMkLst>
          <pc:docMk/>
          <pc:sldMk cId="444360284" sldId="256"/>
        </pc:sldMkLst>
        <pc:spChg chg="mod">
          <ac:chgData name="隆之 岡田" userId="34cd582db9309038" providerId="LiveId" clId="{CE8D2AF3-66ED-40A7-B358-499C217865D2}" dt="2023-03-01T23:42:24.812" v="7"/>
          <ac:spMkLst>
            <pc:docMk/>
            <pc:sldMk cId="444360284" sldId="256"/>
            <ac:spMk id="4" creationId="{2F792AEA-B66A-BFCD-5541-8D867B9CB317}"/>
          </ac:spMkLst>
        </pc:spChg>
      </pc:sldChg>
      <pc:sldChg chg="modSp del mod">
        <pc:chgData name="隆之 岡田" userId="34cd582db9309038" providerId="LiveId" clId="{CE8D2AF3-66ED-40A7-B358-499C217865D2}" dt="2023-03-01T23:43:39.367" v="35" actId="47"/>
        <pc:sldMkLst>
          <pc:docMk/>
          <pc:sldMk cId="3904672778" sldId="257"/>
        </pc:sldMkLst>
        <pc:spChg chg="mod">
          <ac:chgData name="隆之 岡田" userId="34cd582db9309038" providerId="LiveId" clId="{CE8D2AF3-66ED-40A7-B358-499C217865D2}" dt="2023-03-01T23:43:37.795" v="34" actId="20577"/>
          <ac:spMkLst>
            <pc:docMk/>
            <pc:sldMk cId="3904672778" sldId="257"/>
            <ac:spMk id="20" creationId="{08FCFF8B-CCBA-3751-EBA2-EE10A2625D21}"/>
          </ac:spMkLst>
        </pc:spChg>
      </pc:sldChg>
      <pc:sldChg chg="modSp del">
        <pc:chgData name="隆之 岡田" userId="34cd582db9309038" providerId="LiveId" clId="{CE8D2AF3-66ED-40A7-B358-499C217865D2}" dt="2023-03-01T23:46:14.933" v="74" actId="47"/>
        <pc:sldMkLst>
          <pc:docMk/>
          <pc:sldMk cId="3202568843" sldId="258"/>
        </pc:sldMkLst>
        <pc:spChg chg="mod">
          <ac:chgData name="隆之 岡田" userId="34cd582db9309038" providerId="LiveId" clId="{CE8D2AF3-66ED-40A7-B358-499C217865D2}" dt="2023-03-01T23:42:24.812" v="7"/>
          <ac:spMkLst>
            <pc:docMk/>
            <pc:sldMk cId="3202568843" sldId="258"/>
            <ac:spMk id="20" creationId="{08FCFF8B-CCBA-3751-EBA2-EE10A2625D21}"/>
          </ac:spMkLst>
        </pc:spChg>
      </pc:sldChg>
      <pc:sldChg chg="modSp">
        <pc:chgData name="隆之 岡田" userId="34cd582db9309038" providerId="LiveId" clId="{CE8D2AF3-66ED-40A7-B358-499C217865D2}" dt="2023-03-01T23:42:24.812" v="7"/>
        <pc:sldMkLst>
          <pc:docMk/>
          <pc:sldMk cId="2271658423" sldId="259"/>
        </pc:sldMkLst>
        <pc:spChg chg="mod">
          <ac:chgData name="隆之 岡田" userId="34cd582db9309038" providerId="LiveId" clId="{CE8D2AF3-66ED-40A7-B358-499C217865D2}" dt="2023-03-01T23:42:24.812" v="7"/>
          <ac:spMkLst>
            <pc:docMk/>
            <pc:sldMk cId="2271658423" sldId="259"/>
            <ac:spMk id="4" creationId="{8904E126-C418-A69E-923B-97EC9DE7FABF}"/>
          </ac:spMkLst>
        </pc:spChg>
      </pc:sldChg>
      <pc:sldChg chg="modSp mod">
        <pc:chgData name="隆之 岡田" userId="34cd582db9309038" providerId="LiveId" clId="{CE8D2AF3-66ED-40A7-B358-499C217865D2}" dt="2023-03-01T23:49:03.145" v="111" actId="20577"/>
        <pc:sldMkLst>
          <pc:docMk/>
          <pc:sldMk cId="418795774" sldId="260"/>
        </pc:sldMkLst>
        <pc:spChg chg="mod">
          <ac:chgData name="隆之 岡田" userId="34cd582db9309038" providerId="LiveId" clId="{CE8D2AF3-66ED-40A7-B358-499C217865D2}" dt="2023-03-01T23:49:03.145" v="111" actId="20577"/>
          <ac:spMkLst>
            <pc:docMk/>
            <pc:sldMk cId="418795774" sldId="260"/>
            <ac:spMk id="4" creationId="{8904E126-C418-A69E-923B-97EC9DE7FABF}"/>
          </ac:spMkLst>
        </pc:spChg>
      </pc:sldChg>
      <pc:sldChg chg="modSp mod">
        <pc:chgData name="隆之 岡田" userId="34cd582db9309038" providerId="LiveId" clId="{CE8D2AF3-66ED-40A7-B358-499C217865D2}" dt="2023-03-01T23:48:57.490" v="107" actId="20577"/>
        <pc:sldMkLst>
          <pc:docMk/>
          <pc:sldMk cId="2906959098" sldId="261"/>
        </pc:sldMkLst>
        <pc:spChg chg="mod">
          <ac:chgData name="隆之 岡田" userId="34cd582db9309038" providerId="LiveId" clId="{CE8D2AF3-66ED-40A7-B358-499C217865D2}" dt="2023-03-01T23:48:57.490" v="107" actId="20577"/>
          <ac:spMkLst>
            <pc:docMk/>
            <pc:sldMk cId="2906959098" sldId="261"/>
            <ac:spMk id="4" creationId="{8904E126-C418-A69E-923B-97EC9DE7FABF}"/>
          </ac:spMkLst>
        </pc:spChg>
      </pc:sldChg>
      <pc:sldChg chg="modSp mod">
        <pc:chgData name="隆之 岡田" userId="34cd582db9309038" providerId="LiveId" clId="{CE8D2AF3-66ED-40A7-B358-499C217865D2}" dt="2023-03-01T23:49:08.196" v="115" actId="20577"/>
        <pc:sldMkLst>
          <pc:docMk/>
          <pc:sldMk cId="726604631" sldId="262"/>
        </pc:sldMkLst>
        <pc:spChg chg="mod">
          <ac:chgData name="隆之 岡田" userId="34cd582db9309038" providerId="LiveId" clId="{CE8D2AF3-66ED-40A7-B358-499C217865D2}" dt="2023-03-01T23:49:08.196" v="115" actId="20577"/>
          <ac:spMkLst>
            <pc:docMk/>
            <pc:sldMk cId="726604631" sldId="262"/>
            <ac:spMk id="4" creationId="{8904E126-C418-A69E-923B-97EC9DE7FABF}"/>
          </ac:spMkLst>
        </pc:spChg>
      </pc:sldChg>
      <pc:sldChg chg="modSp">
        <pc:chgData name="隆之 岡田" userId="34cd582db9309038" providerId="LiveId" clId="{CE8D2AF3-66ED-40A7-B358-499C217865D2}" dt="2023-03-01T23:42:24.812" v="7"/>
        <pc:sldMkLst>
          <pc:docMk/>
          <pc:sldMk cId="1391659007" sldId="263"/>
        </pc:sldMkLst>
        <pc:spChg chg="mod">
          <ac:chgData name="隆之 岡田" userId="34cd582db9309038" providerId="LiveId" clId="{CE8D2AF3-66ED-40A7-B358-499C217865D2}" dt="2023-03-01T23:42:24.812" v="7"/>
          <ac:spMkLst>
            <pc:docMk/>
            <pc:sldMk cId="1391659007" sldId="263"/>
            <ac:spMk id="4" creationId="{8904E126-C418-A69E-923B-97EC9DE7FABF}"/>
          </ac:spMkLst>
        </pc:spChg>
      </pc:sldChg>
      <pc:sldChg chg="modSp new mod ord">
        <pc:chgData name="隆之 岡田" userId="34cd582db9309038" providerId="LiveId" clId="{CE8D2AF3-66ED-40A7-B358-499C217865D2}" dt="2023-03-01T23:43:09.542" v="30" actId="20577"/>
        <pc:sldMkLst>
          <pc:docMk/>
          <pc:sldMk cId="1163648394" sldId="264"/>
        </pc:sldMkLst>
        <pc:spChg chg="mod">
          <ac:chgData name="隆之 岡田" userId="34cd582db9309038" providerId="LiveId" clId="{CE8D2AF3-66ED-40A7-B358-499C217865D2}" dt="2023-03-01T23:43:01.355" v="12"/>
          <ac:spMkLst>
            <pc:docMk/>
            <pc:sldMk cId="1163648394" sldId="264"/>
            <ac:spMk id="2" creationId="{E995A90E-8D5E-9100-0FDF-183B3FDC41B2}"/>
          </ac:spMkLst>
        </pc:spChg>
        <pc:spChg chg="mod">
          <ac:chgData name="隆之 岡田" userId="34cd582db9309038" providerId="LiveId" clId="{CE8D2AF3-66ED-40A7-B358-499C217865D2}" dt="2023-03-01T23:43:09.542" v="30" actId="20577"/>
          <ac:spMkLst>
            <pc:docMk/>
            <pc:sldMk cId="1163648394" sldId="264"/>
            <ac:spMk id="3" creationId="{98F88F5B-8FE2-DA0E-B85C-48303800A6CD}"/>
          </ac:spMkLst>
        </pc:spChg>
      </pc:sldChg>
      <pc:sldChg chg="new del">
        <pc:chgData name="隆之 岡田" userId="34cd582db9309038" providerId="LiveId" clId="{CE8D2AF3-66ED-40A7-B358-499C217865D2}" dt="2023-03-01T23:43:27.222" v="32" actId="47"/>
        <pc:sldMkLst>
          <pc:docMk/>
          <pc:sldMk cId="199936037" sldId="265"/>
        </pc:sldMkLst>
      </pc:sldChg>
      <pc:sldChg chg="modSp new mod">
        <pc:chgData name="隆之 岡田" userId="34cd582db9309038" providerId="LiveId" clId="{CE8D2AF3-66ED-40A7-B358-499C217865D2}" dt="2023-03-01T23:47:39.681" v="80" actId="208"/>
        <pc:sldMkLst>
          <pc:docMk/>
          <pc:sldMk cId="843006028" sldId="265"/>
        </pc:sldMkLst>
        <pc:spChg chg="mod">
          <ac:chgData name="隆之 岡田" userId="34cd582db9309038" providerId="LiveId" clId="{CE8D2AF3-66ED-40A7-B358-499C217865D2}" dt="2023-03-01T23:47:39.681" v="80" actId="208"/>
          <ac:spMkLst>
            <pc:docMk/>
            <pc:sldMk cId="843006028" sldId="265"/>
            <ac:spMk id="2" creationId="{018E2D86-C2C8-678A-D75A-AF03EEF02C8D}"/>
          </ac:spMkLst>
        </pc:spChg>
      </pc:sldChg>
      <pc:sldChg chg="modSp add del mod">
        <pc:chgData name="隆之 岡田" userId="34cd582db9309038" providerId="LiveId" clId="{CE8D2AF3-66ED-40A7-B358-499C217865D2}" dt="2023-03-01T23:48:11.833" v="83" actId="47"/>
        <pc:sldMkLst>
          <pc:docMk/>
          <pc:sldMk cId="1436162052" sldId="266"/>
        </pc:sldMkLst>
        <pc:spChg chg="mod">
          <ac:chgData name="隆之 岡田" userId="34cd582db9309038" providerId="LiveId" clId="{CE8D2AF3-66ED-40A7-B358-499C217865D2}" dt="2023-03-01T23:47:58.667" v="81" actId="207"/>
          <ac:spMkLst>
            <pc:docMk/>
            <pc:sldMk cId="1436162052" sldId="266"/>
            <ac:spMk id="2" creationId="{018E2D86-C2C8-678A-D75A-AF03EEF02C8D}"/>
          </ac:spMkLst>
        </pc:spChg>
      </pc:sldChg>
      <pc:sldChg chg="modSp add mod">
        <pc:chgData name="隆之 岡田" userId="34cd582db9309038" providerId="LiveId" clId="{CE8D2AF3-66ED-40A7-B358-499C217865D2}" dt="2023-03-01T23:48:23.344" v="101" actId="20577"/>
        <pc:sldMkLst>
          <pc:docMk/>
          <pc:sldMk cId="2398934848" sldId="267"/>
        </pc:sldMkLst>
        <pc:spChg chg="mod">
          <ac:chgData name="隆之 岡田" userId="34cd582db9309038" providerId="LiveId" clId="{CE8D2AF3-66ED-40A7-B358-499C217865D2}" dt="2023-03-01T23:48:23.344" v="101" actId="20577"/>
          <ac:spMkLst>
            <pc:docMk/>
            <pc:sldMk cId="2398934848" sldId="267"/>
            <ac:spMk id="2" creationId="{018E2D86-C2C8-678A-D75A-AF03EEF02C8D}"/>
          </ac:spMkLst>
        </pc:spChg>
      </pc:sldChg>
      <pc:sldMasterChg chg="delSldLayout">
        <pc:chgData name="隆之 岡田" userId="34cd582db9309038" providerId="LiveId" clId="{CE8D2AF3-66ED-40A7-B358-499C217865D2}" dt="2023-03-01T23:46:14.933" v="74" actId="47"/>
        <pc:sldMasterMkLst>
          <pc:docMk/>
          <pc:sldMasterMk cId="988942381" sldId="2147483857"/>
        </pc:sldMasterMkLst>
        <pc:sldLayoutChg chg="del">
          <pc:chgData name="隆之 岡田" userId="34cd582db9309038" providerId="LiveId" clId="{CE8D2AF3-66ED-40A7-B358-499C217865D2}" dt="2023-03-01T23:42:59.176" v="11" actId="47"/>
          <pc:sldLayoutMkLst>
            <pc:docMk/>
            <pc:sldMasterMk cId="988942381" sldId="2147483857"/>
            <pc:sldLayoutMk cId="2153250917" sldId="2147483875"/>
          </pc:sldLayoutMkLst>
        </pc:sldLayoutChg>
        <pc:sldLayoutChg chg="del">
          <pc:chgData name="隆之 岡田" userId="34cd582db9309038" providerId="LiveId" clId="{CE8D2AF3-66ED-40A7-B358-499C217865D2}" dt="2023-03-01T23:46:14.933" v="74" actId="47"/>
          <pc:sldLayoutMkLst>
            <pc:docMk/>
            <pc:sldMasterMk cId="988942381" sldId="2147483857"/>
            <pc:sldLayoutMk cId="3714274077" sldId="21474838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56529-EDD5-4B9B-A6A7-4C0216EE00F7}" type="datetimeFigureOut">
              <a:rPr kumimoji="1" lang="ja-JP" altLang="en-US" smtClean="0"/>
              <a:t>2023/3/2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3D4B2-9C87-4430-BD4D-D60B944DF908}" type="slidenum">
              <a:rPr kumimoji="1" lang="ja-JP" altLang="en-US" smtClean="0"/>
              <a:t>‹#›</a:t>
            </a:fld>
            <a:endParaRPr kumimoji="1" lang="ja-JP" altLang="en-US"/>
          </a:p>
        </p:txBody>
      </p:sp>
    </p:spTree>
    <p:extLst>
      <p:ext uri="{BB962C8B-B14F-4D97-AF65-F5344CB8AC3E}">
        <p14:creationId xmlns:p14="http://schemas.microsoft.com/office/powerpoint/2010/main" val="14137829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AD92961-2AFB-4563-8219-A5060660CAA6}" type="datetimeFigureOut">
              <a:rPr kumimoji="1" lang="ja-JP" altLang="en-US" smtClean="0"/>
              <a:t>2023/3/2</a:t>
            </a:fld>
            <a:endParaRPr kumimoji="1" lang="ja-JP" altLang="en-US"/>
          </a:p>
        </p:txBody>
      </p:sp>
      <p:sp>
        <p:nvSpPr>
          <p:cNvPr id="5" name="Footer Placeholder 4"/>
          <p:cNvSpPr>
            <a:spLocks noGrp="1"/>
          </p:cNvSpPr>
          <p:nvPr>
            <p:ph type="ftr" sz="quarter" idx="11"/>
          </p:nvPr>
        </p:nvSpPr>
        <p:spPr>
          <a:xfrm>
            <a:off x="1371600" y="4323845"/>
            <a:ext cx="6400800" cy="365125"/>
          </a:xfrm>
        </p:spPr>
        <p:txBody>
          <a:bodyPr/>
          <a:lstStyle/>
          <a:p>
            <a:endParaRPr kumimoji="1" lang="ja-JP" altLang="en-US"/>
          </a:p>
        </p:txBody>
      </p:sp>
      <p:sp>
        <p:nvSpPr>
          <p:cNvPr id="6" name="Slide Number Placeholder 5"/>
          <p:cNvSpPr>
            <a:spLocks noGrp="1"/>
          </p:cNvSpPr>
          <p:nvPr>
            <p:ph type="sldNum" sz="quarter" idx="12"/>
          </p:nvPr>
        </p:nvSpPr>
        <p:spPr>
          <a:xfrm>
            <a:off x="8077200" y="1430866"/>
            <a:ext cx="2743200" cy="365125"/>
          </a:xfrm>
        </p:spPr>
        <p:txBody>
          <a:bodyPr/>
          <a:lstStyle/>
          <a:p>
            <a:fld id="{C41C5862-B325-4D20-9160-43754CCC7EEB}" type="slidenum">
              <a:rPr kumimoji="1" lang="ja-JP" altLang="en-US" smtClean="0"/>
              <a:t>‹#›</a:t>
            </a:fld>
            <a:endParaRPr kumimoji="1" lang="ja-JP" altLang="en-US"/>
          </a:p>
        </p:txBody>
      </p:sp>
    </p:spTree>
    <p:extLst>
      <p:ext uri="{BB962C8B-B14F-4D97-AF65-F5344CB8AC3E}">
        <p14:creationId xmlns:p14="http://schemas.microsoft.com/office/powerpoint/2010/main" val="292220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28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3/2/2023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7734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3/2/2023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9430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3/2/2023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750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5548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0330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861956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3/2/2023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348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ody 0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09427" y="365126"/>
            <a:ext cx="10968574" cy="523875"/>
          </a:xfrm>
          <a:prstGeom prst="rect">
            <a:avLst/>
          </a:prstGeom>
        </p:spPr>
        <p:txBody>
          <a:bodyPr lIns="0" tIns="0" rIns="0" anchor="b" anchorCtr="0"/>
          <a:lstStyle>
            <a:lvl1pPr>
              <a:defRPr sz="2797">
                <a:solidFill>
                  <a:schemeClr val="accent1"/>
                </a:solidFill>
              </a:defRPr>
            </a:lvl1pPr>
          </a:lstStyle>
          <a:p>
            <a:r>
              <a:rPr lang="ja-JP" altLang="en-US" dirty="0"/>
              <a:t>クリックしてテキストを入力</a:t>
            </a:r>
            <a:endParaRPr kumimoji="1" lang="ja-JP" altLang="en-US" dirty="0"/>
          </a:p>
        </p:txBody>
      </p:sp>
    </p:spTree>
    <p:extLst>
      <p:ext uri="{BB962C8B-B14F-4D97-AF65-F5344CB8AC3E}">
        <p14:creationId xmlns:p14="http://schemas.microsoft.com/office/powerpoint/2010/main" val="14670982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208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3/2/2023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25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64862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633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4662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519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smtClean="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6941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03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3/2/2023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8942381"/>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7" r:id="rId18"/>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datachemeng.com/preprocessspectratimeseriesdata/" TargetMode="External"/><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www.tensorflow.org/tutorials/text/text_generation?hl=ja" TargetMode="External"/><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5A90E-8D5E-9100-0FDF-183B3FDC41B2}"/>
              </a:ext>
            </a:extLst>
          </p:cNvPr>
          <p:cNvSpPr>
            <a:spLocks noGrp="1"/>
          </p:cNvSpPr>
          <p:nvPr>
            <p:ph type="ctrTitle"/>
          </p:nvPr>
        </p:nvSpPr>
        <p:spPr/>
        <p:txBody>
          <a:bodyPr/>
          <a:lstStyle/>
          <a:p>
            <a:r>
              <a:rPr lang="ja-JP" altLang="en-US" dirty="0"/>
              <a:t>販売予測（需要予測）</a:t>
            </a:r>
            <a:endParaRPr kumimoji="1" lang="ja-JP" altLang="en-US" dirty="0"/>
          </a:p>
        </p:txBody>
      </p:sp>
      <p:sp>
        <p:nvSpPr>
          <p:cNvPr id="3" name="字幕 2">
            <a:extLst>
              <a:ext uri="{FF2B5EF4-FFF2-40B4-BE49-F238E27FC236}">
                <a16:creationId xmlns:a16="http://schemas.microsoft.com/office/drawing/2014/main" id="{98F88F5B-8FE2-DA0E-B85C-48303800A6CD}"/>
              </a:ext>
            </a:extLst>
          </p:cNvPr>
          <p:cNvSpPr>
            <a:spLocks noGrp="1"/>
          </p:cNvSpPr>
          <p:nvPr>
            <p:ph type="subTitle" idx="1"/>
          </p:nvPr>
        </p:nvSpPr>
        <p:spPr/>
        <p:txBody>
          <a:bodyPr/>
          <a:lstStyle/>
          <a:p>
            <a:r>
              <a:rPr kumimoji="1" lang="ja-JP" altLang="en-US" dirty="0"/>
              <a:t>岡田　隆之</a:t>
            </a:r>
          </a:p>
        </p:txBody>
      </p:sp>
    </p:spTree>
    <p:extLst>
      <p:ext uri="{BB962C8B-B14F-4D97-AF65-F5344CB8AC3E}">
        <p14:creationId xmlns:p14="http://schemas.microsoft.com/office/powerpoint/2010/main" val="116364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E2D86-C2C8-678A-D75A-AF03EEF02C8D}"/>
              </a:ext>
            </a:extLst>
          </p:cNvPr>
          <p:cNvSpPr>
            <a:spLocks noGrp="1"/>
          </p:cNvSpPr>
          <p:nvPr>
            <p:ph type="title"/>
          </p:nvPr>
        </p:nvSpPr>
        <p:spPr>
          <a:xfrm>
            <a:off x="1790700" y="2593173"/>
            <a:ext cx="8610600" cy="1293028"/>
          </a:xfrm>
          <a:solidFill>
            <a:schemeClr val="tx2">
              <a:lumMod val="75000"/>
            </a:schemeClr>
          </a:solidFill>
        </p:spPr>
        <p:txBody>
          <a:bodyPr/>
          <a:lstStyle/>
          <a:p>
            <a:pPr algn="ctr"/>
            <a:r>
              <a:rPr lang="ja-JP" altLang="en-US" dirty="0"/>
              <a:t>販売予測とは</a:t>
            </a:r>
            <a:endParaRPr kumimoji="1" lang="ja-JP" altLang="en-US" dirty="0"/>
          </a:p>
        </p:txBody>
      </p:sp>
    </p:spTree>
    <p:extLst>
      <p:ext uri="{BB962C8B-B14F-4D97-AF65-F5344CB8AC3E}">
        <p14:creationId xmlns:p14="http://schemas.microsoft.com/office/powerpoint/2010/main" val="843006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874551"/>
            <a:ext cx="9975273" cy="3352316"/>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a:t>
            </a:r>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10273966" cy="954107"/>
          </a:xfrm>
          <a:prstGeom prst="rect">
            <a:avLst/>
          </a:prstGeom>
          <a:noFill/>
        </p:spPr>
        <p:txBody>
          <a:bodyPr wrap="none" rtlCol="0">
            <a:spAutoFit/>
          </a:bodyPr>
          <a:lstStyle/>
          <a:p>
            <a:r>
              <a:rPr kumimoji="1" lang="ja-JP" altLang="en-US" sz="1400" dirty="0"/>
              <a:t>将来のある一定期間において、自社の商品がどれだけ売れるかを予測することである。</a:t>
            </a:r>
            <a:endParaRPr kumimoji="1" lang="en-US" altLang="ja-JP" sz="1400" dirty="0"/>
          </a:p>
          <a:p>
            <a:r>
              <a:rPr kumimoji="1" lang="ja-JP" altLang="en-US" sz="1400" dirty="0"/>
              <a:t>販売予測はその予測する期間によって、短期販売予測（数週間～</a:t>
            </a:r>
            <a:r>
              <a:rPr lang="ja-JP" altLang="en-US" sz="1400" dirty="0"/>
              <a:t>数か月</a:t>
            </a:r>
            <a:r>
              <a:rPr kumimoji="1" lang="ja-JP" altLang="en-US" sz="1400" dirty="0"/>
              <a:t>）と中長期販売予測（</a:t>
            </a:r>
            <a:r>
              <a:rPr kumimoji="1" lang="en-US" altLang="ja-JP" sz="1400" dirty="0"/>
              <a:t>1</a:t>
            </a:r>
            <a:r>
              <a:rPr kumimoji="1" lang="ja-JP" altLang="en-US" sz="1400" dirty="0"/>
              <a:t>年以上）に分かれる。</a:t>
            </a:r>
            <a:endParaRPr kumimoji="1" lang="en-US" altLang="ja-JP" sz="1400" dirty="0"/>
          </a:p>
          <a:p>
            <a:r>
              <a:rPr kumimoji="1" lang="ja-JP" altLang="en-US" sz="1400" dirty="0"/>
              <a:t>一般には、過去の販売実績などの企業の</a:t>
            </a:r>
            <a:r>
              <a:rPr kumimoji="1" lang="ja-JP" altLang="en-US" sz="1400" b="1" dirty="0">
                <a:solidFill>
                  <a:srgbClr val="0070C0"/>
                </a:solidFill>
              </a:rPr>
              <a:t>内部情報</a:t>
            </a:r>
            <a:r>
              <a:rPr kumimoji="1" lang="ja-JP" altLang="en-US" sz="1400" dirty="0"/>
              <a:t>や、消費動向や競合の変化など</a:t>
            </a:r>
            <a:r>
              <a:rPr lang="ja-JP" altLang="en-US" sz="1400" dirty="0"/>
              <a:t>の</a:t>
            </a:r>
            <a:r>
              <a:rPr lang="ja-JP" altLang="en-US" sz="1400" b="1" dirty="0">
                <a:solidFill>
                  <a:srgbClr val="0070C0"/>
                </a:solidFill>
              </a:rPr>
              <a:t>外部情報</a:t>
            </a:r>
            <a:r>
              <a:rPr kumimoji="1" lang="ja-JP" altLang="en-US" sz="1400" dirty="0"/>
              <a:t>をそれぞれ分析したうえで行なわれる。</a:t>
            </a:r>
            <a:endParaRPr kumimoji="1" lang="en-US" altLang="ja-JP" sz="1400" dirty="0"/>
          </a:p>
          <a:p>
            <a:r>
              <a:rPr kumimoji="1" lang="ja-JP" altLang="en-US" sz="1400" dirty="0"/>
              <a:t>過去の販売実績から、その傾向をつかんだうえで、</a:t>
            </a:r>
            <a:r>
              <a:rPr kumimoji="1" lang="en-US" altLang="ja-JP" sz="1400" b="1" dirty="0">
                <a:solidFill>
                  <a:srgbClr val="FF0000"/>
                </a:solidFill>
              </a:rPr>
              <a:t>AI</a:t>
            </a:r>
            <a:r>
              <a:rPr lang="ja-JP" altLang="en-US" sz="1400" b="1" dirty="0">
                <a:solidFill>
                  <a:srgbClr val="FF0000"/>
                </a:solidFill>
              </a:rPr>
              <a:t>・データ分析</a:t>
            </a:r>
            <a:r>
              <a:rPr lang="ja-JP" altLang="en-US" sz="1400" dirty="0"/>
              <a:t>で</a:t>
            </a:r>
            <a:r>
              <a:rPr kumimoji="1" lang="ja-JP" altLang="en-US" sz="1400" dirty="0"/>
              <a:t>販売予測をし、それを他の要因によって修正する。</a:t>
            </a:r>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4970947" y="2505219"/>
            <a:ext cx="2262158" cy="369332"/>
          </a:xfrm>
          <a:prstGeom prst="rect">
            <a:avLst/>
          </a:prstGeom>
          <a:noFill/>
        </p:spPr>
        <p:txBody>
          <a:bodyPr wrap="none" rtlCol="0">
            <a:spAutoFit/>
          </a:bodyPr>
          <a:lstStyle/>
          <a:p>
            <a:r>
              <a:rPr kumimoji="1" lang="ja-JP" altLang="en-US" sz="1800" dirty="0"/>
              <a:t>販売予測のメリット</a:t>
            </a:r>
          </a:p>
        </p:txBody>
      </p:sp>
      <p:sp>
        <p:nvSpPr>
          <p:cNvPr id="8" name="四角形: 角を丸くする 7">
            <a:extLst>
              <a:ext uri="{FF2B5EF4-FFF2-40B4-BE49-F238E27FC236}">
                <a16:creationId xmlns:a16="http://schemas.microsoft.com/office/drawing/2014/main" id="{2B9B50ED-D1F9-DE34-697D-84D7FFE86B33}"/>
              </a:ext>
            </a:extLst>
          </p:cNvPr>
          <p:cNvSpPr/>
          <p:nvPr/>
        </p:nvSpPr>
        <p:spPr>
          <a:xfrm>
            <a:off x="4210392" y="2975130"/>
            <a:ext cx="3783267" cy="1500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ja-JP" altLang="en-US" sz="2400" b="1" dirty="0"/>
              <a:t>利益の最大化</a:t>
            </a:r>
          </a:p>
        </p:txBody>
      </p:sp>
      <p:sp>
        <p:nvSpPr>
          <p:cNvPr id="9" name="四角形: 角を丸くする 8">
            <a:extLst>
              <a:ext uri="{FF2B5EF4-FFF2-40B4-BE49-F238E27FC236}">
                <a16:creationId xmlns:a16="http://schemas.microsoft.com/office/drawing/2014/main" id="{CE873FA1-FF56-B7DE-733B-221D3F84242E}"/>
              </a:ext>
            </a:extLst>
          </p:cNvPr>
          <p:cNvSpPr/>
          <p:nvPr/>
        </p:nvSpPr>
        <p:spPr>
          <a:xfrm>
            <a:off x="6391511" y="4643457"/>
            <a:ext cx="3783267" cy="1500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ja-JP" altLang="en-US" sz="2400" b="1" dirty="0"/>
              <a:t>キャッシュフローの把握</a:t>
            </a:r>
          </a:p>
        </p:txBody>
      </p:sp>
      <p:sp>
        <p:nvSpPr>
          <p:cNvPr id="10" name="四角形: 角を丸くする 9">
            <a:extLst>
              <a:ext uri="{FF2B5EF4-FFF2-40B4-BE49-F238E27FC236}">
                <a16:creationId xmlns:a16="http://schemas.microsoft.com/office/drawing/2014/main" id="{AA395906-B01B-A400-8204-657D321E9526}"/>
              </a:ext>
            </a:extLst>
          </p:cNvPr>
          <p:cNvSpPr/>
          <p:nvPr/>
        </p:nvSpPr>
        <p:spPr>
          <a:xfrm>
            <a:off x="2133358" y="4643458"/>
            <a:ext cx="3783267" cy="1500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2400" b="1" dirty="0"/>
              <a:t>データに基づいた</a:t>
            </a:r>
            <a:endParaRPr lang="en-US" altLang="ja-JP" sz="2400" b="1" dirty="0"/>
          </a:p>
          <a:p>
            <a:pPr algn="ctr"/>
            <a:r>
              <a:rPr kumimoji="1" lang="ja-JP" altLang="en-US" sz="2400" b="1" dirty="0"/>
              <a:t>目標設定</a:t>
            </a:r>
          </a:p>
        </p:txBody>
      </p:sp>
      <p:sp>
        <p:nvSpPr>
          <p:cNvPr id="13" name="テキスト ボックス 12">
            <a:extLst>
              <a:ext uri="{FF2B5EF4-FFF2-40B4-BE49-F238E27FC236}">
                <a16:creationId xmlns:a16="http://schemas.microsoft.com/office/drawing/2014/main" id="{DAEE4C6E-97AE-9510-0277-EB3AEFA12E4E}"/>
              </a:ext>
            </a:extLst>
          </p:cNvPr>
          <p:cNvSpPr txBox="1"/>
          <p:nvPr/>
        </p:nvSpPr>
        <p:spPr>
          <a:xfrm>
            <a:off x="4565090" y="3608915"/>
            <a:ext cx="3057247" cy="523220"/>
          </a:xfrm>
          <a:prstGeom prst="rect">
            <a:avLst/>
          </a:prstGeom>
          <a:noFill/>
        </p:spPr>
        <p:txBody>
          <a:bodyPr wrap="none" rtlCol="0">
            <a:spAutoFit/>
          </a:bodyPr>
          <a:lstStyle/>
          <a:p>
            <a:r>
              <a:rPr kumimoji="1" lang="ja-JP" altLang="en-US" sz="1400" dirty="0">
                <a:solidFill>
                  <a:schemeClr val="bg1"/>
                </a:solidFill>
              </a:rPr>
              <a:t>適切な生産、在庫管理や人員計画を</a:t>
            </a:r>
            <a:endParaRPr kumimoji="1" lang="en-US" altLang="ja-JP" sz="1400" dirty="0">
              <a:solidFill>
                <a:schemeClr val="bg1"/>
              </a:solidFill>
            </a:endParaRPr>
          </a:p>
          <a:p>
            <a:r>
              <a:rPr kumimoji="1" lang="ja-JP" altLang="en-US" sz="1400" dirty="0">
                <a:solidFill>
                  <a:schemeClr val="bg1"/>
                </a:solidFill>
              </a:rPr>
              <a:t>立てること</a:t>
            </a:r>
            <a:r>
              <a:rPr lang="ja-JP" altLang="en-US" sz="1400" dirty="0">
                <a:solidFill>
                  <a:schemeClr val="bg1"/>
                </a:solidFill>
              </a:rPr>
              <a:t>でロスを削減</a:t>
            </a:r>
            <a:endParaRPr kumimoji="1" lang="ja-JP" altLang="en-US" sz="1400" dirty="0">
              <a:solidFill>
                <a:schemeClr val="bg1"/>
              </a:solidFill>
            </a:endParaRPr>
          </a:p>
        </p:txBody>
      </p:sp>
      <p:sp>
        <p:nvSpPr>
          <p:cNvPr id="2" name="テキスト ボックス 1">
            <a:extLst>
              <a:ext uri="{FF2B5EF4-FFF2-40B4-BE49-F238E27FC236}">
                <a16:creationId xmlns:a16="http://schemas.microsoft.com/office/drawing/2014/main" id="{DE82B30E-5DA2-7EB5-1923-B83B8D4A4077}"/>
              </a:ext>
            </a:extLst>
          </p:cNvPr>
          <p:cNvSpPr txBox="1"/>
          <p:nvPr/>
        </p:nvSpPr>
        <p:spPr>
          <a:xfrm>
            <a:off x="2496367" y="5525977"/>
            <a:ext cx="3416320" cy="523220"/>
          </a:xfrm>
          <a:prstGeom prst="rect">
            <a:avLst/>
          </a:prstGeom>
          <a:noFill/>
        </p:spPr>
        <p:txBody>
          <a:bodyPr wrap="none" rtlCol="0">
            <a:spAutoFit/>
          </a:bodyPr>
          <a:lstStyle/>
          <a:p>
            <a:r>
              <a:rPr lang="ja-JP" altLang="en-US" sz="1400" dirty="0">
                <a:solidFill>
                  <a:schemeClr val="bg1"/>
                </a:solidFill>
              </a:rPr>
              <a:t>感情ではなく定量的な根拠をもとにした</a:t>
            </a:r>
            <a:endParaRPr lang="en-US" altLang="ja-JP" sz="1400" dirty="0">
              <a:solidFill>
                <a:schemeClr val="bg1"/>
              </a:solidFill>
            </a:endParaRPr>
          </a:p>
          <a:p>
            <a:r>
              <a:rPr kumimoji="1" lang="ja-JP" altLang="en-US" sz="1400" dirty="0">
                <a:solidFill>
                  <a:schemeClr val="bg1"/>
                </a:solidFill>
              </a:rPr>
              <a:t>売上計画を作成可能</a:t>
            </a:r>
          </a:p>
        </p:txBody>
      </p:sp>
      <p:sp>
        <p:nvSpPr>
          <p:cNvPr id="3" name="テキスト ボックス 2">
            <a:extLst>
              <a:ext uri="{FF2B5EF4-FFF2-40B4-BE49-F238E27FC236}">
                <a16:creationId xmlns:a16="http://schemas.microsoft.com/office/drawing/2014/main" id="{C4DC9128-BD44-C03A-E1F0-30E5A7362957}"/>
              </a:ext>
            </a:extLst>
          </p:cNvPr>
          <p:cNvSpPr txBox="1"/>
          <p:nvPr/>
        </p:nvSpPr>
        <p:spPr>
          <a:xfrm>
            <a:off x="6578922" y="5202811"/>
            <a:ext cx="3595856" cy="738664"/>
          </a:xfrm>
          <a:prstGeom prst="rect">
            <a:avLst/>
          </a:prstGeom>
          <a:noFill/>
        </p:spPr>
        <p:txBody>
          <a:bodyPr wrap="none" rtlCol="0">
            <a:spAutoFit/>
          </a:bodyPr>
          <a:lstStyle/>
          <a:p>
            <a:r>
              <a:rPr lang="ja-JP" altLang="en-US" sz="1400" dirty="0">
                <a:solidFill>
                  <a:schemeClr val="bg1"/>
                </a:solidFill>
              </a:rPr>
              <a:t>コストの管理や投資のタイミングなど</a:t>
            </a:r>
            <a:endParaRPr lang="en-US" altLang="ja-JP" sz="1400" dirty="0">
              <a:solidFill>
                <a:schemeClr val="bg1"/>
              </a:solidFill>
            </a:endParaRPr>
          </a:p>
          <a:p>
            <a:r>
              <a:rPr lang="ja-JP" altLang="en-US" sz="1400" dirty="0">
                <a:solidFill>
                  <a:schemeClr val="bg1"/>
                </a:solidFill>
              </a:rPr>
              <a:t>根拠をもとに設計することでファイナンス</a:t>
            </a:r>
            <a:endParaRPr lang="en-US" altLang="ja-JP" sz="1400" dirty="0">
              <a:solidFill>
                <a:schemeClr val="bg1"/>
              </a:solidFill>
            </a:endParaRPr>
          </a:p>
          <a:p>
            <a:r>
              <a:rPr kumimoji="1" lang="ja-JP" altLang="en-US" sz="1400" dirty="0">
                <a:solidFill>
                  <a:schemeClr val="bg1"/>
                </a:solidFill>
              </a:rPr>
              <a:t>計画を見直し</a:t>
            </a:r>
          </a:p>
        </p:txBody>
      </p:sp>
      <p:sp>
        <p:nvSpPr>
          <p:cNvPr id="14" name="テキスト ボックス 13">
            <a:extLst>
              <a:ext uri="{FF2B5EF4-FFF2-40B4-BE49-F238E27FC236}">
                <a16:creationId xmlns:a16="http://schemas.microsoft.com/office/drawing/2014/main" id="{EA329559-D7F9-5567-693C-E921153FEEC4}"/>
              </a:ext>
            </a:extLst>
          </p:cNvPr>
          <p:cNvSpPr txBox="1"/>
          <p:nvPr/>
        </p:nvSpPr>
        <p:spPr>
          <a:xfrm>
            <a:off x="618200" y="1063533"/>
            <a:ext cx="1515158" cy="369332"/>
          </a:xfrm>
          <a:prstGeom prst="rect">
            <a:avLst/>
          </a:prstGeom>
          <a:solidFill>
            <a:schemeClr val="bg2">
              <a:lumMod val="40000"/>
              <a:lumOff val="60000"/>
            </a:schemeClr>
          </a:solidFill>
          <a:ln>
            <a:solidFill>
              <a:schemeClr val="tx1"/>
            </a:solidFill>
          </a:ln>
        </p:spPr>
        <p:txBody>
          <a:bodyPr wrap="none" rtlCol="0">
            <a:spAutoFit/>
          </a:bodyPr>
          <a:lstStyle/>
          <a:p>
            <a:r>
              <a:rPr kumimoji="1" lang="ja-JP" altLang="en-US" sz="1800" dirty="0"/>
              <a:t>販売予測とは</a:t>
            </a:r>
          </a:p>
        </p:txBody>
      </p:sp>
    </p:spTree>
    <p:extLst>
      <p:ext uri="{BB962C8B-B14F-4D97-AF65-F5344CB8AC3E}">
        <p14:creationId xmlns:p14="http://schemas.microsoft.com/office/powerpoint/2010/main" val="227165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E2D86-C2C8-678A-D75A-AF03EEF02C8D}"/>
              </a:ext>
            </a:extLst>
          </p:cNvPr>
          <p:cNvSpPr>
            <a:spLocks noGrp="1"/>
          </p:cNvSpPr>
          <p:nvPr>
            <p:ph type="title"/>
          </p:nvPr>
        </p:nvSpPr>
        <p:spPr>
          <a:xfrm>
            <a:off x="1790700" y="2593173"/>
            <a:ext cx="8610600" cy="1293028"/>
          </a:xfrm>
          <a:solidFill>
            <a:schemeClr val="tx2">
              <a:lumMod val="75000"/>
            </a:schemeClr>
          </a:solidFill>
        </p:spPr>
        <p:txBody>
          <a:bodyPr/>
          <a:lstStyle/>
          <a:p>
            <a:pPr algn="ctr"/>
            <a:r>
              <a:rPr lang="ja-JP" altLang="en-US" dirty="0"/>
              <a:t>販売予測実行方法</a:t>
            </a:r>
            <a:endParaRPr kumimoji="1" lang="ja-JP" altLang="en-US" dirty="0"/>
          </a:p>
        </p:txBody>
      </p:sp>
    </p:spTree>
    <p:extLst>
      <p:ext uri="{BB962C8B-B14F-4D97-AF65-F5344CB8AC3E}">
        <p14:creationId xmlns:p14="http://schemas.microsoft.com/office/powerpoint/2010/main" val="239893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874551"/>
            <a:ext cx="9975273" cy="33523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販売予測①長期</a:t>
            </a:r>
          </a:p>
        </p:txBody>
      </p:sp>
      <p:sp>
        <p:nvSpPr>
          <p:cNvPr id="5" name="テキスト ボックス 4">
            <a:extLst>
              <a:ext uri="{FF2B5EF4-FFF2-40B4-BE49-F238E27FC236}">
                <a16:creationId xmlns:a16="http://schemas.microsoft.com/office/drawing/2014/main" id="{7DBE7C23-168A-EFA7-2B96-D0E617FE849F}"/>
              </a:ext>
            </a:extLst>
          </p:cNvPr>
          <p:cNvSpPr txBox="1"/>
          <p:nvPr/>
        </p:nvSpPr>
        <p:spPr>
          <a:xfrm>
            <a:off x="609427" y="1072342"/>
            <a:ext cx="4570482" cy="369332"/>
          </a:xfrm>
          <a:prstGeom prst="rect">
            <a:avLst/>
          </a:prstGeom>
          <a:solidFill>
            <a:schemeClr val="bg2">
              <a:lumMod val="40000"/>
              <a:lumOff val="60000"/>
            </a:schemeClr>
          </a:solidFill>
          <a:ln>
            <a:solidFill>
              <a:schemeClr val="tx1"/>
            </a:solidFill>
          </a:ln>
        </p:spPr>
        <p:txBody>
          <a:bodyPr wrap="none" rtlCol="0">
            <a:spAutoFit/>
          </a:bodyPr>
          <a:lstStyle/>
          <a:p>
            <a:r>
              <a:rPr lang="ja-JP" altLang="en-US" sz="1800" dirty="0"/>
              <a:t>販売予測はある程度長期のほうがしやすい</a:t>
            </a:r>
            <a:endParaRPr kumimoji="1" lang="ja-JP" altLang="en-US" sz="1800" dirty="0"/>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8307082" cy="954107"/>
          </a:xfrm>
          <a:prstGeom prst="rect">
            <a:avLst/>
          </a:prstGeom>
          <a:noFill/>
        </p:spPr>
        <p:txBody>
          <a:bodyPr wrap="none" rtlCol="0">
            <a:spAutoFit/>
          </a:bodyPr>
          <a:lstStyle/>
          <a:p>
            <a:r>
              <a:rPr kumimoji="1" lang="ja-JP" altLang="en-US" sz="1400" dirty="0"/>
              <a:t>例えば、一日一日は天気などにより変動が大きいが、週平均や月平均ではあまり違いがないといったように</a:t>
            </a:r>
            <a:r>
              <a:rPr lang="ja-JP" altLang="en-US" sz="1400" dirty="0"/>
              <a:t>、</a:t>
            </a:r>
            <a:endParaRPr lang="en-US" altLang="ja-JP" sz="1400" dirty="0"/>
          </a:p>
          <a:p>
            <a:r>
              <a:rPr lang="ja-JP" altLang="en-US" sz="1400" dirty="0"/>
              <a:t>予測においてはある程度の期間のまとまりを考え、</a:t>
            </a:r>
            <a:r>
              <a:rPr lang="ja-JP" altLang="en-US" sz="1400" dirty="0">
                <a:solidFill>
                  <a:schemeClr val="tx2"/>
                </a:solidFill>
              </a:rPr>
              <a:t>平均値</a:t>
            </a:r>
            <a:r>
              <a:rPr lang="ja-JP" altLang="en-US" sz="1400" dirty="0"/>
              <a:t>を使ったほうがうまくいくことがある。</a:t>
            </a:r>
            <a:endParaRPr lang="en-US" altLang="ja-JP" sz="1400" dirty="0"/>
          </a:p>
          <a:p>
            <a:r>
              <a:rPr lang="ja-JP" altLang="en-US" sz="1400" dirty="0"/>
              <a:t>この場合、大局的には状況は変化しない。</a:t>
            </a:r>
            <a:endParaRPr lang="en-US" altLang="ja-JP" sz="1400" dirty="0"/>
          </a:p>
          <a:p>
            <a:r>
              <a:rPr kumimoji="1" lang="ja-JP" altLang="en-US" sz="1400" dirty="0"/>
              <a:t>ここで適用されるのが</a:t>
            </a:r>
            <a:r>
              <a:rPr kumimoji="1" lang="ja-JP" altLang="en-US" sz="1400" b="1" dirty="0">
                <a:solidFill>
                  <a:srgbClr val="0070C0"/>
                </a:solidFill>
              </a:rPr>
              <a:t>従来の統計手法・統計解析モデル</a:t>
            </a:r>
            <a:r>
              <a:rPr kumimoji="1" lang="ja-JP" altLang="en-US" sz="1400" dirty="0"/>
              <a:t>による販売予測である。</a:t>
            </a:r>
            <a:endParaRPr kumimoji="1" lang="en-US" altLang="ja-JP" sz="1400" dirty="0"/>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4970947" y="2505219"/>
            <a:ext cx="2262158" cy="369332"/>
          </a:xfrm>
          <a:prstGeom prst="rect">
            <a:avLst/>
          </a:prstGeom>
          <a:noFill/>
        </p:spPr>
        <p:txBody>
          <a:bodyPr wrap="none" rtlCol="0">
            <a:spAutoFit/>
          </a:bodyPr>
          <a:lstStyle/>
          <a:p>
            <a:r>
              <a:rPr lang="ja-JP" altLang="en-US" sz="1800" dirty="0"/>
              <a:t>たくさんの統計手法</a:t>
            </a:r>
            <a:endParaRPr kumimoji="1" lang="ja-JP" altLang="en-US" sz="1800" dirty="0"/>
          </a:p>
        </p:txBody>
      </p:sp>
      <p:pic>
        <p:nvPicPr>
          <p:cNvPr id="14" name="図 13">
            <a:extLst>
              <a:ext uri="{FF2B5EF4-FFF2-40B4-BE49-F238E27FC236}">
                <a16:creationId xmlns:a16="http://schemas.microsoft.com/office/drawing/2014/main" id="{0F3ED4E4-0E91-FB03-BEB7-CEBDD853EBE5}"/>
              </a:ext>
            </a:extLst>
          </p:cNvPr>
          <p:cNvPicPr>
            <a:picLocks noChangeAspect="1"/>
          </p:cNvPicPr>
          <p:nvPr/>
        </p:nvPicPr>
        <p:blipFill>
          <a:blip r:embed="rId2"/>
          <a:stretch>
            <a:fillRect/>
          </a:stretch>
        </p:blipFill>
        <p:spPr>
          <a:xfrm>
            <a:off x="4014854" y="3025661"/>
            <a:ext cx="4157719" cy="3050096"/>
          </a:xfrm>
          <a:prstGeom prst="rect">
            <a:avLst/>
          </a:prstGeom>
        </p:spPr>
      </p:pic>
      <p:sp>
        <p:nvSpPr>
          <p:cNvPr id="15" name="テキスト ボックス 14">
            <a:extLst>
              <a:ext uri="{FF2B5EF4-FFF2-40B4-BE49-F238E27FC236}">
                <a16:creationId xmlns:a16="http://schemas.microsoft.com/office/drawing/2014/main" id="{AA072253-5371-2828-D312-D7EC8BB698D3}"/>
              </a:ext>
            </a:extLst>
          </p:cNvPr>
          <p:cNvSpPr txBox="1"/>
          <p:nvPr/>
        </p:nvSpPr>
        <p:spPr>
          <a:xfrm>
            <a:off x="1649695" y="4708440"/>
            <a:ext cx="2293040" cy="1323439"/>
          </a:xfrm>
          <a:prstGeom prst="rect">
            <a:avLst/>
          </a:prstGeom>
          <a:noFill/>
        </p:spPr>
        <p:txBody>
          <a:bodyPr wrap="square" rtlCol="0">
            <a:spAutoFit/>
          </a:bodyPr>
          <a:lstStyle/>
          <a:p>
            <a:r>
              <a:rPr kumimoji="1" lang="ja-JP" altLang="en-US" sz="1600" dirty="0"/>
              <a:t>平滑化後の微分（</a:t>
            </a:r>
            <a:r>
              <a:rPr kumimoji="1" lang="en-US" altLang="ja-JP" sz="1600" dirty="0"/>
              <a:t>1</a:t>
            </a:r>
            <a:r>
              <a:rPr kumimoji="1" lang="ja-JP" altLang="en-US" sz="1600" dirty="0"/>
              <a:t>期ずらしの差：</a:t>
            </a:r>
            <a:r>
              <a:rPr kumimoji="1" lang="en-US" altLang="ja-JP" sz="1600" dirty="0"/>
              <a:t>data[</a:t>
            </a:r>
            <a:r>
              <a:rPr kumimoji="1" lang="en-US" altLang="ja-JP" sz="1600" dirty="0" err="1"/>
              <a:t>i</a:t>
            </a:r>
            <a:r>
              <a:rPr kumimoji="1" lang="en-US" altLang="ja-JP" sz="1600" dirty="0"/>
              <a:t>] – data[i-1]</a:t>
            </a:r>
            <a:r>
              <a:rPr kumimoji="1" lang="ja-JP" altLang="en-US" sz="1600" dirty="0"/>
              <a:t>）</a:t>
            </a:r>
            <a:endParaRPr kumimoji="1" lang="en-US" altLang="ja-JP" sz="1600" dirty="0"/>
          </a:p>
          <a:p>
            <a:r>
              <a:rPr kumimoji="1" lang="ja-JP" altLang="en-US" sz="1600" dirty="0"/>
              <a:t>は傾きを表し、有効。</a:t>
            </a:r>
            <a:endParaRPr kumimoji="1" lang="en-US" altLang="ja-JP" sz="1600" dirty="0"/>
          </a:p>
          <a:p>
            <a:r>
              <a:rPr kumimoji="1" lang="ja-JP" altLang="en-US" sz="1600" dirty="0"/>
              <a:t>さらなる知見を与える</a:t>
            </a:r>
          </a:p>
        </p:txBody>
      </p:sp>
      <p:sp>
        <p:nvSpPr>
          <p:cNvPr id="16" name="テキスト ボックス 15">
            <a:extLst>
              <a:ext uri="{FF2B5EF4-FFF2-40B4-BE49-F238E27FC236}">
                <a16:creationId xmlns:a16="http://schemas.microsoft.com/office/drawing/2014/main" id="{ACFF924D-A923-8987-4DFC-8E4BD5F974B7}"/>
              </a:ext>
            </a:extLst>
          </p:cNvPr>
          <p:cNvSpPr txBox="1"/>
          <p:nvPr/>
        </p:nvSpPr>
        <p:spPr>
          <a:xfrm>
            <a:off x="8483920" y="4766275"/>
            <a:ext cx="2053812" cy="1077218"/>
          </a:xfrm>
          <a:prstGeom prst="rect">
            <a:avLst/>
          </a:prstGeom>
          <a:noFill/>
        </p:spPr>
        <p:txBody>
          <a:bodyPr wrap="square" rtlCol="0">
            <a:spAutoFit/>
          </a:bodyPr>
          <a:lstStyle/>
          <a:p>
            <a:r>
              <a:rPr kumimoji="1" lang="en-US" altLang="ja-JP" sz="1600" dirty="0"/>
              <a:t>1</a:t>
            </a:r>
            <a:r>
              <a:rPr kumimoji="1" lang="ja-JP" altLang="en-US" sz="1600" dirty="0"/>
              <a:t>時微分のデータをさらに</a:t>
            </a:r>
            <a:r>
              <a:rPr kumimoji="1" lang="en-US" altLang="ja-JP" sz="1600" dirty="0"/>
              <a:t>1</a:t>
            </a:r>
            <a:r>
              <a:rPr lang="ja-JP" altLang="en-US" sz="1600" dirty="0"/>
              <a:t>期ずらして計算すると、傾きの変化量がわかる</a:t>
            </a:r>
            <a:endParaRPr kumimoji="1" lang="en-US" altLang="ja-JP" sz="1600" dirty="0"/>
          </a:p>
        </p:txBody>
      </p:sp>
      <p:sp>
        <p:nvSpPr>
          <p:cNvPr id="17" name="テキスト ボックス 16">
            <a:extLst>
              <a:ext uri="{FF2B5EF4-FFF2-40B4-BE49-F238E27FC236}">
                <a16:creationId xmlns:a16="http://schemas.microsoft.com/office/drawing/2014/main" id="{D2EECB9E-C7B6-4046-C4B1-47A424DFA87E}"/>
              </a:ext>
            </a:extLst>
          </p:cNvPr>
          <p:cNvSpPr txBox="1"/>
          <p:nvPr/>
        </p:nvSpPr>
        <p:spPr>
          <a:xfrm>
            <a:off x="8483921" y="3025661"/>
            <a:ext cx="2053812" cy="1569660"/>
          </a:xfrm>
          <a:prstGeom prst="rect">
            <a:avLst/>
          </a:prstGeom>
          <a:noFill/>
        </p:spPr>
        <p:txBody>
          <a:bodyPr wrap="square" rtlCol="0">
            <a:spAutoFit/>
          </a:bodyPr>
          <a:lstStyle/>
          <a:p>
            <a:r>
              <a:rPr lang="ja-JP" altLang="en-US" sz="1600" b="1" dirty="0">
                <a:solidFill>
                  <a:schemeClr val="bg1"/>
                </a:solidFill>
              </a:rPr>
              <a:t>平滑化（前後の平均）は金融の株価分析でも重宝される。</a:t>
            </a:r>
            <a:endParaRPr lang="en-US" altLang="ja-JP" sz="1600" b="1" dirty="0">
              <a:solidFill>
                <a:schemeClr val="bg1"/>
              </a:solidFill>
            </a:endParaRPr>
          </a:p>
          <a:p>
            <a:r>
              <a:rPr kumimoji="1" lang="ja-JP" altLang="en-US" sz="1600" b="1" dirty="0">
                <a:solidFill>
                  <a:schemeClr val="bg1"/>
                </a:solidFill>
              </a:rPr>
              <a:t>ゴールデンクロス、デッドクロスなどを検出</a:t>
            </a:r>
            <a:endParaRPr kumimoji="1" lang="en-US" altLang="ja-JP" sz="1600" b="1" dirty="0">
              <a:solidFill>
                <a:schemeClr val="bg1"/>
              </a:solidFill>
            </a:endParaRPr>
          </a:p>
        </p:txBody>
      </p:sp>
      <p:sp>
        <p:nvSpPr>
          <p:cNvPr id="18" name="テキスト ボックス 17">
            <a:extLst>
              <a:ext uri="{FF2B5EF4-FFF2-40B4-BE49-F238E27FC236}">
                <a16:creationId xmlns:a16="http://schemas.microsoft.com/office/drawing/2014/main" id="{9C4B2A1B-DF5A-DCB7-7A2B-80677D2A26BD}"/>
              </a:ext>
            </a:extLst>
          </p:cNvPr>
          <p:cNvSpPr txBox="1"/>
          <p:nvPr/>
        </p:nvSpPr>
        <p:spPr>
          <a:xfrm>
            <a:off x="2160972" y="3505653"/>
            <a:ext cx="1417970" cy="338554"/>
          </a:xfrm>
          <a:prstGeom prst="rect">
            <a:avLst/>
          </a:prstGeom>
          <a:noFill/>
          <a:ln>
            <a:solidFill>
              <a:schemeClr val="tx1"/>
            </a:solidFill>
          </a:ln>
        </p:spPr>
        <p:txBody>
          <a:bodyPr wrap="square" rtlCol="0">
            <a:spAutoFit/>
          </a:bodyPr>
          <a:lstStyle/>
          <a:p>
            <a:r>
              <a:rPr kumimoji="1" lang="ja-JP" altLang="en-US" sz="1600" dirty="0"/>
              <a:t>元のデータ</a:t>
            </a:r>
          </a:p>
        </p:txBody>
      </p:sp>
      <p:sp>
        <p:nvSpPr>
          <p:cNvPr id="20" name="テキスト ボックス 19">
            <a:extLst>
              <a:ext uri="{FF2B5EF4-FFF2-40B4-BE49-F238E27FC236}">
                <a16:creationId xmlns:a16="http://schemas.microsoft.com/office/drawing/2014/main" id="{D887CE30-397F-8231-5C4C-79E5571FA645}"/>
              </a:ext>
            </a:extLst>
          </p:cNvPr>
          <p:cNvSpPr txBox="1"/>
          <p:nvPr/>
        </p:nvSpPr>
        <p:spPr>
          <a:xfrm>
            <a:off x="2796215" y="6279296"/>
            <a:ext cx="6096000" cy="415498"/>
          </a:xfrm>
          <a:prstGeom prst="rect">
            <a:avLst/>
          </a:prstGeom>
          <a:noFill/>
        </p:spPr>
        <p:txBody>
          <a:bodyPr wrap="square">
            <a:spAutoFit/>
          </a:bodyPr>
          <a:lstStyle/>
          <a:p>
            <a:r>
              <a:rPr lang="ja-JP" altLang="en-US" sz="1050" dirty="0">
                <a:solidFill>
                  <a:srgbClr val="0070C0"/>
                </a:solidFill>
                <a:hlinkClick r:id="rId3">
                  <a:extLst>
                    <a:ext uri="{A12FA001-AC4F-418D-AE19-62706E023703}">
                      <ahyp:hlinkClr xmlns:ahyp="http://schemas.microsoft.com/office/drawing/2018/hyperlinkcolor" val="tx"/>
                    </a:ext>
                  </a:extLst>
                </a:hlinkClick>
              </a:rPr>
              <a:t>出展：スペクトル・時系列データの前処理の方法～平滑化 </a:t>
            </a:r>
            <a:r>
              <a:rPr lang="en-US" altLang="ja-JP" sz="1050" dirty="0">
                <a:solidFill>
                  <a:srgbClr val="0070C0"/>
                </a:solidFill>
                <a:hlinkClick r:id="rId3">
                  <a:extLst>
                    <a:ext uri="{A12FA001-AC4F-418D-AE19-62706E023703}">
                      <ahyp:hlinkClr xmlns:ahyp="http://schemas.microsoft.com/office/drawing/2018/hyperlinkcolor" val="tx"/>
                    </a:ext>
                  </a:extLst>
                </a:hlinkClick>
              </a:rPr>
              <a:t>(</a:t>
            </a:r>
            <a:r>
              <a:rPr lang="ja-JP" altLang="en-US" sz="1050" dirty="0">
                <a:solidFill>
                  <a:srgbClr val="0070C0"/>
                </a:solidFill>
                <a:hlinkClick r:id="rId3">
                  <a:extLst>
                    <a:ext uri="{A12FA001-AC4F-418D-AE19-62706E023703}">
                      <ahyp:hlinkClr xmlns:ahyp="http://schemas.microsoft.com/office/drawing/2018/hyperlinkcolor" val="tx"/>
                    </a:ext>
                  </a:extLst>
                </a:hlinkClick>
              </a:rPr>
              <a:t>スムージング</a:t>
            </a:r>
            <a:r>
              <a:rPr lang="en-US" altLang="ja-JP" sz="1050" dirty="0">
                <a:solidFill>
                  <a:srgbClr val="0070C0"/>
                </a:solidFill>
                <a:hlinkClick r:id="rId3">
                  <a:extLst>
                    <a:ext uri="{A12FA001-AC4F-418D-AE19-62706E023703}">
                      <ahyp:hlinkClr xmlns:ahyp="http://schemas.microsoft.com/office/drawing/2018/hyperlinkcolor" val="tx"/>
                    </a:ext>
                  </a:extLst>
                </a:hlinkClick>
              </a:rPr>
              <a:t>) </a:t>
            </a:r>
            <a:r>
              <a:rPr lang="ja-JP" altLang="en-US" sz="1050" dirty="0">
                <a:solidFill>
                  <a:srgbClr val="0070C0"/>
                </a:solidFill>
                <a:hlinkClick r:id="rId3">
                  <a:extLst>
                    <a:ext uri="{A12FA001-AC4F-418D-AE19-62706E023703}">
                      <ahyp:hlinkClr xmlns:ahyp="http://schemas.microsoft.com/office/drawing/2018/hyperlinkcolor" val="tx"/>
                    </a:ext>
                  </a:extLst>
                </a:hlinkClick>
              </a:rPr>
              <a:t>と微分～ </a:t>
            </a:r>
            <a:r>
              <a:rPr lang="en-US" altLang="ja-JP" sz="1050" dirty="0">
                <a:solidFill>
                  <a:srgbClr val="0070C0"/>
                </a:solidFill>
                <a:hlinkClick r:id="rId3">
                  <a:extLst>
                    <a:ext uri="{A12FA001-AC4F-418D-AE19-62706E023703}">
                      <ahyp:hlinkClr xmlns:ahyp="http://schemas.microsoft.com/office/drawing/2018/hyperlinkcolor" val="tx"/>
                    </a:ext>
                  </a:extLst>
                </a:hlinkClick>
              </a:rPr>
              <a:t>| </a:t>
            </a:r>
            <a:r>
              <a:rPr lang="ja-JP" altLang="en-US" sz="1050" dirty="0">
                <a:solidFill>
                  <a:srgbClr val="0070C0"/>
                </a:solidFill>
                <a:hlinkClick r:id="rId3">
                  <a:extLst>
                    <a:ext uri="{A12FA001-AC4F-418D-AE19-62706E023703}">
                      <ahyp:hlinkClr xmlns:ahyp="http://schemas.microsoft.com/office/drawing/2018/hyperlinkcolor" val="tx"/>
                    </a:ext>
                  </a:extLst>
                </a:hlinkClick>
              </a:rPr>
              <a:t>データ化学工学研究室</a:t>
            </a:r>
            <a:r>
              <a:rPr lang="en-US" altLang="ja-JP" sz="1050" dirty="0">
                <a:solidFill>
                  <a:srgbClr val="0070C0"/>
                </a:solidFill>
                <a:hlinkClick r:id="rId3">
                  <a:extLst>
                    <a:ext uri="{A12FA001-AC4F-418D-AE19-62706E023703}">
                      <ahyp:hlinkClr xmlns:ahyp="http://schemas.microsoft.com/office/drawing/2018/hyperlinkcolor" val="tx"/>
                    </a:ext>
                  </a:extLst>
                </a:hlinkClick>
              </a:rPr>
              <a:t>(</a:t>
            </a:r>
            <a:r>
              <a:rPr lang="ja-JP" altLang="en-US" sz="1050" dirty="0">
                <a:solidFill>
                  <a:srgbClr val="0070C0"/>
                </a:solidFill>
                <a:hlinkClick r:id="rId3">
                  <a:extLst>
                    <a:ext uri="{A12FA001-AC4F-418D-AE19-62706E023703}">
                      <ahyp:hlinkClr xmlns:ahyp="http://schemas.microsoft.com/office/drawing/2018/hyperlinkcolor" val="tx"/>
                    </a:ext>
                  </a:extLst>
                </a:hlinkClick>
              </a:rPr>
              <a:t>金子研究室</a:t>
            </a:r>
            <a:r>
              <a:rPr lang="en-US" altLang="ja-JP" sz="1050" dirty="0">
                <a:solidFill>
                  <a:srgbClr val="0070C0"/>
                </a:solidFill>
                <a:hlinkClick r:id="rId3">
                  <a:extLst>
                    <a:ext uri="{A12FA001-AC4F-418D-AE19-62706E023703}">
                      <ahyp:hlinkClr xmlns:ahyp="http://schemas.microsoft.com/office/drawing/2018/hyperlinkcolor" val="tx"/>
                    </a:ext>
                  </a:extLst>
                </a:hlinkClick>
              </a:rPr>
              <a:t>)</a:t>
            </a:r>
            <a:r>
              <a:rPr lang="ja-JP" altLang="en-US" sz="1050" dirty="0">
                <a:solidFill>
                  <a:srgbClr val="0070C0"/>
                </a:solidFill>
                <a:hlinkClick r:id="rId3">
                  <a:extLst>
                    <a:ext uri="{A12FA001-AC4F-418D-AE19-62706E023703}">
                      <ahyp:hlinkClr xmlns:ahyp="http://schemas.microsoft.com/office/drawing/2018/hyperlinkcolor" val="tx"/>
                    </a:ext>
                  </a:extLst>
                </a:hlinkClick>
              </a:rPr>
              <a:t>＠明治大学 理工学部 応用化学科 </a:t>
            </a:r>
            <a:r>
              <a:rPr lang="en-US" altLang="ja-JP" sz="1050" dirty="0">
                <a:solidFill>
                  <a:srgbClr val="0070C0"/>
                </a:solidFill>
                <a:hlinkClick r:id="rId3">
                  <a:extLst>
                    <a:ext uri="{A12FA001-AC4F-418D-AE19-62706E023703}">
                      <ahyp:hlinkClr xmlns:ahyp="http://schemas.microsoft.com/office/drawing/2018/hyperlinkcolor" val="tx"/>
                    </a:ext>
                  </a:extLst>
                </a:hlinkClick>
              </a:rPr>
              <a:t>(datachemeng.com)</a:t>
            </a:r>
            <a:endParaRPr lang="ja-JP" altLang="en-US" sz="1050" dirty="0">
              <a:solidFill>
                <a:srgbClr val="0070C0"/>
              </a:solidFill>
            </a:endParaRPr>
          </a:p>
        </p:txBody>
      </p:sp>
      <p:sp>
        <p:nvSpPr>
          <p:cNvPr id="21" name="四角形: 角を丸くする 20">
            <a:extLst>
              <a:ext uri="{FF2B5EF4-FFF2-40B4-BE49-F238E27FC236}">
                <a16:creationId xmlns:a16="http://schemas.microsoft.com/office/drawing/2014/main" id="{7F443EC5-0344-DE2E-410B-86E63A109B6A}"/>
              </a:ext>
            </a:extLst>
          </p:cNvPr>
          <p:cNvSpPr/>
          <p:nvPr/>
        </p:nvSpPr>
        <p:spPr>
          <a:xfrm>
            <a:off x="9669853" y="1738666"/>
            <a:ext cx="2391701" cy="123456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その他に、フーリエ高速変換（</a:t>
            </a:r>
            <a:r>
              <a:rPr kumimoji="1" lang="en-US" altLang="ja-JP" dirty="0"/>
              <a:t>FFT</a:t>
            </a:r>
            <a:r>
              <a:rPr kumimoji="1" lang="ja-JP" altLang="en-US" dirty="0"/>
              <a:t>）や</a:t>
            </a:r>
            <a:r>
              <a:rPr lang="en-US" altLang="ja-JP" dirty="0"/>
              <a:t>ARIMA, SARIMA</a:t>
            </a:r>
            <a:r>
              <a:rPr lang="ja-JP" altLang="en-US" dirty="0"/>
              <a:t>などのモデルも</a:t>
            </a:r>
            <a:endParaRPr kumimoji="1" lang="ja-JP" altLang="en-US" dirty="0"/>
          </a:p>
        </p:txBody>
      </p:sp>
    </p:spTree>
    <p:extLst>
      <p:ext uri="{BB962C8B-B14F-4D97-AF65-F5344CB8AC3E}">
        <p14:creationId xmlns:p14="http://schemas.microsoft.com/office/powerpoint/2010/main" val="2906959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874551"/>
            <a:ext cx="9975273" cy="33523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販売予測②短期</a:t>
            </a:r>
          </a:p>
        </p:txBody>
      </p:sp>
      <p:sp>
        <p:nvSpPr>
          <p:cNvPr id="5" name="テキスト ボックス 4">
            <a:extLst>
              <a:ext uri="{FF2B5EF4-FFF2-40B4-BE49-F238E27FC236}">
                <a16:creationId xmlns:a16="http://schemas.microsoft.com/office/drawing/2014/main" id="{7DBE7C23-168A-EFA7-2B96-D0E617FE849F}"/>
              </a:ext>
            </a:extLst>
          </p:cNvPr>
          <p:cNvSpPr txBox="1"/>
          <p:nvPr/>
        </p:nvSpPr>
        <p:spPr>
          <a:xfrm>
            <a:off x="609427" y="1072342"/>
            <a:ext cx="8393644" cy="369332"/>
          </a:xfrm>
          <a:prstGeom prst="rect">
            <a:avLst/>
          </a:prstGeom>
          <a:solidFill>
            <a:schemeClr val="bg2">
              <a:lumMod val="40000"/>
              <a:lumOff val="60000"/>
            </a:schemeClr>
          </a:solidFill>
          <a:ln>
            <a:solidFill>
              <a:schemeClr val="tx1"/>
            </a:solidFill>
          </a:ln>
        </p:spPr>
        <p:txBody>
          <a:bodyPr wrap="none" rtlCol="0">
            <a:spAutoFit/>
          </a:bodyPr>
          <a:lstStyle/>
          <a:p>
            <a:r>
              <a:rPr lang="ja-JP" altLang="en-US" sz="1800" dirty="0"/>
              <a:t>短期の需要予測は、天気や</a:t>
            </a:r>
            <a:r>
              <a:rPr lang="en-US" altLang="ja-JP" sz="1800" dirty="0"/>
              <a:t>SNS</a:t>
            </a:r>
            <a:r>
              <a:rPr lang="ja-JP" altLang="en-US" sz="1800" dirty="0"/>
              <a:t>など、ビッグデータを活用し、高度な対応をする</a:t>
            </a:r>
            <a:endParaRPr kumimoji="1" lang="ja-JP" altLang="en-US" sz="1800" dirty="0"/>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9789859" cy="954107"/>
          </a:xfrm>
          <a:prstGeom prst="rect">
            <a:avLst/>
          </a:prstGeom>
          <a:noFill/>
        </p:spPr>
        <p:txBody>
          <a:bodyPr wrap="none" rtlCol="0">
            <a:spAutoFit/>
          </a:bodyPr>
          <a:lstStyle/>
          <a:p>
            <a:r>
              <a:rPr kumimoji="1" lang="ja-JP" altLang="en-US" sz="1400" dirty="0"/>
              <a:t>少なくとも、天気などの日ごとに変動する原因により、日ごとに売り上げが変動する場合があり、こういった細かな変動に対応する</a:t>
            </a:r>
            <a:endParaRPr kumimoji="1" lang="en-US" altLang="ja-JP" sz="1400" dirty="0"/>
          </a:p>
          <a:p>
            <a:r>
              <a:rPr lang="ja-JP" altLang="en-US" sz="1400" dirty="0"/>
              <a:t>場合に至っては、従来の統計手法では厳しい。</a:t>
            </a:r>
            <a:endParaRPr lang="en-US" altLang="ja-JP" sz="1400" dirty="0"/>
          </a:p>
          <a:p>
            <a:r>
              <a:rPr kumimoji="1" lang="ja-JP" altLang="en-US" sz="1400" dirty="0"/>
              <a:t>ほかにも、</a:t>
            </a:r>
            <a:r>
              <a:rPr kumimoji="1" lang="en-US" altLang="ja-JP" sz="1400" dirty="0">
                <a:solidFill>
                  <a:schemeClr val="tx2"/>
                </a:solidFill>
              </a:rPr>
              <a:t>SNS</a:t>
            </a:r>
            <a:r>
              <a:rPr kumimoji="1" lang="ja-JP" altLang="en-US" sz="1400" dirty="0">
                <a:solidFill>
                  <a:schemeClr val="tx2"/>
                </a:solidFill>
              </a:rPr>
              <a:t>や、広告の影響、在庫管理における支障などなど様々な要因</a:t>
            </a:r>
            <a:r>
              <a:rPr kumimoji="1" lang="ja-JP" altLang="en-US" sz="1400" dirty="0"/>
              <a:t>があり、</a:t>
            </a:r>
            <a:endParaRPr kumimoji="1" lang="en-US" altLang="ja-JP" sz="1400" dirty="0"/>
          </a:p>
          <a:p>
            <a:r>
              <a:rPr kumimoji="1" lang="ja-JP" altLang="en-US" sz="1400" dirty="0"/>
              <a:t>これらの多くの要素を組み合わせた分析を行うときには、</a:t>
            </a:r>
            <a:r>
              <a:rPr kumimoji="1" lang="en-US" altLang="ja-JP" sz="1400" b="1" dirty="0">
                <a:solidFill>
                  <a:srgbClr val="FF0000"/>
                </a:solidFill>
              </a:rPr>
              <a:t>AI</a:t>
            </a:r>
            <a:r>
              <a:rPr kumimoji="1" lang="ja-JP" altLang="en-US" sz="1400" b="1" dirty="0">
                <a:solidFill>
                  <a:srgbClr val="FF0000"/>
                </a:solidFill>
              </a:rPr>
              <a:t>・データ分析モデル</a:t>
            </a:r>
            <a:r>
              <a:rPr kumimoji="1" lang="ja-JP" altLang="en-US" sz="1400" dirty="0"/>
              <a:t>が活用される。</a:t>
            </a:r>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3482007" y="2437917"/>
            <a:ext cx="5032147" cy="369332"/>
          </a:xfrm>
          <a:prstGeom prst="rect">
            <a:avLst/>
          </a:prstGeom>
          <a:noFill/>
        </p:spPr>
        <p:txBody>
          <a:bodyPr wrap="none" rtlCol="0">
            <a:spAutoFit/>
          </a:bodyPr>
          <a:lstStyle/>
          <a:p>
            <a:r>
              <a:rPr lang="ja-JP" altLang="en-US" sz="1800" dirty="0"/>
              <a:t>大量のデータを活用した様々なデータ分析手法</a:t>
            </a:r>
            <a:endParaRPr kumimoji="1" lang="ja-JP" altLang="en-US" sz="1800" dirty="0"/>
          </a:p>
        </p:txBody>
      </p:sp>
      <p:pic>
        <p:nvPicPr>
          <p:cNvPr id="14" name="図 13">
            <a:extLst>
              <a:ext uri="{FF2B5EF4-FFF2-40B4-BE49-F238E27FC236}">
                <a16:creationId xmlns:a16="http://schemas.microsoft.com/office/drawing/2014/main" id="{F1395051-7AD1-8EA0-AA2E-2A5FC883180F}"/>
              </a:ext>
            </a:extLst>
          </p:cNvPr>
          <p:cNvPicPr>
            <a:picLocks noChangeAspect="1"/>
          </p:cNvPicPr>
          <p:nvPr/>
        </p:nvPicPr>
        <p:blipFill>
          <a:blip r:embed="rId2"/>
          <a:stretch>
            <a:fillRect/>
          </a:stretch>
        </p:blipFill>
        <p:spPr>
          <a:xfrm>
            <a:off x="1792274" y="3282300"/>
            <a:ext cx="5798229" cy="2806844"/>
          </a:xfrm>
          <a:prstGeom prst="rect">
            <a:avLst/>
          </a:prstGeom>
        </p:spPr>
      </p:pic>
      <p:sp>
        <p:nvSpPr>
          <p:cNvPr id="16" name="テキスト ボックス 15">
            <a:extLst>
              <a:ext uri="{FF2B5EF4-FFF2-40B4-BE49-F238E27FC236}">
                <a16:creationId xmlns:a16="http://schemas.microsoft.com/office/drawing/2014/main" id="{197A9107-89E1-1763-8E9D-47D2499CEBEB}"/>
              </a:ext>
            </a:extLst>
          </p:cNvPr>
          <p:cNvSpPr txBox="1"/>
          <p:nvPr/>
        </p:nvSpPr>
        <p:spPr>
          <a:xfrm>
            <a:off x="1758249" y="6226867"/>
            <a:ext cx="6096000" cy="934487"/>
          </a:xfrm>
          <a:prstGeom prst="rect">
            <a:avLst/>
          </a:prstGeom>
          <a:noFill/>
        </p:spPr>
        <p:txBody>
          <a:bodyPr wrap="square">
            <a:spAutoFit/>
          </a:bodyPr>
          <a:lstStyle/>
          <a:p>
            <a:r>
              <a:rPr lang="ja-JP" altLang="en-US" dirty="0">
                <a:solidFill>
                  <a:srgbClr val="0070C0"/>
                </a:solidFill>
                <a:hlinkClick r:id="rId3">
                  <a:extLst>
                    <a:ext uri="{A12FA001-AC4F-418D-AE19-62706E023703}">
                      <ahyp:hlinkClr xmlns:ahyp="http://schemas.microsoft.com/office/drawing/2018/hyperlinkcolor" val="tx"/>
                    </a:ext>
                  </a:extLst>
                </a:hlinkClick>
              </a:rPr>
              <a:t>https://www.tensorflow.org/tutorials/text/text_generation?hl=ja</a:t>
            </a:r>
            <a:endParaRPr lang="en-US" altLang="ja-JP" dirty="0">
              <a:solidFill>
                <a:srgbClr val="0070C0"/>
              </a:solidFill>
            </a:endParaRPr>
          </a:p>
          <a:p>
            <a:endParaRPr lang="ja-JP" altLang="en-US" dirty="0"/>
          </a:p>
        </p:txBody>
      </p:sp>
      <p:sp>
        <p:nvSpPr>
          <p:cNvPr id="17" name="テキスト ボックス 16">
            <a:extLst>
              <a:ext uri="{FF2B5EF4-FFF2-40B4-BE49-F238E27FC236}">
                <a16:creationId xmlns:a16="http://schemas.microsoft.com/office/drawing/2014/main" id="{8CEB0E94-1754-14BC-73AA-869128FDEB4A}"/>
              </a:ext>
            </a:extLst>
          </p:cNvPr>
          <p:cNvSpPr txBox="1"/>
          <p:nvPr/>
        </p:nvSpPr>
        <p:spPr>
          <a:xfrm>
            <a:off x="1758249" y="2943746"/>
            <a:ext cx="3167712" cy="338554"/>
          </a:xfrm>
          <a:prstGeom prst="rect">
            <a:avLst/>
          </a:prstGeom>
          <a:noFill/>
          <a:ln>
            <a:solidFill>
              <a:schemeClr val="tx1"/>
            </a:solidFill>
          </a:ln>
        </p:spPr>
        <p:txBody>
          <a:bodyPr wrap="square" rtlCol="0">
            <a:spAutoFit/>
          </a:bodyPr>
          <a:lstStyle/>
          <a:p>
            <a:r>
              <a:rPr lang="ja-JP" altLang="en-US" sz="1600" dirty="0"/>
              <a:t>ディープラーニング手法</a:t>
            </a:r>
            <a:r>
              <a:rPr lang="en-US" altLang="ja-JP" sz="1600" dirty="0"/>
              <a:t>1. RNN</a:t>
            </a:r>
            <a:endParaRPr kumimoji="1" lang="ja-JP" altLang="en-US" sz="1600" dirty="0"/>
          </a:p>
        </p:txBody>
      </p:sp>
      <p:pic>
        <p:nvPicPr>
          <p:cNvPr id="19" name="図 18">
            <a:extLst>
              <a:ext uri="{FF2B5EF4-FFF2-40B4-BE49-F238E27FC236}">
                <a16:creationId xmlns:a16="http://schemas.microsoft.com/office/drawing/2014/main" id="{1206FA55-AE03-81D7-530C-78ABAB811193}"/>
              </a:ext>
            </a:extLst>
          </p:cNvPr>
          <p:cNvPicPr>
            <a:picLocks noChangeAspect="1"/>
          </p:cNvPicPr>
          <p:nvPr/>
        </p:nvPicPr>
        <p:blipFill>
          <a:blip r:embed="rId4"/>
          <a:stretch>
            <a:fillRect/>
          </a:stretch>
        </p:blipFill>
        <p:spPr>
          <a:xfrm>
            <a:off x="7752563" y="2969757"/>
            <a:ext cx="1523181" cy="1473158"/>
          </a:xfrm>
          <a:prstGeom prst="rect">
            <a:avLst/>
          </a:prstGeom>
        </p:spPr>
      </p:pic>
      <p:sp>
        <p:nvSpPr>
          <p:cNvPr id="20" name="テキスト ボックス 19">
            <a:extLst>
              <a:ext uri="{FF2B5EF4-FFF2-40B4-BE49-F238E27FC236}">
                <a16:creationId xmlns:a16="http://schemas.microsoft.com/office/drawing/2014/main" id="{3D11F95E-6331-5695-2B2C-0C223E58CD06}"/>
              </a:ext>
            </a:extLst>
          </p:cNvPr>
          <p:cNvSpPr txBox="1"/>
          <p:nvPr/>
        </p:nvSpPr>
        <p:spPr>
          <a:xfrm>
            <a:off x="9331443" y="2977915"/>
            <a:ext cx="1375472" cy="830997"/>
          </a:xfrm>
          <a:prstGeom prst="rect">
            <a:avLst/>
          </a:prstGeom>
          <a:noFill/>
          <a:ln>
            <a:solidFill>
              <a:schemeClr val="tx1"/>
            </a:solidFill>
          </a:ln>
        </p:spPr>
        <p:txBody>
          <a:bodyPr wrap="square" rtlCol="0">
            <a:spAutoFit/>
          </a:bodyPr>
          <a:lstStyle/>
          <a:p>
            <a:r>
              <a:rPr lang="ja-JP" altLang="en-US" sz="1600" dirty="0"/>
              <a:t>ディープラーニング</a:t>
            </a:r>
            <a:endParaRPr lang="en-US" altLang="ja-JP" sz="1600" dirty="0"/>
          </a:p>
          <a:p>
            <a:r>
              <a:rPr lang="ja-JP" altLang="en-US" sz="1600" dirty="0"/>
              <a:t>手法</a:t>
            </a:r>
            <a:r>
              <a:rPr lang="en-US" altLang="ja-JP" sz="1600" dirty="0"/>
              <a:t>2. LSTM</a:t>
            </a:r>
            <a:endParaRPr kumimoji="1" lang="ja-JP" altLang="en-US" sz="1600" dirty="0"/>
          </a:p>
        </p:txBody>
      </p:sp>
      <p:pic>
        <p:nvPicPr>
          <p:cNvPr id="22" name="図 21">
            <a:extLst>
              <a:ext uri="{FF2B5EF4-FFF2-40B4-BE49-F238E27FC236}">
                <a16:creationId xmlns:a16="http://schemas.microsoft.com/office/drawing/2014/main" id="{DBCCD4F0-FC0E-1E09-9F6B-70132483C643}"/>
              </a:ext>
            </a:extLst>
          </p:cNvPr>
          <p:cNvPicPr>
            <a:picLocks noChangeAspect="1"/>
          </p:cNvPicPr>
          <p:nvPr/>
        </p:nvPicPr>
        <p:blipFill>
          <a:blip r:embed="rId5"/>
          <a:stretch>
            <a:fillRect/>
          </a:stretch>
        </p:blipFill>
        <p:spPr>
          <a:xfrm>
            <a:off x="7906919" y="4827244"/>
            <a:ext cx="2151481" cy="1335920"/>
          </a:xfrm>
          <a:prstGeom prst="rect">
            <a:avLst/>
          </a:prstGeom>
        </p:spPr>
      </p:pic>
      <p:sp>
        <p:nvSpPr>
          <p:cNvPr id="23" name="テキスト ボックス 22">
            <a:extLst>
              <a:ext uri="{FF2B5EF4-FFF2-40B4-BE49-F238E27FC236}">
                <a16:creationId xmlns:a16="http://schemas.microsoft.com/office/drawing/2014/main" id="{B896DA3C-C6EA-A583-6773-3D129B5182A0}"/>
              </a:ext>
            </a:extLst>
          </p:cNvPr>
          <p:cNvSpPr txBox="1"/>
          <p:nvPr/>
        </p:nvSpPr>
        <p:spPr>
          <a:xfrm>
            <a:off x="9638135" y="3962596"/>
            <a:ext cx="1523182" cy="830997"/>
          </a:xfrm>
          <a:prstGeom prst="rect">
            <a:avLst/>
          </a:prstGeom>
          <a:noFill/>
          <a:ln>
            <a:solidFill>
              <a:schemeClr val="tx1"/>
            </a:solidFill>
          </a:ln>
        </p:spPr>
        <p:txBody>
          <a:bodyPr wrap="square" rtlCol="0">
            <a:spAutoFit/>
          </a:bodyPr>
          <a:lstStyle/>
          <a:p>
            <a:r>
              <a:rPr lang="ja-JP" altLang="en-US" sz="1600" dirty="0"/>
              <a:t>ディープラーニング手法</a:t>
            </a:r>
            <a:r>
              <a:rPr lang="en-US" altLang="ja-JP" sz="1600" dirty="0"/>
              <a:t>3. </a:t>
            </a:r>
            <a:r>
              <a:rPr lang="en-US" altLang="ja-JP" sz="1600" dirty="0" err="1"/>
              <a:t>WaveNet</a:t>
            </a:r>
            <a:endParaRPr kumimoji="1" lang="ja-JP" altLang="en-US" sz="1600" dirty="0"/>
          </a:p>
        </p:txBody>
      </p:sp>
    </p:spTree>
    <p:extLst>
      <p:ext uri="{BB962C8B-B14F-4D97-AF65-F5344CB8AC3E}">
        <p14:creationId xmlns:p14="http://schemas.microsoft.com/office/powerpoint/2010/main" val="41879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827739"/>
            <a:ext cx="9975273" cy="33991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販売予測③カテゴリー分析</a:t>
            </a:r>
          </a:p>
        </p:txBody>
      </p:sp>
      <p:sp>
        <p:nvSpPr>
          <p:cNvPr id="5" name="テキスト ボックス 4">
            <a:extLst>
              <a:ext uri="{FF2B5EF4-FFF2-40B4-BE49-F238E27FC236}">
                <a16:creationId xmlns:a16="http://schemas.microsoft.com/office/drawing/2014/main" id="{7DBE7C23-168A-EFA7-2B96-D0E617FE849F}"/>
              </a:ext>
            </a:extLst>
          </p:cNvPr>
          <p:cNvSpPr txBox="1"/>
          <p:nvPr/>
        </p:nvSpPr>
        <p:spPr>
          <a:xfrm>
            <a:off x="609427" y="1072342"/>
            <a:ext cx="5724644" cy="369332"/>
          </a:xfrm>
          <a:prstGeom prst="rect">
            <a:avLst/>
          </a:prstGeom>
          <a:solidFill>
            <a:schemeClr val="bg2">
              <a:lumMod val="40000"/>
              <a:lumOff val="60000"/>
            </a:schemeClr>
          </a:solidFill>
          <a:ln>
            <a:solidFill>
              <a:schemeClr val="tx1"/>
            </a:solidFill>
          </a:ln>
        </p:spPr>
        <p:txBody>
          <a:bodyPr wrap="none" rtlCol="0">
            <a:spAutoFit/>
          </a:bodyPr>
          <a:lstStyle/>
          <a:p>
            <a:r>
              <a:rPr lang="ja-JP" altLang="en-US" sz="1800" dirty="0"/>
              <a:t>商品をグループにしたカテゴリー単位での予測も重要</a:t>
            </a:r>
            <a:endParaRPr kumimoji="1" lang="ja-JP" altLang="en-US" sz="1800" dirty="0"/>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8416086" cy="954107"/>
          </a:xfrm>
          <a:prstGeom prst="rect">
            <a:avLst/>
          </a:prstGeom>
          <a:noFill/>
        </p:spPr>
        <p:txBody>
          <a:bodyPr wrap="none" rtlCol="0">
            <a:spAutoFit/>
          </a:bodyPr>
          <a:lstStyle/>
          <a:p>
            <a:r>
              <a:rPr kumimoji="1" lang="ja-JP" altLang="en-US" sz="1400" dirty="0"/>
              <a:t>カーシェアリングや人口減少に伴う、</a:t>
            </a:r>
            <a:r>
              <a:rPr kumimoji="1" lang="ja-JP" altLang="en-US" sz="1400" dirty="0">
                <a:solidFill>
                  <a:schemeClr val="tx2"/>
                </a:solidFill>
              </a:rPr>
              <a:t>業界全体の縮小などといったように全体的な売り上げの変動も存在する。</a:t>
            </a:r>
            <a:endParaRPr kumimoji="1" lang="en-US" altLang="ja-JP" sz="1400" dirty="0">
              <a:solidFill>
                <a:schemeClr val="tx2"/>
              </a:solidFill>
            </a:endParaRPr>
          </a:p>
          <a:p>
            <a:r>
              <a:rPr kumimoji="1" lang="ja-JP" altLang="en-US" sz="1400" dirty="0"/>
              <a:t>また同カテゴリー内でも、類似商品が出た場合は自社商品間での</a:t>
            </a:r>
            <a:r>
              <a:rPr kumimoji="1" lang="ja-JP" altLang="en-US" sz="1400" dirty="0">
                <a:solidFill>
                  <a:schemeClr val="tx2"/>
                </a:solidFill>
              </a:rPr>
              <a:t>カニバリ（共食い）</a:t>
            </a:r>
            <a:r>
              <a:rPr kumimoji="1" lang="ja-JP" altLang="en-US" sz="1400" dirty="0"/>
              <a:t>の発生することもある。</a:t>
            </a:r>
            <a:endParaRPr kumimoji="1" lang="en-US" altLang="ja-JP" sz="1400" dirty="0"/>
          </a:p>
          <a:p>
            <a:r>
              <a:rPr kumimoji="1" lang="ja-JP" altLang="en-US" sz="1400" dirty="0"/>
              <a:t>このように、商品ごとの個別の分析だけでは会社全体の業績をとらえることが出来ないため、</a:t>
            </a:r>
            <a:endParaRPr kumimoji="1" lang="en-US" altLang="ja-JP" sz="1400" dirty="0"/>
          </a:p>
          <a:p>
            <a:r>
              <a:rPr kumimoji="1" lang="ja-JP" altLang="en-US" sz="1400" dirty="0"/>
              <a:t>重要な分析事項として</a:t>
            </a:r>
            <a:r>
              <a:rPr kumimoji="1" lang="ja-JP" altLang="en-US" sz="1400" b="1" dirty="0">
                <a:solidFill>
                  <a:srgbClr val="FF0000"/>
                </a:solidFill>
              </a:rPr>
              <a:t>カテゴリー分析</a:t>
            </a:r>
            <a:r>
              <a:rPr lang="ja-JP" altLang="en-US" sz="1400" b="1" dirty="0">
                <a:solidFill>
                  <a:srgbClr val="FF0000"/>
                </a:solidFill>
              </a:rPr>
              <a:t>も行う</a:t>
            </a:r>
            <a:r>
              <a:rPr kumimoji="1" lang="ja-JP" altLang="en-US" sz="1400" b="1" dirty="0">
                <a:solidFill>
                  <a:srgbClr val="FF0000"/>
                </a:solidFill>
              </a:rPr>
              <a:t>。</a:t>
            </a:r>
            <a:endParaRPr kumimoji="1" lang="en-US" altLang="ja-JP" sz="1400" b="1" dirty="0">
              <a:solidFill>
                <a:srgbClr val="FF0000"/>
              </a:solidFill>
            </a:endParaRPr>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4847219" y="2458407"/>
            <a:ext cx="2492990" cy="369332"/>
          </a:xfrm>
          <a:prstGeom prst="rect">
            <a:avLst/>
          </a:prstGeom>
          <a:noFill/>
        </p:spPr>
        <p:txBody>
          <a:bodyPr wrap="none" rtlCol="0">
            <a:spAutoFit/>
          </a:bodyPr>
          <a:lstStyle/>
          <a:p>
            <a:r>
              <a:rPr kumimoji="1" lang="ja-JP" altLang="en-US" sz="1800" dirty="0"/>
              <a:t>カテゴリー分析の様子</a:t>
            </a:r>
          </a:p>
        </p:txBody>
      </p:sp>
      <p:pic>
        <p:nvPicPr>
          <p:cNvPr id="14" name="図 13">
            <a:extLst>
              <a:ext uri="{FF2B5EF4-FFF2-40B4-BE49-F238E27FC236}">
                <a16:creationId xmlns:a16="http://schemas.microsoft.com/office/drawing/2014/main" id="{EF165A47-E244-4A68-9599-2A27EC601D9C}"/>
              </a:ext>
            </a:extLst>
          </p:cNvPr>
          <p:cNvPicPr>
            <a:picLocks noChangeAspect="1"/>
          </p:cNvPicPr>
          <p:nvPr/>
        </p:nvPicPr>
        <p:blipFill>
          <a:blip r:embed="rId2"/>
          <a:stretch>
            <a:fillRect/>
          </a:stretch>
        </p:blipFill>
        <p:spPr>
          <a:xfrm>
            <a:off x="7684839" y="3409645"/>
            <a:ext cx="3168813" cy="2235315"/>
          </a:xfrm>
          <a:prstGeom prst="rect">
            <a:avLst/>
          </a:prstGeom>
        </p:spPr>
      </p:pic>
      <p:pic>
        <p:nvPicPr>
          <p:cNvPr id="16" name="グラフィックス 15" descr="麺 枠線">
            <a:extLst>
              <a:ext uri="{FF2B5EF4-FFF2-40B4-BE49-F238E27FC236}">
                <a16:creationId xmlns:a16="http://schemas.microsoft.com/office/drawing/2014/main" id="{BFD77D39-879D-5F09-2AEC-55785DC0C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0411" y="3881038"/>
            <a:ext cx="914400" cy="914400"/>
          </a:xfrm>
          <a:prstGeom prst="rect">
            <a:avLst/>
          </a:prstGeom>
        </p:spPr>
      </p:pic>
      <p:pic>
        <p:nvPicPr>
          <p:cNvPr id="17" name="グラフィックス 16" descr="麺 枠線">
            <a:extLst>
              <a:ext uri="{FF2B5EF4-FFF2-40B4-BE49-F238E27FC236}">
                <a16:creationId xmlns:a16="http://schemas.microsoft.com/office/drawing/2014/main" id="{B67ECA0E-AFA7-C197-F0BC-9B65A94A47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0411" y="4955407"/>
            <a:ext cx="914400" cy="914400"/>
          </a:xfrm>
          <a:prstGeom prst="rect">
            <a:avLst/>
          </a:prstGeom>
        </p:spPr>
      </p:pic>
      <p:pic>
        <p:nvPicPr>
          <p:cNvPr id="18" name="グラフィックス 17" descr="麺 枠線">
            <a:extLst>
              <a:ext uri="{FF2B5EF4-FFF2-40B4-BE49-F238E27FC236}">
                <a16:creationId xmlns:a16="http://schemas.microsoft.com/office/drawing/2014/main" id="{208EF1EC-BBB8-1DD5-257F-56A30E7804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14549" y="4955407"/>
            <a:ext cx="914400" cy="914400"/>
          </a:xfrm>
          <a:prstGeom prst="rect">
            <a:avLst/>
          </a:prstGeom>
        </p:spPr>
      </p:pic>
      <p:pic>
        <p:nvPicPr>
          <p:cNvPr id="19" name="グラフィックス 18" descr="麺 枠線">
            <a:extLst>
              <a:ext uri="{FF2B5EF4-FFF2-40B4-BE49-F238E27FC236}">
                <a16:creationId xmlns:a16="http://schemas.microsoft.com/office/drawing/2014/main" id="{A7784CBA-372C-574A-A7B5-5270E383B5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28949" y="3399141"/>
            <a:ext cx="914400" cy="914400"/>
          </a:xfrm>
          <a:prstGeom prst="rect">
            <a:avLst/>
          </a:prstGeom>
        </p:spPr>
      </p:pic>
      <p:cxnSp>
        <p:nvCxnSpPr>
          <p:cNvPr id="21" name="直線矢印コネクタ 20">
            <a:extLst>
              <a:ext uri="{FF2B5EF4-FFF2-40B4-BE49-F238E27FC236}">
                <a16:creationId xmlns:a16="http://schemas.microsoft.com/office/drawing/2014/main" id="{71D33E0F-E507-405A-28F7-6EDC96554027}"/>
              </a:ext>
            </a:extLst>
          </p:cNvPr>
          <p:cNvCxnSpPr>
            <a:cxnSpLocks/>
          </p:cNvCxnSpPr>
          <p:nvPr/>
        </p:nvCxnSpPr>
        <p:spPr>
          <a:xfrm flipH="1">
            <a:off x="2815843" y="4237703"/>
            <a:ext cx="763099" cy="637506"/>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1489F7A0-F61D-BAD9-C4C6-2A32C0E9FE98}"/>
              </a:ext>
            </a:extLst>
          </p:cNvPr>
          <p:cNvSpPr txBox="1"/>
          <p:nvPr/>
        </p:nvSpPr>
        <p:spPr>
          <a:xfrm>
            <a:off x="1499461" y="3584811"/>
            <a:ext cx="1515088" cy="338554"/>
          </a:xfrm>
          <a:prstGeom prst="rect">
            <a:avLst/>
          </a:prstGeom>
          <a:noFill/>
          <a:ln>
            <a:solidFill>
              <a:schemeClr val="tx1"/>
            </a:solidFill>
          </a:ln>
        </p:spPr>
        <p:txBody>
          <a:bodyPr wrap="square" rtlCol="0">
            <a:spAutoFit/>
          </a:bodyPr>
          <a:lstStyle/>
          <a:p>
            <a:r>
              <a:rPr lang="ja-JP" altLang="en-US" sz="1600" dirty="0"/>
              <a:t>醤油</a:t>
            </a:r>
            <a:r>
              <a:rPr kumimoji="1" lang="ja-JP" altLang="en-US" sz="1600" dirty="0"/>
              <a:t>ラーメン</a:t>
            </a:r>
          </a:p>
        </p:txBody>
      </p:sp>
      <p:sp>
        <p:nvSpPr>
          <p:cNvPr id="25" name="テキスト ボックス 24">
            <a:extLst>
              <a:ext uri="{FF2B5EF4-FFF2-40B4-BE49-F238E27FC236}">
                <a16:creationId xmlns:a16="http://schemas.microsoft.com/office/drawing/2014/main" id="{6338677B-C5C0-141E-882A-1DEF7522EAB5}"/>
              </a:ext>
            </a:extLst>
          </p:cNvPr>
          <p:cNvSpPr txBox="1"/>
          <p:nvPr/>
        </p:nvSpPr>
        <p:spPr>
          <a:xfrm>
            <a:off x="1499461" y="4786130"/>
            <a:ext cx="1256300" cy="338554"/>
          </a:xfrm>
          <a:prstGeom prst="rect">
            <a:avLst/>
          </a:prstGeom>
          <a:noFill/>
          <a:ln>
            <a:solidFill>
              <a:schemeClr val="tx1"/>
            </a:solidFill>
          </a:ln>
        </p:spPr>
        <p:txBody>
          <a:bodyPr wrap="square" rtlCol="0">
            <a:spAutoFit/>
          </a:bodyPr>
          <a:lstStyle/>
          <a:p>
            <a:r>
              <a:rPr kumimoji="1" lang="ja-JP" altLang="en-US" sz="1600" dirty="0"/>
              <a:t>塩ラーメン</a:t>
            </a:r>
          </a:p>
        </p:txBody>
      </p:sp>
      <p:sp>
        <p:nvSpPr>
          <p:cNvPr id="27" name="テキスト ボックス 26">
            <a:extLst>
              <a:ext uri="{FF2B5EF4-FFF2-40B4-BE49-F238E27FC236}">
                <a16:creationId xmlns:a16="http://schemas.microsoft.com/office/drawing/2014/main" id="{552C1FF5-2690-A496-792C-7DF904E1F1F8}"/>
              </a:ext>
            </a:extLst>
          </p:cNvPr>
          <p:cNvSpPr txBox="1"/>
          <p:nvPr/>
        </p:nvSpPr>
        <p:spPr>
          <a:xfrm>
            <a:off x="2986793" y="4786130"/>
            <a:ext cx="1520369" cy="338554"/>
          </a:xfrm>
          <a:prstGeom prst="rect">
            <a:avLst/>
          </a:prstGeom>
          <a:noFill/>
          <a:ln>
            <a:solidFill>
              <a:schemeClr val="tx1"/>
            </a:solidFill>
          </a:ln>
        </p:spPr>
        <p:txBody>
          <a:bodyPr wrap="square" rtlCol="0">
            <a:spAutoFit/>
          </a:bodyPr>
          <a:lstStyle/>
          <a:p>
            <a:r>
              <a:rPr lang="ja-JP" altLang="en-US" sz="1600" dirty="0"/>
              <a:t>みそ</a:t>
            </a:r>
            <a:r>
              <a:rPr kumimoji="1" lang="ja-JP" altLang="en-US" sz="1600" dirty="0"/>
              <a:t>ラーメン</a:t>
            </a:r>
          </a:p>
        </p:txBody>
      </p:sp>
      <p:sp>
        <p:nvSpPr>
          <p:cNvPr id="28" name="テキスト ボックス 27">
            <a:extLst>
              <a:ext uri="{FF2B5EF4-FFF2-40B4-BE49-F238E27FC236}">
                <a16:creationId xmlns:a16="http://schemas.microsoft.com/office/drawing/2014/main" id="{5032CAA6-09B7-05CB-2D6F-7205ECF46D68}"/>
              </a:ext>
            </a:extLst>
          </p:cNvPr>
          <p:cNvSpPr txBox="1"/>
          <p:nvPr/>
        </p:nvSpPr>
        <p:spPr>
          <a:xfrm>
            <a:off x="3883633" y="3131051"/>
            <a:ext cx="1868237" cy="338554"/>
          </a:xfrm>
          <a:prstGeom prst="rect">
            <a:avLst/>
          </a:prstGeom>
          <a:noFill/>
          <a:ln>
            <a:solidFill>
              <a:schemeClr val="tx1"/>
            </a:solidFill>
          </a:ln>
        </p:spPr>
        <p:txBody>
          <a:bodyPr wrap="square" rtlCol="0">
            <a:spAutoFit/>
          </a:bodyPr>
          <a:lstStyle/>
          <a:p>
            <a:r>
              <a:rPr kumimoji="1" lang="ja-JP" altLang="en-US" sz="1600" dirty="0"/>
              <a:t>とんこつラーメン</a:t>
            </a:r>
          </a:p>
        </p:txBody>
      </p:sp>
      <p:sp>
        <p:nvSpPr>
          <p:cNvPr id="29" name="四角形: 角を丸くする 28">
            <a:extLst>
              <a:ext uri="{FF2B5EF4-FFF2-40B4-BE49-F238E27FC236}">
                <a16:creationId xmlns:a16="http://schemas.microsoft.com/office/drawing/2014/main" id="{E5101BBE-21B0-0997-3CE2-BD5B33850829}"/>
              </a:ext>
            </a:extLst>
          </p:cNvPr>
          <p:cNvSpPr/>
          <p:nvPr/>
        </p:nvSpPr>
        <p:spPr>
          <a:xfrm>
            <a:off x="1623135" y="2955891"/>
            <a:ext cx="1868237" cy="509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例</a:t>
            </a:r>
            <a:r>
              <a:rPr kumimoji="1" lang="en-US" altLang="ja-JP" dirty="0"/>
              <a:t>1.</a:t>
            </a:r>
            <a:r>
              <a:rPr kumimoji="1" lang="ja-JP" altLang="en-US" dirty="0"/>
              <a:t>ラーメン</a:t>
            </a:r>
          </a:p>
        </p:txBody>
      </p:sp>
      <p:sp>
        <p:nvSpPr>
          <p:cNvPr id="30" name="テキスト ボックス 29">
            <a:extLst>
              <a:ext uri="{FF2B5EF4-FFF2-40B4-BE49-F238E27FC236}">
                <a16:creationId xmlns:a16="http://schemas.microsoft.com/office/drawing/2014/main" id="{65D31060-FD2E-2179-8150-9AB7115F618E}"/>
              </a:ext>
            </a:extLst>
          </p:cNvPr>
          <p:cNvSpPr txBox="1"/>
          <p:nvPr/>
        </p:nvSpPr>
        <p:spPr>
          <a:xfrm>
            <a:off x="4888665" y="3772917"/>
            <a:ext cx="2492990" cy="2062103"/>
          </a:xfrm>
          <a:prstGeom prst="rect">
            <a:avLst/>
          </a:prstGeom>
          <a:noFill/>
          <a:ln>
            <a:solidFill>
              <a:schemeClr val="tx1"/>
            </a:solidFill>
          </a:ln>
        </p:spPr>
        <p:txBody>
          <a:bodyPr wrap="square" rtlCol="0">
            <a:spAutoFit/>
          </a:bodyPr>
          <a:lstStyle/>
          <a:p>
            <a:r>
              <a:rPr lang="ja-JP" altLang="en-US" sz="1600" dirty="0"/>
              <a:t>例えば、新しいラーメンが増えれば、</a:t>
            </a:r>
            <a:endParaRPr lang="en-US" altLang="ja-JP" sz="1600" dirty="0"/>
          </a:p>
          <a:p>
            <a:r>
              <a:rPr kumimoji="1" lang="ja-JP" altLang="en-US" sz="1600" dirty="0"/>
              <a:t>それぞれの売り上げは</a:t>
            </a:r>
            <a:r>
              <a:rPr kumimoji="1" lang="en-US" altLang="ja-JP" sz="1600" dirty="0"/>
              <a:t>75%</a:t>
            </a:r>
            <a:r>
              <a:rPr kumimoji="1" lang="ja-JP" altLang="en-US" sz="1600" dirty="0"/>
              <a:t>になるかもしれない。</a:t>
            </a:r>
            <a:endParaRPr kumimoji="1" lang="en-US" altLang="ja-JP" sz="1600" dirty="0"/>
          </a:p>
          <a:p>
            <a:r>
              <a:rPr kumimoji="1" lang="ja-JP" altLang="en-US" sz="1600" dirty="0"/>
              <a:t>つまり、商品単位の予測だけでは、会社のそのカテゴリーの変化をつかみきれない。</a:t>
            </a:r>
            <a:endParaRPr kumimoji="1" lang="en-US" altLang="ja-JP" sz="1600" dirty="0"/>
          </a:p>
        </p:txBody>
      </p:sp>
      <p:sp>
        <p:nvSpPr>
          <p:cNvPr id="32" name="四角形: 角を丸くする 31">
            <a:extLst>
              <a:ext uri="{FF2B5EF4-FFF2-40B4-BE49-F238E27FC236}">
                <a16:creationId xmlns:a16="http://schemas.microsoft.com/office/drawing/2014/main" id="{5BE6CBB3-2A32-D049-B540-2ACB56CC52A4}"/>
              </a:ext>
            </a:extLst>
          </p:cNvPr>
          <p:cNvSpPr/>
          <p:nvPr/>
        </p:nvSpPr>
        <p:spPr>
          <a:xfrm>
            <a:off x="9373014" y="2595716"/>
            <a:ext cx="1550625" cy="724244"/>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市場全体の変動も重要</a:t>
            </a:r>
          </a:p>
        </p:txBody>
      </p:sp>
    </p:spTree>
    <p:extLst>
      <p:ext uri="{BB962C8B-B14F-4D97-AF65-F5344CB8AC3E}">
        <p14:creationId xmlns:p14="http://schemas.microsoft.com/office/powerpoint/2010/main" val="72660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672331"/>
            <a:ext cx="9975273" cy="355453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　評価方法</a:t>
            </a:r>
          </a:p>
        </p:txBody>
      </p:sp>
      <p:sp>
        <p:nvSpPr>
          <p:cNvPr id="5" name="テキスト ボックス 4">
            <a:extLst>
              <a:ext uri="{FF2B5EF4-FFF2-40B4-BE49-F238E27FC236}">
                <a16:creationId xmlns:a16="http://schemas.microsoft.com/office/drawing/2014/main" id="{7DBE7C23-168A-EFA7-2B96-D0E617FE849F}"/>
              </a:ext>
            </a:extLst>
          </p:cNvPr>
          <p:cNvSpPr txBox="1"/>
          <p:nvPr/>
        </p:nvSpPr>
        <p:spPr>
          <a:xfrm>
            <a:off x="609427" y="1072342"/>
            <a:ext cx="8408071" cy="369332"/>
          </a:xfrm>
          <a:prstGeom prst="rect">
            <a:avLst/>
          </a:prstGeom>
          <a:solidFill>
            <a:schemeClr val="bg2">
              <a:lumMod val="40000"/>
              <a:lumOff val="60000"/>
            </a:schemeClr>
          </a:solidFill>
          <a:ln>
            <a:solidFill>
              <a:schemeClr val="tx1"/>
            </a:solidFill>
          </a:ln>
        </p:spPr>
        <p:txBody>
          <a:bodyPr wrap="none" rtlCol="0">
            <a:spAutoFit/>
          </a:bodyPr>
          <a:lstStyle/>
          <a:p>
            <a:r>
              <a:rPr lang="en-US" altLang="ja-JP" sz="1800" dirty="0">
                <a:highlight>
                  <a:srgbClr val="C0C0C0"/>
                </a:highlight>
              </a:rPr>
              <a:t>W-MAPE</a:t>
            </a:r>
            <a:r>
              <a:rPr lang="ja-JP" altLang="en-US" sz="1800" dirty="0"/>
              <a:t>指標が最もよく使われる。また、重回帰モデルとの性能比較もされる。</a:t>
            </a:r>
            <a:endParaRPr kumimoji="1" lang="ja-JP" altLang="en-US" sz="1800" dirty="0"/>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5144357" cy="738664"/>
          </a:xfrm>
          <a:prstGeom prst="rect">
            <a:avLst/>
          </a:prstGeom>
          <a:noFill/>
        </p:spPr>
        <p:txBody>
          <a:bodyPr wrap="none" rtlCol="0">
            <a:spAutoFit/>
          </a:bodyPr>
          <a:lstStyle/>
          <a:p>
            <a:r>
              <a:rPr lang="ja-JP" altLang="en-US" sz="1400" dirty="0"/>
              <a:t>販売予測を今後も次々に向上し経営を好転させていくには、</a:t>
            </a:r>
            <a:endParaRPr lang="en-US" altLang="ja-JP" sz="1400" dirty="0"/>
          </a:p>
          <a:p>
            <a:r>
              <a:rPr lang="ja-JP" altLang="en-US" sz="1400" dirty="0"/>
              <a:t>売上予測がどれだけうまくいったかを示す</a:t>
            </a:r>
            <a:r>
              <a:rPr kumimoji="1" lang="ja-JP" altLang="en-US" sz="1400" b="1" dirty="0">
                <a:solidFill>
                  <a:srgbClr val="FF0000"/>
                </a:solidFill>
              </a:rPr>
              <a:t>評価指標が必要となる。</a:t>
            </a:r>
            <a:endParaRPr kumimoji="1" lang="en-US" altLang="ja-JP" sz="1400" b="1" dirty="0">
              <a:solidFill>
                <a:srgbClr val="FF0000"/>
              </a:solidFill>
            </a:endParaRPr>
          </a:p>
          <a:p>
            <a:r>
              <a:rPr lang="ja-JP" altLang="en-US" sz="1400" dirty="0"/>
              <a:t>評価指標には、以下のような様々な指標が存在する：</a:t>
            </a:r>
            <a:endParaRPr kumimoji="1" lang="en-US" altLang="ja-JP" sz="1400" dirty="0"/>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4962634" y="2243528"/>
            <a:ext cx="2262158" cy="369332"/>
          </a:xfrm>
          <a:prstGeom prst="rect">
            <a:avLst/>
          </a:prstGeom>
          <a:noFill/>
        </p:spPr>
        <p:txBody>
          <a:bodyPr wrap="none" rtlCol="0">
            <a:spAutoFit/>
          </a:bodyPr>
          <a:lstStyle/>
          <a:p>
            <a:r>
              <a:rPr lang="ja-JP" altLang="en-US" sz="1800" dirty="0"/>
              <a:t>様々な精度評価指標</a:t>
            </a:r>
            <a:endParaRPr kumimoji="1" lang="ja-JP" altLang="en-US" sz="1800" dirty="0"/>
          </a:p>
        </p:txBody>
      </p:sp>
      <p:pic>
        <p:nvPicPr>
          <p:cNvPr id="3" name="図 2">
            <a:extLst>
              <a:ext uri="{FF2B5EF4-FFF2-40B4-BE49-F238E27FC236}">
                <a16:creationId xmlns:a16="http://schemas.microsoft.com/office/drawing/2014/main" id="{30B7AF94-B5C0-918B-84CD-3726969890A8}"/>
              </a:ext>
            </a:extLst>
          </p:cNvPr>
          <p:cNvPicPr>
            <a:picLocks noChangeAspect="1"/>
          </p:cNvPicPr>
          <p:nvPr/>
        </p:nvPicPr>
        <p:blipFill>
          <a:blip r:embed="rId2"/>
          <a:stretch>
            <a:fillRect/>
          </a:stretch>
        </p:blipFill>
        <p:spPr>
          <a:xfrm>
            <a:off x="1575194" y="4182434"/>
            <a:ext cx="5701914" cy="1732935"/>
          </a:xfrm>
          <a:prstGeom prst="rect">
            <a:avLst/>
          </a:prstGeom>
        </p:spPr>
      </p:pic>
      <p:sp>
        <p:nvSpPr>
          <p:cNvPr id="8" name="テキスト ボックス 7">
            <a:extLst>
              <a:ext uri="{FF2B5EF4-FFF2-40B4-BE49-F238E27FC236}">
                <a16:creationId xmlns:a16="http://schemas.microsoft.com/office/drawing/2014/main" id="{4F2AF074-1ABC-6111-A707-3604908F4F1B}"/>
              </a:ext>
            </a:extLst>
          </p:cNvPr>
          <p:cNvSpPr txBox="1"/>
          <p:nvPr/>
        </p:nvSpPr>
        <p:spPr>
          <a:xfrm>
            <a:off x="1575194" y="2799524"/>
            <a:ext cx="5701914" cy="1323439"/>
          </a:xfrm>
          <a:prstGeom prst="rect">
            <a:avLst/>
          </a:prstGeom>
          <a:noFill/>
          <a:ln>
            <a:solidFill>
              <a:schemeClr val="tx1"/>
            </a:solidFill>
          </a:ln>
        </p:spPr>
        <p:txBody>
          <a:bodyPr wrap="square" rtlCol="0">
            <a:spAutoFit/>
          </a:bodyPr>
          <a:lstStyle/>
          <a:p>
            <a:r>
              <a:rPr kumimoji="1" lang="en-US" altLang="ja-JP" sz="1600" dirty="0"/>
              <a:t>MAPE</a:t>
            </a:r>
            <a:r>
              <a:rPr kumimoji="1" lang="ja-JP" altLang="en-US" sz="1600" dirty="0"/>
              <a:t>（</a:t>
            </a:r>
            <a:r>
              <a:rPr kumimoji="1" lang="en-US" altLang="ja-JP" sz="1600" dirty="0"/>
              <a:t>Mean Absolute Percentage Error;</a:t>
            </a:r>
            <a:r>
              <a:rPr kumimoji="1" lang="ja-JP" altLang="en-US" sz="1600" dirty="0"/>
              <a:t>平均誤差率）</a:t>
            </a:r>
            <a:endParaRPr kumimoji="1" lang="en-US" altLang="ja-JP" sz="1600" dirty="0"/>
          </a:p>
          <a:p>
            <a:r>
              <a:rPr kumimoji="1" lang="ja-JP" altLang="en-US" sz="1600" dirty="0"/>
              <a:t>は需要</a:t>
            </a:r>
            <a:r>
              <a:rPr kumimoji="1" lang="en-US" altLang="ja-JP" sz="1600" dirty="0"/>
              <a:t>/</a:t>
            </a:r>
            <a:r>
              <a:rPr kumimoji="1" lang="ja-JP" altLang="en-US" sz="1600" dirty="0"/>
              <a:t>販売予測で最もよく参照される意味が分かりやすく、</a:t>
            </a:r>
            <a:endParaRPr kumimoji="1" lang="en-US" altLang="ja-JP" sz="1600" dirty="0"/>
          </a:p>
          <a:p>
            <a:r>
              <a:rPr kumimoji="1" lang="ja-JP" altLang="en-US" sz="1600" dirty="0"/>
              <a:t>予測モデルの評価にも適している評価指標。</a:t>
            </a:r>
            <a:endParaRPr kumimoji="1" lang="en-US" altLang="ja-JP" sz="1600" dirty="0"/>
          </a:p>
          <a:p>
            <a:r>
              <a:rPr lang="en-US" altLang="ja-JP" sz="1600" dirty="0"/>
              <a:t>W-MAPE</a:t>
            </a:r>
            <a:r>
              <a:rPr lang="ja-JP" altLang="en-US" sz="1600" dirty="0"/>
              <a:t>はさらに商品の実績（＝正解値）によって重みづけしたもの。</a:t>
            </a:r>
            <a:endParaRPr kumimoji="1" lang="en-US" altLang="ja-JP" sz="1600" dirty="0"/>
          </a:p>
        </p:txBody>
      </p:sp>
      <p:pic>
        <p:nvPicPr>
          <p:cNvPr id="10" name="図 9">
            <a:extLst>
              <a:ext uri="{FF2B5EF4-FFF2-40B4-BE49-F238E27FC236}">
                <a16:creationId xmlns:a16="http://schemas.microsoft.com/office/drawing/2014/main" id="{38DD4DFC-2601-E1B2-00EB-4C4C7D514A3F}"/>
              </a:ext>
            </a:extLst>
          </p:cNvPr>
          <p:cNvPicPr>
            <a:picLocks noChangeAspect="1"/>
          </p:cNvPicPr>
          <p:nvPr/>
        </p:nvPicPr>
        <p:blipFill>
          <a:blip r:embed="rId3"/>
          <a:stretch>
            <a:fillRect/>
          </a:stretch>
        </p:blipFill>
        <p:spPr>
          <a:xfrm>
            <a:off x="7619451" y="4818235"/>
            <a:ext cx="3206915" cy="1104957"/>
          </a:xfrm>
          <a:prstGeom prst="rect">
            <a:avLst/>
          </a:prstGeom>
        </p:spPr>
      </p:pic>
      <p:pic>
        <p:nvPicPr>
          <p:cNvPr id="13" name="図 12">
            <a:extLst>
              <a:ext uri="{FF2B5EF4-FFF2-40B4-BE49-F238E27FC236}">
                <a16:creationId xmlns:a16="http://schemas.microsoft.com/office/drawing/2014/main" id="{FE5A1B2C-DD82-5494-D1D5-E98D15176AB3}"/>
              </a:ext>
            </a:extLst>
          </p:cNvPr>
          <p:cNvPicPr>
            <a:picLocks noChangeAspect="1"/>
          </p:cNvPicPr>
          <p:nvPr/>
        </p:nvPicPr>
        <p:blipFill>
          <a:blip r:embed="rId4"/>
          <a:stretch>
            <a:fillRect/>
          </a:stretch>
        </p:blipFill>
        <p:spPr>
          <a:xfrm>
            <a:off x="7619452" y="3225004"/>
            <a:ext cx="3206914" cy="1104957"/>
          </a:xfrm>
          <a:prstGeom prst="rect">
            <a:avLst/>
          </a:prstGeom>
        </p:spPr>
      </p:pic>
      <p:sp>
        <p:nvSpPr>
          <p:cNvPr id="14" name="テキスト ボックス 13">
            <a:extLst>
              <a:ext uri="{FF2B5EF4-FFF2-40B4-BE49-F238E27FC236}">
                <a16:creationId xmlns:a16="http://schemas.microsoft.com/office/drawing/2014/main" id="{452E5C76-DE10-A799-17F4-20C46B6CCAED}"/>
              </a:ext>
            </a:extLst>
          </p:cNvPr>
          <p:cNvSpPr txBox="1"/>
          <p:nvPr/>
        </p:nvSpPr>
        <p:spPr>
          <a:xfrm>
            <a:off x="7619451" y="2856715"/>
            <a:ext cx="3146871" cy="338554"/>
          </a:xfrm>
          <a:prstGeom prst="rect">
            <a:avLst/>
          </a:prstGeom>
          <a:noFill/>
          <a:ln>
            <a:solidFill>
              <a:schemeClr val="tx1"/>
            </a:solidFill>
          </a:ln>
        </p:spPr>
        <p:txBody>
          <a:bodyPr wrap="square" rtlCol="0">
            <a:spAutoFit/>
          </a:bodyPr>
          <a:lstStyle/>
          <a:p>
            <a:r>
              <a:rPr kumimoji="1" lang="en-US" altLang="ja-JP" sz="1600" dirty="0"/>
              <a:t>MAE</a:t>
            </a:r>
            <a:r>
              <a:rPr kumimoji="1" lang="ja-JP" altLang="en-US" sz="1600" dirty="0"/>
              <a:t>（</a:t>
            </a:r>
            <a:r>
              <a:rPr kumimoji="1" lang="en-US" altLang="ja-JP" sz="1600" dirty="0"/>
              <a:t>Mean Absolute</a:t>
            </a:r>
            <a:r>
              <a:rPr lang="ja-JP" altLang="en-US" sz="1600" dirty="0"/>
              <a:t> </a:t>
            </a:r>
            <a:r>
              <a:rPr lang="en-US" altLang="ja-JP" sz="1600" dirty="0"/>
              <a:t>Error</a:t>
            </a:r>
            <a:r>
              <a:rPr lang="ja-JP" altLang="en-US" sz="1600" dirty="0"/>
              <a:t>）</a:t>
            </a:r>
            <a:endParaRPr kumimoji="1" lang="ja-JP" altLang="en-US" sz="1600" dirty="0"/>
          </a:p>
        </p:txBody>
      </p:sp>
      <p:sp>
        <p:nvSpPr>
          <p:cNvPr id="15" name="テキスト ボックス 14">
            <a:extLst>
              <a:ext uri="{FF2B5EF4-FFF2-40B4-BE49-F238E27FC236}">
                <a16:creationId xmlns:a16="http://schemas.microsoft.com/office/drawing/2014/main" id="{7797DD53-1647-2C31-7FF6-1F925809115A}"/>
              </a:ext>
            </a:extLst>
          </p:cNvPr>
          <p:cNvSpPr txBox="1"/>
          <p:nvPr/>
        </p:nvSpPr>
        <p:spPr>
          <a:xfrm>
            <a:off x="7619451" y="4449598"/>
            <a:ext cx="3491001" cy="338554"/>
          </a:xfrm>
          <a:prstGeom prst="rect">
            <a:avLst/>
          </a:prstGeom>
          <a:noFill/>
          <a:ln>
            <a:solidFill>
              <a:schemeClr val="tx1"/>
            </a:solidFill>
          </a:ln>
        </p:spPr>
        <p:txBody>
          <a:bodyPr wrap="square" rtlCol="0">
            <a:spAutoFit/>
          </a:bodyPr>
          <a:lstStyle/>
          <a:p>
            <a:r>
              <a:rPr lang="en-US" altLang="ja-JP" sz="1600" dirty="0"/>
              <a:t>RMS</a:t>
            </a:r>
            <a:r>
              <a:rPr kumimoji="1" lang="en-US" altLang="ja-JP" sz="1600" dirty="0"/>
              <a:t>E</a:t>
            </a:r>
            <a:r>
              <a:rPr kumimoji="1" lang="ja-JP" altLang="en-US" sz="1600" dirty="0"/>
              <a:t>（</a:t>
            </a:r>
            <a:r>
              <a:rPr kumimoji="1" lang="en-US" altLang="ja-JP" sz="1600" dirty="0"/>
              <a:t>Root Mean Squared</a:t>
            </a:r>
            <a:r>
              <a:rPr lang="ja-JP" altLang="en-US" sz="1600" dirty="0"/>
              <a:t> </a:t>
            </a:r>
            <a:r>
              <a:rPr lang="en-US" altLang="ja-JP" sz="1600" dirty="0"/>
              <a:t>Error</a:t>
            </a:r>
            <a:r>
              <a:rPr lang="ja-JP" altLang="en-US" sz="1600" dirty="0"/>
              <a:t>）</a:t>
            </a:r>
            <a:endParaRPr kumimoji="1" lang="ja-JP" altLang="en-US" sz="1600" dirty="0"/>
          </a:p>
        </p:txBody>
      </p:sp>
    </p:spTree>
    <p:extLst>
      <p:ext uri="{BB962C8B-B14F-4D97-AF65-F5344CB8AC3E}">
        <p14:creationId xmlns:p14="http://schemas.microsoft.com/office/powerpoint/2010/main" val="1391659007"/>
      </p:ext>
    </p:extLst>
  </p:cSld>
  <p:clrMapOvr>
    <a:masterClrMapping/>
  </p:clrMapOvr>
</p:sld>
</file>

<file path=ppt/theme/theme1.xml><?xml version="1.0" encoding="utf-8"?>
<a:theme xmlns:a="http://schemas.openxmlformats.org/drawingml/2006/main" name="飛行機雲">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1577</TotalTime>
  <Words>907</Words>
  <Application>Microsoft Office PowerPoint</Application>
  <PresentationFormat>ワイド画面</PresentationFormat>
  <Paragraphs>78</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Arial</vt:lpstr>
      <vt:lpstr>Century Gothic</vt:lpstr>
      <vt:lpstr>飛行機雲</vt:lpstr>
      <vt:lpstr>販売予測（需要予測）</vt:lpstr>
      <vt:lpstr>販売予測とは</vt:lpstr>
      <vt:lpstr>販売予測</vt:lpstr>
      <vt:lpstr>販売予測実行方法</vt:lpstr>
      <vt:lpstr>販売予測①長期</vt:lpstr>
      <vt:lpstr>販売予測②短期</vt:lpstr>
      <vt:lpstr>販売予測③カテゴリー分析</vt:lpstr>
      <vt:lpstr>販売予測　評価方法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販売予測（需要予測）</dc:title>
  <dc:creator>石山 知樹</dc:creator>
  <cp:lastModifiedBy>隆之 岡田</cp:lastModifiedBy>
  <cp:revision>16</cp:revision>
  <dcterms:created xsi:type="dcterms:W3CDTF">2023-02-21T04:30:18Z</dcterms:created>
  <dcterms:modified xsi:type="dcterms:W3CDTF">2023-03-01T23:49:17Z</dcterms:modified>
</cp:coreProperties>
</file>