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105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8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3200" kern="1200" cap="none" spc="14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1000"/>
        </a:spcBef>
        <a:buFontTx/>
        <a:buNone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3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3000"/>
        </a:lnSpc>
        <a:spcBef>
          <a:spcPts val="500"/>
        </a:spcBef>
        <a:buFontTx/>
        <a:buNone/>
        <a:defRPr sz="1600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3000"/>
        </a:lnSpc>
        <a:spcBef>
          <a:spcPts val="500"/>
        </a:spcBef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ri.com/jp/knowledge/glossary/lst/alphabet/light_gb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468E55E-6D0F-2640-D9D0-1E532EE62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LightGBM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BE258A-56B9-DA92-0A19-9D693D3CF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anchor="t">
            <a:normAutofit lnSpcReduction="10000"/>
          </a:bodyPr>
          <a:lstStyle/>
          <a:p>
            <a:r>
              <a:rPr kumimoji="1" lang="en-US" altLang="ja-JP" dirty="0"/>
              <a:t>2023/22 </a:t>
            </a:r>
            <a:r>
              <a:rPr kumimoji="1" lang="ja-JP" altLang="en-US" dirty="0"/>
              <a:t>岡田 隆之</a:t>
            </a:r>
            <a:endParaRPr kumimoji="1" lang="en-US" altLang="ja-JP" dirty="0"/>
          </a:p>
          <a:p>
            <a:r>
              <a:rPr kumimoji="1" lang="en-US" altLang="ja-JP" dirty="0" err="1"/>
              <a:t>LightGBM</a:t>
            </a:r>
            <a:r>
              <a:rPr kumimoji="1" lang="en-US" altLang="ja-JP" dirty="0"/>
              <a:t> | </a:t>
            </a:r>
            <a:r>
              <a:rPr kumimoji="1" lang="ja-JP" altLang="en-US" dirty="0"/>
              <a:t>用語解説 </a:t>
            </a:r>
            <a:r>
              <a:rPr kumimoji="1" lang="en-US" altLang="ja-JP" dirty="0"/>
              <a:t>| </a:t>
            </a:r>
            <a:r>
              <a:rPr kumimoji="1" lang="ja-JP" altLang="en-US" dirty="0"/>
              <a:t>野村総合研究所</a:t>
            </a:r>
            <a:r>
              <a:rPr kumimoji="1" lang="en-US" altLang="ja-JP" dirty="0"/>
              <a:t>(NRI)</a:t>
            </a:r>
            <a:r>
              <a:rPr kumimoji="1" lang="ja-JP" altLang="en-US" dirty="0"/>
              <a:t>をまとめた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Picture 3" descr="白い平面に置かれた小枝と花々">
            <a:extLst>
              <a:ext uri="{FF2B5EF4-FFF2-40B4-BE49-F238E27FC236}">
                <a16:creationId xmlns:a16="http://schemas.microsoft.com/office/drawing/2014/main" id="{1638DBF1-9231-A093-936B-7AE2F58B3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8" r="12851" b="2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68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950B9-EC64-76E2-E511-F0A5F5A5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Noto Sans JP"/>
              </a:rPr>
              <a:t>勾配ブースティング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9496-3DB1-4659-0B3D-7299B8A4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solidFill>
                  <a:srgbClr val="FF0000"/>
                </a:solidFill>
                <a:effectLst/>
                <a:latin typeface="Noto Sans JP"/>
              </a:rPr>
              <a:t>「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Noto Sans JP"/>
              </a:rPr>
              <a:t>ブースティング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Noto Sans JP"/>
              </a:rPr>
              <a:t>」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・・</a:t>
            </a:r>
            <a:r>
              <a:rPr lang="ja-JP" altLang="en-US" i="0" dirty="0">
                <a:solidFill>
                  <a:srgbClr val="333333"/>
                </a:solidFill>
                <a:effectLst/>
                <a:latin typeface="Noto Sans JP"/>
              </a:rPr>
              <a:t>与えられたデータから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Noto Sans JP"/>
              </a:rPr>
              <a:t>決定木分析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Noto Sans JP"/>
              </a:rPr>
              <a:t>を行った後に、予測が正しくできなかった</a:t>
            </a:r>
            <a:r>
              <a:rPr lang="ja-JP" altLang="en-US" i="0" dirty="0">
                <a:solidFill>
                  <a:srgbClr val="0070C0"/>
                </a:solidFill>
                <a:effectLst/>
                <a:latin typeface="Noto Sans JP"/>
              </a:rPr>
              <a:t>データに重みをつけて、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Noto Sans JP"/>
              </a:rPr>
              <a:t>再度、決定木分析を行い、これを繰り返すことで精度を高める方法。</a:t>
            </a:r>
            <a:endParaRPr lang="en-US" altLang="ja-JP" dirty="0">
              <a:solidFill>
                <a:schemeClr val="tx1"/>
              </a:solidFill>
              <a:latin typeface="Noto Sans JP"/>
            </a:endParaRP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Noto Sans JP"/>
              </a:rPr>
              <a:t>上のブースティングから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Noto Sans JP"/>
              </a:rPr>
              <a:t>さらに、予測値と実績値の</a:t>
            </a:r>
            <a:r>
              <a:rPr lang="ja-JP" altLang="en-US" i="0" dirty="0">
                <a:solidFill>
                  <a:srgbClr val="0070C0"/>
                </a:solidFill>
                <a:effectLst/>
                <a:latin typeface="Noto Sans JP"/>
              </a:rPr>
              <a:t>誤差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Noto Sans JP"/>
              </a:rPr>
              <a:t>を計算して</a:t>
            </a:r>
            <a:r>
              <a:rPr lang="ja-JP" altLang="en-US" i="0" dirty="0">
                <a:solidFill>
                  <a:srgbClr val="0070C0"/>
                </a:solidFill>
                <a:effectLst/>
                <a:latin typeface="Noto Sans JP"/>
              </a:rPr>
              <a:t>誤差を決定木に反映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Noto Sans JP"/>
              </a:rPr>
              <a:t>させる方法が「勾配ブースティング」。ブースティングと同様に、誤差に対する学習を繰り返すことで精度を高めていく。</a:t>
            </a:r>
            <a:endParaRPr lang="en-US" altLang="ja-JP" dirty="0">
              <a:solidFill>
                <a:schemeClr val="tx1"/>
              </a:solidFill>
              <a:latin typeface="Noto Sans JP"/>
            </a:endParaRPr>
          </a:p>
          <a:p>
            <a:pPr algn="l"/>
            <a:r>
              <a:rPr lang="en-US" altLang="ja-JP" i="0" dirty="0" err="1">
                <a:solidFill>
                  <a:schemeClr val="tx1"/>
                </a:solidFill>
                <a:effectLst/>
                <a:latin typeface="Noto Sans JP"/>
              </a:rPr>
              <a:t>LightGBM</a:t>
            </a:r>
            <a:r>
              <a:rPr lang="ja-JP" altLang="en-US" i="0" dirty="0">
                <a:solidFill>
                  <a:schemeClr val="tx1"/>
                </a:solidFill>
                <a:effectLst/>
                <a:latin typeface="Noto Sans JP"/>
              </a:rPr>
              <a:t>も勾配ブースティングを用いたアルゴリズムであり、そのほかとしては</a:t>
            </a:r>
            <a:r>
              <a:rPr lang="ja-JP" altLang="en-US" i="0" dirty="0">
                <a:solidFill>
                  <a:srgbClr val="333333"/>
                </a:solidFill>
                <a:effectLst/>
                <a:latin typeface="Noto Sans JP"/>
              </a:rPr>
              <a:t>、</a:t>
            </a:r>
            <a:r>
              <a:rPr lang="en-US" altLang="ja-JP" i="0" dirty="0" err="1">
                <a:solidFill>
                  <a:srgbClr val="333333"/>
                </a:solidFill>
                <a:effectLst/>
                <a:latin typeface="Noto Sans JP"/>
              </a:rPr>
              <a:t>XGBoost</a:t>
            </a:r>
            <a:r>
              <a:rPr lang="ja-JP" altLang="en-US" i="0" dirty="0">
                <a:solidFill>
                  <a:srgbClr val="333333"/>
                </a:solidFill>
                <a:effectLst/>
                <a:latin typeface="Noto Sans JP"/>
              </a:rPr>
              <a:t>、</a:t>
            </a:r>
            <a:r>
              <a:rPr lang="en-US" altLang="ja-JP" i="0" dirty="0" err="1">
                <a:solidFill>
                  <a:srgbClr val="333333"/>
                </a:solidFill>
                <a:effectLst/>
                <a:latin typeface="Noto Sans JP"/>
              </a:rPr>
              <a:t>Catboost</a:t>
            </a:r>
            <a:r>
              <a:rPr lang="ja-JP" altLang="en-US" i="0" dirty="0">
                <a:solidFill>
                  <a:srgbClr val="333333"/>
                </a:solidFill>
                <a:effectLst/>
                <a:latin typeface="Noto Sans JP"/>
              </a:rPr>
              <a:t>などがある。</a:t>
            </a:r>
            <a:endParaRPr lang="en-US" altLang="ja-JP" i="0" dirty="0">
              <a:solidFill>
                <a:srgbClr val="333333"/>
              </a:solidFill>
              <a:effectLst/>
              <a:latin typeface="Noto Sans JP"/>
            </a:endParaRPr>
          </a:p>
          <a:p>
            <a:pPr algn="l"/>
            <a:br>
              <a:rPr kumimoji="1" lang="en-US" altLang="ja-JP" dirty="0">
                <a:solidFill>
                  <a:srgbClr val="333333"/>
                </a:solidFill>
                <a:latin typeface="Noto Sans JP"/>
              </a:rPr>
            </a:br>
            <a:r>
              <a:rPr kumimoji="1" lang="ja-JP" altLang="en-US" dirty="0">
                <a:solidFill>
                  <a:srgbClr val="333333"/>
                </a:solidFill>
                <a:latin typeface="Noto Sans JP"/>
              </a:rPr>
              <a:t>＊</a:t>
            </a:r>
            <a:r>
              <a:rPr kumimoji="1" lang="ja-JP" altLang="en-US" sz="1800" dirty="0">
                <a:solidFill>
                  <a:srgbClr val="333333"/>
                </a:solidFill>
                <a:latin typeface="Noto Sans JP"/>
              </a:rPr>
              <a:t>このスライドでは、</a:t>
            </a:r>
            <a:r>
              <a:rPr kumimoji="1" lang="ja-JP" altLang="en-US" sz="1800" dirty="0">
                <a:solidFill>
                  <a:srgbClr val="FF0000"/>
                </a:solidFill>
                <a:latin typeface="Noto Sans JP"/>
              </a:rPr>
              <a:t>赤</a:t>
            </a:r>
            <a:r>
              <a:rPr kumimoji="1" lang="ja-JP" altLang="en-US" sz="1800" dirty="0">
                <a:solidFill>
                  <a:schemeClr val="tx1"/>
                </a:solidFill>
                <a:latin typeface="Noto Sans JP"/>
              </a:rPr>
              <a:t>：とても重要なところ　</a:t>
            </a:r>
            <a:r>
              <a:rPr kumimoji="1" lang="ja-JP" altLang="en-US" sz="1800" dirty="0">
                <a:solidFill>
                  <a:srgbClr val="0070C0"/>
                </a:solidFill>
                <a:latin typeface="Noto Sans JP"/>
              </a:rPr>
              <a:t>青</a:t>
            </a:r>
            <a:r>
              <a:rPr kumimoji="1" lang="ja-JP" altLang="en-US" sz="1800" dirty="0">
                <a:solidFill>
                  <a:schemeClr val="tx1"/>
                </a:solidFill>
                <a:latin typeface="Noto Sans JP"/>
              </a:rPr>
              <a:t>：注意しておきたいところ　とする。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8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950B9-EC64-76E2-E511-F0A5F5A5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 err="1">
                <a:solidFill>
                  <a:srgbClr val="000000"/>
                </a:solidFill>
                <a:effectLst/>
                <a:latin typeface="Noto Sans JP"/>
              </a:rPr>
              <a:t>LightGBM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Noto Sans JP"/>
              </a:rPr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9496-3DB1-4659-0B3D-7299B8A4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ja-JP" i="0" dirty="0" err="1">
                <a:solidFill>
                  <a:srgbClr val="FF0000"/>
                </a:solidFill>
                <a:effectLst/>
                <a:latin typeface="Noto Sans JP"/>
              </a:rPr>
              <a:t>LightGBM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Light </a:t>
            </a:r>
            <a:r>
              <a:rPr lang="en-US" altLang="ja-JP" b="0" u="sng" dirty="0">
                <a:solidFill>
                  <a:schemeClr val="tx1"/>
                </a:solidFill>
                <a:effectLst/>
                <a:latin typeface="Noto Sans JP"/>
              </a:rPr>
              <a:t>Gradient Boosting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Machine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）は、その名の通り、決定木の「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Gradient Boosting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（勾配ブースティング）」を用いた手法で、独自のアルゴリズムによって「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Light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（軽い、高速）」なことが特徴。</a:t>
            </a:r>
            <a:b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ほかの一般的な勾配ブースティングの場合は、</a:t>
            </a:r>
            <a:r>
              <a:rPr lang="ja-JP" altLang="en-US" b="0" i="0" dirty="0">
                <a:solidFill>
                  <a:srgbClr val="0070C0"/>
                </a:solidFill>
                <a:effectLst/>
                <a:latin typeface="Noto Sans JP"/>
              </a:rPr>
              <a:t>誤差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を最小化するように“分割”の要素、基準を見つけるため、データ量に応じて計算量が増えてしまう（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bad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）。</a:t>
            </a:r>
            <a:endParaRPr lang="en-US" altLang="ja-JP" b="0" i="0" dirty="0">
              <a:solidFill>
                <a:srgbClr val="333333"/>
              </a:solidFill>
              <a:effectLst/>
              <a:latin typeface="Noto Sans JP"/>
            </a:endParaRPr>
          </a:p>
          <a:p>
            <a:pPr algn="l"/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つ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つの決定木の精度をなるべく落とさずに、高速に構築できるようにしたことが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Noto Sans JP"/>
              </a:rPr>
              <a:t>LightGBM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の最大の特徴だという（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good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）。工夫としては以下の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Noto Sans JP"/>
              </a:rPr>
              <a:t>4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Noto Sans JP"/>
              </a:rPr>
              <a:t>点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がある。</a:t>
            </a:r>
          </a:p>
          <a:p>
            <a:pPr algn="l"/>
            <a:r>
              <a:rPr lang="ja-JP" altLang="en-US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①</a:t>
            </a:r>
            <a:r>
              <a:rPr lang="en-US" altLang="ja-JP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Leaf-wise tree growth</a:t>
            </a:r>
            <a:r>
              <a:rPr lang="ja-JP" altLang="en-US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　②</a:t>
            </a:r>
            <a:r>
              <a:rPr lang="en-US" altLang="ja-JP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Histogram based</a:t>
            </a:r>
          </a:p>
          <a:p>
            <a:pPr algn="l"/>
            <a:r>
              <a:rPr lang="ja-JP" altLang="en-US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③</a:t>
            </a:r>
            <a:r>
              <a:rPr lang="en-US" altLang="ja-JP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Gradient-based One-Side Sampling (GOSS) </a:t>
            </a:r>
          </a:p>
          <a:p>
            <a:pPr algn="l"/>
            <a:r>
              <a:rPr lang="ja-JP" altLang="en-US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④</a:t>
            </a:r>
            <a:r>
              <a:rPr lang="en-US" altLang="ja-JP" sz="1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Exclusive Feature Bundling (EFB)</a:t>
            </a:r>
            <a:r>
              <a:rPr lang="ja-JP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JP"/>
              </a:rPr>
              <a:t>　</a:t>
            </a:r>
            <a:r>
              <a:rPr lang="ja-JP" altLang="en-US" sz="1600" b="1" dirty="0">
                <a:solidFill>
                  <a:srgbClr val="000000"/>
                </a:solidFill>
                <a:latin typeface="Noto Sans JP"/>
              </a:rPr>
              <a:t>⇒次ページから説明。</a:t>
            </a:r>
            <a:endParaRPr lang="en-US" altLang="ja-JP" sz="1600" b="1" i="0" dirty="0">
              <a:solidFill>
                <a:srgbClr val="000000"/>
              </a:solidFill>
              <a:effectLst/>
              <a:latin typeface="Noto Sans JP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8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950B9-EC64-76E2-E511-F0A5F5A5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①</a:t>
            </a:r>
            <a:r>
              <a:rPr lang="en-US" altLang="ja-JP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Leaf-wise tree growth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9496-3DB1-4659-0B3D-7299B8A4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一般的な決定木の場合は、決定木の階層ごとに計算（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Level wise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）するため、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つの階層の分岐がすべて終わってから次の階層を計算するが、分岐が必要なくなった要素（＝葉、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leaf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）については、それ以上は計算しない。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48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950B9-EC64-76E2-E511-F0A5F5A5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②</a:t>
            </a:r>
            <a:r>
              <a:rPr lang="en-US" altLang="ja-JP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Histogram based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9496-3DB1-4659-0B3D-7299B8A4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決定木の分岐をする際に、すべての値をみるのではなく、ヒストグラムをつくって、数値をまとめて分岐させる。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1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950B9-EC64-76E2-E511-F0A5F5A5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③</a:t>
            </a:r>
            <a:r>
              <a:rPr lang="en-US" altLang="ja-JP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Gradient-based One-Side Sampling (GOSS)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E09496-3DB1-4659-0B3D-7299B8A4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学習できていない要素を学ぶことを優先するため、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Noto Sans JP"/>
              </a:rPr>
              <a:t>誤差が小さいデータは減らし、誤差の大きいデータだけを残すことで学習データの量を減らす。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29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C0DD-2603-22AC-FD19-D04E2AD7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④</a:t>
            </a:r>
            <a:r>
              <a:rPr lang="en-US" altLang="ja-JP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oto Sans JP"/>
              </a:rPr>
              <a:t>Exclusive Feature Bundling (EFB)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7A85A-42C5-1957-BE9F-7ECE50C6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異なる特徴量の中でも、</a:t>
            </a:r>
            <a:r>
              <a:rPr lang="ja-JP" altLang="en-US" b="0" i="0" dirty="0">
                <a:solidFill>
                  <a:srgbClr val="0070C0"/>
                </a:solidFill>
                <a:effectLst/>
                <a:latin typeface="Noto Sans JP"/>
              </a:rPr>
              <a:t>まとめても問題がなさそうな特徴量を</a:t>
            </a:r>
            <a:r>
              <a:rPr lang="en-US" altLang="ja-JP" b="0" i="0" dirty="0">
                <a:solidFill>
                  <a:srgbClr val="0070C0"/>
                </a:solidFill>
                <a:effectLst/>
                <a:latin typeface="Noto Sans JP"/>
              </a:rPr>
              <a:t>1</a:t>
            </a:r>
            <a:r>
              <a:rPr lang="ja-JP" altLang="en-US" b="0" i="0" dirty="0">
                <a:solidFill>
                  <a:srgbClr val="0070C0"/>
                </a:solidFill>
                <a:effectLst/>
                <a:latin typeface="Noto Sans JP"/>
              </a:rPr>
              <a:t>つにすることで計算量を減らす。</a:t>
            </a:r>
            <a:endParaRPr lang="en-US" altLang="ja-JP" b="0" i="0" dirty="0">
              <a:solidFill>
                <a:srgbClr val="0070C0"/>
              </a:solidFill>
              <a:effectLst/>
              <a:latin typeface="Noto Sans JP"/>
            </a:endParaRPr>
          </a:p>
          <a:p>
            <a:pPr algn="l"/>
            <a:b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93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C0DD-2603-22AC-FD19-D04E2AD7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7A85A-42C5-1957-BE9F-7ECE50C6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ハイパーパラメータと言われる変数を設定する必要がある。決定木の「葉の数（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Noto Sans JP"/>
              </a:rPr>
              <a:t>num_leaves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）」や「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つの葉に含まれる最小データ数（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Noto Sans JP"/>
              </a:rPr>
              <a:t>min_data_in_leaf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）」、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「階層の深さ（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Noto Sans JP"/>
              </a:rPr>
              <a:t>max_depth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）」などを、モデルの精度と過学習のバランスを考えながらチューニングすることが求められる。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564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C0DD-2603-22AC-FD19-D04E2AD7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終わりに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7A85A-42C5-1957-BE9F-7ECE50C6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データサイエンスをやるならだれもが知っておきたい</a:t>
            </a:r>
            <a:r>
              <a:rPr kumimoji="1" lang="en-US" altLang="ja-JP" dirty="0" err="1"/>
              <a:t>LightGBM</a:t>
            </a:r>
            <a:r>
              <a:rPr kumimoji="1" lang="ja-JP" altLang="en-US" dirty="0"/>
              <a:t>についてのテンプレート資料を作成したので、そちらも説明する。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今回の資料作りはほとんど</a:t>
            </a:r>
            <a:r>
              <a:rPr kumimoji="1" lang="en-US" altLang="ja-JP" dirty="0"/>
              <a:t>NRI</a:t>
            </a:r>
            <a:r>
              <a:rPr kumimoji="1" lang="ja-JP" altLang="en-US" dirty="0"/>
              <a:t>の文章を使ったもので、大変勉強になった。参考リンクを載せておく：</a:t>
            </a:r>
            <a:r>
              <a:rPr kumimoji="1" lang="en-US" altLang="ja-JP" dirty="0">
                <a:hlinkClick r:id="rId2"/>
              </a:rPr>
              <a:t>https://www.nri.com/jp/knowledge/glossary/lst/alphabet/light_gbm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781145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Bembo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636</Words>
  <Application>Microsoft Office PowerPoint</Application>
  <PresentationFormat>ワイド画面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Noto Sans JP</vt:lpstr>
      <vt:lpstr>游ゴシック</vt:lpstr>
      <vt:lpstr>游明朝 Demibold</vt:lpstr>
      <vt:lpstr>Arial</vt:lpstr>
      <vt:lpstr>AdornVTI</vt:lpstr>
      <vt:lpstr>LightGBM とは</vt:lpstr>
      <vt:lpstr>勾配ブースティング</vt:lpstr>
      <vt:lpstr>LightGBMの特徴</vt:lpstr>
      <vt:lpstr>①Leaf-wise tree growth</vt:lpstr>
      <vt:lpstr>②Histogram based</vt:lpstr>
      <vt:lpstr>③Gradient-based One-Side Sampling (GOSS)</vt:lpstr>
      <vt:lpstr>④Exclusive Feature Bundling (EFB)</vt:lpstr>
      <vt:lpstr>注意事項</vt:lpstr>
      <vt:lpstr>終わりに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 とは</dc:title>
  <dc:creator>岡田 隆之</dc:creator>
  <cp:lastModifiedBy>岡田 隆之</cp:lastModifiedBy>
  <cp:revision>1</cp:revision>
  <dcterms:created xsi:type="dcterms:W3CDTF">2023-02-22T01:00:45Z</dcterms:created>
  <dcterms:modified xsi:type="dcterms:W3CDTF">2023-02-22T01:52:26Z</dcterms:modified>
</cp:coreProperties>
</file>