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CC"/>
    <a:srgbClr val="9966FF"/>
    <a:srgbClr val="FF3399"/>
    <a:srgbClr val="6600CC"/>
    <a:srgbClr val="33CCCC"/>
    <a:srgbClr val="0033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87" d="100"/>
          <a:sy n="87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doy\Desktop\Takbir_%20excel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8821939408706465"/>
          <c:y val="2.28365432162699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5078767493019602E-2"/>
          <c:y val="0.19504889357847194"/>
          <c:w val="0.78655193008834046"/>
          <c:h val="0.75014340270248026"/>
        </c:manualLayout>
      </c:layout>
      <c:pie3DChart>
        <c:varyColors val="1"/>
        <c:ser>
          <c:idx val="0"/>
          <c:order val="0"/>
          <c:tx>
            <c:strRef>
              <c:f>Sheet1!$E$15</c:f>
              <c:strCache>
                <c:ptCount val="1"/>
                <c:pt idx="0">
                  <c:v>Days of  transplanting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848-4693-ACF9-FD14D9B6DE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848-4693-ACF9-FD14D9B6D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848-4693-ACF9-FD14D9B6D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848-4693-ACF9-FD14D9B6DE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A848-4693-ACF9-FD14D9B6DE51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21.15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A848-4693-ACF9-FD14D9B6DE51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en-US"/>
                      <a:t>19.66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A848-4693-ACF9-FD14D9B6DE51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/>
                      <a:t>22.6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A848-4693-ACF9-FD14D9B6DE51}"/>
                </c:ext>
              </c:extLst>
            </c:dLbl>
            <c:dLbl>
              <c:idx val="4"/>
              <c:layout/>
              <c:tx>
                <c:rich>
                  <a:bodyPr/>
                  <a:lstStyle/>
                  <a:p>
                    <a:r>
                      <a:rPr lang="en-US"/>
                      <a:t>17.89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A848-4693-ACF9-FD14D9B6DE51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Sheet1!$C$16:$D$20</c:f>
              <c:multiLvlStrCache>
                <c:ptCount val="5"/>
                <c:lvl>
                  <c:pt idx="2">
                    <c:v>V2</c:v>
                  </c:pt>
                  <c:pt idx="3">
                    <c:v>V1</c:v>
                  </c:pt>
                  <c:pt idx="4">
                    <c:v>V2</c:v>
                  </c:pt>
                </c:lvl>
                <c:lvl>
                  <c:pt idx="1">
                    <c:v>FC</c:v>
                  </c:pt>
                  <c:pt idx="3">
                    <c:v>SC</c:v>
                  </c:pt>
                </c:lvl>
              </c:multiLvlStrCache>
            </c:multiLvlStrRef>
          </c:cat>
          <c:val>
            <c:numRef>
              <c:f>Sheet1!$E$16:$E$20</c:f>
              <c:numCache>
                <c:formatCode>General</c:formatCode>
                <c:ptCount val="5"/>
                <c:pt idx="1">
                  <c:v>21.15</c:v>
                </c:pt>
                <c:pt idx="2">
                  <c:v>19.66</c:v>
                </c:pt>
                <c:pt idx="3">
                  <c:v>22.6</c:v>
                </c:pt>
                <c:pt idx="4">
                  <c:v>17.89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848-4693-ACF9-FD14D9B6DE51}"/>
            </c:ext>
          </c:extLst>
        </c:ser>
        <c:ser>
          <c:idx val="1"/>
          <c:order val="1"/>
          <c:tx>
            <c:strRef>
              <c:f>Sheet1!$F$15</c:f>
              <c:strCache>
                <c:ptCount val="1"/>
                <c:pt idx="0">
                  <c:v>15 DAT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C-A848-4693-ACF9-FD14D9B6DE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E-A848-4693-ACF9-FD14D9B6D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0-A848-4693-ACF9-FD14D9B6D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2-A848-4693-ACF9-FD14D9B6DE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4-A848-4693-ACF9-FD14D9B6DE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Sheet1!$C$16:$D$20</c:f>
              <c:multiLvlStrCache>
                <c:ptCount val="5"/>
                <c:lvl>
                  <c:pt idx="2">
                    <c:v>V2</c:v>
                  </c:pt>
                  <c:pt idx="3">
                    <c:v>V1</c:v>
                  </c:pt>
                  <c:pt idx="4">
                    <c:v>V2</c:v>
                  </c:pt>
                </c:lvl>
                <c:lvl>
                  <c:pt idx="1">
                    <c:v>FC</c:v>
                  </c:pt>
                  <c:pt idx="3">
                    <c:v>SC</c:v>
                  </c:pt>
                </c:lvl>
              </c:multiLvlStrCache>
            </c:multiLvlStrRef>
          </c:cat>
          <c:val>
            <c:numRef>
              <c:f>Sheet1!$F$16:$F$20</c:f>
              <c:numCache>
                <c:formatCode>General</c:formatCode>
                <c:ptCount val="5"/>
                <c:pt idx="1">
                  <c:v>28.89</c:v>
                </c:pt>
                <c:pt idx="2">
                  <c:v>23.7</c:v>
                </c:pt>
                <c:pt idx="3">
                  <c:v>28.91</c:v>
                </c:pt>
                <c:pt idx="4">
                  <c:v>25.56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A848-4693-ACF9-FD14D9B6DE51}"/>
            </c:ext>
          </c:extLst>
        </c:ser>
        <c:ser>
          <c:idx val="2"/>
          <c:order val="2"/>
          <c:tx>
            <c:strRef>
              <c:f>Sheet1!$G$15</c:f>
              <c:strCache>
                <c:ptCount val="1"/>
                <c:pt idx="0">
                  <c:v>30 DAT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A848-4693-ACF9-FD14D9B6DE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9-A848-4693-ACF9-FD14D9B6D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B-A848-4693-ACF9-FD14D9B6D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D-A848-4693-ACF9-FD14D9B6DE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F-A848-4693-ACF9-FD14D9B6DE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Sheet1!$C$16:$D$20</c:f>
              <c:multiLvlStrCache>
                <c:ptCount val="5"/>
                <c:lvl>
                  <c:pt idx="2">
                    <c:v>V2</c:v>
                  </c:pt>
                  <c:pt idx="3">
                    <c:v>V1</c:v>
                  </c:pt>
                  <c:pt idx="4">
                    <c:v>V2</c:v>
                  </c:pt>
                </c:lvl>
                <c:lvl>
                  <c:pt idx="1">
                    <c:v>FC</c:v>
                  </c:pt>
                  <c:pt idx="3">
                    <c:v>SC</c:v>
                  </c:pt>
                </c:lvl>
              </c:multiLvlStrCache>
            </c:multiLvlStrRef>
          </c:cat>
          <c:val>
            <c:numRef>
              <c:f>Sheet1!$G$16:$G$20</c:f>
              <c:numCache>
                <c:formatCode>General</c:formatCode>
                <c:ptCount val="5"/>
                <c:pt idx="1">
                  <c:v>31.88</c:v>
                </c:pt>
                <c:pt idx="2">
                  <c:v>31.05</c:v>
                </c:pt>
                <c:pt idx="3">
                  <c:v>26.87</c:v>
                </c:pt>
                <c:pt idx="4">
                  <c:v>28.96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A848-4693-ACF9-FD14D9B6DE51}"/>
            </c:ext>
          </c:extLst>
        </c:ser>
        <c:ser>
          <c:idx val="3"/>
          <c:order val="3"/>
          <c:tx>
            <c:strRef>
              <c:f>Sheet1!$H$15</c:f>
              <c:strCache>
                <c:ptCount val="1"/>
                <c:pt idx="0">
                  <c:v>45 DAT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2-A848-4693-ACF9-FD14D9B6DE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4-A848-4693-ACF9-FD14D9B6DE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6-A848-4693-ACF9-FD14D9B6DE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8-A848-4693-ACF9-FD14D9B6DE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2A-A848-4693-ACF9-FD14D9B6DE51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Sheet1!$C$16:$D$20</c:f>
              <c:multiLvlStrCache>
                <c:ptCount val="5"/>
                <c:lvl>
                  <c:pt idx="2">
                    <c:v>V2</c:v>
                  </c:pt>
                  <c:pt idx="3">
                    <c:v>V1</c:v>
                  </c:pt>
                  <c:pt idx="4">
                    <c:v>V2</c:v>
                  </c:pt>
                </c:lvl>
                <c:lvl>
                  <c:pt idx="1">
                    <c:v>FC</c:v>
                  </c:pt>
                  <c:pt idx="3">
                    <c:v>SC</c:v>
                  </c:pt>
                </c:lvl>
              </c:multiLvlStrCache>
            </c:multiLvlStrRef>
          </c:cat>
          <c:val>
            <c:numRef>
              <c:f>Sheet1!$H$16:$H$20</c:f>
              <c:numCache>
                <c:formatCode>General</c:formatCode>
                <c:ptCount val="5"/>
                <c:pt idx="1">
                  <c:v>33.840000000000003</c:v>
                </c:pt>
                <c:pt idx="2">
                  <c:v>34.69</c:v>
                </c:pt>
                <c:pt idx="3">
                  <c:v>25.56</c:v>
                </c:pt>
                <c:pt idx="4">
                  <c:v>34.520000000000003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B-A848-4693-ACF9-FD14D9B6DE5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bg1"/>
                </a:solidFill>
              </a:rPr>
              <a:t>Number of leaflet growtth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15DAT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v1</c:v>
                </c:pt>
                <c:pt idx="1">
                  <c:v>v2</c:v>
                </c:pt>
                <c:pt idx="2">
                  <c:v>v1</c:v>
                </c:pt>
                <c:pt idx="3">
                  <c:v>v2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</c:v>
                </c:pt>
                <c:pt idx="1">
                  <c:v>85</c:v>
                </c:pt>
                <c:pt idx="2">
                  <c:v>71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F8-4D8F-8F43-2E77259CEA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 DAT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v1</c:v>
                </c:pt>
                <c:pt idx="1">
                  <c:v>v2</c:v>
                </c:pt>
                <c:pt idx="2">
                  <c:v>v1</c:v>
                </c:pt>
                <c:pt idx="3">
                  <c:v>v2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488</c:v>
                </c:pt>
                <c:pt idx="1">
                  <c:v>442</c:v>
                </c:pt>
                <c:pt idx="2">
                  <c:v>155</c:v>
                </c:pt>
                <c:pt idx="3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F8-4D8F-8F43-2E77259CEA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45 DAT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v1</c:v>
                </c:pt>
                <c:pt idx="1">
                  <c:v>v2</c:v>
                </c:pt>
                <c:pt idx="2">
                  <c:v>v1</c:v>
                </c:pt>
                <c:pt idx="3">
                  <c:v>v2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407</c:v>
                </c:pt>
                <c:pt idx="1">
                  <c:v>475</c:v>
                </c:pt>
                <c:pt idx="2">
                  <c:v>261</c:v>
                </c:pt>
                <c:pt idx="3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F8-4D8F-8F43-2E77259CEA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62710536"/>
        <c:axId val="362713488"/>
      </c:barChart>
      <c:catAx>
        <c:axId val="3627105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713488"/>
        <c:crosses val="autoZero"/>
        <c:auto val="1"/>
        <c:lblAlgn val="ctr"/>
        <c:lblOffset val="100"/>
        <c:noMultiLvlLbl val="0"/>
      </c:catAx>
      <c:valAx>
        <c:axId val="3627134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62710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A0DE-703C-4485-BF0D-DC1320D3B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C27A5-AAD2-4C43-9CB6-F9B2CD416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6E3DF-E2BA-488A-95F5-FE3A16EA0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A823A-A273-4DEB-B03A-EB67F5D5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AAF0-A06C-4005-B870-C20F3738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1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FFD8-3C04-4DC8-B650-AA93607A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C9045-1A3F-4B4A-820F-1B581A494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F933-7EF4-4466-9726-B4860A7B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4E63-D172-4FD7-AD07-C664484BE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2DCD8-85D9-4B1F-A23F-6AD2E23C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3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FFC2A-BB56-4D38-A114-9151F867D4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2DAEF-D3DC-4EBC-805D-FE1F195A8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32CE6-61D7-401C-8159-7B29DD2F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FE3C5-10B9-47DB-881E-5DAE1375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41CF-FBDE-43DA-8E87-1F7A69B09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8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D8E6-34C1-45B9-98CB-FCA1D489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891E-8753-42BA-9E02-3E34D639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AD4C2-3BC8-4E06-BEC7-5766C69A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F6D6-5FFC-4BD4-A6FB-45EA855C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72E2-3190-46C3-8006-4BE71EF65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4F3E-86A8-41C1-90A2-521D27FB0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7C4B9-FA11-42D6-932B-272078C4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E46E-1FB7-4239-8B06-248ACB8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D940-FD64-464F-9724-86CEF0D3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3EBC-5CBC-4249-94B5-64952FBA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1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49F7-B35E-4BE3-96BC-45433D34D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BB41-5351-47EE-BBBB-730B6BD19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A621F-76FB-40B5-A25A-51311309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2832A-E133-42BB-B1DD-2BF6D36BC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CBC4-5FFD-42A0-9287-8B8F9F94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E2880-1044-41D8-BA5C-188F399D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CC8B-E063-4E63-92FC-ED3DE2CDA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94250-698C-45B8-BF3C-1DE178A51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BF0BB-7C82-4569-AAA8-8F18B7780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41642-F7D4-4BD2-9409-75B5F26A6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34F37-C621-4911-96B3-4B49A0915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3B1B-9584-4B06-B78E-1292A97E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21922-E6A3-4966-8E0B-5F5DED40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462F5-0D7D-401B-B127-3D5D76F5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6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7D13-F656-4CF0-BF51-CA490905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7020E-4574-4077-B5EA-D44A79D5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55806-86EA-4E2E-BD82-19F13A11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1114A-D027-43D3-B3F3-C6F08D77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1879C6-396C-4BCC-9EF3-4BA591CC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49DE3-08FB-4038-BBFD-8349931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29EEE-6E24-4FCF-B33A-D40AF1C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1C6F-FAC7-47EA-BFC6-297508419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965B-D865-432F-B52E-37114094E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DF5F6-3831-4D1E-B43B-68428BED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A159B-73DF-4027-914C-42483DA1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2368A-3BA2-4C85-A861-897B30CC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23AEF-A89E-4AB6-86B0-80D2BCB8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575D-38AE-41ED-88EF-AFCE60DE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70BB12-6D16-44A1-B41E-794EB1E5CC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889F7-CB57-4F48-B548-270F95F3D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3AE35-EB2F-4DC1-8870-C6C5AA1A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7D73E-2AFC-43F1-A940-3C982882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FE897-1C6F-4595-98BA-759EDCD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2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59000">
              <a:schemeClr val="accent6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ADF34-F845-442D-B273-4FF0CBED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FB4FD-E64C-4162-8A42-C4AD569F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9A11C-8C9E-4CBD-B6A0-1D17D487D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EB4C8-CF51-429A-AF63-2D090FBD6005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DA21A-4817-4464-AE47-FBFEDCDB4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63107-ABB5-43E4-8B4B-1CFCB1F5A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5CB1-39BA-4D42-B75B-B33FA01A2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6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0631" y="2505670"/>
            <a:ext cx="3131136" cy="1736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96154" y="2727652"/>
            <a:ext cx="6620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Growth performance of </a:t>
            </a:r>
            <a:r>
              <a:rPr lang="en-GB" sz="28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Tagetes</a:t>
            </a:r>
            <a:r>
              <a:rPr lang="en-GB" sz="2800" b="1" i="1" dirty="0">
                <a:solidFill>
                  <a:schemeClr val="bg1"/>
                </a:solidFill>
                <a:latin typeface="Bahnschrift Light" panose="020B0502040204020203" pitchFamily="34" charset="0"/>
              </a:rPr>
              <a:t> </a:t>
            </a:r>
            <a:r>
              <a:rPr lang="en-GB" sz="2800" b="1" i="1" dirty="0" err="1">
                <a:solidFill>
                  <a:schemeClr val="bg1"/>
                </a:solidFill>
                <a:latin typeface="Bahnschrift Light" panose="020B0502040204020203" pitchFamily="34" charset="0"/>
              </a:rPr>
              <a:t>erecta</a:t>
            </a:r>
            <a:r>
              <a:rPr lang="en-GB" sz="2800" b="1" dirty="0">
                <a:solidFill>
                  <a:schemeClr val="bg1"/>
                </a:solidFill>
                <a:latin typeface="Bahnschrift Light" panose="020B0502040204020203" pitchFamily="34" charset="0"/>
              </a:rPr>
              <a:t> in soil and floating bed cultivation</a:t>
            </a:r>
          </a:p>
        </p:txBody>
      </p:sp>
    </p:spTree>
    <p:extLst>
      <p:ext uri="{BB962C8B-B14F-4D97-AF65-F5344CB8AC3E}">
        <p14:creationId xmlns:p14="http://schemas.microsoft.com/office/powerpoint/2010/main" val="146342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56847"/>
              </p:ext>
            </p:extLst>
          </p:nvPr>
        </p:nvGraphicFramePr>
        <p:xfrm>
          <a:off x="413239" y="404446"/>
          <a:ext cx="11201397" cy="2196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874">
                  <a:extLst>
                    <a:ext uri="{9D8B030D-6E8A-4147-A177-3AD203B41FA5}">
                      <a16:colId xmlns:a16="http://schemas.microsoft.com/office/drawing/2014/main" val="3043556571"/>
                    </a:ext>
                  </a:extLst>
                </a:gridCol>
                <a:gridCol w="694660">
                  <a:extLst>
                    <a:ext uri="{9D8B030D-6E8A-4147-A177-3AD203B41FA5}">
                      <a16:colId xmlns:a16="http://schemas.microsoft.com/office/drawing/2014/main" val="2118087809"/>
                    </a:ext>
                  </a:extLst>
                </a:gridCol>
                <a:gridCol w="1664291">
                  <a:extLst>
                    <a:ext uri="{9D8B030D-6E8A-4147-A177-3AD203B41FA5}">
                      <a16:colId xmlns:a16="http://schemas.microsoft.com/office/drawing/2014/main" val="3877900754"/>
                    </a:ext>
                  </a:extLst>
                </a:gridCol>
                <a:gridCol w="694660">
                  <a:extLst>
                    <a:ext uri="{9D8B030D-6E8A-4147-A177-3AD203B41FA5}">
                      <a16:colId xmlns:a16="http://schemas.microsoft.com/office/drawing/2014/main" val="3139366304"/>
                    </a:ext>
                  </a:extLst>
                </a:gridCol>
                <a:gridCol w="1201184">
                  <a:extLst>
                    <a:ext uri="{9D8B030D-6E8A-4147-A177-3AD203B41FA5}">
                      <a16:colId xmlns:a16="http://schemas.microsoft.com/office/drawing/2014/main" val="2975445343"/>
                    </a:ext>
                  </a:extLst>
                </a:gridCol>
                <a:gridCol w="1056462">
                  <a:extLst>
                    <a:ext uri="{9D8B030D-6E8A-4147-A177-3AD203B41FA5}">
                      <a16:colId xmlns:a16="http://schemas.microsoft.com/office/drawing/2014/main" val="184408753"/>
                    </a:ext>
                  </a:extLst>
                </a:gridCol>
                <a:gridCol w="1070935">
                  <a:extLst>
                    <a:ext uri="{9D8B030D-6E8A-4147-A177-3AD203B41FA5}">
                      <a16:colId xmlns:a16="http://schemas.microsoft.com/office/drawing/2014/main" val="1519132922"/>
                    </a:ext>
                  </a:extLst>
                </a:gridCol>
                <a:gridCol w="1114351">
                  <a:extLst>
                    <a:ext uri="{9D8B030D-6E8A-4147-A177-3AD203B41FA5}">
                      <a16:colId xmlns:a16="http://schemas.microsoft.com/office/drawing/2014/main" val="3696263265"/>
                    </a:ext>
                  </a:extLst>
                </a:gridCol>
                <a:gridCol w="694660">
                  <a:extLst>
                    <a:ext uri="{9D8B030D-6E8A-4147-A177-3AD203B41FA5}">
                      <a16:colId xmlns:a16="http://schemas.microsoft.com/office/drawing/2014/main" val="835756027"/>
                    </a:ext>
                  </a:extLst>
                </a:gridCol>
                <a:gridCol w="694660">
                  <a:extLst>
                    <a:ext uri="{9D8B030D-6E8A-4147-A177-3AD203B41FA5}">
                      <a16:colId xmlns:a16="http://schemas.microsoft.com/office/drawing/2014/main" val="3278033264"/>
                    </a:ext>
                  </a:extLst>
                </a:gridCol>
                <a:gridCol w="694660">
                  <a:extLst>
                    <a:ext uri="{9D8B030D-6E8A-4147-A177-3AD203B41FA5}">
                      <a16:colId xmlns:a16="http://schemas.microsoft.com/office/drawing/2014/main" val="1843639186"/>
                    </a:ext>
                  </a:extLst>
                </a:gridCol>
              </a:tblGrid>
              <a:tr h="40941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Growing condition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Variety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Days of  transplanting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15 DAT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30 DAT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45 DAT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growth(30-15)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Growth (45-30)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maximum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minimum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1" u="none" strike="noStrike" dirty="0">
                          <a:effectLst/>
                        </a:rPr>
                        <a:t>Average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441663"/>
                  </a:ext>
                </a:extLst>
              </a:tr>
              <a:tr h="4272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FC</a:t>
                      </a:r>
                      <a:endParaRPr lang="en-GB" sz="2800" b="1" i="0" u="none" strike="noStrike" dirty="0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31.88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33.84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1.96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33.84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31.53667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1157426"/>
                  </a:ext>
                </a:extLst>
              </a:tr>
              <a:tr h="44502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V2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19.66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23.7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31.05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34.69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7.35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3.64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34.69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23.7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29.81333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653652"/>
                  </a:ext>
                </a:extLst>
              </a:tr>
              <a:tr h="44502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GB" sz="2800" b="1" u="none" strike="noStrike" dirty="0">
                          <a:effectLst/>
                        </a:rPr>
                        <a:t>SC</a:t>
                      </a:r>
                      <a:endParaRPr lang="en-GB" sz="2800" b="1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26.87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-2.04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-1.31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27.11333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520438"/>
                  </a:ext>
                </a:extLst>
              </a:tr>
              <a:tr h="44502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V2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17.89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25.56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28.96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34.52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3.4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5.56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34.52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25.56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29.68</a:t>
                      </a:r>
                      <a:endParaRPr lang="en-GB" sz="1100" b="0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61695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914400" y="1204546"/>
            <a:ext cx="650631" cy="49603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FC</a:t>
            </a:r>
            <a:endParaRPr lang="en-GB" dirty="0"/>
          </a:p>
        </p:txBody>
      </p:sp>
      <p:sp>
        <p:nvSpPr>
          <p:cNvPr id="6" name="Oval 5"/>
          <p:cNvSpPr/>
          <p:nvPr/>
        </p:nvSpPr>
        <p:spPr>
          <a:xfrm>
            <a:off x="817684" y="2108699"/>
            <a:ext cx="747347" cy="4923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SC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354015" y="3297115"/>
            <a:ext cx="891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This slide shows the difference </a:t>
            </a:r>
            <a:r>
              <a:rPr lang="en-GB" smtClean="0">
                <a:solidFill>
                  <a:schemeClr val="bg1"/>
                </a:solidFill>
              </a:rPr>
              <a:t>between the three replications, </a:t>
            </a:r>
            <a:r>
              <a:rPr lang="en-GB" dirty="0" smtClean="0">
                <a:solidFill>
                  <a:schemeClr val="bg1"/>
                </a:solidFill>
              </a:rPr>
              <a:t>using the sum formula and it also shows </a:t>
            </a:r>
            <a:r>
              <a:rPr lang="en-GB" dirty="0" err="1" smtClean="0">
                <a:solidFill>
                  <a:schemeClr val="bg1"/>
                </a:solidFill>
              </a:rPr>
              <a:t>minimum,maximum</a:t>
            </a:r>
            <a:r>
              <a:rPr lang="en-GB" dirty="0" smtClean="0">
                <a:solidFill>
                  <a:schemeClr val="bg1"/>
                </a:solidFill>
              </a:rPr>
              <a:t> and average  by using the formula ,</a:t>
            </a:r>
            <a:r>
              <a:rPr lang="en-GB" dirty="0">
                <a:solidFill>
                  <a:schemeClr val="bg1"/>
                </a:solidFill>
              </a:rPr>
              <a:t>where </a:t>
            </a:r>
            <a:r>
              <a:rPr lang="en-GB" dirty="0" smtClean="0">
                <a:solidFill>
                  <a:schemeClr val="bg1"/>
                </a:solidFill>
              </a:rPr>
              <a:t>maximum:=MAX(R16,Q16,P16)</a:t>
            </a:r>
          </a:p>
          <a:p>
            <a:r>
              <a:rPr lang="en-GB" dirty="0">
                <a:solidFill>
                  <a:schemeClr val="bg1"/>
                </a:solidFill>
              </a:rPr>
              <a:t>Minimum</a:t>
            </a:r>
            <a:r>
              <a:rPr lang="en-GB" dirty="0" smtClean="0">
                <a:solidFill>
                  <a:schemeClr val="bg1"/>
                </a:solidFill>
              </a:rPr>
              <a:t>:=</a:t>
            </a:r>
            <a:r>
              <a:rPr lang="en-GB" dirty="0">
                <a:solidFill>
                  <a:schemeClr val="bg1"/>
                </a:solidFill>
              </a:rPr>
              <a:t>MIN(R16,Q16,P16)</a:t>
            </a:r>
            <a:endParaRPr lang="en-GB" dirty="0" smtClean="0">
              <a:solidFill>
                <a:schemeClr val="bg1"/>
              </a:solidFill>
            </a:endParaRPr>
          </a:p>
          <a:p>
            <a:r>
              <a:rPr lang="en-GB" dirty="0" smtClean="0">
                <a:solidFill>
                  <a:schemeClr val="bg1"/>
                </a:solidFill>
              </a:rPr>
              <a:t>Average:=AVERAGE(P16,Q16,R16),which also presented in the excel sheet.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0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AB9302-D620-4B96-9DCE-B20109DB4915}"/>
              </a:ext>
            </a:extLst>
          </p:cNvPr>
          <p:cNvSpPr txBox="1"/>
          <p:nvPr/>
        </p:nvSpPr>
        <p:spPr>
          <a:xfrm>
            <a:off x="4345562" y="1329980"/>
            <a:ext cx="350087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424F1D-32C9-4137-BBF7-FC6E437EBA37}"/>
              </a:ext>
            </a:extLst>
          </p:cNvPr>
          <p:cNvGrpSpPr/>
          <p:nvPr/>
        </p:nvGrpSpPr>
        <p:grpSpPr>
          <a:xfrm>
            <a:off x="-3321021" y="-160949"/>
            <a:ext cx="15513021" cy="7023798"/>
            <a:chOff x="5686085" y="1911925"/>
            <a:chExt cx="6454391" cy="6857999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8F6A38BF-3CFB-4589-AF4A-CDA26394BF0C}"/>
                </a:ext>
              </a:extLst>
            </p:cNvPr>
            <p:cNvSpPr/>
            <p:nvPr/>
          </p:nvSpPr>
          <p:spPr>
            <a:xfrm rot="10800000">
              <a:off x="5686085" y="1911925"/>
              <a:ext cx="6454391" cy="6857999"/>
            </a:xfrm>
            <a:prstGeom prst="triangle">
              <a:avLst>
                <a:gd name="adj" fmla="val 0"/>
              </a:avLst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80000">
                  <a:schemeClr val="accent6">
                    <a:lumMod val="75000"/>
                  </a:schemeClr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2D05A6-E03E-403C-ABB5-0891689A389B}"/>
                </a:ext>
              </a:extLst>
            </p:cNvPr>
            <p:cNvSpPr txBox="1"/>
            <p:nvPr/>
          </p:nvSpPr>
          <p:spPr>
            <a:xfrm>
              <a:off x="9940120" y="2054563"/>
              <a:ext cx="2140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6DCD319-3C1A-4499-8C4C-4DC7BE4E7998}"/>
              </a:ext>
            </a:extLst>
          </p:cNvPr>
          <p:cNvGrpSpPr/>
          <p:nvPr/>
        </p:nvGrpSpPr>
        <p:grpSpPr>
          <a:xfrm>
            <a:off x="27376" y="4512186"/>
            <a:ext cx="8855367" cy="2344144"/>
            <a:chOff x="-1663745" y="4451485"/>
            <a:chExt cx="12018934" cy="2815549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F99147D6-B572-414F-ADCF-C049A96331A6}"/>
                </a:ext>
              </a:extLst>
            </p:cNvPr>
            <p:cNvSpPr/>
            <p:nvPr/>
          </p:nvSpPr>
          <p:spPr>
            <a:xfrm>
              <a:off x="-1663745" y="4451485"/>
              <a:ext cx="12018934" cy="2815549"/>
            </a:xfrm>
            <a:prstGeom prst="triangle">
              <a:avLst>
                <a:gd name="adj" fmla="val 51375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45880-DBC8-4FE2-929B-AF6824B92EC1}"/>
                </a:ext>
              </a:extLst>
            </p:cNvPr>
            <p:cNvSpPr txBox="1"/>
            <p:nvPr/>
          </p:nvSpPr>
          <p:spPr>
            <a:xfrm rot="21210805">
              <a:off x="1226338" y="5673852"/>
              <a:ext cx="5317698" cy="718601"/>
            </a:xfrm>
            <a:prstGeom prst="rect">
              <a:avLst/>
            </a:prstGeom>
            <a:effectLst>
              <a:reflection blurRad="6350" stA="50000" endA="300" endPos="55000" dir="5400000" sy="-100000" algn="bl" rotWithShape="0"/>
            </a:effec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ln w="0"/>
                  <a:solidFill>
                    <a:srgbClr val="C0000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Bahnschrift Light" panose="020B0502040204020203" pitchFamily="34" charset="0"/>
                </a:rPr>
                <a:t>THANK YOU</a:t>
              </a:r>
              <a:endParaRPr lang="en-US" sz="3200" b="1" dirty="0">
                <a:ln w="0"/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Bahnschrift Light" panose="020B05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C37903-B27F-414D-9051-A4F007A792BC}"/>
              </a:ext>
            </a:extLst>
          </p:cNvPr>
          <p:cNvGrpSpPr/>
          <p:nvPr/>
        </p:nvGrpSpPr>
        <p:grpSpPr>
          <a:xfrm>
            <a:off x="0" y="-160949"/>
            <a:ext cx="6725289" cy="5818171"/>
            <a:chOff x="0" y="1649667"/>
            <a:chExt cx="6095999" cy="4946073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FB6CB6DD-CC5E-45CC-AC51-290EF6A27B44}"/>
                </a:ext>
              </a:extLst>
            </p:cNvPr>
            <p:cNvSpPr/>
            <p:nvPr/>
          </p:nvSpPr>
          <p:spPr>
            <a:xfrm rot="10800000" flipH="1">
              <a:off x="0" y="1649667"/>
              <a:ext cx="6095999" cy="4946073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323579-6EBB-40E6-B393-9DE153E1ED67}"/>
                </a:ext>
              </a:extLst>
            </p:cNvPr>
            <p:cNvSpPr txBox="1"/>
            <p:nvPr/>
          </p:nvSpPr>
          <p:spPr>
            <a:xfrm>
              <a:off x="24052" y="1730885"/>
              <a:ext cx="21405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conclusion</a:t>
              </a:r>
              <a:endPara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-19716" y="808241"/>
            <a:ext cx="440782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Key </a:t>
            </a:r>
            <a:r>
              <a:rPr lang="en-GB" b="1" dirty="0">
                <a:solidFill>
                  <a:schemeClr val="bg1"/>
                </a:solidFill>
              </a:rPr>
              <a:t>Findings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Floating bed cultivation showed better results across multiple growth parameters.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More efficient for marigold cultivation than traditional soil methods.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Can be recommended to farmers for ornamental and commercial purposes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  <a:p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0535" y="161672"/>
            <a:ext cx="259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              Reference</a:t>
            </a:r>
            <a:r>
              <a:rPr lang="en-GB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1767" y="654610"/>
            <a:ext cx="5451219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100" dirty="0" smtClean="0">
                <a:solidFill>
                  <a:schemeClr val="bg1"/>
                </a:solidFill>
              </a:rPr>
              <a:t>1]</a:t>
            </a:r>
            <a:r>
              <a:rPr lang="en-GB" sz="1100" dirty="0" err="1" smtClean="0">
                <a:solidFill>
                  <a:schemeClr val="bg1"/>
                </a:solidFill>
              </a:rPr>
              <a:t>Sardoei</a:t>
            </a:r>
            <a:r>
              <a:rPr lang="en-GB" sz="1100" dirty="0">
                <a:solidFill>
                  <a:schemeClr val="bg1"/>
                </a:solidFill>
              </a:rPr>
              <a:t>, A.S., </a:t>
            </a:r>
            <a:r>
              <a:rPr lang="en-GB" sz="1100" dirty="0" err="1">
                <a:solidFill>
                  <a:schemeClr val="bg1"/>
                </a:solidFill>
              </a:rPr>
              <a:t>Roien</a:t>
            </a:r>
            <a:r>
              <a:rPr lang="en-GB" sz="1100" dirty="0">
                <a:solidFill>
                  <a:schemeClr val="bg1"/>
                </a:solidFill>
              </a:rPr>
              <a:t>, A., </a:t>
            </a:r>
            <a:r>
              <a:rPr lang="en-GB" sz="1100" dirty="0" err="1">
                <a:solidFill>
                  <a:schemeClr val="bg1"/>
                </a:solidFill>
              </a:rPr>
              <a:t>Sadeghi</a:t>
            </a:r>
            <a:r>
              <a:rPr lang="en-GB" sz="1100" dirty="0">
                <a:solidFill>
                  <a:schemeClr val="bg1"/>
                </a:solidFill>
              </a:rPr>
              <a:t>, T., </a:t>
            </a:r>
            <a:r>
              <a:rPr lang="en-GB" sz="1100" dirty="0" err="1">
                <a:solidFill>
                  <a:schemeClr val="bg1"/>
                </a:solidFill>
              </a:rPr>
              <a:t>Shahadadi</a:t>
            </a:r>
            <a:r>
              <a:rPr lang="en-GB" sz="1100" dirty="0">
                <a:solidFill>
                  <a:schemeClr val="bg1"/>
                </a:solidFill>
              </a:rPr>
              <a:t>, F. and </a:t>
            </a:r>
            <a:r>
              <a:rPr lang="en-GB" sz="1100" dirty="0" err="1">
                <a:solidFill>
                  <a:schemeClr val="bg1"/>
                </a:solidFill>
              </a:rPr>
              <a:t>Mokhtari</a:t>
            </a:r>
            <a:r>
              <a:rPr lang="en-GB" sz="1100" dirty="0">
                <a:solidFill>
                  <a:schemeClr val="bg1"/>
                </a:solidFill>
              </a:rPr>
              <a:t>, T.S., 2014. Effect of </a:t>
            </a:r>
            <a:r>
              <a:rPr lang="en-GB" sz="1100" dirty="0" err="1">
                <a:solidFill>
                  <a:schemeClr val="bg1"/>
                </a:solidFill>
              </a:rPr>
              <a:t>vermicompost</a:t>
            </a:r>
            <a:r>
              <a:rPr lang="en-GB" sz="1100" dirty="0">
                <a:solidFill>
                  <a:schemeClr val="bg1"/>
                </a:solidFill>
              </a:rPr>
              <a:t> on the growth and flowering of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). American Eurasian Journal of Agricultural and Environmental Sciences, 14, pp.631-635. 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[2]Singh, Y., </a:t>
            </a:r>
            <a:r>
              <a:rPr lang="en-GB" sz="1100" dirty="0" err="1">
                <a:solidFill>
                  <a:schemeClr val="bg1"/>
                </a:solidFill>
              </a:rPr>
              <a:t>Verma</a:t>
            </a:r>
            <a:r>
              <a:rPr lang="en-GB" sz="1100" dirty="0">
                <a:solidFill>
                  <a:schemeClr val="bg1"/>
                </a:solidFill>
              </a:rPr>
              <a:t>, P. and </a:t>
            </a:r>
            <a:r>
              <a:rPr lang="en-GB" sz="1100" dirty="0" err="1">
                <a:solidFill>
                  <a:schemeClr val="bg1"/>
                </a:solidFill>
              </a:rPr>
              <a:t>Verma</a:t>
            </a:r>
            <a:r>
              <a:rPr lang="en-GB" sz="1100" dirty="0">
                <a:solidFill>
                  <a:schemeClr val="bg1"/>
                </a:solidFill>
              </a:rPr>
              <a:t>, J.P., 2008. Effect of NPK, Spacing and MH on Flower Yield of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L.) CV. PNG. Annals of Horticulture, 1(1), pp.27 31. 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[3]Naidu, J.H., Ashok, P., </a:t>
            </a:r>
            <a:r>
              <a:rPr lang="en-GB" sz="1100" dirty="0" err="1">
                <a:solidFill>
                  <a:schemeClr val="bg1"/>
                </a:solidFill>
              </a:rPr>
              <a:t>Sekhar</a:t>
            </a:r>
            <a:r>
              <a:rPr lang="en-GB" sz="1100" dirty="0">
                <a:solidFill>
                  <a:schemeClr val="bg1"/>
                </a:solidFill>
              </a:rPr>
              <a:t>, R.C. and </a:t>
            </a:r>
            <a:r>
              <a:rPr lang="en-GB" sz="1100" dirty="0" err="1">
                <a:solidFill>
                  <a:schemeClr val="bg1"/>
                </a:solidFill>
              </a:rPr>
              <a:t>Sasikala</a:t>
            </a:r>
            <a:r>
              <a:rPr lang="en-GB" sz="1100" dirty="0">
                <a:solidFill>
                  <a:schemeClr val="bg1"/>
                </a:solidFill>
              </a:rPr>
              <a:t>, K., 2014. Effect of plant growth retardants and </a:t>
            </a:r>
            <a:r>
              <a:rPr lang="en-GB" sz="1100" dirty="0" err="1">
                <a:solidFill>
                  <a:schemeClr val="bg1"/>
                </a:solidFill>
              </a:rPr>
              <a:t>spacings</a:t>
            </a:r>
            <a:r>
              <a:rPr lang="en-GB" sz="1100" dirty="0">
                <a:solidFill>
                  <a:schemeClr val="bg1"/>
                </a:solidFill>
              </a:rPr>
              <a:t> on vegetative growth and flower yield of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L) </a:t>
            </a:r>
            <a:r>
              <a:rPr lang="en-GB" sz="1100" dirty="0" err="1">
                <a:solidFill>
                  <a:schemeClr val="bg1"/>
                </a:solidFill>
              </a:rPr>
              <a:t>cvPusaNarangiGainda</a:t>
            </a:r>
            <a:r>
              <a:rPr lang="en-GB" sz="1100" dirty="0">
                <a:solidFill>
                  <a:schemeClr val="bg1"/>
                </a:solidFill>
              </a:rPr>
              <a:t>. International Journal of Farm Sciences, 4(2), pp.92 99.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 [4]Kumar, A. and Kumar, A., 2017. Effect of bio-fertilizers and nutrients on growth and flower yield of summer season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L.). Plant Archives, 17(2), pp.1090-1092. 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[5]Pal, P. and Ghosh, P., 2010. Effect of different sources and levels of potassium on growth, flowering and yield of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Linn.) cv.‘</a:t>
            </a:r>
            <a:r>
              <a:rPr lang="en-GB" sz="1100" dirty="0" err="1">
                <a:solidFill>
                  <a:schemeClr val="bg1"/>
                </a:solidFill>
              </a:rPr>
              <a:t>Siracole</a:t>
            </a:r>
            <a:r>
              <a:rPr lang="en-GB" sz="1100" dirty="0">
                <a:solidFill>
                  <a:schemeClr val="bg1"/>
                </a:solidFill>
              </a:rPr>
              <a:t>’.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 [6]</a:t>
            </a:r>
            <a:r>
              <a:rPr lang="en-GB" sz="1100" dirty="0" err="1">
                <a:solidFill>
                  <a:schemeClr val="bg1"/>
                </a:solidFill>
              </a:rPr>
              <a:t>Jadhav</a:t>
            </a:r>
            <a:r>
              <a:rPr lang="en-GB" sz="1100" dirty="0">
                <a:solidFill>
                  <a:schemeClr val="bg1"/>
                </a:solidFill>
              </a:rPr>
              <a:t>, P.B., </a:t>
            </a:r>
            <a:r>
              <a:rPr lang="en-GB" sz="1100" dirty="0" err="1">
                <a:solidFill>
                  <a:schemeClr val="bg1"/>
                </a:solidFill>
              </a:rPr>
              <a:t>Alka</a:t>
            </a:r>
            <a:r>
              <a:rPr lang="en-GB" sz="1100" dirty="0">
                <a:solidFill>
                  <a:schemeClr val="bg1"/>
                </a:solidFill>
              </a:rPr>
              <a:t>, S., </a:t>
            </a:r>
            <a:r>
              <a:rPr lang="en-GB" sz="1100" dirty="0" err="1">
                <a:solidFill>
                  <a:schemeClr val="bg1"/>
                </a:solidFill>
              </a:rPr>
              <a:t>Mangave</a:t>
            </a:r>
            <a:r>
              <a:rPr lang="en-GB" sz="1100" dirty="0">
                <a:solidFill>
                  <a:schemeClr val="bg1"/>
                </a:solidFill>
              </a:rPr>
              <a:t>, B.D., </a:t>
            </a:r>
            <a:r>
              <a:rPr lang="en-GB" sz="1100" dirty="0" err="1">
                <a:solidFill>
                  <a:schemeClr val="bg1"/>
                </a:solidFill>
              </a:rPr>
              <a:t>Patil</a:t>
            </a:r>
            <a:r>
              <a:rPr lang="en-GB" sz="1100" dirty="0">
                <a:solidFill>
                  <a:schemeClr val="bg1"/>
                </a:solidFill>
              </a:rPr>
              <a:t>, N.B., Patel, D.J., </a:t>
            </a:r>
            <a:r>
              <a:rPr lang="en-GB" sz="1100" dirty="0" err="1">
                <a:solidFill>
                  <a:schemeClr val="bg1"/>
                </a:solidFill>
              </a:rPr>
              <a:t>Dekhane</a:t>
            </a:r>
            <a:r>
              <a:rPr lang="en-GB" sz="1100" dirty="0">
                <a:solidFill>
                  <a:schemeClr val="bg1"/>
                </a:solidFill>
              </a:rPr>
              <a:t>, S.S. and </a:t>
            </a:r>
            <a:r>
              <a:rPr lang="en-GB" sz="1100" dirty="0" err="1">
                <a:solidFill>
                  <a:schemeClr val="bg1"/>
                </a:solidFill>
              </a:rPr>
              <a:t>Kireeti</a:t>
            </a:r>
            <a:r>
              <a:rPr lang="en-GB" sz="1100" dirty="0">
                <a:solidFill>
                  <a:schemeClr val="bg1"/>
                </a:solidFill>
              </a:rPr>
              <a:t>, A., 2014. Effect of organic and inorganic fertilizers on growth and yield of African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L.) Cv. </a:t>
            </a:r>
            <a:r>
              <a:rPr lang="en-GB" sz="1100" dirty="0" err="1">
                <a:solidFill>
                  <a:schemeClr val="bg1"/>
                </a:solidFill>
              </a:rPr>
              <a:t>PusaBasantiGainda</a:t>
            </a:r>
            <a:r>
              <a:rPr lang="en-GB" sz="1100" dirty="0">
                <a:solidFill>
                  <a:schemeClr val="bg1"/>
                </a:solidFill>
              </a:rPr>
              <a:t>. Annals of Biological Research, 5(9), pp.10-14. 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[7]Singh, A.K., Kumar, U.D.I.T. and Kumar, A.R.U.N., 2015. Effect of planting date and spacing on performance of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Linn) cv. PUSA NARANGI under North Bihar agro-ecological conditions. International Journal of Forestry and Crop Improvement, 6(1), pp.16-20.</a:t>
            </a:r>
          </a:p>
          <a:p>
            <a:pPr algn="just"/>
            <a:r>
              <a:rPr lang="en-GB" sz="1100" dirty="0">
                <a:solidFill>
                  <a:schemeClr val="bg1"/>
                </a:solidFill>
              </a:rPr>
              <a:t> [8]</a:t>
            </a:r>
            <a:r>
              <a:rPr lang="en-GB" sz="1100" dirty="0" err="1">
                <a:solidFill>
                  <a:schemeClr val="bg1"/>
                </a:solidFill>
              </a:rPr>
              <a:t>Riaz</a:t>
            </a:r>
            <a:r>
              <a:rPr lang="en-GB" sz="1100" dirty="0">
                <a:solidFill>
                  <a:schemeClr val="bg1"/>
                </a:solidFill>
              </a:rPr>
              <a:t>, A.T.I.F., </a:t>
            </a:r>
            <a:r>
              <a:rPr lang="en-GB" sz="1100" dirty="0" err="1">
                <a:solidFill>
                  <a:schemeClr val="bg1"/>
                </a:solidFill>
              </a:rPr>
              <a:t>Younis</a:t>
            </a:r>
            <a:r>
              <a:rPr lang="en-GB" sz="1100" dirty="0">
                <a:solidFill>
                  <a:schemeClr val="bg1"/>
                </a:solidFill>
              </a:rPr>
              <a:t>, A., Taj, A.R., Karim, A., Tariq, U., </a:t>
            </a:r>
            <a:r>
              <a:rPr lang="en-GB" sz="1100" dirty="0" err="1">
                <a:solidFill>
                  <a:schemeClr val="bg1"/>
                </a:solidFill>
              </a:rPr>
              <a:t>Munir</a:t>
            </a:r>
            <a:r>
              <a:rPr lang="en-GB" sz="1100" dirty="0">
                <a:solidFill>
                  <a:schemeClr val="bg1"/>
                </a:solidFill>
              </a:rPr>
              <a:t>, S. and </a:t>
            </a:r>
            <a:r>
              <a:rPr lang="en-GB" sz="1100" dirty="0" err="1">
                <a:solidFill>
                  <a:schemeClr val="bg1"/>
                </a:solidFill>
              </a:rPr>
              <a:t>Riaz</a:t>
            </a:r>
            <a:r>
              <a:rPr lang="en-GB" sz="1100" dirty="0">
                <a:solidFill>
                  <a:schemeClr val="bg1"/>
                </a:solidFill>
              </a:rPr>
              <a:t>, S.I.T.W.A.T., 2013. Effect of drought stress on growth and flowering of marigold (</a:t>
            </a:r>
            <a:r>
              <a:rPr lang="en-GB" sz="1100" dirty="0" err="1">
                <a:solidFill>
                  <a:schemeClr val="bg1"/>
                </a:solidFill>
              </a:rPr>
              <a:t>Tageteserecta</a:t>
            </a:r>
            <a:r>
              <a:rPr lang="en-GB" sz="1100" dirty="0">
                <a:solidFill>
                  <a:schemeClr val="bg1"/>
                </a:solidFill>
              </a:rPr>
              <a:t> L.). Pakistan Journal of Botany, 45(S1), pp.123-131</a:t>
            </a:r>
          </a:p>
        </p:txBody>
      </p:sp>
    </p:spTree>
    <p:extLst>
      <p:ext uri="{BB962C8B-B14F-4D97-AF65-F5344CB8AC3E}">
        <p14:creationId xmlns:p14="http://schemas.microsoft.com/office/powerpoint/2010/main" val="33799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</a:schemeClr>
            </a:gs>
            <a:gs pos="39000">
              <a:schemeClr val="accent6">
                <a:lumMod val="7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501F1A-105F-414D-87A9-EE663BFA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89" y="411982"/>
            <a:ext cx="2259592" cy="21266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0EF7D-6981-4002-80B9-74B4DB595E60}"/>
              </a:ext>
            </a:extLst>
          </p:cNvPr>
          <p:cNvSpPr txBox="1"/>
          <p:nvPr/>
        </p:nvSpPr>
        <p:spPr>
          <a:xfrm>
            <a:off x="7465926" y="3406391"/>
            <a:ext cx="433877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66FFCC"/>
                </a:solidFill>
                <a:latin typeface="Montserrat SemiBold" panose="00000700000000000000" pitchFamily="2" charset="0"/>
              </a:rPr>
              <a:t>    </a:t>
            </a:r>
            <a:r>
              <a:rPr lang="en-US" b="1" dirty="0" smtClean="0">
                <a:solidFill>
                  <a:schemeClr val="accent4"/>
                </a:solidFill>
                <a:latin typeface="Montserrat SemiBold" panose="00000700000000000000" pitchFamily="2" charset="0"/>
              </a:rPr>
              <a:t>SUBMITTED </a:t>
            </a:r>
            <a:r>
              <a:rPr lang="en-US" b="1" dirty="0">
                <a:solidFill>
                  <a:schemeClr val="accent4"/>
                </a:solidFill>
                <a:latin typeface="Montserrat SemiBold" panose="00000700000000000000" pitchFamily="2" charset="0"/>
              </a:rPr>
              <a:t>TO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66FFCC"/>
                </a:solidFill>
                <a:latin typeface="Montserrat SemiBold" panose="00000700000000000000" pitchFamily="2" charset="0"/>
              </a:rPr>
              <a:t>      Md. </a:t>
            </a:r>
            <a:r>
              <a:rPr lang="en-US" b="1" dirty="0" err="1" smtClean="0">
                <a:solidFill>
                  <a:srgbClr val="66FFCC"/>
                </a:solidFill>
                <a:latin typeface="Montserrat SemiBold" panose="00000700000000000000" pitchFamily="2" charset="0"/>
              </a:rPr>
              <a:t>Mahbub</a:t>
            </a:r>
            <a:r>
              <a:rPr lang="en-US" b="1" dirty="0" smtClean="0">
                <a:solidFill>
                  <a:srgbClr val="66FFCC"/>
                </a:solidFill>
                <a:latin typeface="Montserrat SemiBold" panose="00000700000000000000" pitchFamily="2" charset="0"/>
              </a:rPr>
              <a:t>-E Noor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     Assistant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Professor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     Department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of  </a:t>
            </a:r>
            <a:r>
              <a:rPr lang="en-US" dirty="0" smtClean="0">
                <a:solidFill>
                  <a:schemeClr val="bg1"/>
                </a:solidFill>
                <a:latin typeface="Montserrat" panose="00000500000000000000" pitchFamily="2" charset="0"/>
              </a:rPr>
              <a:t>CSE</a:t>
            </a:r>
            <a:endParaRPr lang="en-US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/>
                </a:solidFill>
                <a:latin typeface="Montserrat" panose="00000500000000000000" pitchFamily="2" charset="0"/>
              </a:rPr>
              <a:t>     University </a:t>
            </a:r>
            <a:r>
              <a:rPr lang="en-US" dirty="0">
                <a:solidFill>
                  <a:schemeClr val="bg1"/>
                </a:solidFill>
                <a:latin typeface="Montserrat" panose="00000500000000000000" pitchFamily="2" charset="0"/>
              </a:rPr>
              <a:t>of Barishal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66092" y="3969099"/>
            <a:ext cx="376813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  <a:latin typeface="Montserrat SemiBold" panose="00000700000000000000" pitchFamily="2" charset="0"/>
              </a:rPr>
              <a:t>    SUBMITTED BY</a:t>
            </a:r>
            <a:endParaRPr lang="en-US" sz="2000" dirty="0">
              <a:solidFill>
                <a:srgbClr val="66FFCC"/>
              </a:solidFill>
              <a:latin typeface="Montserrat SemiBold" panose="000007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66FFCC"/>
                </a:solidFill>
                <a:latin typeface="Montserrat" panose="00000500000000000000" pitchFamily="2" charset="0"/>
              </a:rPr>
              <a:t> </a:t>
            </a:r>
            <a:r>
              <a:rPr lang="en-US" sz="2000" b="1" dirty="0" smtClean="0">
                <a:solidFill>
                  <a:srgbClr val="66FFCC"/>
                </a:solidFill>
                <a:latin typeface="Montserrat" panose="00000500000000000000" pitchFamily="2" charset="0"/>
              </a:rPr>
              <a:t> K </a:t>
            </a:r>
            <a:r>
              <a:rPr lang="en-US" sz="2000" b="1" dirty="0">
                <a:solidFill>
                  <a:srgbClr val="66FFCC"/>
                </a:solidFill>
                <a:latin typeface="Montserrat" panose="00000500000000000000" pitchFamily="2" charset="0"/>
              </a:rPr>
              <a:t>M </a:t>
            </a:r>
            <a:r>
              <a:rPr lang="en-US" sz="2000" b="1" dirty="0" err="1">
                <a:solidFill>
                  <a:srgbClr val="66FFCC"/>
                </a:solidFill>
                <a:latin typeface="Montserrat" panose="00000500000000000000" pitchFamily="2" charset="0"/>
              </a:rPr>
              <a:t>Takbir</a:t>
            </a:r>
            <a:r>
              <a:rPr lang="en-US" sz="2000" b="1" dirty="0">
                <a:solidFill>
                  <a:srgbClr val="66FFCC"/>
                </a:solidFill>
                <a:latin typeface="Montserrat" panose="00000500000000000000" pitchFamily="2" charset="0"/>
              </a:rPr>
              <a:t> Hussain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</a:b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 Department of Botany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 University of </a:t>
            </a:r>
            <a:r>
              <a:rPr lang="en-US" sz="2000" dirty="0" err="1">
                <a:solidFill>
                  <a:schemeClr val="bg1"/>
                </a:solidFill>
                <a:latin typeface="Montserrat" panose="00000500000000000000" pitchFamily="2" charset="0"/>
              </a:rPr>
              <a:t>Barishal</a:t>
            </a:r>
            <a:r>
              <a:rPr lang="en-US" sz="2000" dirty="0">
                <a:solidFill>
                  <a:schemeClr val="bg1"/>
                </a:solidFill>
                <a:latin typeface="Montserrat" panose="00000500000000000000" pitchFamily="2" charset="0"/>
              </a:rPr>
              <a:t> </a:t>
            </a:r>
          </a:p>
          <a:p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7859C-E055-4097-B6B8-970FC0FC39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46" y="552660"/>
            <a:ext cx="2567897" cy="25598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02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051E0-3F3B-409E-80E6-F0BA7C2DDE89}"/>
              </a:ext>
            </a:extLst>
          </p:cNvPr>
          <p:cNvSpPr txBox="1"/>
          <p:nvPr/>
        </p:nvSpPr>
        <p:spPr>
          <a:xfrm>
            <a:off x="3730336" y="370692"/>
            <a:ext cx="4290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66FFCC"/>
                </a:solidFill>
                <a:latin typeface="Montserrat" panose="00000500000000000000" pitchFamily="2" charset="0"/>
              </a:rPr>
              <a:t> Introduction</a:t>
            </a:r>
            <a:r>
              <a:rPr lang="en-US" sz="3600" b="1" dirty="0" smtClean="0">
                <a:solidFill>
                  <a:srgbClr val="66FFCC"/>
                </a:solidFill>
                <a:latin typeface="Montserrat" panose="00000500000000000000" pitchFamily="2" charset="0"/>
              </a:rPr>
              <a:t> </a:t>
            </a:r>
            <a:endParaRPr lang="en-US" sz="3600" b="1" dirty="0">
              <a:solidFill>
                <a:srgbClr val="66FFCC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61209" y="1797627"/>
            <a:ext cx="9621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Marigold (</a:t>
            </a:r>
            <a:r>
              <a:rPr lang="en-GB" sz="2800" b="1" i="1" dirty="0" err="1">
                <a:solidFill>
                  <a:schemeClr val="bg1"/>
                </a:solidFill>
              </a:rPr>
              <a:t>Tagetes</a:t>
            </a:r>
            <a:r>
              <a:rPr lang="en-GB" sz="2800" b="1" i="1" dirty="0">
                <a:solidFill>
                  <a:schemeClr val="bg1"/>
                </a:solidFill>
              </a:rPr>
              <a:t> </a:t>
            </a:r>
            <a:r>
              <a:rPr lang="en-GB" sz="2800" b="1" i="1" dirty="0" err="1">
                <a:solidFill>
                  <a:schemeClr val="bg1"/>
                </a:solidFill>
              </a:rPr>
              <a:t>erecta</a:t>
            </a:r>
            <a:r>
              <a:rPr lang="en-GB" sz="2800" b="1" dirty="0" smtClean="0">
                <a:solidFill>
                  <a:schemeClr val="bg1"/>
                </a:solidFill>
              </a:rPr>
              <a:t>)</a:t>
            </a:r>
            <a:r>
              <a:rPr lang="en-GB" sz="2800" dirty="0" smtClean="0">
                <a:solidFill>
                  <a:schemeClr val="bg1"/>
                </a:solidFill>
              </a:rPr>
              <a:t>:</a:t>
            </a:r>
          </a:p>
          <a:p>
            <a:endParaRPr lang="en-GB" sz="28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A </a:t>
            </a:r>
            <a:r>
              <a:rPr lang="en-GB" sz="2400" dirty="0">
                <a:solidFill>
                  <a:schemeClr val="bg1"/>
                </a:solidFill>
              </a:rPr>
              <a:t>commercial ornamental flower from the </a:t>
            </a:r>
            <a:r>
              <a:rPr lang="en-GB" sz="2400" dirty="0" err="1">
                <a:solidFill>
                  <a:schemeClr val="bg1"/>
                </a:solidFill>
              </a:rPr>
              <a:t>Asteraceae</a:t>
            </a:r>
            <a:r>
              <a:rPr lang="en-GB" sz="2400" dirty="0">
                <a:solidFill>
                  <a:schemeClr val="bg1"/>
                </a:solidFill>
              </a:rPr>
              <a:t> </a:t>
            </a:r>
            <a:r>
              <a:rPr lang="en-GB" sz="2400" dirty="0" smtClean="0">
                <a:solidFill>
                  <a:schemeClr val="bg1"/>
                </a:solidFill>
              </a:rPr>
              <a:t>family.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Height</a:t>
            </a:r>
            <a:r>
              <a:rPr lang="en-GB" sz="2400" dirty="0">
                <a:solidFill>
                  <a:schemeClr val="bg1"/>
                </a:solidFill>
              </a:rPr>
              <a:t>: 30-110 </a:t>
            </a:r>
            <a:r>
              <a:rPr lang="en-GB" sz="2400" dirty="0" smtClean="0">
                <a:solidFill>
                  <a:schemeClr val="bg1"/>
                </a:solidFill>
              </a:rPr>
              <a:t>cm.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Common </a:t>
            </a:r>
            <a:r>
              <a:rPr lang="en-GB" sz="2400" dirty="0" err="1">
                <a:solidFill>
                  <a:schemeClr val="bg1"/>
                </a:solidFill>
              </a:rPr>
              <a:t>colors</a:t>
            </a:r>
            <a:r>
              <a:rPr lang="en-GB" sz="2400" dirty="0">
                <a:solidFill>
                  <a:schemeClr val="bg1"/>
                </a:solidFill>
              </a:rPr>
              <a:t>: Golden orange, yellow, white, often with maroon </a:t>
            </a:r>
            <a:r>
              <a:rPr lang="en-GB" sz="2400" dirty="0" smtClean="0">
                <a:solidFill>
                  <a:schemeClr val="bg1"/>
                </a:solidFill>
              </a:rPr>
              <a:t>highlights.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Used </a:t>
            </a:r>
            <a:r>
              <a:rPr lang="en-GB" sz="2400" dirty="0">
                <a:solidFill>
                  <a:schemeClr val="bg1"/>
                </a:solidFill>
              </a:rPr>
              <a:t>in organic floating beds in Bangladesh.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150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051E0-3F3B-409E-80E6-F0BA7C2DDE89}"/>
              </a:ext>
            </a:extLst>
          </p:cNvPr>
          <p:cNvSpPr txBox="1"/>
          <p:nvPr/>
        </p:nvSpPr>
        <p:spPr>
          <a:xfrm>
            <a:off x="3605646" y="381083"/>
            <a:ext cx="4290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Study Overview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en-US" sz="3600" b="1" dirty="0" smtClean="0">
                <a:solidFill>
                  <a:srgbClr val="66FFCC"/>
                </a:solidFill>
                <a:latin typeface="Montserrat" panose="00000500000000000000" pitchFamily="2" charset="0"/>
              </a:rPr>
              <a:t> </a:t>
            </a:r>
            <a:endParaRPr lang="en-US" sz="3600" b="1" dirty="0">
              <a:solidFill>
                <a:srgbClr val="66FFCC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1974272"/>
            <a:ext cx="96219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u="sng" dirty="0" smtClean="0">
                <a:solidFill>
                  <a:schemeClr val="bg1"/>
                </a:solidFill>
              </a:rPr>
              <a:t>Objective: </a:t>
            </a:r>
            <a:r>
              <a:rPr lang="en-GB" sz="2400" dirty="0" smtClean="0">
                <a:solidFill>
                  <a:schemeClr val="bg1"/>
                </a:solidFill>
              </a:rPr>
              <a:t>Compare </a:t>
            </a:r>
            <a:r>
              <a:rPr lang="en-GB" sz="2400" dirty="0">
                <a:solidFill>
                  <a:schemeClr val="bg1"/>
                </a:solidFill>
              </a:rPr>
              <a:t>growth performance of marigold varieties in two conditions:</a:t>
            </a:r>
          </a:p>
          <a:p>
            <a:pPr lvl="1"/>
            <a:r>
              <a:rPr lang="en-GB" sz="2400" dirty="0" smtClean="0">
                <a:solidFill>
                  <a:schemeClr val="bg1"/>
                </a:solidFill>
              </a:rPr>
              <a:t>1.Soil </a:t>
            </a:r>
            <a:r>
              <a:rPr lang="en-GB" sz="2400" dirty="0">
                <a:solidFill>
                  <a:schemeClr val="bg1"/>
                </a:solidFill>
              </a:rPr>
              <a:t>cultivation.</a:t>
            </a:r>
          </a:p>
          <a:p>
            <a:pPr lvl="1"/>
            <a:r>
              <a:rPr lang="en-GB" sz="2400" dirty="0" smtClean="0">
                <a:solidFill>
                  <a:schemeClr val="bg1"/>
                </a:solidFill>
              </a:rPr>
              <a:t>2.Floating </a:t>
            </a:r>
            <a:r>
              <a:rPr lang="en-GB" sz="2400" dirty="0">
                <a:solidFill>
                  <a:schemeClr val="bg1"/>
                </a:solidFill>
              </a:rPr>
              <a:t>bed cultivation.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Location</a:t>
            </a:r>
            <a:r>
              <a:rPr lang="en-GB" sz="2400" dirty="0">
                <a:solidFill>
                  <a:schemeClr val="bg1"/>
                </a:solidFill>
              </a:rPr>
              <a:t>: University of </a:t>
            </a:r>
            <a:r>
              <a:rPr lang="en-GB" sz="2400" dirty="0" err="1">
                <a:solidFill>
                  <a:schemeClr val="bg1"/>
                </a:solidFill>
              </a:rPr>
              <a:t>Barishal</a:t>
            </a:r>
            <a:r>
              <a:rPr lang="en-GB" sz="2400" dirty="0">
                <a:solidFill>
                  <a:schemeClr val="bg1"/>
                </a:solidFill>
              </a:rPr>
              <a:t> Campus.</a:t>
            </a:r>
          </a:p>
          <a:p>
            <a:r>
              <a:rPr lang="en-GB" sz="2400" b="1" dirty="0">
                <a:solidFill>
                  <a:schemeClr val="bg1"/>
                </a:solidFill>
              </a:rPr>
              <a:t>Varieties Studied</a:t>
            </a:r>
            <a:r>
              <a:rPr lang="en-GB" sz="24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GB" sz="2400" b="1" dirty="0">
                <a:solidFill>
                  <a:schemeClr val="bg1"/>
                </a:solidFill>
              </a:rPr>
              <a:t>Variety 1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GB" sz="2400" i="1" dirty="0">
                <a:solidFill>
                  <a:schemeClr val="bg1"/>
                </a:solidFill>
              </a:rPr>
              <a:t>'</a:t>
            </a:r>
            <a:r>
              <a:rPr lang="en-GB" sz="2400" i="1" dirty="0" err="1">
                <a:solidFill>
                  <a:schemeClr val="bg1"/>
                </a:solidFill>
              </a:rPr>
              <a:t>Pusa</a:t>
            </a:r>
            <a:r>
              <a:rPr lang="en-GB" sz="2400" i="1" dirty="0">
                <a:solidFill>
                  <a:schemeClr val="bg1"/>
                </a:solidFill>
              </a:rPr>
              <a:t> </a:t>
            </a:r>
            <a:r>
              <a:rPr lang="en-GB" sz="2400" i="1" dirty="0" err="1">
                <a:solidFill>
                  <a:schemeClr val="bg1"/>
                </a:solidFill>
              </a:rPr>
              <a:t>Narangi</a:t>
            </a:r>
            <a:r>
              <a:rPr lang="en-GB" sz="2400" i="1" dirty="0">
                <a:solidFill>
                  <a:schemeClr val="bg1"/>
                </a:solidFill>
              </a:rPr>
              <a:t> </a:t>
            </a:r>
            <a:r>
              <a:rPr lang="en-GB" sz="2400" i="1" dirty="0" err="1">
                <a:solidFill>
                  <a:schemeClr val="bg1"/>
                </a:solidFill>
              </a:rPr>
              <a:t>Gainda</a:t>
            </a:r>
            <a:r>
              <a:rPr lang="en-GB" sz="2400" dirty="0">
                <a:solidFill>
                  <a:schemeClr val="bg1"/>
                </a:solidFill>
              </a:rPr>
              <a:t>' (Orange)</a:t>
            </a:r>
          </a:p>
          <a:p>
            <a:pPr lvl="1"/>
            <a:r>
              <a:rPr lang="en-GB" sz="2400" b="1" dirty="0">
                <a:solidFill>
                  <a:schemeClr val="bg1"/>
                </a:solidFill>
              </a:rPr>
              <a:t>Variety 2</a:t>
            </a:r>
            <a:r>
              <a:rPr lang="en-GB" sz="2400" dirty="0">
                <a:solidFill>
                  <a:schemeClr val="bg1"/>
                </a:solidFill>
              </a:rPr>
              <a:t>: </a:t>
            </a:r>
            <a:r>
              <a:rPr lang="en-GB" sz="2400" i="1" dirty="0">
                <a:solidFill>
                  <a:schemeClr val="bg1"/>
                </a:solidFill>
              </a:rPr>
              <a:t>'</a:t>
            </a:r>
            <a:r>
              <a:rPr lang="en-GB" sz="2400" i="1" dirty="0" err="1">
                <a:solidFill>
                  <a:schemeClr val="bg1"/>
                </a:solidFill>
              </a:rPr>
              <a:t>Pusa</a:t>
            </a:r>
            <a:r>
              <a:rPr lang="en-GB" sz="2400" i="1" dirty="0">
                <a:solidFill>
                  <a:schemeClr val="bg1"/>
                </a:solidFill>
              </a:rPr>
              <a:t> </a:t>
            </a:r>
            <a:r>
              <a:rPr lang="en-GB" sz="2400" i="1" dirty="0" err="1">
                <a:solidFill>
                  <a:schemeClr val="bg1"/>
                </a:solidFill>
              </a:rPr>
              <a:t>Basanti</a:t>
            </a:r>
            <a:r>
              <a:rPr lang="en-GB" sz="2400" i="1" dirty="0">
                <a:solidFill>
                  <a:schemeClr val="bg1"/>
                </a:solidFill>
              </a:rPr>
              <a:t> </a:t>
            </a:r>
            <a:r>
              <a:rPr lang="en-GB" sz="2400" i="1" dirty="0" err="1">
                <a:solidFill>
                  <a:schemeClr val="bg1"/>
                </a:solidFill>
              </a:rPr>
              <a:t>Gainda</a:t>
            </a:r>
            <a:r>
              <a:rPr lang="en-GB" sz="2400" dirty="0">
                <a:solidFill>
                  <a:schemeClr val="bg1"/>
                </a:solidFill>
              </a:rPr>
              <a:t>' (Yellow)</a:t>
            </a:r>
          </a:p>
        </p:txBody>
      </p:sp>
    </p:spTree>
    <p:extLst>
      <p:ext uri="{BB962C8B-B14F-4D97-AF65-F5344CB8AC3E}">
        <p14:creationId xmlns:p14="http://schemas.microsoft.com/office/powerpoint/2010/main" val="37104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051E0-3F3B-409E-80E6-F0BA7C2DDE89}"/>
              </a:ext>
            </a:extLst>
          </p:cNvPr>
          <p:cNvSpPr txBox="1"/>
          <p:nvPr/>
        </p:nvSpPr>
        <p:spPr>
          <a:xfrm>
            <a:off x="4873336" y="682419"/>
            <a:ext cx="429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accent4"/>
                </a:solidFill>
              </a:rPr>
              <a:t>Materials</a:t>
            </a:r>
            <a:r>
              <a:rPr lang="en-US" sz="3600" b="1" dirty="0" smtClean="0">
                <a:solidFill>
                  <a:srgbClr val="66FFCC"/>
                </a:solidFill>
                <a:latin typeface="Montserrat" panose="00000500000000000000" pitchFamily="2" charset="0"/>
              </a:rPr>
              <a:t> </a:t>
            </a:r>
            <a:endParaRPr lang="en-US" sz="3600" b="1" dirty="0">
              <a:solidFill>
                <a:srgbClr val="66FFCC"/>
              </a:solidFill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9809" y="1485900"/>
            <a:ext cx="97674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</a:rPr>
              <a:t>1.Floating </a:t>
            </a:r>
            <a:r>
              <a:rPr lang="en-GB" sz="2400" b="1" u="sng" dirty="0">
                <a:solidFill>
                  <a:schemeClr val="bg1"/>
                </a:solidFill>
              </a:rPr>
              <a:t>Bed Components</a:t>
            </a:r>
            <a:r>
              <a:rPr lang="en-GB" sz="2400" u="sng" dirty="0" smtClean="0">
                <a:solidFill>
                  <a:schemeClr val="bg1"/>
                </a:solidFill>
              </a:rPr>
              <a:t>:</a:t>
            </a:r>
          </a:p>
          <a:p>
            <a:endParaRPr lang="en-GB" sz="2400" u="sng" dirty="0">
              <a:solidFill>
                <a:schemeClr val="bg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</a:rPr>
              <a:t>Water </a:t>
            </a:r>
            <a:r>
              <a:rPr lang="en-GB" sz="2400" dirty="0" smtClean="0">
                <a:solidFill>
                  <a:schemeClr val="bg1"/>
                </a:solidFill>
              </a:rPr>
              <a:t>hyacinth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cow dung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compost.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Bamboo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PVC </a:t>
            </a:r>
            <a:r>
              <a:rPr lang="en-GB" sz="2400" dirty="0" smtClean="0">
                <a:solidFill>
                  <a:schemeClr val="bg1"/>
                </a:solidFill>
              </a:rPr>
              <a:t>pipes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chemeClr val="bg1"/>
                </a:solidFill>
              </a:rPr>
              <a:t>rope.</a:t>
            </a:r>
          </a:p>
          <a:p>
            <a:pPr lvl="1"/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b="1" u="sng" dirty="0" smtClean="0">
                <a:solidFill>
                  <a:schemeClr val="bg1"/>
                </a:solidFill>
              </a:rPr>
              <a:t>2.Soil </a:t>
            </a:r>
            <a:r>
              <a:rPr lang="en-GB" sz="2400" b="1" u="sng" dirty="0">
                <a:solidFill>
                  <a:schemeClr val="bg1"/>
                </a:solidFill>
              </a:rPr>
              <a:t>Cultivation</a:t>
            </a:r>
            <a:r>
              <a:rPr lang="en-GB" sz="2400" u="sng" dirty="0">
                <a:solidFill>
                  <a:schemeClr val="bg1"/>
                </a:solidFill>
              </a:rPr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</a:rPr>
              <a:t>Cow dung and soil (1:2 ratio</a:t>
            </a:r>
            <a:r>
              <a:rPr lang="en-GB" sz="2400" dirty="0" smtClean="0">
                <a:solidFill>
                  <a:schemeClr val="bg1"/>
                </a:solidFill>
              </a:rPr>
              <a:t>).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b="1" dirty="0" smtClean="0">
                <a:solidFill>
                  <a:schemeClr val="bg1"/>
                </a:solidFill>
              </a:rPr>
              <a:t>Other </a:t>
            </a:r>
            <a:r>
              <a:rPr lang="en-GB" sz="2400" b="1" dirty="0">
                <a:solidFill>
                  <a:schemeClr val="bg1"/>
                </a:solidFill>
              </a:rPr>
              <a:t>Equipment</a:t>
            </a:r>
            <a:r>
              <a:rPr lang="en-GB" sz="2400" dirty="0">
                <a:solidFill>
                  <a:schemeClr val="bg1"/>
                </a:solidFill>
              </a:rPr>
              <a:t>: Measuring tape, notebook.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2349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051E0-3F3B-409E-80E6-F0BA7C2DDE89}"/>
              </a:ext>
            </a:extLst>
          </p:cNvPr>
          <p:cNvSpPr txBox="1"/>
          <p:nvPr/>
        </p:nvSpPr>
        <p:spPr>
          <a:xfrm>
            <a:off x="4260273" y="737755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Montserrat" panose="00000500000000000000" pitchFamily="2" charset="0"/>
              </a:rPr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9809" y="1485900"/>
            <a:ext cx="976745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Soil </a:t>
            </a:r>
            <a:r>
              <a:rPr lang="en-GB" sz="2400" b="1" dirty="0" smtClean="0">
                <a:solidFill>
                  <a:schemeClr val="bg1"/>
                </a:solidFill>
              </a:rPr>
              <a:t>Cultivation:</a:t>
            </a:r>
            <a:endParaRPr lang="en-GB" sz="2400" b="1" dirty="0">
              <a:solidFill>
                <a:schemeClr val="bg1"/>
              </a:solidFill>
            </a:endParaRPr>
          </a:p>
          <a:p>
            <a:r>
              <a:rPr lang="en-GB" sz="2000" u="sng" dirty="0">
                <a:solidFill>
                  <a:schemeClr val="bg1"/>
                </a:solidFill>
              </a:rPr>
              <a:t>Land preparation</a:t>
            </a:r>
            <a:r>
              <a:rPr lang="en-GB" sz="2000" dirty="0">
                <a:solidFill>
                  <a:schemeClr val="bg1"/>
                </a:solidFill>
              </a:rPr>
              <a:t>: Ploughing, cleaning, and </a:t>
            </a:r>
            <a:r>
              <a:rPr lang="en-GB" sz="2000" dirty="0" err="1">
                <a:solidFill>
                  <a:schemeClr val="bg1"/>
                </a:solidFill>
              </a:rPr>
              <a:t>leveling</a:t>
            </a:r>
            <a:r>
              <a:rPr lang="en-GB" sz="2000" dirty="0">
                <a:solidFill>
                  <a:schemeClr val="bg1"/>
                </a:solidFill>
              </a:rPr>
              <a:t>.</a:t>
            </a:r>
          </a:p>
          <a:p>
            <a:r>
              <a:rPr lang="en-GB" sz="2000" u="sng" dirty="0">
                <a:solidFill>
                  <a:schemeClr val="bg1"/>
                </a:solidFill>
              </a:rPr>
              <a:t>Fertilization: </a:t>
            </a:r>
            <a:r>
              <a:rPr lang="en-GB" sz="2000" dirty="0">
                <a:solidFill>
                  <a:schemeClr val="bg1"/>
                </a:solidFill>
              </a:rPr>
              <a:t>Cow dung mixed with soil.</a:t>
            </a:r>
          </a:p>
          <a:p>
            <a:r>
              <a:rPr lang="en-GB" sz="2000" dirty="0">
                <a:solidFill>
                  <a:schemeClr val="bg1"/>
                </a:solidFill>
              </a:rPr>
              <a:t>Seedlings transplanted and watered daily.</a:t>
            </a:r>
          </a:p>
          <a:p>
            <a:r>
              <a:rPr lang="en-GB" sz="2000" dirty="0">
                <a:solidFill>
                  <a:schemeClr val="bg1"/>
                </a:solidFill>
              </a:rPr>
              <a:t>Marigold varieties observed for growth over several weeks</a:t>
            </a:r>
            <a:r>
              <a:rPr lang="en-GB" sz="2000" dirty="0" smtClean="0">
                <a:solidFill>
                  <a:schemeClr val="bg1"/>
                </a:solidFill>
              </a:rPr>
              <a:t>.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b="1" dirty="0">
                <a:solidFill>
                  <a:schemeClr val="bg1"/>
                </a:solidFill>
              </a:rPr>
              <a:t>(</a:t>
            </a:r>
            <a:r>
              <a:rPr lang="en-GB" sz="2400" b="1" u="sng" dirty="0">
                <a:solidFill>
                  <a:schemeClr val="bg1"/>
                </a:solidFill>
              </a:rPr>
              <a:t>Floating Bed Cultivation)</a:t>
            </a:r>
          </a:p>
          <a:p>
            <a:r>
              <a:rPr lang="en-GB" sz="2000" dirty="0">
                <a:solidFill>
                  <a:schemeClr val="bg1"/>
                </a:solidFill>
              </a:rPr>
              <a:t>Constructed with mature water hyacinths, supported by PVC and bamboo.</a:t>
            </a:r>
          </a:p>
          <a:p>
            <a:r>
              <a:rPr lang="en-GB" sz="2000" dirty="0">
                <a:solidFill>
                  <a:schemeClr val="bg1"/>
                </a:solidFill>
              </a:rPr>
              <a:t>Seedlings planted after bed preparation.</a:t>
            </a:r>
          </a:p>
          <a:p>
            <a:r>
              <a:rPr lang="en-GB" sz="2000" dirty="0">
                <a:solidFill>
                  <a:schemeClr val="bg1"/>
                </a:solidFill>
              </a:rPr>
              <a:t>Observations: Plant height, number of flower buds, leaflets, etc.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7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051E0-3F3B-409E-80E6-F0BA7C2DDE89}"/>
              </a:ext>
            </a:extLst>
          </p:cNvPr>
          <p:cNvSpPr txBox="1"/>
          <p:nvPr/>
        </p:nvSpPr>
        <p:spPr>
          <a:xfrm>
            <a:off x="4777108" y="252589"/>
            <a:ext cx="353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Results</a:t>
            </a:r>
            <a:endParaRPr lang="en-US" sz="3600" b="1" dirty="0">
              <a:solidFill>
                <a:schemeClr val="accent4">
                  <a:lumMod val="40000"/>
                  <a:lumOff val="60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985809"/>
              </p:ext>
            </p:extLst>
          </p:nvPr>
        </p:nvGraphicFramePr>
        <p:xfrm>
          <a:off x="6432861" y="1207994"/>
          <a:ext cx="5403275" cy="181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9950">
                  <a:extLst>
                    <a:ext uri="{9D8B030D-6E8A-4147-A177-3AD203B41FA5}">
                      <a16:colId xmlns:a16="http://schemas.microsoft.com/office/drawing/2014/main" val="4209746636"/>
                    </a:ext>
                  </a:extLst>
                </a:gridCol>
                <a:gridCol w="862606">
                  <a:extLst>
                    <a:ext uri="{9D8B030D-6E8A-4147-A177-3AD203B41FA5}">
                      <a16:colId xmlns:a16="http://schemas.microsoft.com/office/drawing/2014/main" val="787718919"/>
                    </a:ext>
                  </a:extLst>
                </a:gridCol>
                <a:gridCol w="1317873">
                  <a:extLst>
                    <a:ext uri="{9D8B030D-6E8A-4147-A177-3AD203B41FA5}">
                      <a16:colId xmlns:a16="http://schemas.microsoft.com/office/drawing/2014/main" val="302872687"/>
                    </a:ext>
                  </a:extLst>
                </a:gridCol>
                <a:gridCol w="802704">
                  <a:extLst>
                    <a:ext uri="{9D8B030D-6E8A-4147-A177-3AD203B41FA5}">
                      <a16:colId xmlns:a16="http://schemas.microsoft.com/office/drawing/2014/main" val="2240076703"/>
                    </a:ext>
                  </a:extLst>
                </a:gridCol>
                <a:gridCol w="575071">
                  <a:extLst>
                    <a:ext uri="{9D8B030D-6E8A-4147-A177-3AD203B41FA5}">
                      <a16:colId xmlns:a16="http://schemas.microsoft.com/office/drawing/2014/main" val="3681526698"/>
                    </a:ext>
                  </a:extLst>
                </a:gridCol>
                <a:gridCol w="575071">
                  <a:extLst>
                    <a:ext uri="{9D8B030D-6E8A-4147-A177-3AD203B41FA5}">
                      <a16:colId xmlns:a16="http://schemas.microsoft.com/office/drawing/2014/main" val="802464612"/>
                    </a:ext>
                  </a:extLst>
                </a:gridCol>
              </a:tblGrid>
              <a:tr h="4696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Growing condition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Variety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Days of  transplanting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15 DAT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30 DAT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dirty="0"/>
                        <a:t>45 DAT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10630"/>
                  </a:ext>
                </a:extLst>
              </a:tr>
              <a:tr h="335979">
                <a:tc rowSpan="2">
                  <a:txBody>
                    <a:bodyPr/>
                    <a:lstStyle/>
                    <a:p>
                      <a:pPr lvl="0"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 smtClean="0">
                          <a:effectLst/>
                        </a:rPr>
                        <a:t>v1</a:t>
                      </a:r>
                      <a:r>
                        <a:rPr lang="en-GB" sz="1100" u="none" strike="noStrike" dirty="0">
                          <a:effectLst/>
                        </a:rPr>
                        <a:t> 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21.15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31.88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33.84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3292728"/>
                  </a:ext>
                </a:extLst>
              </a:tr>
              <a:tr h="3359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V2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19.66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23.7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31.05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34.69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129986"/>
                  </a:ext>
                </a:extLst>
              </a:tr>
              <a:tr h="335979">
                <a:tc rowSpan="2">
                  <a:txBody>
                    <a:bodyPr/>
                    <a:lstStyle/>
                    <a:p>
                      <a:pPr algn="ctr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V1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22.6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28.91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26.87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>
                          <a:effectLst/>
                        </a:rPr>
                        <a:t>25.56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5151414"/>
                  </a:ext>
                </a:extLst>
              </a:tr>
              <a:tr h="33597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V2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17.89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25.56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28.96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34.52</a:t>
                      </a:r>
                      <a:endParaRPr lang="en-GB" sz="11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05867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738919" y="1843646"/>
            <a:ext cx="620719" cy="42176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fc</a:t>
            </a:r>
            <a:endParaRPr lang="en-GB" b="1" dirty="0"/>
          </a:p>
        </p:txBody>
      </p:sp>
      <p:sp>
        <p:nvSpPr>
          <p:cNvPr id="7" name="Oval 6"/>
          <p:cNvSpPr/>
          <p:nvPr/>
        </p:nvSpPr>
        <p:spPr>
          <a:xfrm>
            <a:off x="6704179" y="2472124"/>
            <a:ext cx="690197" cy="42894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b="1" dirty="0"/>
              <a:t>SC</a:t>
            </a:r>
          </a:p>
          <a:p>
            <a:endParaRPr lang="en-GB" sz="1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49277" y="3113932"/>
            <a:ext cx="312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                 </a:t>
            </a:r>
            <a:r>
              <a:rPr lang="en-GB" sz="1400" b="1" dirty="0" err="1" smtClean="0">
                <a:solidFill>
                  <a:schemeClr val="bg1"/>
                </a:solidFill>
              </a:rPr>
              <a:t>Table:plant</a:t>
            </a:r>
            <a:r>
              <a:rPr lang="en-GB" sz="1400" b="1" dirty="0" smtClean="0">
                <a:solidFill>
                  <a:schemeClr val="bg1"/>
                </a:solidFill>
              </a:rPr>
              <a:t> </a:t>
            </a:r>
            <a:r>
              <a:rPr lang="en-GB" sz="1400" b="1" smtClean="0">
                <a:solidFill>
                  <a:schemeClr val="bg1"/>
                </a:solidFill>
              </a:rPr>
              <a:t>height(cm)</a:t>
            </a:r>
            <a:r>
              <a:rPr lang="en-GB" smtClean="0"/>
              <a:t> 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75861" y="1431235"/>
            <a:ext cx="480281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</a:rPr>
              <a:t>Plant height:</a:t>
            </a:r>
          </a:p>
          <a:p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 smtClean="0">
                <a:solidFill>
                  <a:schemeClr val="bg1"/>
                </a:solidFill>
              </a:rPr>
              <a:t>Comparison </a:t>
            </a:r>
            <a:r>
              <a:rPr lang="en-GB" sz="2000" dirty="0">
                <a:solidFill>
                  <a:schemeClr val="bg1"/>
                </a:solidFill>
              </a:rPr>
              <a:t>between soil and floating bed conditions.</a:t>
            </a:r>
          </a:p>
          <a:p>
            <a:pPr lvl="1"/>
            <a:r>
              <a:rPr lang="en-GB" sz="2000" b="1" dirty="0">
                <a:solidFill>
                  <a:schemeClr val="bg1"/>
                </a:solidFill>
              </a:rPr>
              <a:t>Best Growth in Floating Condition</a:t>
            </a:r>
            <a:r>
              <a:rPr lang="en-GB" sz="2000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en-GB" sz="2000" i="1" dirty="0">
                <a:solidFill>
                  <a:schemeClr val="bg1"/>
                </a:solidFill>
              </a:rPr>
              <a:t>Variety 2</a:t>
            </a:r>
            <a:r>
              <a:rPr lang="en-GB" sz="2000" dirty="0">
                <a:solidFill>
                  <a:schemeClr val="bg1"/>
                </a:solidFill>
              </a:rPr>
              <a:t> (V2) had the tallest plants at 45 DAT (34.69 cm).</a:t>
            </a:r>
          </a:p>
          <a:p>
            <a:r>
              <a:rPr lang="en-GB" sz="2000" dirty="0">
                <a:solidFill>
                  <a:schemeClr val="bg1"/>
                </a:solidFill>
              </a:rPr>
              <a:t>Floating beds performed better overall.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90861" y="4283765"/>
            <a:ext cx="427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5875353"/>
              </p:ext>
            </p:extLst>
          </p:nvPr>
        </p:nvGraphicFramePr>
        <p:xfrm>
          <a:off x="7002415" y="3770645"/>
          <a:ext cx="4264166" cy="231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32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4174" y="954157"/>
            <a:ext cx="531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195132"/>
              </p:ext>
            </p:extLst>
          </p:nvPr>
        </p:nvGraphicFramePr>
        <p:xfrm>
          <a:off x="5702768" y="829634"/>
          <a:ext cx="6135934" cy="2005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5531">
                  <a:extLst>
                    <a:ext uri="{9D8B030D-6E8A-4147-A177-3AD203B41FA5}">
                      <a16:colId xmlns:a16="http://schemas.microsoft.com/office/drawing/2014/main" val="2465713093"/>
                    </a:ext>
                  </a:extLst>
                </a:gridCol>
                <a:gridCol w="1087643">
                  <a:extLst>
                    <a:ext uri="{9D8B030D-6E8A-4147-A177-3AD203B41FA5}">
                      <a16:colId xmlns:a16="http://schemas.microsoft.com/office/drawing/2014/main" val="219840356"/>
                    </a:ext>
                  </a:extLst>
                </a:gridCol>
                <a:gridCol w="1087643">
                  <a:extLst>
                    <a:ext uri="{9D8B030D-6E8A-4147-A177-3AD203B41FA5}">
                      <a16:colId xmlns:a16="http://schemas.microsoft.com/office/drawing/2014/main" val="579695791"/>
                    </a:ext>
                  </a:extLst>
                </a:gridCol>
                <a:gridCol w="1076601">
                  <a:extLst>
                    <a:ext uri="{9D8B030D-6E8A-4147-A177-3AD203B41FA5}">
                      <a16:colId xmlns:a16="http://schemas.microsoft.com/office/drawing/2014/main" val="3882973650"/>
                    </a:ext>
                  </a:extLst>
                </a:gridCol>
                <a:gridCol w="977912">
                  <a:extLst>
                    <a:ext uri="{9D8B030D-6E8A-4147-A177-3AD203B41FA5}">
                      <a16:colId xmlns:a16="http://schemas.microsoft.com/office/drawing/2014/main" val="3648286282"/>
                    </a:ext>
                  </a:extLst>
                </a:gridCol>
                <a:gridCol w="880604">
                  <a:extLst>
                    <a:ext uri="{9D8B030D-6E8A-4147-A177-3AD203B41FA5}">
                      <a16:colId xmlns:a16="http://schemas.microsoft.com/office/drawing/2014/main" val="1819111268"/>
                    </a:ext>
                  </a:extLst>
                </a:gridCol>
              </a:tblGrid>
              <a:tr h="54555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Growing  Condition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Variety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Day of Transplanting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15 DAT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30 DAT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45 DAT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463049"/>
                  </a:ext>
                </a:extLst>
              </a:tr>
              <a:tr h="382370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Floating 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Condition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(FC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V1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105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488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407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879557"/>
                  </a:ext>
                </a:extLst>
              </a:tr>
              <a:tr h="32058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442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475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22534"/>
                  </a:ext>
                </a:extLst>
              </a:tr>
              <a:tr h="432601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Soil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Condition</a:t>
                      </a:r>
                      <a:endParaRPr lang="en-GB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 (SC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261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4557502"/>
                  </a:ext>
                </a:extLst>
              </a:tr>
              <a:tr h="32485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69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150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229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74897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095391" y="2835596"/>
            <a:ext cx="391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Table-2: Average number of leaflet.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3548" y="1729409"/>
            <a:ext cx="3985591" cy="373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695739" y="1232451"/>
            <a:ext cx="4343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 smtClean="0">
                <a:solidFill>
                  <a:schemeClr val="bg1"/>
                </a:solidFill>
              </a:rPr>
              <a:t>Number of  leaflet:</a:t>
            </a:r>
          </a:p>
          <a:p>
            <a:r>
              <a:rPr lang="en-GB" dirty="0" smtClean="0">
                <a:solidFill>
                  <a:schemeClr val="bg1"/>
                </a:solidFill>
              </a:rPr>
              <a:t>Floating </a:t>
            </a:r>
            <a:r>
              <a:rPr lang="en-GB" dirty="0">
                <a:solidFill>
                  <a:schemeClr val="bg1"/>
                </a:solidFill>
              </a:rPr>
              <a:t>Condition had better leaflet growth overall.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V1 at 30 DAT: 488 leaflets in floating vs. 155 in soil.</a:t>
            </a: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855602896"/>
              </p:ext>
            </p:extLst>
          </p:nvPr>
        </p:nvGraphicFramePr>
        <p:xfrm>
          <a:off x="1728113" y="3476730"/>
          <a:ext cx="5697619" cy="3125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906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960068" y="4605339"/>
            <a:ext cx="329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bg1"/>
                </a:solidFill>
              </a:rPr>
              <a:t>           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070465" y="4157560"/>
            <a:ext cx="47327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 smtClean="0">
                <a:solidFill>
                  <a:schemeClr val="bg1"/>
                </a:solidFill>
              </a:rPr>
              <a:t>Flower Buds:</a:t>
            </a:r>
            <a:endParaRPr lang="en-GB" sz="2400" b="1" u="sng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Floating beds showed a higher number of flower buds.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V1 had the highest number of buds at 45 DAT (21 buds).</a:t>
            </a:r>
          </a:p>
          <a:p>
            <a:endParaRPr lang="en-GB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36640"/>
              </p:ext>
            </p:extLst>
          </p:nvPr>
        </p:nvGraphicFramePr>
        <p:xfrm>
          <a:off x="2582426" y="557090"/>
          <a:ext cx="7174523" cy="22966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9117">
                  <a:extLst>
                    <a:ext uri="{9D8B030D-6E8A-4147-A177-3AD203B41FA5}">
                      <a16:colId xmlns:a16="http://schemas.microsoft.com/office/drawing/2014/main" val="3685779613"/>
                    </a:ext>
                  </a:extLst>
                </a:gridCol>
                <a:gridCol w="1271741">
                  <a:extLst>
                    <a:ext uri="{9D8B030D-6E8A-4147-A177-3AD203B41FA5}">
                      <a16:colId xmlns:a16="http://schemas.microsoft.com/office/drawing/2014/main" val="1204718095"/>
                    </a:ext>
                  </a:extLst>
                </a:gridCol>
                <a:gridCol w="1271741">
                  <a:extLst>
                    <a:ext uri="{9D8B030D-6E8A-4147-A177-3AD203B41FA5}">
                      <a16:colId xmlns:a16="http://schemas.microsoft.com/office/drawing/2014/main" val="1615987664"/>
                    </a:ext>
                  </a:extLst>
                </a:gridCol>
                <a:gridCol w="1258829">
                  <a:extLst>
                    <a:ext uri="{9D8B030D-6E8A-4147-A177-3AD203B41FA5}">
                      <a16:colId xmlns:a16="http://schemas.microsoft.com/office/drawing/2014/main" val="2612254033"/>
                    </a:ext>
                  </a:extLst>
                </a:gridCol>
                <a:gridCol w="1143437">
                  <a:extLst>
                    <a:ext uri="{9D8B030D-6E8A-4147-A177-3AD203B41FA5}">
                      <a16:colId xmlns:a16="http://schemas.microsoft.com/office/drawing/2014/main" val="3060824225"/>
                    </a:ext>
                  </a:extLst>
                </a:gridCol>
                <a:gridCol w="1029658">
                  <a:extLst>
                    <a:ext uri="{9D8B030D-6E8A-4147-A177-3AD203B41FA5}">
                      <a16:colId xmlns:a16="http://schemas.microsoft.com/office/drawing/2014/main" val="2516622956"/>
                    </a:ext>
                  </a:extLst>
                </a:gridCol>
              </a:tblGrid>
              <a:tr h="5343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Growing  Condition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Variety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Day of Transplanting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15 DAT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30 DAT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45 DAT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58781"/>
                  </a:ext>
                </a:extLst>
              </a:tr>
              <a:tr h="360770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Floating 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Condition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(FC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11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5317815"/>
                  </a:ext>
                </a:extLst>
              </a:tr>
              <a:tr h="52035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V2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36804"/>
                  </a:ext>
                </a:extLst>
              </a:tr>
              <a:tr h="440080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Soil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Condition</a:t>
                      </a:r>
                      <a:endParaRPr lang="en-GB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 (SC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20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9190637"/>
                  </a:ext>
                </a:extLst>
              </a:tr>
              <a:tr h="4410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038111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2484" y="2999173"/>
            <a:ext cx="38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chemeClr val="bg1"/>
                </a:solidFill>
              </a:rPr>
              <a:t>Table:Number</a:t>
            </a:r>
            <a:r>
              <a:rPr lang="en-GB" dirty="0" smtClean="0">
                <a:solidFill>
                  <a:schemeClr val="bg1"/>
                </a:solidFill>
              </a:rPr>
              <a:t> of  flower bud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8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1763</TotalTime>
  <Words>1026</Words>
  <Application>Microsoft Office PowerPoint</Application>
  <PresentationFormat>Widescreen</PresentationFormat>
  <Paragraphs>237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Bahnschrift Light</vt:lpstr>
      <vt:lpstr>Calibri</vt:lpstr>
      <vt:lpstr>Calibri Light</vt:lpstr>
      <vt:lpstr>Montserrat</vt:lpstr>
      <vt:lpstr>Montserrat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 Lab</dc:creator>
  <cp:lastModifiedBy>Ridoy</cp:lastModifiedBy>
  <cp:revision>74</cp:revision>
  <dcterms:created xsi:type="dcterms:W3CDTF">2023-06-24T09:09:40Z</dcterms:created>
  <dcterms:modified xsi:type="dcterms:W3CDTF">2024-10-04T20:08:06Z</dcterms:modified>
</cp:coreProperties>
</file>