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1" r:id="rId1"/>
  </p:sldMasterIdLst>
  <p:notesMasterIdLst>
    <p:notesMasterId r:id="rId32"/>
  </p:notesMasterIdLst>
  <p:sldIdLst>
    <p:sldId id="256" r:id="rId2"/>
    <p:sldId id="257" r:id="rId3"/>
    <p:sldId id="381" r:id="rId4"/>
    <p:sldId id="382" r:id="rId5"/>
    <p:sldId id="260" r:id="rId6"/>
    <p:sldId id="383" r:id="rId7"/>
    <p:sldId id="384" r:id="rId8"/>
    <p:sldId id="264" r:id="rId9"/>
    <p:sldId id="259" r:id="rId10"/>
    <p:sldId id="263" r:id="rId11"/>
    <p:sldId id="261" r:id="rId12"/>
    <p:sldId id="386" r:id="rId13"/>
    <p:sldId id="268" r:id="rId14"/>
    <p:sldId id="270" r:id="rId15"/>
    <p:sldId id="380" r:id="rId16"/>
    <p:sldId id="348" r:id="rId17"/>
    <p:sldId id="366" r:id="rId18"/>
    <p:sldId id="364" r:id="rId19"/>
    <p:sldId id="387" r:id="rId20"/>
    <p:sldId id="368" r:id="rId21"/>
    <p:sldId id="267" r:id="rId22"/>
    <p:sldId id="269" r:id="rId23"/>
    <p:sldId id="371" r:id="rId24"/>
    <p:sldId id="374" r:id="rId25"/>
    <p:sldId id="388" r:id="rId26"/>
    <p:sldId id="389" r:id="rId27"/>
    <p:sldId id="390" r:id="rId28"/>
    <p:sldId id="392" r:id="rId29"/>
    <p:sldId id="393" r:id="rId30"/>
    <p:sldId id="361" r:id="rId3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5D03E-571D-BA42-85BF-4D068DC12E29}" type="datetimeFigureOut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ECB9-90C9-174D-9D23-E8CCC9328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009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ルートがシグマ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2ECB9-90C9-174D-9D23-E8CCC93280F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42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print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BC9EE-7218-487F-B7EF-509475BF8400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866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 can explore the search space and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2ECB9-90C9-174D-9D23-E8CCC93280F1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008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赤色が最良値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2ECB9-90C9-174D-9D23-E8CCC93280F1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928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赤色が最良値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2ECB9-90C9-174D-9D23-E8CCC93280F1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30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EDAD-B217-3946-A79C-481C6FEC392F}" type="datetime1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40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A839-3EA4-F84E-9DD3-1549C09B4DFF}" type="datetime1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669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EBEF-087E-1C4B-A394-4BF982076E9B}" type="datetime1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332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E3BD-DD2F-0F4C-9F7B-BD2CFE73C08E}" type="datetime1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84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CAE8-F975-9249-9A1B-F50E55793BF8}" type="datetime1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36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C5E8-D6C8-5540-A4FD-D0987B8EBD10}" type="datetime1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55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929B-742B-B141-B071-CCB3728A9B97}" type="datetime1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048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F31F-B5AD-3641-8587-346597BEC0BE}" type="datetime1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123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A350-A1B1-1E45-BB25-3DF64E2FB64C}" type="datetime1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89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413D-3751-BA4F-95FD-B012FBB5AC38}" type="datetime1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768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fld id="{3F034A29-2760-CE48-9EAD-37F6D8A2ED9E}" type="datetime1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520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725EE-9545-E84A-BF76-93ECAC915F52}" type="datetime1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28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2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8" r:id="rId7"/>
    <p:sldLayoutId id="2147484169" r:id="rId8"/>
    <p:sldLayoutId id="2147484170" r:id="rId9"/>
    <p:sldLayoutId id="2147484171" r:id="rId10"/>
    <p:sldLayoutId id="214748417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85609-AEB8-D643-8FA2-D1A8D2266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676" y="1341659"/>
            <a:ext cx="7980219" cy="1963916"/>
          </a:xfrm>
        </p:spPr>
        <p:txBody>
          <a:bodyPr>
            <a:noAutofit/>
          </a:bodyPr>
          <a:lstStyle/>
          <a:p>
            <a:r>
              <a:rPr lang="en-US" altLang="ja-JP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Local search algorithms for </a:t>
            </a:r>
            <a:br>
              <a:rPr lang="en-US" altLang="ja-JP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US" altLang="ja-JP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dial-a-ride problem with  </a:t>
            </a:r>
            <a:br>
              <a:rPr lang="en-US" altLang="ja-JP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US" altLang="ja-JP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convex time windows and ride time penalty</a:t>
            </a:r>
            <a:endParaRPr lang="ja-JP" altLang="en-US" sz="320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81EBE9-C384-EF4E-BB42-C15580855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4432" y="3697460"/>
            <a:ext cx="5760741" cy="977621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Kiyoshi Takeda , </a:t>
            </a:r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3B2733-6926-8247-AF37-57D7622F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33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3313C0-6449-AD41-9F3E-B6C129324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071" y="956171"/>
            <a:ext cx="7005913" cy="1049235"/>
          </a:xfrm>
        </p:spPr>
        <p:txBody>
          <a:bodyPr/>
          <a:lstStyle/>
          <a:p>
            <a:r>
              <a:rPr lang="en" altLang="ja-JP" dirty="0"/>
              <a:t>piecewise linear convex functions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F46C9F-8AAA-1049-AE04-6E776EAF0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071" y="1480789"/>
            <a:ext cx="7302529" cy="4646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600" dirty="0"/>
              <a:t>			   Penalty functions</a:t>
            </a:r>
            <a:endParaRPr kumimoji="1" lang="en-US" altLang="ja-JP" sz="2600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lang="en-US" altLang="ja-JP" dirty="0"/>
              <a:t>     time windows</a:t>
            </a:r>
            <a:r>
              <a:rPr kumimoji="1" lang="en-US" altLang="ja-JP" dirty="0"/>
              <a:t>                                ride time   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sz="2200" dirty="0"/>
              <a:t>By giving these constraints as soft one, </a:t>
            </a:r>
            <a:r>
              <a:rPr lang="en" altLang="ja-JP" sz="2200" dirty="0"/>
              <a:t>this problem can be a more generic dial-a-ride problem.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B0764E-C9A9-504B-A312-93D8A173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C0A0003-8065-F24E-BAB2-A37B02BD8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71" y="2530024"/>
            <a:ext cx="3511288" cy="165366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B96F33C-F87F-7F48-BB14-54943F7FE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140" y="2530024"/>
            <a:ext cx="3402460" cy="157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37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F8D562-B82C-AA42-AF05-471FEE32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Problem definition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EBF5E4-A6E2-8C4D-BF42-47A4EEF46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2" y="1628384"/>
            <a:ext cx="8580328" cy="4760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100" dirty="0"/>
              <a:t>input</a:t>
            </a:r>
          </a:p>
          <a:p>
            <a:r>
              <a:rPr lang="en-US" altLang="ja-JP" dirty="0"/>
              <a:t>A complete digraph whose vertices are depots and visiting points</a:t>
            </a:r>
          </a:p>
          <a:p>
            <a:r>
              <a:rPr lang="en-US" altLang="ja-JP" dirty="0"/>
              <a:t>Number of vehicles, capacity of vehicles</a:t>
            </a:r>
          </a:p>
          <a:p>
            <a:r>
              <a:rPr lang="en-US" altLang="ja-JP" dirty="0"/>
              <a:t>For each requests: penalty functions and number of passengers</a:t>
            </a:r>
          </a:p>
          <a:p>
            <a:pPr marL="0" indent="0">
              <a:buNone/>
            </a:pPr>
            <a:r>
              <a:rPr lang="en-US" altLang="ja-JP" sz="2100" dirty="0"/>
              <a:t>output</a:t>
            </a:r>
          </a:p>
          <a:p>
            <a:r>
              <a:rPr lang="en-US" altLang="ja-JP" dirty="0"/>
              <a:t>Permutation of visiting points and the arrival time at each point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EB8DF8-6804-384A-9572-5607D4F8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62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ED8D70-ACBA-D043-A8BB-AEAD4F5E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Problem definition (constraints)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EB19AC-61B3-5949-9C62-DF4B55C9F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vehicles must start and terminate at depots</a:t>
            </a:r>
          </a:p>
          <a:p>
            <a:r>
              <a:rPr lang="en-US" altLang="ja-JP" dirty="0"/>
              <a:t>for every requests, picking points and dropping points must </a:t>
            </a:r>
            <a:r>
              <a:rPr lang="en" altLang="ja-JP" dirty="0"/>
              <a:t>belong to the same route </a:t>
            </a:r>
            <a:endParaRPr lang="en-US" altLang="ja-JP" dirty="0"/>
          </a:p>
          <a:p>
            <a:r>
              <a:rPr lang="en" altLang="ja-JP" dirty="0"/>
              <a:t>vehicle capacity constraints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60B526-2A76-9247-B77C-4366B400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504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54F7B7-88C5-3C4C-9A4D-BEE498B3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Objective function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32B30A-4966-D74A-A8E6-47911893BB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5826" y="1793824"/>
                <a:ext cx="7885532" cy="410821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ja-JP" altLang="en-US" sz="29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ja-JP" sz="2900" dirty="0"/>
                  <a:t>: routes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29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sz="2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altLang="ja-JP" sz="2900" dirty="0"/>
                  <a:t>: </a:t>
                </a:r>
                <a:r>
                  <a:rPr lang="en" altLang="ja-JP" sz="2900" dirty="0"/>
                  <a:t>total routing distances of the routes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9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ja-JP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altLang="ja-JP" sz="2900" dirty="0"/>
                  <a:t>: sum of the dissatisfaction </a:t>
                </a:r>
                <a:endParaRPr kumimoji="1" lang="en-US" altLang="ja-JP" sz="2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ja-JP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ja-JP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</m:t>
                          </m:r>
                          <m:sSub>
                            <m:sSubPr>
                              <m:ctrlP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ja-JP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ja-JP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ja-JP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ja-JP" sz="26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ja-JP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600" dirty="0">
                    <a:ea typeface="Cambria Math" panose="02040503050406030204" pitchFamily="18" charset="0"/>
                  </a:rPr>
                  <a:t>: boarding time for user </a:t>
                </a:r>
                <a:r>
                  <a:rPr lang="en-US" altLang="ja-JP" sz="2600" dirty="0" err="1">
                    <a:ea typeface="Cambria Math" panose="02040503050406030204" pitchFamily="18" charset="0"/>
                  </a:rPr>
                  <a:t>i</a:t>
                </a:r>
                <a:r>
                  <a:rPr lang="en-US" altLang="ja-JP" sz="26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ja-JP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ja-JP" sz="2600" dirty="0">
                    <a:ea typeface="Cambria Math" panose="02040503050406030204" pitchFamily="18" charset="0"/>
                  </a:rPr>
                  <a:t>: drop-off time for user </a:t>
                </a:r>
                <a:r>
                  <a:rPr lang="en-US" altLang="ja-JP" sz="2600" dirty="0" err="1">
                    <a:ea typeface="Cambria Math" panose="02040503050406030204" pitchFamily="18" charset="0"/>
                  </a:rPr>
                  <a:t>i</a:t>
                </a:r>
                <a:endParaRPr lang="en-US" altLang="ja-JP" sz="2600" dirty="0">
                  <a:ea typeface="Cambria Math" panose="02040503050406030204" pitchFamily="18" charset="0"/>
                </a:endParaRPr>
              </a:p>
              <a:p>
                <a:r>
                  <a:rPr lang="en-US" altLang="ja-JP" sz="2600" dirty="0">
                    <a:ea typeface="Cambria Math" panose="02040503050406030204" pitchFamily="18" charset="0"/>
                  </a:rPr>
                  <a:t>n: number of customers</a:t>
                </a:r>
              </a:p>
              <a:p>
                <a:pPr marL="0" indent="0">
                  <a:buNone/>
                </a:pPr>
                <a:r>
                  <a:rPr lang="en-US" altLang="ja-JP" sz="2600" dirty="0">
                    <a:ea typeface="Cambria Math" panose="02040503050406030204" pitchFamily="18" charset="0"/>
                  </a:rPr>
                  <a:t>Using constants</a:t>
                </a:r>
                <a:r>
                  <a:rPr lang="en-US" altLang="ja-JP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600" dirty="0">
                    <a:ea typeface="Cambria Math" panose="02040503050406030204" pitchFamily="18" charset="0"/>
                  </a:rPr>
                  <a:t>, the objective function is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ja-JP" sz="2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ja-JP" sz="2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ja-JP" sz="2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2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ja-JP" sz="2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2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altLang="ja-JP" sz="2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900" dirty="0"/>
              </a:p>
              <a:p>
                <a:pPr marL="0" indent="0">
                  <a:buNone/>
                </a:pPr>
                <a:endParaRPr lang="en-US" altLang="ja-JP" sz="2600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32B30A-4966-D74A-A8E6-47911893BB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826" y="1793824"/>
                <a:ext cx="7885532" cy="4108211"/>
              </a:xfrm>
              <a:blipFill>
                <a:blip r:embed="rId3"/>
                <a:stretch>
                  <a:fillRect l="-804" t="-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E929AD-29FC-F745-8B79-55EC7795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05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BAB066-03BF-E34F-B9C8-40E7B9B3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Proposed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714603-E14D-0A4F-B349-95213C148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sz="2400" dirty="0"/>
              <a:t>Construction of initial solution</a:t>
            </a:r>
          </a:p>
          <a:p>
            <a:r>
              <a:rPr lang="en-US" altLang="ja-JP" sz="2400" dirty="0"/>
              <a:t>Local search</a:t>
            </a:r>
          </a:p>
          <a:p>
            <a:r>
              <a:rPr lang="en-US" altLang="ja-JP" sz="2400" dirty="0"/>
              <a:t>At each iteration, we </a:t>
            </a:r>
            <a:r>
              <a:rPr lang="en" altLang="ja-JP" sz="2400" dirty="0"/>
              <a:t>minimize users’ dissatisfaction using LP solver</a:t>
            </a:r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r>
              <a:rPr lang="en" altLang="ja-JP" sz="2400" dirty="0"/>
              <a:t>We perform a computational experiment with a modified version of instances of the previous study.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99A437-BBD5-0B49-8A30-4B6CB64D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173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0AB7E5-4337-D54D-8945-D38FB311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Construction of 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4371DD-615F-1245-9508-53D772978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651" y="1772677"/>
            <a:ext cx="7669833" cy="4114556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sz="2400" dirty="0"/>
              <a:t>We c</a:t>
            </a:r>
            <a:r>
              <a:rPr kumimoji="1" lang="en-US" altLang="ja-JP" sz="2400" dirty="0"/>
              <a:t>hoose requests at random, then inser</a:t>
            </a:r>
            <a:r>
              <a:rPr lang="en-US" altLang="ja-JP" sz="2400" dirty="0"/>
              <a:t>t them into routes</a:t>
            </a:r>
          </a:p>
          <a:p>
            <a:r>
              <a:rPr lang="en-US" altLang="ja-JP" sz="2400" dirty="0"/>
              <a:t>(we pair pick-up and drop-off requests and insert them)</a:t>
            </a:r>
            <a:endParaRPr kumimoji="1" lang="en-US" altLang="ja-JP" sz="2400" dirty="0"/>
          </a:p>
          <a:p>
            <a:r>
              <a:rPr lang="en-US" altLang="ja-JP" sz="2400" dirty="0"/>
              <a:t>Repeat until no more requests are left.</a:t>
            </a:r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sz="2600" dirty="0"/>
              <a:t>By following these rules:</a:t>
            </a:r>
          </a:p>
          <a:p>
            <a:r>
              <a:rPr lang="en-US" altLang="ja-JP" sz="2600" dirty="0"/>
              <a:t>vehicle capacity constraints</a:t>
            </a:r>
          </a:p>
          <a:p>
            <a:r>
              <a:rPr lang="en-US" altLang="ja-JP" sz="2600" dirty="0"/>
              <a:t>The order </a:t>
            </a:r>
          </a:p>
          <a:p>
            <a:r>
              <a:rPr lang="en-US" altLang="ja-JP" sz="2600" dirty="0"/>
              <a:t>Same vehicle visit pick-up and drop-off points</a:t>
            </a:r>
          </a:p>
          <a:p>
            <a:pPr marL="0" indent="0">
              <a:buNone/>
            </a:pPr>
            <a:r>
              <a:rPr lang="en-US" altLang="ja-JP" sz="2600" dirty="0"/>
              <a:t>We can create a solution that satisfies the above constraints.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07F696-5D24-D34B-8102-E9B2FE72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72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7545B91-0199-4BDD-A07E-89892D00D989}"/>
              </a:ext>
            </a:extLst>
          </p:cNvPr>
          <p:cNvSpPr/>
          <p:nvPr/>
        </p:nvSpPr>
        <p:spPr>
          <a:xfrm>
            <a:off x="2521390" y="2394510"/>
            <a:ext cx="4471967" cy="5839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5768599B-1D6D-4C58-9E31-F9843423573B}"/>
              </a:ext>
            </a:extLst>
          </p:cNvPr>
          <p:cNvSpPr/>
          <p:nvPr/>
        </p:nvSpPr>
        <p:spPr>
          <a:xfrm>
            <a:off x="2521390" y="3155958"/>
            <a:ext cx="4471967" cy="5839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37B2EEC-21F6-4178-9EF3-B971C1DD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example of constructing initial solution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9B70899-9752-D049-A5F1-D5827A90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2CF360-CF11-4339-B4CD-6FBE4D5D8BB1}"/>
              </a:ext>
            </a:extLst>
          </p:cNvPr>
          <p:cNvSpPr txBox="1"/>
          <p:nvPr/>
        </p:nvSpPr>
        <p:spPr>
          <a:xfrm>
            <a:off x="1514551" y="2547985"/>
            <a:ext cx="1006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vehicle 1</a:t>
            </a:r>
            <a:endParaRPr lang="ja-JP" altLang="en-US" sz="135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60A4AC-057F-4B75-B3CB-29B937EF825B}"/>
              </a:ext>
            </a:extLst>
          </p:cNvPr>
          <p:cNvSpPr txBox="1"/>
          <p:nvPr/>
        </p:nvSpPr>
        <p:spPr>
          <a:xfrm>
            <a:off x="1514551" y="3309433"/>
            <a:ext cx="1006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Vehicle 2 </a:t>
            </a:r>
            <a:endParaRPr lang="ja-JP" altLang="en-US" sz="135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DCAF6E2-06EF-43CE-90E2-7C042EA7C667}"/>
              </a:ext>
            </a:extLst>
          </p:cNvPr>
          <p:cNvSpPr/>
          <p:nvPr/>
        </p:nvSpPr>
        <p:spPr>
          <a:xfrm>
            <a:off x="2279561" y="4170295"/>
            <a:ext cx="4824981" cy="12820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635A0EF-5D85-4FC8-917F-A1A9565EB499}"/>
              </a:ext>
            </a:extLst>
          </p:cNvPr>
          <p:cNvSpPr txBox="1"/>
          <p:nvPr/>
        </p:nvSpPr>
        <p:spPr>
          <a:xfrm>
            <a:off x="2374780" y="3838285"/>
            <a:ext cx="18808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Pairs of requests</a:t>
            </a:r>
            <a:endParaRPr lang="ja-JP" altLang="en-US" sz="1350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84C56148-DDDC-4689-8154-7D1D731B4E57}"/>
              </a:ext>
            </a:extLst>
          </p:cNvPr>
          <p:cNvSpPr/>
          <p:nvPr/>
        </p:nvSpPr>
        <p:spPr>
          <a:xfrm>
            <a:off x="3254555" y="4402115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D1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2CDAFC8F-D513-496E-8C11-5054074D5883}"/>
              </a:ext>
            </a:extLst>
          </p:cNvPr>
          <p:cNvSpPr/>
          <p:nvPr/>
        </p:nvSpPr>
        <p:spPr>
          <a:xfrm>
            <a:off x="2588506" y="4414539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P1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326E8E8-027E-4E07-890B-65169A28B0EA}"/>
              </a:ext>
            </a:extLst>
          </p:cNvPr>
          <p:cNvSpPr/>
          <p:nvPr/>
        </p:nvSpPr>
        <p:spPr>
          <a:xfrm>
            <a:off x="4756003" y="4414539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D2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CE3312ED-B306-4E27-8775-F08975E2C3E1}"/>
              </a:ext>
            </a:extLst>
          </p:cNvPr>
          <p:cNvSpPr/>
          <p:nvPr/>
        </p:nvSpPr>
        <p:spPr>
          <a:xfrm>
            <a:off x="6249508" y="4407390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D3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0AA297DD-AD52-423B-92E4-7DF19B98B01A}"/>
              </a:ext>
            </a:extLst>
          </p:cNvPr>
          <p:cNvSpPr/>
          <p:nvPr/>
        </p:nvSpPr>
        <p:spPr>
          <a:xfrm>
            <a:off x="3752358" y="4908211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D4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442E9DB7-B6FE-4BC1-B12A-0418DA7BB4B0}"/>
              </a:ext>
            </a:extLst>
          </p:cNvPr>
          <p:cNvSpPr/>
          <p:nvPr/>
        </p:nvSpPr>
        <p:spPr>
          <a:xfrm>
            <a:off x="5461478" y="4887136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D5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9D0A5E1A-16FA-4D7D-9AF9-603C56E01A8A}"/>
              </a:ext>
            </a:extLst>
          </p:cNvPr>
          <p:cNvSpPr/>
          <p:nvPr/>
        </p:nvSpPr>
        <p:spPr>
          <a:xfrm>
            <a:off x="4131632" y="4432237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P2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4C429910-80B4-48B5-8180-AB3795BE972E}"/>
              </a:ext>
            </a:extLst>
          </p:cNvPr>
          <p:cNvSpPr/>
          <p:nvPr/>
        </p:nvSpPr>
        <p:spPr>
          <a:xfrm>
            <a:off x="5642359" y="4432237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P3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3B596C46-94CD-4B9B-BEB6-0179DAE5B068}"/>
              </a:ext>
            </a:extLst>
          </p:cNvPr>
          <p:cNvSpPr/>
          <p:nvPr/>
        </p:nvSpPr>
        <p:spPr>
          <a:xfrm>
            <a:off x="3160734" y="4908211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P4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BC9758A1-D8AC-42AC-B536-A2106E58A421}"/>
              </a:ext>
            </a:extLst>
          </p:cNvPr>
          <p:cNvSpPr/>
          <p:nvPr/>
        </p:nvSpPr>
        <p:spPr>
          <a:xfrm>
            <a:off x="4845452" y="4887136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P5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548A001-F050-4FAC-B8F6-572836B03B91}"/>
              </a:ext>
            </a:extLst>
          </p:cNvPr>
          <p:cNvSpPr/>
          <p:nvPr/>
        </p:nvSpPr>
        <p:spPr>
          <a:xfrm>
            <a:off x="3235261" y="2524281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D2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EB32324A-5F80-42C6-B17F-F44762749E75}"/>
              </a:ext>
            </a:extLst>
          </p:cNvPr>
          <p:cNvSpPr/>
          <p:nvPr/>
        </p:nvSpPr>
        <p:spPr>
          <a:xfrm>
            <a:off x="2636764" y="2516727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P2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ADB4C02F-651C-4387-8B69-885454568FBF}"/>
              </a:ext>
            </a:extLst>
          </p:cNvPr>
          <p:cNvSpPr/>
          <p:nvPr/>
        </p:nvSpPr>
        <p:spPr>
          <a:xfrm>
            <a:off x="4657309" y="2523692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D1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03A7F584-5D19-4365-9367-B26C6C6B8F69}"/>
              </a:ext>
            </a:extLst>
          </p:cNvPr>
          <p:cNvSpPr/>
          <p:nvPr/>
        </p:nvSpPr>
        <p:spPr>
          <a:xfrm>
            <a:off x="4050160" y="2523693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P1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B544053C-B36A-4AA2-93E1-240AD5B10F55}"/>
              </a:ext>
            </a:extLst>
          </p:cNvPr>
          <p:cNvSpPr/>
          <p:nvPr/>
        </p:nvSpPr>
        <p:spPr>
          <a:xfrm>
            <a:off x="6041509" y="2523692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D4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F8114168-D904-4C68-BA26-3C87CD067069}"/>
              </a:ext>
            </a:extLst>
          </p:cNvPr>
          <p:cNvSpPr/>
          <p:nvPr/>
        </p:nvSpPr>
        <p:spPr>
          <a:xfrm>
            <a:off x="5405415" y="2524281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P4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4154EB36-5D69-4144-83B7-7B925D8E1FD8}"/>
              </a:ext>
            </a:extLst>
          </p:cNvPr>
          <p:cNvSpPr/>
          <p:nvPr/>
        </p:nvSpPr>
        <p:spPr>
          <a:xfrm>
            <a:off x="3253090" y="3300210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D5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9C0AC7DB-C4F5-4D1F-B2D0-05B318D1400F}"/>
              </a:ext>
            </a:extLst>
          </p:cNvPr>
          <p:cNvSpPr/>
          <p:nvPr/>
        </p:nvSpPr>
        <p:spPr>
          <a:xfrm>
            <a:off x="2640848" y="3300210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P5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C88324F0-38CE-41A7-9FBA-328AC1EB2561}"/>
              </a:ext>
            </a:extLst>
          </p:cNvPr>
          <p:cNvSpPr/>
          <p:nvPr/>
        </p:nvSpPr>
        <p:spPr>
          <a:xfrm>
            <a:off x="4657309" y="3300210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D3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DC81C7CF-A34A-4A4A-97E4-7BF7BDA2F873}"/>
              </a:ext>
            </a:extLst>
          </p:cNvPr>
          <p:cNvSpPr/>
          <p:nvPr/>
        </p:nvSpPr>
        <p:spPr>
          <a:xfrm>
            <a:off x="4042138" y="3300210"/>
            <a:ext cx="5239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P3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5E89842-F09E-4DF6-917A-00D56340CA73}"/>
              </a:ext>
            </a:extLst>
          </p:cNvPr>
          <p:cNvCxnSpPr>
            <a:stCxn id="23" idx="6"/>
            <a:endCxn id="22" idx="2"/>
          </p:cNvCxnSpPr>
          <p:nvPr/>
        </p:nvCxnSpPr>
        <p:spPr>
          <a:xfrm>
            <a:off x="3160735" y="2679424"/>
            <a:ext cx="74527" cy="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F8B001A-5F88-4AF0-8C65-C26998FC90C2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3759230" y="2686390"/>
            <a:ext cx="290930" cy="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C7CDA40-4057-4A0E-B11C-03F1E2612075}"/>
              </a:ext>
            </a:extLst>
          </p:cNvPr>
          <p:cNvCxnSpPr>
            <a:cxnSpLocks/>
            <a:stCxn id="25" idx="6"/>
            <a:endCxn id="24" idx="2"/>
          </p:cNvCxnSpPr>
          <p:nvPr/>
        </p:nvCxnSpPr>
        <p:spPr>
          <a:xfrm flipV="1">
            <a:off x="4574129" y="2686390"/>
            <a:ext cx="831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BE498D7-0D85-47B4-B8F7-74D2C6B623EA}"/>
              </a:ext>
            </a:extLst>
          </p:cNvPr>
          <p:cNvCxnSpPr>
            <a:cxnSpLocks/>
            <a:stCxn id="24" idx="6"/>
            <a:endCxn id="29" idx="2"/>
          </p:cNvCxnSpPr>
          <p:nvPr/>
        </p:nvCxnSpPr>
        <p:spPr>
          <a:xfrm>
            <a:off x="5181279" y="2686390"/>
            <a:ext cx="224137" cy="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ED5BDDE-4B94-4D97-8758-B3DB5D4B7A6A}"/>
              </a:ext>
            </a:extLst>
          </p:cNvPr>
          <p:cNvCxnSpPr>
            <a:cxnSpLocks/>
            <a:stCxn id="29" idx="6"/>
            <a:endCxn id="28" idx="2"/>
          </p:cNvCxnSpPr>
          <p:nvPr/>
        </p:nvCxnSpPr>
        <p:spPr>
          <a:xfrm flipV="1">
            <a:off x="5929386" y="2686390"/>
            <a:ext cx="112124" cy="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2CDDE577-C906-41FA-8EE2-8A9C473D076D}"/>
              </a:ext>
            </a:extLst>
          </p:cNvPr>
          <p:cNvCxnSpPr>
            <a:cxnSpLocks/>
            <a:stCxn id="31" idx="6"/>
            <a:endCxn id="30" idx="2"/>
          </p:cNvCxnSpPr>
          <p:nvPr/>
        </p:nvCxnSpPr>
        <p:spPr>
          <a:xfrm>
            <a:off x="3164818" y="3462908"/>
            <a:ext cx="8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4EC57A12-DCE0-4C03-A9D0-8409BCCB9F82}"/>
              </a:ext>
            </a:extLst>
          </p:cNvPr>
          <p:cNvCxnSpPr>
            <a:cxnSpLocks/>
            <a:stCxn id="30" idx="6"/>
            <a:endCxn id="33" idx="2"/>
          </p:cNvCxnSpPr>
          <p:nvPr/>
        </p:nvCxnSpPr>
        <p:spPr>
          <a:xfrm>
            <a:off x="3777061" y="3462908"/>
            <a:ext cx="265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830D02D4-C732-4EAC-82DC-33C2DF7B9E72}"/>
              </a:ext>
            </a:extLst>
          </p:cNvPr>
          <p:cNvCxnSpPr>
            <a:cxnSpLocks/>
            <a:stCxn id="33" idx="6"/>
            <a:endCxn id="32" idx="2"/>
          </p:cNvCxnSpPr>
          <p:nvPr/>
        </p:nvCxnSpPr>
        <p:spPr>
          <a:xfrm>
            <a:off x="4566109" y="3462908"/>
            <a:ext cx="91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64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BE07E3-04C4-5B45-9C02-91B9CA7F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3BEEEB-9D7C-0844-A7C5-EC6D3B3A3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moving from solution to solution in the space of candidate solutions by applying local changes</a:t>
            </a:r>
          </a:p>
          <a:p>
            <a:r>
              <a:rPr lang="en" altLang="ja-JP" dirty="0"/>
              <a:t>Repeat until the termination condition is satisfied</a:t>
            </a:r>
          </a:p>
          <a:p>
            <a:r>
              <a:rPr kumimoji="1" lang="en-US" altLang="ja-JP" sz="2200" dirty="0"/>
              <a:t>In thi</a:t>
            </a:r>
            <a:r>
              <a:rPr lang="en-US" altLang="ja-JP" sz="2200" dirty="0"/>
              <a:t>s research, we perform </a:t>
            </a:r>
            <a:r>
              <a:rPr lang="en" altLang="ja-JP" dirty="0"/>
              <a:t>intra-route and inter-route exchange</a:t>
            </a:r>
            <a:endParaRPr kumimoji="1" lang="en-US" altLang="ja-JP" sz="2200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89CA5A-A513-8843-9176-60A487F5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25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30F011-E705-7B47-A529-CF98E994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Algorithm flow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487FF3-0C75-784E-A5AA-01BBDC288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sz="2200" dirty="0"/>
              <a:t>Construction of initial 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2200" dirty="0"/>
              <a:t>Intra-route exchange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200" dirty="0"/>
              <a:t>Inter-route exchange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2200" dirty="0"/>
              <a:t>if termination condition is satisfied exit</a:t>
            </a:r>
          </a:p>
          <a:p>
            <a:pPr marL="0" indent="0">
              <a:buNone/>
            </a:pPr>
            <a:r>
              <a:rPr lang="ja-JP" altLang="en-US" sz="2200"/>
              <a:t>       </a:t>
            </a:r>
            <a:r>
              <a:rPr lang="en-US" altLang="ja-JP" sz="2200" dirty="0"/>
              <a:t>otherwise step 3   </a:t>
            </a:r>
          </a:p>
          <a:p>
            <a:pPr marL="0" indent="0">
              <a:buNone/>
            </a:pPr>
            <a:r>
              <a:rPr kumimoji="1" lang="ja-JP" altLang="en-US"/>
              <a:t> 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69E319-6E14-3041-9D56-5879B5D3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613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215A4F-6911-9A48-B41F-F9174C04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131" y="946400"/>
            <a:ext cx="6571343" cy="1049235"/>
          </a:xfrm>
        </p:spPr>
        <p:txBody>
          <a:bodyPr/>
          <a:lstStyle/>
          <a:p>
            <a:r>
              <a:rPr kumimoji="1" lang="en-US" altLang="ja-JP" dirty="0"/>
              <a:t>Intra-route exchange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3B27E3-7C62-A14B-BF78-551CBDF51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241" y="1774899"/>
            <a:ext cx="6571343" cy="3288635"/>
          </a:xfrm>
        </p:spPr>
        <p:txBody>
          <a:bodyPr/>
          <a:lstStyle/>
          <a:p>
            <a:r>
              <a:rPr lang="en-US" altLang="ja-JP" dirty="0"/>
              <a:t>Every vertex is removed from its vehicle and reinserted.</a:t>
            </a:r>
          </a:p>
          <a:p>
            <a:r>
              <a:rPr lang="en-US" altLang="ja-JP" dirty="0"/>
              <a:t>it is reinserted in the best position so as to minimize the objective function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99880C-14FF-5A46-B764-7025829E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8B104C51-4644-C341-9D9E-341FEE2D84A8}"/>
              </a:ext>
            </a:extLst>
          </p:cNvPr>
          <p:cNvSpPr txBox="1">
            <a:spLocks/>
          </p:cNvSpPr>
          <p:nvPr/>
        </p:nvSpPr>
        <p:spPr>
          <a:xfrm>
            <a:off x="-342550" y="1739416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A0B585A-107D-A14F-AD9A-084556E0931F}"/>
              </a:ext>
            </a:extLst>
          </p:cNvPr>
          <p:cNvSpPr txBox="1">
            <a:spLocks/>
          </p:cNvSpPr>
          <p:nvPr/>
        </p:nvSpPr>
        <p:spPr>
          <a:xfrm>
            <a:off x="5462801" y="4781428"/>
            <a:ext cx="7202456" cy="2470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</p:txBody>
      </p:sp>
      <p:sp>
        <p:nvSpPr>
          <p:cNvPr id="7" name="スライド番号プレースホルダー 3">
            <a:extLst>
              <a:ext uri="{FF2B5EF4-FFF2-40B4-BE49-F238E27FC236}">
                <a16:creationId xmlns:a16="http://schemas.microsoft.com/office/drawing/2014/main" id="{86F39BAC-3607-5C45-A153-A728A5743746}"/>
              </a:ext>
            </a:extLst>
          </p:cNvPr>
          <p:cNvSpPr txBox="1">
            <a:spLocks/>
          </p:cNvSpPr>
          <p:nvPr/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ja-JP"/>
            </a:defPPr>
            <a:lvl1pPr marL="0" algn="r" defTabSz="914400" rtl="0" eaLnBrk="1" latinLnBrk="0" hangingPunct="1">
              <a:defRPr kumimoji="1"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E0C278-47E8-3649-A055-2003DC36C60A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8" name="四角形: 角を丸くする 25">
            <a:extLst>
              <a:ext uri="{FF2B5EF4-FFF2-40B4-BE49-F238E27FC236}">
                <a16:creationId xmlns:a16="http://schemas.microsoft.com/office/drawing/2014/main" id="{4B0ACF40-5E83-004F-A9D5-E64DFFB4FCBB}"/>
              </a:ext>
            </a:extLst>
          </p:cNvPr>
          <p:cNvSpPr/>
          <p:nvPr/>
        </p:nvSpPr>
        <p:spPr>
          <a:xfrm>
            <a:off x="1677839" y="3462234"/>
            <a:ext cx="5583538" cy="5839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9" name="楕円 22">
            <a:extLst>
              <a:ext uri="{FF2B5EF4-FFF2-40B4-BE49-F238E27FC236}">
                <a16:creationId xmlns:a16="http://schemas.microsoft.com/office/drawing/2014/main" id="{79C6C0F0-8DC4-2848-B704-552A7CF5B60A}"/>
              </a:ext>
            </a:extLst>
          </p:cNvPr>
          <p:cNvSpPr/>
          <p:nvPr/>
        </p:nvSpPr>
        <p:spPr>
          <a:xfrm>
            <a:off x="1692273" y="3571109"/>
            <a:ext cx="847925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200" dirty="0">
                <a:solidFill>
                  <a:schemeClr val="tx2"/>
                </a:solidFill>
              </a:rPr>
              <a:t>depot</a:t>
            </a:r>
            <a:endParaRPr lang="ja-JP" altLang="en-US" sz="1200" dirty="0">
              <a:solidFill>
                <a:schemeClr val="tx2"/>
              </a:solidFill>
            </a:endParaRPr>
          </a:p>
        </p:txBody>
      </p:sp>
      <p:sp>
        <p:nvSpPr>
          <p:cNvPr id="10" name="楕円 22">
            <a:extLst>
              <a:ext uri="{FF2B5EF4-FFF2-40B4-BE49-F238E27FC236}">
                <a16:creationId xmlns:a16="http://schemas.microsoft.com/office/drawing/2014/main" id="{AFE26CBD-35EC-914B-87DC-E7940CD72A4A}"/>
              </a:ext>
            </a:extLst>
          </p:cNvPr>
          <p:cNvSpPr/>
          <p:nvPr/>
        </p:nvSpPr>
        <p:spPr>
          <a:xfrm>
            <a:off x="6188201" y="3571109"/>
            <a:ext cx="948869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depot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16DAEFE-71C4-9041-80AB-07B4F40B084C}"/>
              </a:ext>
            </a:extLst>
          </p:cNvPr>
          <p:cNvCxnSpPr>
            <a:cxnSpLocks/>
          </p:cNvCxnSpPr>
          <p:nvPr/>
        </p:nvCxnSpPr>
        <p:spPr>
          <a:xfrm flipV="1">
            <a:off x="2593679" y="3723396"/>
            <a:ext cx="290930" cy="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22">
            <a:extLst>
              <a:ext uri="{FF2B5EF4-FFF2-40B4-BE49-F238E27FC236}">
                <a16:creationId xmlns:a16="http://schemas.microsoft.com/office/drawing/2014/main" id="{1DFA8B6D-A251-8541-BF3F-C66279008364}"/>
              </a:ext>
            </a:extLst>
          </p:cNvPr>
          <p:cNvSpPr/>
          <p:nvPr/>
        </p:nvSpPr>
        <p:spPr>
          <a:xfrm>
            <a:off x="2839674" y="3573997"/>
            <a:ext cx="500225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P1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13" name="楕円 22">
            <a:extLst>
              <a:ext uri="{FF2B5EF4-FFF2-40B4-BE49-F238E27FC236}">
                <a16:creationId xmlns:a16="http://schemas.microsoft.com/office/drawing/2014/main" id="{FE6E9CC5-7BC0-AE4B-81E3-1C92715778C9}"/>
              </a:ext>
            </a:extLst>
          </p:cNvPr>
          <p:cNvSpPr/>
          <p:nvPr/>
        </p:nvSpPr>
        <p:spPr>
          <a:xfrm>
            <a:off x="3637004" y="3570533"/>
            <a:ext cx="525903" cy="32539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D1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14" name="楕円 22">
            <a:extLst>
              <a:ext uri="{FF2B5EF4-FFF2-40B4-BE49-F238E27FC236}">
                <a16:creationId xmlns:a16="http://schemas.microsoft.com/office/drawing/2014/main" id="{DD8D49AF-83AF-7E41-B1CF-F88E4FFB17CF}"/>
              </a:ext>
            </a:extLst>
          </p:cNvPr>
          <p:cNvSpPr/>
          <p:nvPr/>
        </p:nvSpPr>
        <p:spPr>
          <a:xfrm>
            <a:off x="4487300" y="3571109"/>
            <a:ext cx="525903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P2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15" name="楕円 22">
            <a:extLst>
              <a:ext uri="{FF2B5EF4-FFF2-40B4-BE49-F238E27FC236}">
                <a16:creationId xmlns:a16="http://schemas.microsoft.com/office/drawing/2014/main" id="{4911ED31-5891-3848-A2D0-D40110DBD46E}"/>
              </a:ext>
            </a:extLst>
          </p:cNvPr>
          <p:cNvSpPr/>
          <p:nvPr/>
        </p:nvSpPr>
        <p:spPr>
          <a:xfrm>
            <a:off x="5306680" y="3586048"/>
            <a:ext cx="525903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D2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45222EF-A642-484D-A2F8-63BC4DDF23FB}"/>
              </a:ext>
            </a:extLst>
          </p:cNvPr>
          <p:cNvCxnSpPr/>
          <p:nvPr/>
        </p:nvCxnSpPr>
        <p:spPr>
          <a:xfrm>
            <a:off x="3339899" y="3723396"/>
            <a:ext cx="312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FB40F9C-E3F9-1247-A170-26013E55F47E}"/>
              </a:ext>
            </a:extLst>
          </p:cNvPr>
          <p:cNvCxnSpPr/>
          <p:nvPr/>
        </p:nvCxnSpPr>
        <p:spPr>
          <a:xfrm>
            <a:off x="4174573" y="3723396"/>
            <a:ext cx="312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45D1603-84BC-6B49-A1F0-4A9F8BFB5BE3}"/>
              </a:ext>
            </a:extLst>
          </p:cNvPr>
          <p:cNvCxnSpPr/>
          <p:nvPr/>
        </p:nvCxnSpPr>
        <p:spPr>
          <a:xfrm>
            <a:off x="4980120" y="3748746"/>
            <a:ext cx="312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4C1E756-6B5B-C241-9CA7-A5D803F465D0}"/>
              </a:ext>
            </a:extLst>
          </p:cNvPr>
          <p:cNvCxnSpPr>
            <a:cxnSpLocks/>
          </p:cNvCxnSpPr>
          <p:nvPr/>
        </p:nvCxnSpPr>
        <p:spPr>
          <a:xfrm>
            <a:off x="5847602" y="3723396"/>
            <a:ext cx="312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下矢印 19">
            <a:extLst>
              <a:ext uri="{FF2B5EF4-FFF2-40B4-BE49-F238E27FC236}">
                <a16:creationId xmlns:a16="http://schemas.microsoft.com/office/drawing/2014/main" id="{C8092DFB-1740-3647-842D-1FE84949E3F8}"/>
              </a:ext>
            </a:extLst>
          </p:cNvPr>
          <p:cNvSpPr/>
          <p:nvPr/>
        </p:nvSpPr>
        <p:spPr>
          <a:xfrm>
            <a:off x="4108957" y="4190045"/>
            <a:ext cx="315310" cy="515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5">
            <a:extLst>
              <a:ext uri="{FF2B5EF4-FFF2-40B4-BE49-F238E27FC236}">
                <a16:creationId xmlns:a16="http://schemas.microsoft.com/office/drawing/2014/main" id="{DDE07C66-37C2-2343-BF41-97B6DEF79CAA}"/>
              </a:ext>
            </a:extLst>
          </p:cNvPr>
          <p:cNvSpPr/>
          <p:nvPr/>
        </p:nvSpPr>
        <p:spPr>
          <a:xfrm>
            <a:off x="1677839" y="4840409"/>
            <a:ext cx="5583538" cy="5839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2" name="楕円 22">
            <a:extLst>
              <a:ext uri="{FF2B5EF4-FFF2-40B4-BE49-F238E27FC236}">
                <a16:creationId xmlns:a16="http://schemas.microsoft.com/office/drawing/2014/main" id="{DEAF2F1E-CF29-8C45-AA3A-583AA6D2E739}"/>
              </a:ext>
            </a:extLst>
          </p:cNvPr>
          <p:cNvSpPr/>
          <p:nvPr/>
        </p:nvSpPr>
        <p:spPr>
          <a:xfrm>
            <a:off x="1677840" y="5009711"/>
            <a:ext cx="862358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200" dirty="0">
                <a:solidFill>
                  <a:schemeClr val="tx2"/>
                </a:solidFill>
              </a:rPr>
              <a:t>depot</a:t>
            </a:r>
            <a:endParaRPr lang="ja-JP" altLang="en-US" sz="1200" dirty="0">
              <a:solidFill>
                <a:schemeClr val="tx2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D4A539A1-CE37-2A4D-8753-96F65D645C2A}"/>
              </a:ext>
            </a:extLst>
          </p:cNvPr>
          <p:cNvSpPr/>
          <p:nvPr/>
        </p:nvSpPr>
        <p:spPr>
          <a:xfrm>
            <a:off x="6274103" y="4990647"/>
            <a:ext cx="987274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depot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4" name="楕円 22">
            <a:extLst>
              <a:ext uri="{FF2B5EF4-FFF2-40B4-BE49-F238E27FC236}">
                <a16:creationId xmlns:a16="http://schemas.microsoft.com/office/drawing/2014/main" id="{ADA9F657-A397-AF40-8780-CA0489B97A0B}"/>
              </a:ext>
            </a:extLst>
          </p:cNvPr>
          <p:cNvSpPr/>
          <p:nvPr/>
        </p:nvSpPr>
        <p:spPr>
          <a:xfrm>
            <a:off x="2787065" y="5016800"/>
            <a:ext cx="500225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P1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5" name="楕円 22">
            <a:extLst>
              <a:ext uri="{FF2B5EF4-FFF2-40B4-BE49-F238E27FC236}">
                <a16:creationId xmlns:a16="http://schemas.microsoft.com/office/drawing/2014/main" id="{54D55B57-1869-5D4C-BC15-2C285A9A11FF}"/>
              </a:ext>
            </a:extLst>
          </p:cNvPr>
          <p:cNvSpPr/>
          <p:nvPr/>
        </p:nvSpPr>
        <p:spPr>
          <a:xfrm>
            <a:off x="3568163" y="5016800"/>
            <a:ext cx="500225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P2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6" name="楕円 22">
            <a:extLst>
              <a:ext uri="{FF2B5EF4-FFF2-40B4-BE49-F238E27FC236}">
                <a16:creationId xmlns:a16="http://schemas.microsoft.com/office/drawing/2014/main" id="{36E9D02F-A5FD-2D4F-8B1C-534654C32809}"/>
              </a:ext>
            </a:extLst>
          </p:cNvPr>
          <p:cNvSpPr/>
          <p:nvPr/>
        </p:nvSpPr>
        <p:spPr>
          <a:xfrm>
            <a:off x="5300246" y="4995013"/>
            <a:ext cx="538770" cy="325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D2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sp>
        <p:nvSpPr>
          <p:cNvPr id="27" name="楕円 22">
            <a:extLst>
              <a:ext uri="{FF2B5EF4-FFF2-40B4-BE49-F238E27FC236}">
                <a16:creationId xmlns:a16="http://schemas.microsoft.com/office/drawing/2014/main" id="{55C43DED-A2F6-0141-B63B-C34B0191F873}"/>
              </a:ext>
            </a:extLst>
          </p:cNvPr>
          <p:cNvSpPr/>
          <p:nvPr/>
        </p:nvSpPr>
        <p:spPr>
          <a:xfrm>
            <a:off x="4438633" y="5013807"/>
            <a:ext cx="540922" cy="32539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350" dirty="0">
                <a:solidFill>
                  <a:schemeClr val="tx2"/>
                </a:solidFill>
              </a:rPr>
              <a:t>D1</a:t>
            </a:r>
            <a:endParaRPr lang="ja-JP" altLang="en-US" sz="1350" dirty="0">
              <a:solidFill>
                <a:schemeClr val="tx2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899975A-E999-5F42-A033-5FDE79057477}"/>
              </a:ext>
            </a:extLst>
          </p:cNvPr>
          <p:cNvCxnSpPr>
            <a:cxnSpLocks/>
          </p:cNvCxnSpPr>
          <p:nvPr/>
        </p:nvCxnSpPr>
        <p:spPr>
          <a:xfrm flipV="1">
            <a:off x="2483426" y="5153527"/>
            <a:ext cx="290930" cy="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689B70E-8CCC-CA47-9927-5603E0F994A9}"/>
              </a:ext>
            </a:extLst>
          </p:cNvPr>
          <p:cNvCxnSpPr>
            <a:cxnSpLocks/>
          </p:cNvCxnSpPr>
          <p:nvPr/>
        </p:nvCxnSpPr>
        <p:spPr>
          <a:xfrm flipV="1">
            <a:off x="3279390" y="5153345"/>
            <a:ext cx="290930" cy="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0D05AA4-8C08-ED44-AFB3-506224570607}"/>
              </a:ext>
            </a:extLst>
          </p:cNvPr>
          <p:cNvCxnSpPr>
            <a:cxnSpLocks/>
          </p:cNvCxnSpPr>
          <p:nvPr/>
        </p:nvCxnSpPr>
        <p:spPr>
          <a:xfrm flipV="1">
            <a:off x="4092877" y="5193982"/>
            <a:ext cx="290930" cy="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8746C023-BFA9-9646-B56C-6BF765318B39}"/>
              </a:ext>
            </a:extLst>
          </p:cNvPr>
          <p:cNvCxnSpPr>
            <a:cxnSpLocks/>
          </p:cNvCxnSpPr>
          <p:nvPr/>
        </p:nvCxnSpPr>
        <p:spPr>
          <a:xfrm flipV="1">
            <a:off x="4976056" y="5172115"/>
            <a:ext cx="290930" cy="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B332715-44C7-984C-82BA-48F8702747B4}"/>
              </a:ext>
            </a:extLst>
          </p:cNvPr>
          <p:cNvCxnSpPr>
            <a:cxnSpLocks/>
          </p:cNvCxnSpPr>
          <p:nvPr/>
        </p:nvCxnSpPr>
        <p:spPr>
          <a:xfrm flipV="1">
            <a:off x="5897271" y="5169858"/>
            <a:ext cx="290930" cy="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4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620F9-FF1B-EB48-BEEA-0AD08BE7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Outline</a:t>
            </a:r>
            <a:endParaRPr kumimoji="1" lang="ja-JP" altLang="en-US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4200EE-DBCF-E441-81DD-68CB536D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131" y="1906128"/>
            <a:ext cx="6571343" cy="3288635"/>
          </a:xfrm>
        </p:spPr>
        <p:txBody>
          <a:bodyPr>
            <a:normAutofit/>
          </a:bodyPr>
          <a:lstStyle/>
          <a:p>
            <a:r>
              <a:rPr lang="en-US" altLang="ja-JP" sz="2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Background</a:t>
            </a:r>
          </a:p>
          <a:p>
            <a:r>
              <a:rPr lang="en-US" altLang="ja-JP" sz="2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Introduction</a:t>
            </a:r>
          </a:p>
          <a:p>
            <a:pPr lvl="1"/>
            <a:r>
              <a:rPr lang="en-US" altLang="ja-JP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pickup and delivery problem</a:t>
            </a:r>
          </a:p>
          <a:p>
            <a:pPr lvl="1"/>
            <a:r>
              <a:rPr lang="en-US" altLang="ja-JP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dial-a-ride problem</a:t>
            </a:r>
          </a:p>
          <a:p>
            <a:pPr lvl="1"/>
            <a:r>
              <a:rPr lang="en-US" altLang="ja-JP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complexity of dial-a-ride problem</a:t>
            </a:r>
          </a:p>
          <a:p>
            <a:r>
              <a:rPr lang="en-US" altLang="ja-JP" sz="2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Proposed method</a:t>
            </a:r>
          </a:p>
          <a:p>
            <a:r>
              <a:rPr lang="en-US" altLang="ja-JP" sz="2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Summary and future work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E300B5-C01A-AA46-83D9-BAE42D68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632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BD6189-4060-D04C-BAA1-F512C246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Inter-route exchange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8C76B8-E5B2-7F4D-911B-983470C02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76" y="1791650"/>
            <a:ext cx="7891485" cy="3967881"/>
          </a:xfrm>
        </p:spPr>
        <p:txBody>
          <a:bodyPr>
            <a:noAutofit/>
          </a:bodyPr>
          <a:lstStyle/>
          <a:p>
            <a:r>
              <a:rPr lang="en-US" altLang="ja-JP" dirty="0"/>
              <a:t>Insertion exchange</a:t>
            </a:r>
          </a:p>
          <a:p>
            <a:pPr marL="0" indent="0">
              <a:buNone/>
            </a:pPr>
            <a:r>
              <a:rPr kumimoji="1" lang="ja-JP" altLang="en-US"/>
              <a:t>   </a:t>
            </a:r>
            <a:r>
              <a:rPr lang="en-US" altLang="ja-JP" dirty="0"/>
              <a:t>removing a vertex pair and reinserts in a different route</a:t>
            </a:r>
            <a:endParaRPr kumimoji="1" lang="en-US" altLang="ja-JP" dirty="0"/>
          </a:p>
          <a:p>
            <a:r>
              <a:rPr lang="en-US" altLang="ja-JP" dirty="0"/>
              <a:t>Swap exchange</a:t>
            </a:r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en-US" altLang="ja-JP" dirty="0"/>
              <a:t>Swapping two pairs of vertices between two routes</a:t>
            </a:r>
          </a:p>
          <a:p>
            <a:endParaRPr lang="en-US" altLang="ja-JP" dirty="0"/>
          </a:p>
          <a:p>
            <a:r>
              <a:rPr lang="en-US" altLang="ja-JP" dirty="0"/>
              <a:t>In both exchange operation, vertices are inserted in the best position as to minimize the objective function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ED8FAD-5288-0F47-AE30-E58E5ED7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158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AC1C5-E6D4-774B-A418-22332888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Relaxation of constraints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F18883B-C7E5-B442-B4EC-35291FD899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8684" y="2039510"/>
                <a:ext cx="6571343" cy="328863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en-US" altLang="ja-JP" sz="2200" dirty="0">
                    <a:latin typeface="+mn-ea"/>
                  </a:rPr>
                  <a:t>We allow the possibility of exploring infeasible solutions during the search.</a:t>
                </a:r>
              </a:p>
              <a:p>
                <a:pPr marL="0" indent="0">
                  <a:buNone/>
                </a:pPr>
                <a:r>
                  <a:rPr lang="en-US" altLang="ja-JP" sz="2200" dirty="0"/>
                  <a:t> H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200" dirty="0">
                    <a:latin typeface="+mn-ea"/>
                  </a:rPr>
                  <a:t>: penalty when exploring infeasible solution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ja-JP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Η</m:t>
                          </m:r>
                        </m:e>
                        <m:sub>
                          <m:r>
                            <a:rPr lang="en-US" altLang="ja-JP" sz="2200" i="1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en-US" altLang="ja-JP" sz="22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Number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passengers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on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board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beyond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capacity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after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vehicle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k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visits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th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point</m:t>
                      </m:r>
                      <m:r>
                        <m:rPr>
                          <m:nor/>
                        </m:rPr>
                        <a:rPr lang="en-US" altLang="ja-JP" sz="2200" dirty="0">
                          <a:latin typeface="+mn-ea"/>
                        </a:rPr>
                        <m:t>.</m:t>
                      </m:r>
                    </m:oMath>
                  </m:oMathPara>
                </a14:m>
                <a:endParaRPr lang="en-US" altLang="ja-JP" sz="2200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Η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F18883B-C7E5-B442-B4EC-35291FD899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8684" y="2039510"/>
                <a:ext cx="6571343" cy="3288635"/>
              </a:xfrm>
              <a:blipFill>
                <a:blip r:embed="rId2"/>
                <a:stretch>
                  <a:fillRect l="-965" t="-385" b="-51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2287E0-362E-DD46-AB5C-EDC43AAA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649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31DFEE-A849-A44B-9886-B4D0DB38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Evaluation function</a:t>
            </a:r>
            <a:br>
              <a:rPr kumimoji="1" lang="en-US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DCB015B-A78C-FC46-856F-AEA9CAAE7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8684" y="1906129"/>
                <a:ext cx="6571343" cy="41265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kumimoji="1" lang="en-US" altLang="ja-JP" dirty="0"/>
                  <a:t>: the penalty function during the search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𝛽𝜏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kumimoji="1" lang="el-GR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en-US" altLang="ja-JP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ja-JP" dirty="0">
                    <a:latin typeface="+mn-ea"/>
                  </a:rPr>
                  <a:t>total route length</a:t>
                </a:r>
                <a:endParaRPr kumimoji="1" lang="en-US" altLang="ja-JP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kumimoji="1"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lang="en-US" altLang="ja-JP" dirty="0"/>
                  <a:t>users’ dissatisfaction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kumimoji="1" lang="en-US" altLang="ja-JP" dirty="0"/>
                  <a:t>: capacity constraint penalty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en-US" altLang="ja-JP" dirty="0"/>
                  <a:t> constants)</a:t>
                </a:r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DCB015B-A78C-FC46-856F-AEA9CAAE7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8684" y="1906129"/>
                <a:ext cx="6571343" cy="4126536"/>
              </a:xfrm>
              <a:blipFill>
                <a:blip r:embed="rId3"/>
                <a:stretch>
                  <a:fillRect l="-3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B66DB9-4402-4346-BE8A-66758141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047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431330-6F27-954C-B476-DE1BD4ED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Optimal start time of services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E9E900-65AB-2742-A106-B31492A26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 every iterations, we have to determine the optimal time of services at every visiting points.</a:t>
            </a:r>
          </a:p>
          <a:p>
            <a:r>
              <a:rPr lang="en-US" altLang="ja-JP" dirty="0"/>
              <a:t>The objective function and constraints can be expressed as </a:t>
            </a:r>
            <a:r>
              <a:rPr lang="en" altLang="ja-JP" dirty="0"/>
              <a:t>linear equations</a:t>
            </a:r>
            <a:r>
              <a:rPr lang="en-US" altLang="ja-JP" dirty="0"/>
              <a:t> </a:t>
            </a:r>
          </a:p>
          <a:p>
            <a:r>
              <a:rPr lang="en" altLang="ja-JP" dirty="0"/>
              <a:t>We formulate it as a linear programming problem</a:t>
            </a:r>
            <a:r>
              <a:rPr lang="en-US" altLang="ja-JP" dirty="0"/>
              <a:t> </a:t>
            </a:r>
          </a:p>
          <a:p>
            <a:r>
              <a:rPr lang="en-US" altLang="ja-JP" dirty="0"/>
              <a:t>In this research, we use </a:t>
            </a:r>
            <a:r>
              <a:rPr lang="en-US" altLang="ja-JP" dirty="0" err="1"/>
              <a:t>gurobi</a:t>
            </a:r>
            <a:r>
              <a:rPr lang="en-US" altLang="ja-JP" dirty="0"/>
              <a:t> optimizer (</a:t>
            </a:r>
            <a:r>
              <a:rPr lang="en-US" altLang="ja-JP" dirty="0" err="1"/>
              <a:t>ver</a:t>
            </a:r>
            <a:r>
              <a:rPr lang="en-US" altLang="ja-JP" dirty="0"/>
              <a:t> 9.0.0)</a:t>
            </a:r>
            <a:endParaRPr lang="en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CC7825-9B01-8A47-B19B-E5347686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849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C7729021-63D3-234C-9406-2BF90F908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046528"/>
              </p:ext>
            </p:extLst>
          </p:nvPr>
        </p:nvGraphicFramePr>
        <p:xfrm>
          <a:off x="397824" y="1232274"/>
          <a:ext cx="8062048" cy="4121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203">
                  <a:extLst>
                    <a:ext uri="{9D8B030D-6E8A-4147-A177-3AD203B41FA5}">
                      <a16:colId xmlns:a16="http://schemas.microsoft.com/office/drawing/2014/main" val="3067472456"/>
                    </a:ext>
                  </a:extLst>
                </a:gridCol>
                <a:gridCol w="1270659">
                  <a:extLst>
                    <a:ext uri="{9D8B030D-6E8A-4147-A177-3AD203B41FA5}">
                      <a16:colId xmlns:a16="http://schemas.microsoft.com/office/drawing/2014/main" val="2482243895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348079041"/>
                    </a:ext>
                  </a:extLst>
                </a:gridCol>
                <a:gridCol w="938150">
                  <a:extLst>
                    <a:ext uri="{9D8B030D-6E8A-4147-A177-3AD203B41FA5}">
                      <a16:colId xmlns:a16="http://schemas.microsoft.com/office/drawing/2014/main" val="2295132505"/>
                    </a:ext>
                  </a:extLst>
                </a:gridCol>
                <a:gridCol w="1104406">
                  <a:extLst>
                    <a:ext uri="{9D8B030D-6E8A-4147-A177-3AD203B41FA5}">
                      <a16:colId xmlns:a16="http://schemas.microsoft.com/office/drawing/2014/main" val="3700408153"/>
                    </a:ext>
                  </a:extLst>
                </a:gridCol>
                <a:gridCol w="902524">
                  <a:extLst>
                    <a:ext uri="{9D8B030D-6E8A-4147-A177-3AD203B41FA5}">
                      <a16:colId xmlns:a16="http://schemas.microsoft.com/office/drawing/2014/main" val="2489046969"/>
                    </a:ext>
                  </a:extLst>
                </a:gridCol>
                <a:gridCol w="1294411">
                  <a:extLst>
                    <a:ext uri="{9D8B030D-6E8A-4147-A177-3AD203B41FA5}">
                      <a16:colId xmlns:a16="http://schemas.microsoft.com/office/drawing/2014/main" val="4233022040"/>
                    </a:ext>
                  </a:extLst>
                </a:gridCol>
                <a:gridCol w="954666">
                  <a:extLst>
                    <a:ext uri="{9D8B030D-6E8A-4147-A177-3AD203B41FA5}">
                      <a16:colId xmlns:a16="http://schemas.microsoft.com/office/drawing/2014/main" val="1447902104"/>
                    </a:ext>
                  </a:extLst>
                </a:gridCol>
              </a:tblGrid>
              <a:tr h="385951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Size </a:t>
                      </a:r>
                      <a:endParaRPr kumimoji="1" lang="ja-JP" altLang="en-US" sz="140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Our propose</a:t>
                      </a:r>
                      <a:endParaRPr kumimoji="1" lang="ja-JP" altLang="en-US" sz="140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cordeau</a:t>
                      </a:r>
                      <a:endParaRPr kumimoji="1" lang="ja-JP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3501601"/>
                  </a:ext>
                </a:extLst>
              </a:tr>
              <a:tr h="686069">
                <a:tc>
                  <a:txBody>
                    <a:bodyPr/>
                    <a:lstStyle/>
                    <a:p>
                      <a:pPr algn="ctr"/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err="1"/>
                        <a:t>num</a:t>
                      </a:r>
                      <a:r>
                        <a:rPr kumimoji="1" lang="en-US" altLang="ja-JP" sz="1800" dirty="0"/>
                        <a:t> of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customers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err="1"/>
                        <a:t>Num</a:t>
                      </a:r>
                      <a:r>
                        <a:rPr kumimoji="1" lang="en-US" altLang="ja-JP" sz="1800" dirty="0"/>
                        <a:t> of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vehicles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route 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length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penalty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GAP (%)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err="1"/>
                        <a:t>Num</a:t>
                      </a:r>
                      <a:r>
                        <a:rPr kumimoji="1" lang="en-US" altLang="ja-JP" sz="1800" dirty="0"/>
                        <a:t> of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iteration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Route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length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00060795"/>
                  </a:ext>
                </a:extLst>
              </a:tr>
              <a:tr h="3811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r1a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24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3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209.39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0.00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10.1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292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190.02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52873157"/>
                  </a:ext>
                </a:extLst>
              </a:tr>
              <a:tr h="3811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r1b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24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3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207.15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0.00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25.8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204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164.46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95667888"/>
                  </a:ext>
                </a:extLst>
              </a:tr>
              <a:tr h="3811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r2a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48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5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354.76</a:t>
                      </a:r>
                      <a:endParaRPr kumimoji="1" lang="ja-JP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0.00</a:t>
                      </a:r>
                      <a:endParaRPr kumimoji="1" lang="ja-JP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17.1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1172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302.08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23180184"/>
                  </a:ext>
                </a:extLst>
              </a:tr>
              <a:tr h="3811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r2b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48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5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376.21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0.00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27.0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762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296.06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45562915"/>
                  </a:ext>
                </a:extLst>
              </a:tr>
              <a:tr h="3811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r3a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72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7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698.78</a:t>
                      </a:r>
                      <a:endParaRPr kumimoji="1" lang="ja-JP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0.00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31.2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4653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532.08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257345316"/>
                  </a:ext>
                </a:extLst>
              </a:tr>
              <a:tr h="3811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r3b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72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7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662.65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0.00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34.2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1826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493.30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23082997"/>
                  </a:ext>
                </a:extLst>
              </a:tr>
              <a:tr h="3811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r4a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96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9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881.69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0.00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53.8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3092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572.68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872839470"/>
                  </a:ext>
                </a:extLst>
              </a:tr>
              <a:tr h="3811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r4b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96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9</a:t>
                      </a:r>
                      <a:endParaRPr kumimoji="1" lang="ja-JP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769.49</a:t>
                      </a:r>
                      <a:endParaRPr kumimoji="1" lang="ja-JP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0.00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43.7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2201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535.90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94476806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390D001-9F4C-A94C-8CCE-9A325D66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920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BEE80E-E9F3-6F49-96BF-8F8A1EBD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905FFE-5F61-E341-8EE5-BC8A3B78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84" y="2167385"/>
            <a:ext cx="6887160" cy="3288635"/>
          </a:xfrm>
        </p:spPr>
        <p:txBody>
          <a:bodyPr/>
          <a:lstStyle/>
          <a:p>
            <a:r>
              <a:rPr lang="en-US" altLang="ja-JP" dirty="0"/>
              <a:t>We use insertion exchange for inter-route operation</a:t>
            </a:r>
            <a:endParaRPr kumimoji="1" lang="en-US" altLang="ja-JP" dirty="0"/>
          </a:p>
          <a:p>
            <a:r>
              <a:rPr kumimoji="1" lang="en-US" altLang="ja-JP" dirty="0"/>
              <a:t>We confirmed that we get solutions with 0 penalty.</a:t>
            </a:r>
            <a:endParaRPr lang="en-US" altLang="ja-JP" dirty="0"/>
          </a:p>
          <a:p>
            <a:r>
              <a:rPr lang="en-US" altLang="ja-JP" dirty="0"/>
              <a:t>we find solutions about 30% difference from previous research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69F57-B21E-EA4B-B551-35E759FE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519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8EFACF-2520-3040-BBAA-E5DABC01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Approaches to reduce calculation time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9DBA1E-F62C-C640-A18C-0FCE92021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 took too much time to find solutions.</a:t>
            </a:r>
            <a:endParaRPr kumimoji="1" lang="en-US" altLang="ja-JP" dirty="0"/>
          </a:p>
          <a:p>
            <a:r>
              <a:rPr kumimoji="1" lang="en-US" altLang="ja-JP" dirty="0"/>
              <a:t>Before trying some heuristic approaches,  </a:t>
            </a:r>
            <a:r>
              <a:rPr lang="en-US" altLang="ja-JP" dirty="0"/>
              <a:t>we</a:t>
            </a:r>
            <a:r>
              <a:rPr kumimoji="1" lang="en-US" altLang="ja-JP" dirty="0"/>
              <a:t> tried three different ways to store the information in </a:t>
            </a:r>
            <a:r>
              <a:rPr kumimoji="1" lang="en-US" altLang="ja-JP" dirty="0" err="1"/>
              <a:t>gurobi</a:t>
            </a:r>
            <a:r>
              <a:rPr kumimoji="1" lang="en-US" altLang="ja-JP" dirty="0"/>
              <a:t> optimizer.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0D7F5A-14D2-8943-B561-C4D8938E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533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2729B-3CF7-CE40-BFFD-015CC918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Three different approaches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056322-D4FA-724A-AD5A-6578B5C33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Storing all </a:t>
            </a:r>
            <a:r>
              <a:rPr lang="en-US" altLang="ja-JP" dirty="0"/>
              <a:t>information in one  model and calculate the start time at all vertices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Storing the information in multiple models and calculate the start time at the vertices of routes where the order changes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Storing all information in one  model and calculate the start time at the vertices where the order in route changes</a:t>
            </a:r>
          </a:p>
          <a:p>
            <a:pPr marL="457200" indent="-457200">
              <a:buFont typeface="+mj-lt"/>
              <a:buAutoNum type="arabicPeriod"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A9EA8C-7D9C-CE4B-A00F-982B0297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149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C7729021-63D3-234C-9406-2BF90F908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82226"/>
              </p:ext>
            </p:extLst>
          </p:nvPr>
        </p:nvGraphicFramePr>
        <p:xfrm>
          <a:off x="397823" y="1232273"/>
          <a:ext cx="7713023" cy="4301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973">
                  <a:extLst>
                    <a:ext uri="{9D8B030D-6E8A-4147-A177-3AD203B41FA5}">
                      <a16:colId xmlns:a16="http://schemas.microsoft.com/office/drawing/2014/main" val="3067472456"/>
                    </a:ext>
                  </a:extLst>
                </a:gridCol>
                <a:gridCol w="1197765">
                  <a:extLst>
                    <a:ext uri="{9D8B030D-6E8A-4147-A177-3AD203B41FA5}">
                      <a16:colId xmlns:a16="http://schemas.microsoft.com/office/drawing/2014/main" val="2482243895"/>
                    </a:ext>
                  </a:extLst>
                </a:gridCol>
                <a:gridCol w="1068779">
                  <a:extLst>
                    <a:ext uri="{9D8B030D-6E8A-4147-A177-3AD203B41FA5}">
                      <a16:colId xmlns:a16="http://schemas.microsoft.com/office/drawing/2014/main" val="1348079041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1447902104"/>
                    </a:ext>
                  </a:extLst>
                </a:gridCol>
                <a:gridCol w="1187533">
                  <a:extLst>
                    <a:ext uri="{9D8B030D-6E8A-4147-A177-3AD203B41FA5}">
                      <a16:colId xmlns:a16="http://schemas.microsoft.com/office/drawing/2014/main" val="4046541992"/>
                    </a:ext>
                  </a:extLst>
                </a:gridCol>
                <a:gridCol w="1273845">
                  <a:extLst>
                    <a:ext uri="{9D8B030D-6E8A-4147-A177-3AD203B41FA5}">
                      <a16:colId xmlns:a16="http://schemas.microsoft.com/office/drawing/2014/main" val="1004671533"/>
                    </a:ext>
                  </a:extLst>
                </a:gridCol>
                <a:gridCol w="1101219">
                  <a:extLst>
                    <a:ext uri="{9D8B030D-6E8A-4147-A177-3AD203B41FA5}">
                      <a16:colId xmlns:a16="http://schemas.microsoft.com/office/drawing/2014/main" val="1330674970"/>
                    </a:ext>
                  </a:extLst>
                </a:gridCol>
              </a:tblGrid>
              <a:tr h="472195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 </a:t>
                      </a:r>
                      <a:endParaRPr kumimoji="1" lang="ja-JP" altLang="en-US" sz="140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Approach 1</a:t>
                      </a:r>
                      <a:endParaRPr kumimoji="1" lang="ja-JP" altLang="en-US" sz="140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Approach 2</a:t>
                      </a:r>
                      <a:endParaRPr kumimoji="1" lang="ja-JP" altLang="en-US" sz="140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Approach 3</a:t>
                      </a:r>
                      <a:endParaRPr kumimoji="1" lang="ja-JP" altLang="en-US" sz="140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3501601"/>
                  </a:ext>
                </a:extLst>
              </a:tr>
              <a:tr h="839377">
                <a:tc>
                  <a:txBody>
                    <a:bodyPr/>
                    <a:lstStyle/>
                    <a:p>
                      <a:pPr algn="ctr"/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Route 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length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err="1"/>
                        <a:t>Cpu</a:t>
                      </a:r>
                      <a:r>
                        <a:rPr kumimoji="1" lang="en-US" altLang="ja-JP" sz="18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time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Route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length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err="1"/>
                        <a:t>cpu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en-US" altLang="ja-JP" sz="1800" dirty="0"/>
                        <a:t>time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Route 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length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err="1"/>
                        <a:t>Cpu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en-US" altLang="ja-JP" sz="1800" dirty="0"/>
                        <a:t>time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00060795"/>
                  </a:ext>
                </a:extLst>
              </a:tr>
              <a:tr h="4663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r1a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1800" dirty="0"/>
                        <a:t>219.27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1800" dirty="0"/>
                        <a:t>117.14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237.30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154.22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232.51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105.23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52873157"/>
                  </a:ext>
                </a:extLst>
              </a:tr>
              <a:tr h="466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r1b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1800" dirty="0"/>
                        <a:t>208.56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1800" dirty="0"/>
                        <a:t>183.03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254.11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124.93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206.52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117.26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95667888"/>
                  </a:ext>
                </a:extLst>
              </a:tr>
              <a:tr h="51923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r2a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431.61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1800" dirty="0"/>
                        <a:t>847.93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437.01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1136.47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437.98</a:t>
                      </a:r>
                      <a:endParaRPr kumimoji="1" lang="ja-JP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877.47</a:t>
                      </a:r>
                      <a:endParaRPr kumimoji="1" lang="ja-JP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23180184"/>
                  </a:ext>
                </a:extLst>
              </a:tr>
              <a:tr h="503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r2b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1800" dirty="0"/>
                        <a:t>402.11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1800" dirty="0"/>
                        <a:t>843.17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465.56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1311.07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421.96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1110.43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45562915"/>
                  </a:ext>
                </a:extLst>
              </a:tr>
              <a:tr h="4887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r3a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1800" dirty="0"/>
                        <a:t>779.04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1800" dirty="0"/>
                        <a:t>3404.06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825.01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3901.42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806.99</a:t>
                      </a:r>
                      <a:endParaRPr kumimoji="1" lang="ja-JP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3155.24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257345316"/>
                  </a:ext>
                </a:extLst>
              </a:tr>
              <a:tr h="546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r3b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1800" dirty="0"/>
                        <a:t>697.87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3231.22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817.24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3948.20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767.10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3674.59</a:t>
                      </a:r>
                      <a:endParaRPr kumimoji="1" lang="ja-JP" altLang="en-US" sz="1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23082997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390D001-9F4C-A94C-8CCE-9A325D66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150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E875FC-6C46-E342-AC5D-939ECB0D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New approach to calculate</a:t>
            </a:r>
            <a:r>
              <a:rPr lang="en-US" altLang="ja-JP" dirty="0"/>
              <a:t> optimal start time of services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8BB851-94F2-9B42-BACC-95B09FAA7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it takes too much time to calculate optimal start time using LP solver at each iteration</a:t>
            </a:r>
          </a:p>
          <a:p>
            <a:r>
              <a:rPr lang="en-US" altLang="ja-JP" dirty="0"/>
              <a:t>By using approach by </a:t>
            </a:r>
            <a:r>
              <a:rPr lang="en" altLang="ja-JP" dirty="0"/>
              <a:t>T. Ibaraki</a:t>
            </a:r>
            <a:r>
              <a:rPr lang="en-US" altLang="ja-JP" baseline="30000" dirty="0"/>
              <a:t> [1]</a:t>
            </a:r>
            <a:r>
              <a:rPr lang="en" altLang="ja-JP" dirty="0"/>
              <a:t>, we assume that we can reduce the calculation time</a:t>
            </a:r>
          </a:p>
          <a:p>
            <a:r>
              <a:rPr lang="en" altLang="ja-JP" dirty="0"/>
              <a:t>I and </a:t>
            </a:r>
            <a:r>
              <a:rPr lang="ja-JP" altLang="en-US"/>
              <a:t>佐藤くん</a:t>
            </a:r>
            <a:r>
              <a:rPr lang="en-US" altLang="ja-JP" dirty="0"/>
              <a:t> will work together on this approach.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C7A476-B585-BA41-8434-8A8043CC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B8E9CD-7769-C545-9458-AE4FFDFA9798}"/>
              </a:ext>
            </a:extLst>
          </p:cNvPr>
          <p:cNvSpPr txBox="1"/>
          <p:nvPr/>
        </p:nvSpPr>
        <p:spPr>
          <a:xfrm>
            <a:off x="380011" y="5132854"/>
            <a:ext cx="876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[1]</a:t>
            </a:r>
            <a:r>
              <a:rPr lang="en" altLang="ja-JP" dirty="0"/>
              <a:t> </a:t>
            </a:r>
            <a:r>
              <a:rPr lang="en" altLang="ja-JP" dirty="0" err="1"/>
              <a:t>T.Ibaraki</a:t>
            </a:r>
            <a:r>
              <a:rPr lang="en" altLang="ja-JP" dirty="0"/>
              <a:t>, Effective Local Search Algorithms for Routing and Scheduling Problems with General Time-Window Constraints</a:t>
            </a:r>
            <a:endParaRPr lang="ja-JP" altLang="en-US" i="1"/>
          </a:p>
        </p:txBody>
      </p:sp>
    </p:spTree>
    <p:extLst>
      <p:ext uri="{BB962C8B-B14F-4D97-AF65-F5344CB8AC3E}">
        <p14:creationId xmlns:p14="http://schemas.microsoft.com/office/powerpoint/2010/main" val="225245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C755-861F-684E-9E92-3B79BB40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Background</a:t>
            </a:r>
            <a:endParaRPr kumimoji="1" lang="ja-JP" altLang="en-US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AF48EE-FE75-554F-9CD2-C826D737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84" y="1883606"/>
            <a:ext cx="6571343" cy="3288635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Users specify the location and time</a:t>
            </a:r>
          </a:p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Multiple users share the same vehicles</a:t>
            </a:r>
          </a:p>
          <a:p>
            <a:pPr marL="0" indent="0">
              <a:buNone/>
            </a:pPr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These demand are increasing as traffic in urban areas increases in recent years.</a:t>
            </a:r>
          </a:p>
          <a:p>
            <a:pPr marL="0" indent="0">
              <a:buNone/>
            </a:pPr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Such features arise in services such as,</a:t>
            </a:r>
          </a:p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Share taxi service,</a:t>
            </a:r>
          </a:p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Health care service.</a:t>
            </a:r>
          </a:p>
          <a:p>
            <a:endParaRPr lang="en-US" altLang="ja-JP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6B801B-E365-A44E-844C-EF6A1479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166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E93B3F-5CE0-2644-86BE-1E47384B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and 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7F1948-CA73-8D42-8649-62CDBA381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955" y="1658834"/>
            <a:ext cx="7202456" cy="318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dirty="0"/>
              <a:t>Summary</a:t>
            </a:r>
          </a:p>
          <a:p>
            <a:r>
              <a:rPr lang="en-US" altLang="ja-JP" dirty="0"/>
              <a:t>We got solutions about 30% difference from previous research using LP solver</a:t>
            </a:r>
          </a:p>
          <a:p>
            <a:r>
              <a:rPr lang="en-US" altLang="ja-JP" dirty="0"/>
              <a:t>We tried 3 different approaches to  reduce calculate time, however, none of them worked.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Future work</a:t>
            </a:r>
          </a:p>
          <a:p>
            <a:r>
              <a:rPr lang="en-US" altLang="ja-JP" dirty="0"/>
              <a:t>reducing calculation time.</a:t>
            </a:r>
          </a:p>
          <a:p>
            <a:r>
              <a:rPr lang="en-US" altLang="ja-JP" dirty="0"/>
              <a:t>Improving routes using heuristic approach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67932B-36B8-A241-B610-9254D219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28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63044-F3C6-2942-9324-39DBDA3E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Background</a:t>
            </a:r>
            <a:endParaRPr kumimoji="1" lang="ja-JP" altLang="en-US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B2338-E7A7-4041-9851-DDF4C4244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By finding optimal routes in these services,</a:t>
            </a:r>
          </a:p>
          <a:p>
            <a:pPr marL="0" indent="0">
              <a:buNone/>
            </a:pPr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efficient services would be provided for both users and service providers </a:t>
            </a:r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447FB4-9446-5348-AF1C-8AF03EFA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FEE9C46-5009-D848-9332-070478566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649" y="2167385"/>
            <a:ext cx="2123029" cy="1889496"/>
          </a:xfrm>
          <a:prstGeom prst="rect">
            <a:avLst/>
          </a:prstGeom>
        </p:spPr>
      </p:pic>
      <p:sp>
        <p:nvSpPr>
          <p:cNvPr id="7" name="円形吹き出し 6">
            <a:extLst>
              <a:ext uri="{FF2B5EF4-FFF2-40B4-BE49-F238E27FC236}">
                <a16:creationId xmlns:a16="http://schemas.microsoft.com/office/drawing/2014/main" id="{155315B6-B049-1346-9A20-3CD28DB45876}"/>
              </a:ext>
            </a:extLst>
          </p:cNvPr>
          <p:cNvSpPr/>
          <p:nvPr/>
        </p:nvSpPr>
        <p:spPr>
          <a:xfrm flipH="1">
            <a:off x="1202256" y="1536826"/>
            <a:ext cx="2758822" cy="1183054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4AC56B8C-B528-AE41-BADE-8E7F310FABEA}"/>
              </a:ext>
            </a:extLst>
          </p:cNvPr>
          <p:cNvSpPr/>
          <p:nvPr/>
        </p:nvSpPr>
        <p:spPr>
          <a:xfrm>
            <a:off x="5224162" y="1523148"/>
            <a:ext cx="2868803" cy="1177479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2AD02C7-5EE3-0B47-B6E2-129072F4F650}"/>
              </a:ext>
            </a:extLst>
          </p:cNvPr>
          <p:cNvSpPr txBox="1"/>
          <p:nvPr/>
        </p:nvSpPr>
        <p:spPr>
          <a:xfrm>
            <a:off x="1715884" y="1669020"/>
            <a:ext cx="1731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From: school</a:t>
            </a:r>
          </a:p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To: home</a:t>
            </a:r>
          </a:p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Time: 1:00</a:t>
            </a:r>
          </a:p>
          <a:p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7838896-5B27-0D4E-AFE5-F7EB72FEB5FB}"/>
              </a:ext>
            </a:extLst>
          </p:cNvPr>
          <p:cNvSpPr/>
          <p:nvPr/>
        </p:nvSpPr>
        <p:spPr>
          <a:xfrm>
            <a:off x="5820702" y="1654317"/>
            <a:ext cx="20757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From: university</a:t>
            </a:r>
          </a:p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To: station</a:t>
            </a:r>
          </a:p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Time: 1:30</a:t>
            </a:r>
          </a:p>
        </p:txBody>
      </p:sp>
    </p:spTree>
    <p:extLst>
      <p:ext uri="{BB962C8B-B14F-4D97-AF65-F5344CB8AC3E}">
        <p14:creationId xmlns:p14="http://schemas.microsoft.com/office/powerpoint/2010/main" val="257727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669CE-7701-FF4B-8054-8EE6FD3B3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32" y="956172"/>
            <a:ext cx="7337364" cy="1049235"/>
          </a:xfrm>
        </p:spPr>
        <p:txBody>
          <a:bodyPr/>
          <a:lstStyle/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</a:t>
            </a:r>
            <a:r>
              <a:rPr kumimoji="1"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ickup and delivery problem (PDP)</a:t>
            </a:r>
            <a:endParaRPr kumimoji="1" lang="ja-JP" altLang="en-US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731B2E-9446-C743-A0B6-54C46922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32" y="1658180"/>
            <a:ext cx="7527369" cy="38994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Input: pairs of pickup and delivery requests, </a:t>
            </a:r>
          </a:p>
          <a:p>
            <a:pPr marL="0" indent="0">
              <a:buNone/>
            </a:pPr>
            <a:r>
              <a:rPr lang="en-US" altLang="ja-JP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   number of vehicles, </a:t>
            </a:r>
            <a:r>
              <a:rPr lang="en-US" altLang="ja-JP" sz="26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etc</a:t>
            </a:r>
            <a:endParaRPr lang="en-US" altLang="ja-JP" sz="26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en-US" altLang="ja-JP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Constraints:</a:t>
            </a:r>
          </a:p>
          <a:p>
            <a:r>
              <a:rPr lang="en-US" altLang="ja-JP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All vertices must be visited</a:t>
            </a:r>
          </a:p>
          <a:p>
            <a:r>
              <a:rPr lang="en-US" altLang="ja-JP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Vehicles start and terminate at depots</a:t>
            </a:r>
          </a:p>
          <a:p>
            <a:r>
              <a:rPr lang="en-US" altLang="ja-JP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Each requests must be served by the same vehicle</a:t>
            </a:r>
          </a:p>
          <a:p>
            <a:pPr marL="0" indent="0">
              <a:buNone/>
            </a:pPr>
            <a:r>
              <a:rPr lang="en-US" altLang="ja-JP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Objective</a:t>
            </a:r>
          </a:p>
          <a:p>
            <a:pPr marL="0" indent="0">
              <a:buNone/>
            </a:pPr>
            <a:r>
              <a:rPr lang="en-US" altLang="ja-JP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design a set of minimum cost vehicle routes</a:t>
            </a:r>
          </a:p>
          <a:p>
            <a:endParaRPr kumimoji="1" lang="ja-JP" altLang="en-US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887A22-EDCA-7F4B-8B24-464E1066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15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14ABB-BBBA-F14A-BEFF-3BBAEDEC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02" y="1032524"/>
            <a:ext cx="7202456" cy="786926"/>
          </a:xfrm>
        </p:spPr>
        <p:txBody>
          <a:bodyPr/>
          <a:lstStyle/>
          <a:p>
            <a:r>
              <a:rPr kumimoji="1"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dial-a-ride problem</a:t>
            </a:r>
            <a:endParaRPr kumimoji="1" lang="ja-JP" altLang="en-US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6935AD-6219-7744-9DAA-F3DD73BE7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02" y="2262250"/>
            <a:ext cx="8130043" cy="4595750"/>
          </a:xfrm>
        </p:spPr>
        <p:txBody>
          <a:bodyPr>
            <a:normAutofit/>
          </a:bodyPr>
          <a:lstStyle/>
          <a:p>
            <a:r>
              <a:rPr lang="en-US" altLang="ja-JP" sz="2200" dirty="0"/>
              <a:t>Dial-a-ride problem (DARP) is an extension of PDP for human transportation.</a:t>
            </a:r>
          </a:p>
          <a:p>
            <a:r>
              <a:rPr lang="en-US" altLang="ja-JP" sz="2200" dirty="0"/>
              <a:t>What makes the difference between PDP and DARP is</a:t>
            </a:r>
          </a:p>
          <a:p>
            <a:pPr marL="0" indent="0">
              <a:buNone/>
            </a:pPr>
            <a:r>
              <a:rPr lang="en-US" altLang="ja-JP" sz="2200" dirty="0"/>
              <a:t>    users’ dissatisfactions must be considered.</a:t>
            </a:r>
          </a:p>
          <a:p>
            <a:pPr marL="0" indent="0">
              <a:buNone/>
            </a:pPr>
            <a:endParaRPr lang="en-US" altLang="ja-JP" sz="1800" dirty="0"/>
          </a:p>
          <a:p>
            <a:endParaRPr lang="en-US" altLang="ja-JP" sz="2200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D83881-C37D-D846-8430-DFC50F76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1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BBDF21-534B-AB4A-A30A-C78AD05C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r>
              <a:rPr kumimoji="1" lang="en-US" altLang="ja-JP" dirty="0">
                <a:latin typeface="Segoe UI Symbol" panose="020B0502040204020203" pitchFamily="34" charset="0"/>
                <a:ea typeface="Segoe UI Symbol" panose="020B0502040204020203" pitchFamily="34" charset="0"/>
              </a:rPr>
              <a:t>ial-a-ride problem</a:t>
            </a:r>
            <a:endParaRPr kumimoji="1" lang="ja-JP" altLang="en-US">
              <a:latin typeface="Segoe UI Symbol" panose="020B0502040204020203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329CC0-5AEF-3E47-A023-15BA2541D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84" y="2167385"/>
            <a:ext cx="6994038" cy="3288635"/>
          </a:xfrm>
        </p:spPr>
        <p:txBody>
          <a:bodyPr/>
          <a:lstStyle/>
          <a:p>
            <a:r>
              <a:rPr lang="en-US" altLang="ja-JP" dirty="0"/>
              <a:t>The problem in which all requests are known in advance is called static DARP, and the one in which all requests are not known is called dynamic DARP.</a:t>
            </a:r>
          </a:p>
          <a:p>
            <a:r>
              <a:rPr lang="en-US" altLang="ja-JP" dirty="0"/>
              <a:t>We deal with the static DARP 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AC539B-F5D5-9144-BC89-54C5C871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24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C9C489-4544-334D-A345-741EC1AB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684" y="956172"/>
            <a:ext cx="7089041" cy="1049235"/>
          </a:xfrm>
        </p:spPr>
        <p:txBody>
          <a:bodyPr/>
          <a:lstStyle/>
          <a:p>
            <a:r>
              <a:rPr lang="en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Complexity</a:t>
            </a:r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of the dial-a-ride problem</a:t>
            </a:r>
            <a:endParaRPr kumimoji="1" lang="ja-JP" altLang="en-US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65E564-D80C-7C4A-8311-233BA35CC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 the dial-a-ride problem, we set the number of vehicles to 1 and the start locations to depots</a:t>
            </a:r>
          </a:p>
          <a:p>
            <a:pPr marL="0" indent="0">
              <a:buNone/>
            </a:pPr>
            <a:endParaRPr lang="en-US" altLang="ja-JP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TSP(Travelling Salesman Problem) can be reduced to the     dial-a-ride problem</a:t>
            </a:r>
          </a:p>
          <a:p>
            <a:pPr marL="0" indent="0">
              <a:buNone/>
            </a:pPr>
            <a:endParaRPr lang="en-US" altLang="ja-JP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TSP is known as a NP-hard problem, </a:t>
            </a:r>
          </a:p>
          <a:p>
            <a:pPr marL="0" indent="0">
              <a:buNone/>
            </a:pPr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so dial-a-ride problem is a NP-hard problem as well.</a:t>
            </a:r>
          </a:p>
          <a:p>
            <a:pPr marL="0" indent="0">
              <a:buNone/>
            </a:pPr>
            <a:endParaRPr lang="en-US" altLang="ja-JP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altLang="ja-JP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altLang="ja-JP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altLang="ja-JP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>
              <a:buNone/>
            </a:pPr>
            <a:endParaRPr kumimoji="1" lang="en-US" altLang="ja-JP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>
              <a:buNone/>
            </a:pPr>
            <a:endParaRPr kumimoji="1" lang="ja-JP" altLang="en-US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下矢印 3">
            <a:extLst>
              <a:ext uri="{FF2B5EF4-FFF2-40B4-BE49-F238E27FC236}">
                <a16:creationId xmlns:a16="http://schemas.microsoft.com/office/drawing/2014/main" id="{D4E01772-174A-7845-93BC-448564F5B27D}"/>
              </a:ext>
            </a:extLst>
          </p:cNvPr>
          <p:cNvSpPr/>
          <p:nvPr/>
        </p:nvSpPr>
        <p:spPr>
          <a:xfrm>
            <a:off x="2280747" y="2911989"/>
            <a:ext cx="382978" cy="498764"/>
          </a:xfrm>
          <a:prstGeom prst="downArrow">
            <a:avLst>
              <a:gd name="adj1" fmla="val 50000"/>
              <a:gd name="adj2" fmla="val 48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38C388-E988-2647-9959-C179EF12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下矢印 6">
            <a:extLst>
              <a:ext uri="{FF2B5EF4-FFF2-40B4-BE49-F238E27FC236}">
                <a16:creationId xmlns:a16="http://schemas.microsoft.com/office/drawing/2014/main" id="{81CFD68E-5874-1D4E-AB77-B3B3090944A3}"/>
              </a:ext>
            </a:extLst>
          </p:cNvPr>
          <p:cNvSpPr/>
          <p:nvPr/>
        </p:nvSpPr>
        <p:spPr>
          <a:xfrm>
            <a:off x="2280747" y="4155357"/>
            <a:ext cx="382978" cy="498764"/>
          </a:xfrm>
          <a:prstGeom prst="downArrow">
            <a:avLst>
              <a:gd name="adj1" fmla="val 50000"/>
              <a:gd name="adj2" fmla="val 48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65950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14ABB-BBBA-F14A-BEFF-3BBAEDEC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02" y="1032524"/>
            <a:ext cx="7202456" cy="786926"/>
          </a:xfrm>
        </p:spPr>
        <p:txBody>
          <a:bodyPr/>
          <a:lstStyle/>
          <a:p>
            <a:r>
              <a:rPr kumimoji="1" lang="en-US" altLang="ja-JP" dirty="0"/>
              <a:t>dial-a-ride problem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6935AD-6219-7744-9DAA-F3DD73BE7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02" y="1626920"/>
            <a:ext cx="8130043" cy="45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r>
              <a:rPr lang="en-US" altLang="ja-JP" sz="2200" dirty="0"/>
              <a:t>Many approach is proposed about static DARP, however, in all of previous researches, time windows and maximum ride time are considered as hard constraints.</a:t>
            </a:r>
          </a:p>
          <a:p>
            <a:pPr marL="0" indent="0">
              <a:buNone/>
            </a:pPr>
            <a:endParaRPr lang="en-US" altLang="ja-JP" sz="2200" dirty="0"/>
          </a:p>
          <a:p>
            <a:r>
              <a:rPr lang="en-US" altLang="ja-JP" sz="2200" dirty="0"/>
              <a:t>In this research, </a:t>
            </a:r>
            <a:r>
              <a:rPr lang="en" altLang="ja-JP" sz="2200" dirty="0"/>
              <a:t>we consider with the DARP in which time windows and the maximum ride time are piecewise linear convex functions.  </a:t>
            </a:r>
          </a:p>
          <a:p>
            <a:endParaRPr lang="en-US" altLang="ja-JP" sz="2200" dirty="0"/>
          </a:p>
          <a:p>
            <a:endParaRPr lang="en-US" altLang="ja-JP" sz="2200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D83881-C37D-D846-8430-DFC50F76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709880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5960</TotalTime>
  <Words>1274</Words>
  <Application>Microsoft Macintosh PowerPoint</Application>
  <PresentationFormat>画面に合わせる (4:3)</PresentationFormat>
  <Paragraphs>395</Paragraphs>
  <Slides>30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8" baseType="lpstr">
      <vt:lpstr>游ゴシック</vt:lpstr>
      <vt:lpstr>游ゴシック Light</vt:lpstr>
      <vt:lpstr>Arial</vt:lpstr>
      <vt:lpstr>Cambria Math</vt:lpstr>
      <vt:lpstr>Century Gothic</vt:lpstr>
      <vt:lpstr>Segoe UI Historic</vt:lpstr>
      <vt:lpstr>Segoe UI Symbol</vt:lpstr>
      <vt:lpstr>ギャラリー</vt:lpstr>
      <vt:lpstr>Local search algorithms for  the dial-a-ride problem with   convex time windows and ride time penalty</vt:lpstr>
      <vt:lpstr>Outline</vt:lpstr>
      <vt:lpstr>Background</vt:lpstr>
      <vt:lpstr>Background</vt:lpstr>
      <vt:lpstr>pickup and delivery problem (PDP)</vt:lpstr>
      <vt:lpstr>dial-a-ride problem</vt:lpstr>
      <vt:lpstr>dial-a-ride problem</vt:lpstr>
      <vt:lpstr>Complexity of the dial-a-ride problem</vt:lpstr>
      <vt:lpstr>dial-a-ride problem</vt:lpstr>
      <vt:lpstr>piecewise linear convex functions</vt:lpstr>
      <vt:lpstr>Problem definition</vt:lpstr>
      <vt:lpstr>Problem definition (constraints)</vt:lpstr>
      <vt:lpstr>Objective function</vt:lpstr>
      <vt:lpstr>Proposed method</vt:lpstr>
      <vt:lpstr>Construction of initial solution</vt:lpstr>
      <vt:lpstr>The example of constructing initial solution</vt:lpstr>
      <vt:lpstr>Local search </vt:lpstr>
      <vt:lpstr>Algorithm flow</vt:lpstr>
      <vt:lpstr>Intra-route exchange</vt:lpstr>
      <vt:lpstr>Inter-route exchange</vt:lpstr>
      <vt:lpstr>Relaxation of constraints</vt:lpstr>
      <vt:lpstr>Evaluation function </vt:lpstr>
      <vt:lpstr>Optimal start time of services</vt:lpstr>
      <vt:lpstr>PowerPoint プレゼンテーション</vt:lpstr>
      <vt:lpstr>Result </vt:lpstr>
      <vt:lpstr>Approaches to reduce calculation time</vt:lpstr>
      <vt:lpstr>Three different approaches</vt:lpstr>
      <vt:lpstr>PowerPoint プレゼンテーション</vt:lpstr>
      <vt:lpstr>New approach to calculate optimal start time of services</vt:lpstr>
      <vt:lpstr>Summary and 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Dial-a-ride</dc:title>
  <dc:creator>Microsoft Office User</dc:creator>
  <cp:lastModifiedBy>Microsoft Office User</cp:lastModifiedBy>
  <cp:revision>277</cp:revision>
  <dcterms:created xsi:type="dcterms:W3CDTF">2019-11-08T05:00:29Z</dcterms:created>
  <dcterms:modified xsi:type="dcterms:W3CDTF">2020-10-29T06:12:22Z</dcterms:modified>
</cp:coreProperties>
</file>