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1" r:id="rId1"/>
  </p:sldMasterIdLst>
  <p:notesMasterIdLst>
    <p:notesMasterId r:id="rId11"/>
  </p:notesMasterIdLst>
  <p:sldIdLst>
    <p:sldId id="256" r:id="rId2"/>
    <p:sldId id="257" r:id="rId3"/>
    <p:sldId id="381" r:id="rId4"/>
    <p:sldId id="382" r:id="rId5"/>
    <p:sldId id="260" r:id="rId6"/>
    <p:sldId id="383" r:id="rId7"/>
    <p:sldId id="259" r:id="rId8"/>
    <p:sldId id="263" r:id="rId9"/>
    <p:sldId id="36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5D03E-571D-BA42-85BF-4D068DC12E29}" type="datetimeFigureOut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ECB9-90C9-174D-9D23-E8CCC9328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0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EDAD-B217-3946-A79C-481C6FEC392F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839-3EA4-F84E-9DD3-1549C09B4DFF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EBEF-087E-1C4B-A394-4BF982076E9B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32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E3BD-DD2F-0F4C-9F7B-BD2CFE73C08E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CAE8-F975-9249-9A1B-F50E55793BF8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3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C5E8-D6C8-5540-A4FD-D0987B8EBD10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55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29B-742B-B141-B071-CCB3728A9B97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4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31F-B5AD-3641-8587-346597BEC0BE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23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350-A1B1-1E45-BB25-3DF64E2FB64C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413D-3751-BA4F-95FD-B012FBB5AC38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6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3F034A29-2760-CE48-9EAD-37F6D8A2ED9E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2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25EE-9545-E84A-BF76-93ECAC915F52}" type="datetime1">
              <a:rPr kumimoji="1" lang="ja-JP" altLang="en-US" smtClean="0"/>
              <a:t>2020/11/9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E0C278-47E8-3649-A055-2003DC36C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85609-AEB8-D643-8FA2-D1A8D226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676" y="1341659"/>
            <a:ext cx="7980219" cy="1963916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algorithms for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dial-a-ride problem with  </a:t>
            </a:r>
            <a:b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altLang="ja-JP" sz="3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convex time windows and ride time penalty</a:t>
            </a:r>
            <a:endParaRPr lang="ja-JP" altLang="en-US" sz="320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81EBE9-C384-EF4E-BB42-C1558085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32" y="3697460"/>
            <a:ext cx="5760741" cy="977621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Kiyoshi Takeda , </a:t>
            </a:r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B2733-6926-8247-AF37-57D7622F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620F9-FF1B-EB48-BEEA-0AD08BE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Outline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200EE-DBCF-E441-81DD-68CB536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1" y="1906128"/>
            <a:ext cx="6571343" cy="3288635"/>
          </a:xfrm>
        </p:spPr>
        <p:txBody>
          <a:bodyPr>
            <a:normAutofit/>
          </a:bodyPr>
          <a:lstStyle/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pickup and delivery problem</a:t>
            </a:r>
          </a:p>
          <a:p>
            <a:pPr lvl="1"/>
            <a:r>
              <a:rPr lang="en-US" altLang="ja-JP" sz="1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</a:p>
          <a:p>
            <a:r>
              <a:rPr lang="en-US" altLang="ja-JP" sz="22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Summary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E300B5-C01A-AA46-83D9-BAE42D68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C755-861F-684E-9E92-3B79BB40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AF48EE-FE75-554F-9CD2-C826D737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84" y="1883606"/>
            <a:ext cx="6571343" cy="328863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Users specify the location and time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Multiple users share the same vehicles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These demand are increasing as traffic in urban areas increases in recent years.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Such features arise in services such as,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Share taxi service,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Health care service.</a:t>
            </a:r>
          </a:p>
          <a:p>
            <a:endParaRPr lang="en-US" altLang="ja-JP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6B801B-E365-A44E-844C-EF6A147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6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3044-F3C6-2942-9324-39DBDA3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Background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B2338-E7A7-4041-9851-DDF4C424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By finding optimal routes in these services,</a:t>
            </a:r>
          </a:p>
          <a:p>
            <a:pPr marL="0" indent="0">
              <a:buNone/>
            </a:pPr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efficient services would be provided for both users and service providers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447FB4-9446-5348-AF1C-8AF03EF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FEE9C46-5009-D848-9332-07047856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49" y="2167385"/>
            <a:ext cx="2123029" cy="1889496"/>
          </a:xfrm>
          <a:prstGeom prst="rect">
            <a:avLst/>
          </a:prstGeom>
        </p:spPr>
      </p:pic>
      <p:sp>
        <p:nvSpPr>
          <p:cNvPr id="7" name="円形吹き出し 6">
            <a:extLst>
              <a:ext uri="{FF2B5EF4-FFF2-40B4-BE49-F238E27FC236}">
                <a16:creationId xmlns:a16="http://schemas.microsoft.com/office/drawing/2014/main" id="{155315B6-B049-1346-9A20-3CD28DB45876}"/>
              </a:ext>
            </a:extLst>
          </p:cNvPr>
          <p:cNvSpPr/>
          <p:nvPr/>
        </p:nvSpPr>
        <p:spPr>
          <a:xfrm flipH="1">
            <a:off x="1202256" y="1536826"/>
            <a:ext cx="2758822" cy="118305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4AC56B8C-B528-AE41-BADE-8E7F310FABEA}"/>
              </a:ext>
            </a:extLst>
          </p:cNvPr>
          <p:cNvSpPr/>
          <p:nvPr/>
        </p:nvSpPr>
        <p:spPr>
          <a:xfrm>
            <a:off x="5224162" y="1523148"/>
            <a:ext cx="2868803" cy="117747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AD02C7-5EE3-0B47-B6E2-129072F4F650}"/>
              </a:ext>
            </a:extLst>
          </p:cNvPr>
          <p:cNvSpPr txBox="1"/>
          <p:nvPr/>
        </p:nvSpPr>
        <p:spPr>
          <a:xfrm>
            <a:off x="1715884" y="1669020"/>
            <a:ext cx="173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school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home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1:00</a:t>
            </a:r>
          </a:p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7838896-5B27-0D4E-AFE5-F7EB72FEB5FB}"/>
              </a:ext>
            </a:extLst>
          </p:cNvPr>
          <p:cNvSpPr/>
          <p:nvPr/>
        </p:nvSpPr>
        <p:spPr>
          <a:xfrm>
            <a:off x="5820702" y="1654317"/>
            <a:ext cx="2075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From: university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To: station</a:t>
            </a:r>
          </a:p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Time: 1:30</a:t>
            </a:r>
          </a:p>
        </p:txBody>
      </p:sp>
    </p:spTree>
    <p:extLst>
      <p:ext uri="{BB962C8B-B14F-4D97-AF65-F5344CB8AC3E}">
        <p14:creationId xmlns:p14="http://schemas.microsoft.com/office/powerpoint/2010/main" val="2577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669CE-7701-FF4B-8054-8EE6FD3B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32" y="956172"/>
            <a:ext cx="7337364" cy="1049235"/>
          </a:xfrm>
        </p:spPr>
        <p:txBody>
          <a:bodyPr/>
          <a:lstStyle/>
          <a:p>
            <a:r>
              <a:rPr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</a:t>
            </a:r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ickup and delivery problem (PDP)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31B2E-9446-C743-A0B6-54C46922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2" y="1658180"/>
            <a:ext cx="7527369" cy="3899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Input: pairs of pickup and delivery requests, 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   number of vehicles, </a:t>
            </a:r>
            <a:r>
              <a:rPr lang="en-US" altLang="ja-JP" sz="2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etc</a:t>
            </a:r>
            <a:endParaRPr lang="en-US" altLang="ja-JP" sz="2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Constraints: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All vertices must be visited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Vehicles start and terminate at depots</a:t>
            </a:r>
          </a:p>
          <a:p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requests must be served by the same vehicle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Objective</a:t>
            </a:r>
          </a:p>
          <a:p>
            <a:pPr marL="0" indent="0">
              <a:buNone/>
            </a:pPr>
            <a:r>
              <a:rPr lang="en-US" altLang="ja-JP" sz="2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design a set of minimum cost vehicle routes</a:t>
            </a:r>
          </a:p>
          <a:p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87A22-EDCA-7F4B-8B24-464E1066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5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dial-a-ride problem</a:t>
            </a:r>
            <a:endParaRPr kumimoji="1" lang="ja-JP" altLang="en-US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2262250"/>
            <a:ext cx="8130043" cy="4595750"/>
          </a:xfrm>
        </p:spPr>
        <p:txBody>
          <a:bodyPr>
            <a:normAutofit/>
          </a:bodyPr>
          <a:lstStyle/>
          <a:p>
            <a:r>
              <a:rPr lang="en-US" altLang="ja-JP" sz="2200" dirty="0"/>
              <a:t>Dial-a-ride problem (DARP) is an extension of PDP for human transportation.</a:t>
            </a:r>
          </a:p>
          <a:p>
            <a:r>
              <a:rPr lang="en-US" altLang="ja-JP" sz="2200" dirty="0"/>
              <a:t>What makes the difference between PDP and DARP is</a:t>
            </a:r>
          </a:p>
          <a:p>
            <a:pPr marL="0" indent="0">
              <a:buNone/>
            </a:pPr>
            <a:r>
              <a:rPr lang="en-US" altLang="ja-JP" sz="2200" dirty="0"/>
              <a:t>    users’ dissatisfactions must be considered.</a:t>
            </a:r>
          </a:p>
          <a:p>
            <a:pPr marL="0" indent="0">
              <a:buNone/>
            </a:pPr>
            <a:endParaRPr lang="en-US" altLang="ja-JP" sz="18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14ABB-BBBA-F14A-BEFF-3BBAEDE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2" y="1032524"/>
            <a:ext cx="7202456" cy="786926"/>
          </a:xfrm>
        </p:spPr>
        <p:txBody>
          <a:bodyPr/>
          <a:lstStyle/>
          <a:p>
            <a:r>
              <a:rPr kumimoji="1" lang="en-US" altLang="ja-JP" dirty="0"/>
              <a:t>dial-a-ride problem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935AD-6219-7744-9DAA-F3DD73BE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2" y="1626920"/>
            <a:ext cx="8130043" cy="45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en-US" altLang="ja-JP" sz="2200" dirty="0"/>
              <a:t>Many approach is proposed about static DARP, however, in all of previous researches, time windows and maximum ride time are considered as hard constraints.</a:t>
            </a:r>
          </a:p>
          <a:p>
            <a:pPr marL="0" indent="0">
              <a:buNone/>
            </a:pPr>
            <a:endParaRPr lang="en-US" altLang="ja-JP" sz="2200" dirty="0"/>
          </a:p>
          <a:p>
            <a:r>
              <a:rPr lang="en-US" altLang="ja-JP" sz="2200" dirty="0"/>
              <a:t>In this research, </a:t>
            </a:r>
            <a:r>
              <a:rPr lang="en" altLang="ja-JP" sz="2200" dirty="0"/>
              <a:t>we consider with the DARP in which time windows and the maximum ride time are piecewise linear convex functions.  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D83881-C37D-D846-8430-DFC50F7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313C0-6449-AD41-9F3E-B6C129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71" y="956171"/>
            <a:ext cx="7005913" cy="1049235"/>
          </a:xfrm>
        </p:spPr>
        <p:txBody>
          <a:bodyPr/>
          <a:lstStyle/>
          <a:p>
            <a:r>
              <a:rPr lang="en" altLang="ja-JP" dirty="0"/>
              <a:t>piecewise linear convex functions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46C9F-8AAA-1049-AE04-6E776EAF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1" y="1480789"/>
            <a:ext cx="7302529" cy="4646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600" dirty="0"/>
              <a:t>			   Penalty functions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     time windows</a:t>
            </a:r>
            <a:r>
              <a:rPr kumimoji="1" lang="en-US" altLang="ja-JP" dirty="0"/>
              <a:t>                                ride time  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sz="2200" dirty="0"/>
              <a:t>By giving these constraints as soft one, </a:t>
            </a:r>
            <a:r>
              <a:rPr lang="en" altLang="ja-JP" sz="2200" dirty="0"/>
              <a:t>this problem can be a more generic dial-a-ride problem.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B0764E-C9A9-504B-A312-93D8A173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C0A0003-8065-F24E-BAB2-A37B02BD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1" y="2530024"/>
            <a:ext cx="3511288" cy="1653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96F33C-F87F-7F48-BB14-54943F7F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40" y="2530024"/>
            <a:ext cx="3402460" cy="15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93B3F-5CE0-2644-86BE-1E47384B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and 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F1948-CA73-8D42-8649-62CDBA38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55" y="1658834"/>
            <a:ext cx="7202456" cy="318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Summary</a:t>
            </a:r>
          </a:p>
          <a:p>
            <a:r>
              <a:rPr lang="en-US" altLang="ja-JP" dirty="0"/>
              <a:t>We got solutions about 30% difference from previous research using LP solver</a:t>
            </a:r>
          </a:p>
          <a:p>
            <a:pPr marL="0" indent="0">
              <a:buNone/>
            </a:pPr>
            <a:r>
              <a:rPr kumimoji="1" lang="en-US" altLang="ja-JP" dirty="0"/>
              <a:t>Future work</a:t>
            </a:r>
          </a:p>
          <a:p>
            <a:r>
              <a:rPr lang="en-US" altLang="ja-JP" dirty="0"/>
              <a:t>Improving routes using heuristic approach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67932B-36B8-A241-B610-9254D219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278-47E8-3649-A055-2003DC36C60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8539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5965</TotalTime>
  <Words>239</Words>
  <Application>Microsoft Macintosh PowerPoint</Application>
  <PresentationFormat>画面に合わせる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Century Gothic</vt:lpstr>
      <vt:lpstr>Segoe UI Historic</vt:lpstr>
      <vt:lpstr>ギャラリー</vt:lpstr>
      <vt:lpstr>algorithms for  the dial-a-ride problem with   convex time windows and ride time penalty</vt:lpstr>
      <vt:lpstr>Outline</vt:lpstr>
      <vt:lpstr>Background</vt:lpstr>
      <vt:lpstr>Background</vt:lpstr>
      <vt:lpstr>pickup and delivery problem (PDP)</vt:lpstr>
      <vt:lpstr>dial-a-ride problem</vt:lpstr>
      <vt:lpstr>dial-a-ride problem</vt:lpstr>
      <vt:lpstr>piecewise linear convex functions</vt:lpstr>
      <vt:lpstr>Summary and 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Dial-a-ride</dc:title>
  <dc:creator>Microsoft Office User</dc:creator>
  <cp:lastModifiedBy>Microsoft Office User</cp:lastModifiedBy>
  <cp:revision>281</cp:revision>
  <dcterms:created xsi:type="dcterms:W3CDTF">2019-11-08T05:00:29Z</dcterms:created>
  <dcterms:modified xsi:type="dcterms:W3CDTF">2020-11-09T12:46:51Z</dcterms:modified>
</cp:coreProperties>
</file>