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6"/>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80" r:id="rId14"/>
    <p:sldId id="348" r:id="rId15"/>
    <p:sldId id="366" r:id="rId16"/>
    <p:sldId id="364" r:id="rId17"/>
    <p:sldId id="367" r:id="rId18"/>
    <p:sldId id="368" r:id="rId19"/>
    <p:sldId id="369" r:id="rId20"/>
    <p:sldId id="373" r:id="rId21"/>
    <p:sldId id="374" r:id="rId22"/>
    <p:sldId id="378" r:id="rId23"/>
    <p:sldId id="379" r:id="rId24"/>
    <p:sldId id="36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14</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2020/2/3</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2020/2/3</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2020/2/3</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lnSpcReduction="10000"/>
          </a:bodyPr>
          <a:lstStyle/>
          <a:p>
            <a:r>
              <a:rPr kumimoji="1" lang="ja-JP" altLang="en-US"/>
              <a:t>リクエストをランダムに選び、</a:t>
            </a:r>
            <a:r>
              <a:rPr lang="ja-JP" altLang="en-US"/>
              <a:t>出発地と目的地をペアで挿入</a:t>
            </a:r>
            <a:endParaRPr lang="en-US" altLang="ja-JP" dirty="0"/>
          </a:p>
          <a:p>
            <a:r>
              <a:rPr lang="ja-JP" altLang="en-US"/>
              <a:t>未割り当てのリクエストがなくなるまで繰り返す</a:t>
            </a:r>
            <a:endParaRPr lang="en-US" altLang="ja-JP" dirty="0"/>
          </a:p>
          <a:p>
            <a:endParaRPr kumimoji="1" lang="en-US" altLang="ja-JP" dirty="0"/>
          </a:p>
          <a:p>
            <a:pPr marL="0" indent="0">
              <a:buNone/>
            </a:pPr>
            <a:r>
              <a:rPr lang="ja-JP" altLang="en-US"/>
              <a:t>このように生成することで、</a:t>
            </a:r>
            <a:endParaRPr lang="en-US" altLang="ja-JP" dirty="0"/>
          </a:p>
          <a:p>
            <a:r>
              <a:rPr lang="ja-JP" altLang="en-US"/>
              <a:t>容量制約</a:t>
            </a:r>
            <a:endParaRPr lang="en-US" altLang="ja-JP" dirty="0"/>
          </a:p>
          <a:p>
            <a:r>
              <a:rPr lang="ja-JP" altLang="en-US"/>
              <a:t>リクエストの訪問順</a:t>
            </a:r>
            <a:endParaRPr lang="en-US" altLang="ja-JP" dirty="0"/>
          </a:p>
          <a:p>
            <a:pPr marL="0" indent="0">
              <a:buNone/>
            </a:pPr>
            <a:r>
              <a:rPr lang="ja-JP" altLang="en-US"/>
              <a:t>これらの制約を必ず満たす解を生成することができる。</a:t>
            </a:r>
            <a:endParaRPr lang="en-US" altLang="ja-JP"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766160"/>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948225461"/>
              </p:ext>
            </p:extLst>
          </p:nvPr>
        </p:nvGraphicFramePr>
        <p:xfrm>
          <a:off x="452500" y="2002559"/>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normAutofit/>
              </a:bodyPr>
              <a:lstStyle/>
              <a:p>
                <a:r>
                  <a:rPr kumimoji="1" lang="ja-JP" altLang="en-US"/>
                  <a:t>目的関数のペナルティに対する係数を十分に大きくすることで、　　　　　　</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らの</a:t>
                </a:r>
                <a:r>
                  <a:rPr kumimoji="1" lang="ja-JP" altLang="en-US"/>
                  <a:t>先行研究との解の精度を比較した。</a:t>
                </a:r>
                <a:endParaRPr kumimoji="1" lang="en-US" altLang="ja-JP" dirty="0"/>
              </a:p>
              <a:p>
                <a:r>
                  <a:rPr lang="ja-JP" altLang="en-US"/>
                  <a:t>先行研究は挿入近傍の探索回数が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2893833777"/>
              </p:ext>
            </p:extLst>
          </p:nvPr>
        </p:nvGraphicFramePr>
        <p:xfrm>
          <a:off x="498764" y="816709"/>
          <a:ext cx="10794669" cy="5121894"/>
        </p:xfrm>
        <a:graphic>
          <a:graphicData uri="http://schemas.openxmlformats.org/drawingml/2006/table">
            <a:tbl>
              <a:tblPr firstRow="1" bandRow="1">
                <a:tableStyleId>{5C22544A-7EE6-4342-B048-85BDC9FD1C3A}</a:tableStyleId>
              </a:tblPr>
              <a:tblGrid>
                <a:gridCol w="1159660">
                  <a:extLst>
                    <a:ext uri="{9D8B030D-6E8A-4147-A177-3AD203B41FA5}">
                      <a16:colId xmlns:a16="http://schemas.microsoft.com/office/drawing/2014/main" val="3067472456"/>
                    </a:ext>
                  </a:extLst>
                </a:gridCol>
                <a:gridCol w="1045207">
                  <a:extLst>
                    <a:ext uri="{9D8B030D-6E8A-4147-A177-3AD203B41FA5}">
                      <a16:colId xmlns:a16="http://schemas.microsoft.com/office/drawing/2014/main" val="2482243895"/>
                    </a:ext>
                  </a:extLst>
                </a:gridCol>
                <a:gridCol w="1108172">
                  <a:extLst>
                    <a:ext uri="{9D8B030D-6E8A-4147-A177-3AD203B41FA5}">
                      <a16:colId xmlns:a16="http://schemas.microsoft.com/office/drawing/2014/main" val="1348079041"/>
                    </a:ext>
                  </a:extLst>
                </a:gridCol>
                <a:gridCol w="1281445">
                  <a:extLst>
                    <a:ext uri="{9D8B030D-6E8A-4147-A177-3AD203B41FA5}">
                      <a16:colId xmlns:a16="http://schemas.microsoft.com/office/drawing/2014/main" val="2295132505"/>
                    </a:ext>
                  </a:extLst>
                </a:gridCol>
                <a:gridCol w="1351810">
                  <a:extLst>
                    <a:ext uri="{9D8B030D-6E8A-4147-A177-3AD203B41FA5}">
                      <a16:colId xmlns:a16="http://schemas.microsoft.com/office/drawing/2014/main" val="3700408153"/>
                    </a:ext>
                  </a:extLst>
                </a:gridCol>
                <a:gridCol w="1064937">
                  <a:extLst>
                    <a:ext uri="{9D8B030D-6E8A-4147-A177-3AD203B41FA5}">
                      <a16:colId xmlns:a16="http://schemas.microsoft.com/office/drawing/2014/main" val="2489046969"/>
                    </a:ext>
                  </a:extLst>
                </a:gridCol>
                <a:gridCol w="1420249">
                  <a:extLst>
                    <a:ext uri="{9D8B030D-6E8A-4147-A177-3AD203B41FA5}">
                      <a16:colId xmlns:a16="http://schemas.microsoft.com/office/drawing/2014/main" val="4233022040"/>
                    </a:ext>
                  </a:extLst>
                </a:gridCol>
                <a:gridCol w="709625">
                  <a:extLst>
                    <a:ext uri="{9D8B030D-6E8A-4147-A177-3AD203B41FA5}">
                      <a16:colId xmlns:a16="http://schemas.microsoft.com/office/drawing/2014/main" val="4036047598"/>
                    </a:ext>
                  </a:extLst>
                </a:gridCol>
                <a:gridCol w="1653564">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5">
                  <a:txBody>
                    <a:bodyPr/>
                    <a:lstStyle/>
                    <a:p>
                      <a:pPr algn="ctr"/>
                      <a:r>
                        <a:rPr kumimoji="1" lang="ja-JP" altLang="en-US"/>
                        <a:t>本研究</a:t>
                      </a:r>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ペナルティ</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挿入近傍の</a:t>
                      </a:r>
                      <a:endParaRPr kumimoji="1" lang="en-US" altLang="ja-JP" dirty="0"/>
                    </a:p>
                    <a:p>
                      <a:pPr algn="ctr"/>
                      <a:r>
                        <a:rPr kumimoji="1" lang="ja-JP" altLang="en-US"/>
                        <a:t>探索回数</a:t>
                      </a:r>
                    </a:p>
                  </a:txBody>
                  <a:tcPr/>
                </a:tc>
                <a:tc>
                  <a:txBody>
                    <a:bodyPr/>
                    <a:lstStyle/>
                    <a:p>
                      <a:pPr algn="ctr"/>
                      <a:r>
                        <a:rPr kumimoji="1" lang="ja-JP" altLang="en-US"/>
                        <a:t>改善回数</a:t>
                      </a:r>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219.27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15.2</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5</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chemeClr val="tx1"/>
                          </a:solidFill>
                        </a:rPr>
                        <a:t>431.61</a:t>
                      </a:r>
                      <a:endParaRPr kumimoji="1" lang="ja-JP" altLang="en-US">
                        <a:solidFill>
                          <a:schemeClr val="tx1"/>
                        </a:solidFill>
                      </a:endParaRPr>
                    </a:p>
                  </a:txBody>
                  <a:tcPr anchor="ctr"/>
                </a:tc>
                <a:tc>
                  <a:txBody>
                    <a:bodyPr/>
                    <a:lstStyle/>
                    <a:p>
                      <a:pPr algn="r"/>
                      <a:r>
                        <a:rPr kumimoji="1" lang="en-US" altLang="ja-JP" dirty="0">
                          <a:solidFill>
                            <a:schemeClr val="tx1"/>
                          </a:solidFill>
                        </a:rPr>
                        <a:t>0.02</a:t>
                      </a:r>
                      <a:endParaRPr kumimoji="1" lang="ja-JP" altLang="en-US">
                        <a:solidFill>
                          <a:schemeClr val="tx1"/>
                        </a:solidFill>
                      </a:endParaRPr>
                    </a:p>
                  </a:txBody>
                  <a:tcPr anchor="ctr"/>
                </a:tc>
                <a:tc>
                  <a:txBody>
                    <a:bodyPr/>
                    <a:lstStyle/>
                    <a:p>
                      <a:pPr algn="r"/>
                      <a:r>
                        <a:rPr kumimoji="1" lang="en-US" altLang="ja-JP" dirty="0"/>
                        <a:t>42.6</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32</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chemeClr val="tx1"/>
                          </a:solidFill>
                        </a:rPr>
                        <a:t>779.04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46.4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41</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836.76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45.9</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61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915.14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43.6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110</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208.56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26.4</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16</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402.11</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35.8</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15</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697.87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41.4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49</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chemeClr val="tx1"/>
                          </a:solidFill>
                        </a:rPr>
                        <a:t>833.65</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55.5</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75</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853.89</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106</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39.7</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10008785" cy="3979650"/>
          </a:xfrm>
        </p:spPr>
        <p:txBody>
          <a:bodyPr>
            <a:normAutofit/>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容量制約を満たすものを必ず出力</a:t>
            </a:r>
            <a:endParaRPr lang="en-US" altLang="ja-JP" dirty="0"/>
          </a:p>
          <a:p>
            <a:pPr marL="0" indent="0">
              <a:buNone/>
            </a:pPr>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いくつかのインスタンスでは車両を減らすことでルートが改善した。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934845037"/>
              </p:ext>
            </p:extLst>
          </p:nvPr>
        </p:nvGraphicFramePr>
        <p:xfrm>
          <a:off x="660140" y="997528"/>
          <a:ext cx="11001427" cy="4315545"/>
        </p:xfrm>
        <a:graphic>
          <a:graphicData uri="http://schemas.openxmlformats.org/drawingml/2006/table">
            <a:tbl>
              <a:tblPr firstRow="1" bandRow="1">
                <a:tableStyleId>{5C22544A-7EE6-4342-B048-85BDC9FD1C3A}</a:tableStyleId>
              </a:tblPr>
              <a:tblGrid>
                <a:gridCol w="895528">
                  <a:extLst>
                    <a:ext uri="{9D8B030D-6E8A-4147-A177-3AD203B41FA5}">
                      <a16:colId xmlns:a16="http://schemas.microsoft.com/office/drawing/2014/main" val="3559914617"/>
                    </a:ext>
                  </a:extLst>
                </a:gridCol>
                <a:gridCol w="914400">
                  <a:extLst>
                    <a:ext uri="{9D8B030D-6E8A-4147-A177-3AD203B41FA5}">
                      <a16:colId xmlns:a16="http://schemas.microsoft.com/office/drawing/2014/main" val="3028046478"/>
                    </a:ext>
                  </a:extLst>
                </a:gridCol>
                <a:gridCol w="1246909">
                  <a:extLst>
                    <a:ext uri="{9D8B030D-6E8A-4147-A177-3AD203B41FA5}">
                      <a16:colId xmlns:a16="http://schemas.microsoft.com/office/drawing/2014/main" val="2115349003"/>
                    </a:ext>
                  </a:extLst>
                </a:gridCol>
                <a:gridCol w="1353787">
                  <a:extLst>
                    <a:ext uri="{9D8B030D-6E8A-4147-A177-3AD203B41FA5}">
                      <a16:colId xmlns:a16="http://schemas.microsoft.com/office/drawing/2014/main" val="2396654004"/>
                    </a:ext>
                  </a:extLst>
                </a:gridCol>
                <a:gridCol w="1508166">
                  <a:extLst>
                    <a:ext uri="{9D8B030D-6E8A-4147-A177-3AD203B41FA5}">
                      <a16:colId xmlns:a16="http://schemas.microsoft.com/office/drawing/2014/main" val="4059110950"/>
                    </a:ext>
                  </a:extLst>
                </a:gridCol>
                <a:gridCol w="997527">
                  <a:extLst>
                    <a:ext uri="{9D8B030D-6E8A-4147-A177-3AD203B41FA5}">
                      <a16:colId xmlns:a16="http://schemas.microsoft.com/office/drawing/2014/main" val="3374093472"/>
                    </a:ext>
                  </a:extLst>
                </a:gridCol>
                <a:gridCol w="1175657">
                  <a:extLst>
                    <a:ext uri="{9D8B030D-6E8A-4147-A177-3AD203B41FA5}">
                      <a16:colId xmlns:a16="http://schemas.microsoft.com/office/drawing/2014/main" val="404505229"/>
                    </a:ext>
                  </a:extLst>
                </a:gridCol>
                <a:gridCol w="1365663">
                  <a:extLst>
                    <a:ext uri="{9D8B030D-6E8A-4147-A177-3AD203B41FA5}">
                      <a16:colId xmlns:a16="http://schemas.microsoft.com/office/drawing/2014/main" val="810827491"/>
                    </a:ext>
                  </a:extLst>
                </a:gridCol>
                <a:gridCol w="1543790">
                  <a:extLst>
                    <a:ext uri="{9D8B030D-6E8A-4147-A177-3AD203B41FA5}">
                      <a16:colId xmlns:a16="http://schemas.microsoft.com/office/drawing/2014/main" val="1267058213"/>
                    </a:ext>
                  </a:extLst>
                </a:gridCol>
              </a:tblGrid>
              <a:tr h="498481">
                <a:tc>
                  <a:txBody>
                    <a:bodyPr/>
                    <a:lstStyle/>
                    <a:p>
                      <a:pPr algn="ctr"/>
                      <a:endParaRPr kumimoji="1" lang="ja-JP" altLang="en-US"/>
                    </a:p>
                  </a:txBody>
                  <a:tcPr anchor="ctr"/>
                </a:tc>
                <a:tc gridSpan="4">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284834">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合計</a:t>
                      </a:r>
                      <a:endParaRPr kumimoji="1" lang="en-US" altLang="ja-JP" dirty="0"/>
                    </a:p>
                    <a:p>
                      <a:pPr algn="ctr"/>
                      <a:r>
                        <a:rPr kumimoji="1" lang="ja-JP" altLang="en-US"/>
                        <a:t>ペナルティ</a:t>
                      </a:r>
                      <a:endParaRPr kumimoji="1" lang="en-US" altLang="ja-JP" dirty="0"/>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endParaRPr kumimoji="1" lang="en-US" altLang="ja-JP" dirty="0"/>
                    </a:p>
                  </a:txBody>
                  <a:tcPr/>
                </a:tc>
                <a:tc>
                  <a:txBody>
                    <a:bodyPr/>
                    <a:lstStyle/>
                    <a:p>
                      <a:pPr algn="ctr"/>
                      <a:r>
                        <a:rPr kumimoji="1" lang="ja-JP" altLang="en-US"/>
                        <a:t>車両数</a:t>
                      </a:r>
                    </a:p>
                  </a:txBody>
                  <a:tcPr/>
                </a:tc>
                <a:tc>
                  <a:txBody>
                    <a:bodyPr/>
                    <a:lstStyle/>
                    <a:p>
                      <a:pPr algn="ctr"/>
                      <a:r>
                        <a:rPr kumimoji="1" lang="ja-JP" altLang="en-US"/>
                        <a:t>ルートの</a:t>
                      </a:r>
                      <a:endParaRPr kumimoji="1" lang="en-US" altLang="ja-JP" dirty="0"/>
                    </a:p>
                    <a:p>
                      <a:pPr algn="ctr"/>
                      <a:r>
                        <a:rPr kumimoji="1" lang="ja-JP" altLang="en-US"/>
                        <a:t>長さ</a:t>
                      </a:r>
                    </a:p>
                  </a:txBody>
                  <a:tcPr/>
                </a:tc>
                <a:tc>
                  <a:txBody>
                    <a:bodyPr/>
                    <a:lstStyle/>
                    <a:p>
                      <a:pPr algn="ctr"/>
                      <a:r>
                        <a:rPr kumimoji="1" lang="ja-JP" altLang="en-US"/>
                        <a:t>合計</a:t>
                      </a:r>
                      <a:endParaRPr kumimoji="1" lang="en-US" altLang="ja-JP" dirty="0"/>
                    </a:p>
                    <a:p>
                      <a:pPr algn="ctr"/>
                      <a:r>
                        <a:rPr kumimoji="1" lang="ja-JP" altLang="en-US"/>
                        <a:t>ペナルティ</a:t>
                      </a:r>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p>
                  </a:txBody>
                  <a:tcPr/>
                </a:tc>
                <a:extLst>
                  <a:ext uri="{0D108BD9-81ED-4DB2-BD59-A6C34878D82A}">
                    <a16:rowId xmlns:a16="http://schemas.microsoft.com/office/drawing/2014/main" val="2535452297"/>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r"/>
                      <a:r>
                        <a:rPr kumimoji="1" lang="en-US" altLang="ja-JP" dirty="0"/>
                        <a:t>0.04</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tc>
                  <a:txBody>
                    <a:bodyPr/>
                    <a:lstStyle/>
                    <a:p>
                      <a:pPr algn="r"/>
                      <a:r>
                        <a:rPr kumimoji="1" lang="en-US" altLang="ja-JP" dirty="0"/>
                        <a:t>0.01</a:t>
                      </a:r>
                      <a:endParaRPr kumimoji="1" lang="ja-JP" altLang="en-US"/>
                    </a:p>
                  </a:txBody>
                  <a:tcPr/>
                </a:tc>
                <a:extLst>
                  <a:ext uri="{0D108BD9-81ED-4DB2-BD59-A6C34878D82A}">
                    <a16:rowId xmlns:a16="http://schemas.microsoft.com/office/drawing/2014/main" val="1971723445"/>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tc>
                  <a:txBody>
                    <a:bodyPr/>
                    <a:lstStyle/>
                    <a:p>
                      <a:pPr algn="r"/>
                      <a:r>
                        <a:rPr kumimoji="1" lang="en-US" altLang="ja-JP" dirty="0"/>
                        <a:t>0.27</a:t>
                      </a:r>
                      <a:endParaRPr kumimoji="1" lang="ja-JP" altLang="en-US"/>
                    </a:p>
                  </a:txBody>
                  <a:tcPr/>
                </a:tc>
                <a:extLst>
                  <a:ext uri="{0D108BD9-81ED-4DB2-BD59-A6C34878D82A}">
                    <a16:rowId xmlns:a16="http://schemas.microsoft.com/office/drawing/2014/main" val="3432216087"/>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r"/>
                      <a:r>
                        <a:rPr kumimoji="1" lang="en-US" altLang="ja-JP" dirty="0"/>
                        <a:t>0.23</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tc>
                  <a:txBody>
                    <a:bodyPr/>
                    <a:lstStyle/>
                    <a:p>
                      <a:pPr algn="r"/>
                      <a:r>
                        <a:rPr kumimoji="1" lang="en-US" altLang="ja-JP" dirty="0"/>
                        <a:t>0.63</a:t>
                      </a:r>
                      <a:endParaRPr kumimoji="1" lang="ja-JP" altLang="en-US"/>
                    </a:p>
                  </a:txBody>
                  <a:tcPr/>
                </a:tc>
                <a:extLst>
                  <a:ext uri="{0D108BD9-81ED-4DB2-BD59-A6C34878D82A}">
                    <a16:rowId xmlns:a16="http://schemas.microsoft.com/office/drawing/2014/main" val="1145190447"/>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r"/>
                      <a:r>
                        <a:rPr kumimoji="1" lang="en-US" altLang="ja-JP" dirty="0"/>
                        <a:t>0.15</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tc>
                  <a:txBody>
                    <a:bodyPr/>
                    <a:lstStyle/>
                    <a:p>
                      <a:pPr algn="r"/>
                      <a:r>
                        <a:rPr kumimoji="1" lang="en-US" altLang="ja-JP" dirty="0"/>
                        <a:t>0.24</a:t>
                      </a:r>
                      <a:endParaRPr kumimoji="1" lang="ja-JP" altLang="en-US"/>
                    </a:p>
                  </a:txBody>
                  <a:tcPr/>
                </a:tc>
                <a:extLst>
                  <a:ext uri="{0D108BD9-81ED-4DB2-BD59-A6C34878D82A}">
                    <a16:rowId xmlns:a16="http://schemas.microsoft.com/office/drawing/2014/main" val="1554197312"/>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tc>
                  <a:txBody>
                    <a:bodyPr/>
                    <a:lstStyle/>
                    <a:p>
                      <a:pPr algn="r"/>
                      <a:r>
                        <a:rPr kumimoji="1" lang="en-US" altLang="ja-JP" dirty="0"/>
                        <a:t>0.10</a:t>
                      </a:r>
                      <a:endParaRPr kumimoji="1" lang="ja-JP" altLang="en-US"/>
                    </a:p>
                  </a:txBody>
                  <a:tcPr/>
                </a:tc>
                <a:extLst>
                  <a:ext uri="{0D108BD9-81ED-4DB2-BD59-A6C34878D82A}">
                    <a16:rowId xmlns:a16="http://schemas.microsoft.com/office/drawing/2014/main" val="2030813029"/>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r"/>
                      <a:r>
                        <a:rPr kumimoji="1" lang="en-US" altLang="ja-JP" dirty="0"/>
                        <a:t>0.02</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tc>
                  <a:txBody>
                    <a:bodyPr/>
                    <a:lstStyle/>
                    <a:p>
                      <a:pPr algn="r"/>
                      <a:r>
                        <a:rPr kumimoji="1" lang="en-US" altLang="ja-JP" dirty="0"/>
                        <a:t>0.23</a:t>
                      </a:r>
                      <a:endParaRPr kumimoji="1" lang="ja-JP" altLang="en-US"/>
                    </a:p>
                  </a:txBody>
                  <a:tcPr/>
                </a:tc>
                <a:extLst>
                  <a:ext uri="{0D108BD9-81ED-4DB2-BD59-A6C34878D82A}">
                    <a16:rowId xmlns:a16="http://schemas.microsoft.com/office/drawing/2014/main" val="2472040869"/>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r"/>
                      <a:r>
                        <a:rPr kumimoji="1" lang="en-US" altLang="ja-JP" dirty="0"/>
                        <a:t>0.21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0.37</a:t>
                      </a:r>
                      <a:endParaRPr kumimoji="1" lang="ja-JP" altLang="en-US"/>
                    </a:p>
                  </a:txBody>
                  <a:tcPr/>
                </a:tc>
                <a:extLst>
                  <a:ext uri="{0D108BD9-81ED-4DB2-BD59-A6C34878D82A}">
                    <a16:rowId xmlns:a16="http://schemas.microsoft.com/office/drawing/2014/main" val="460391319"/>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ctr"/>
                      <a:r>
                        <a:rPr kumimoji="1" lang="en-US" altLang="ja-JP" dirty="0"/>
                        <a:t>894.65</a:t>
                      </a:r>
                    </a:p>
                  </a:txBody>
                  <a:tcPr/>
                </a:tc>
                <a:tc>
                  <a:txBody>
                    <a:bodyPr/>
                    <a:lstStyle/>
                    <a:p>
                      <a:pPr algn="r"/>
                      <a:r>
                        <a:rPr kumimoji="1" lang="en-US" altLang="ja-JP" dirty="0"/>
                        <a:t>3.70</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0.31</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51366"/>
          </a:xfrm>
        </p:spPr>
        <p:txBody>
          <a:bodyPr>
            <a:normAutofit lnSpcReduction="10000"/>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a:t>
            </a:r>
            <a:r>
              <a:rPr kumimoji="1" lang="en-US" altLang="ja-JP" dirty="0"/>
              <a:t> </a:t>
            </a: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4"/>
            <a:ext cx="10258167" cy="4217157"/>
          </a:xfrm>
        </p:spPr>
        <p:txBody>
          <a:bodyPr>
            <a:normAutofit fontScale="55000" lnSpcReduction="20000"/>
          </a:bodyPr>
          <a:lstStyle/>
          <a:p>
            <a:pPr marL="0" indent="0">
              <a:buNone/>
            </a:pPr>
            <a:r>
              <a:rPr lang="ja-JP" altLang="en-US" sz="3600"/>
              <a:t>入力</a:t>
            </a:r>
            <a:r>
              <a:rPr lang="en-US" altLang="ja-JP" sz="3600" dirty="0"/>
              <a:t>: </a:t>
            </a:r>
            <a:r>
              <a:rPr lang="ja-JP" altLang="en-US" sz="3600"/>
              <a:t>リクエスト</a:t>
            </a:r>
            <a:r>
              <a:rPr lang="en-US" altLang="ja-JP" sz="3600" dirty="0"/>
              <a:t>(</a:t>
            </a:r>
            <a:r>
              <a:rPr lang="ja-JP" altLang="en-US" sz="3600"/>
              <a:t>出発、到着のペア</a:t>
            </a:r>
            <a:r>
              <a:rPr lang="en-US" altLang="ja-JP" sz="3600" dirty="0"/>
              <a:t>)</a:t>
            </a:r>
            <a:r>
              <a:rPr lang="ja-JP" altLang="en-US" sz="3600"/>
              <a:t>の集合、車両数、など</a:t>
            </a:r>
            <a:endParaRPr lang="en-US" altLang="ja-JP" sz="3600" dirty="0"/>
          </a:p>
          <a:p>
            <a:pPr marL="0" indent="0">
              <a:buNone/>
            </a:pPr>
            <a:endParaRPr lang="en-US" altLang="ja-JP" sz="2900" dirty="0"/>
          </a:p>
          <a:p>
            <a:pPr marL="0" indent="0">
              <a:buNone/>
            </a:pPr>
            <a:r>
              <a:rPr lang="ja-JP" altLang="en-US" sz="3600"/>
              <a:t>制約</a:t>
            </a:r>
            <a:endParaRPr lang="en-US" altLang="ja-JP" sz="3600" dirty="0"/>
          </a:p>
          <a:p>
            <a:r>
              <a:rPr lang="ja-JP" altLang="en-US" sz="3600"/>
              <a:t>リクエスト全ての点を訪問する。</a:t>
            </a:r>
            <a:endParaRPr lang="en-US" altLang="ja-JP" sz="3600" dirty="0"/>
          </a:p>
          <a:p>
            <a:r>
              <a:rPr lang="ja-JP" altLang="en-US" sz="3600"/>
              <a:t>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r>
              <a:rPr lang="ja-JP" altLang="en-US" sz="3600"/>
              <a:t>それぞれのリクエストで、必ず出発地のあとに到着点を訪問する。</a:t>
            </a:r>
            <a:endParaRPr lang="en-US" altLang="ja-JP" sz="3600" dirty="0"/>
          </a:p>
          <a:p>
            <a:endParaRPr lang="en-US" altLang="ja-JP" sz="2900" dirty="0"/>
          </a:p>
          <a:p>
            <a:pPr marL="0" indent="0">
              <a:buNone/>
            </a:pPr>
            <a:r>
              <a:rPr lang="ja-JP" altLang="en-US" sz="3200"/>
              <a:t>これらの制約を満たし、コストを最小化することを目的とする。</a:t>
            </a:r>
            <a:endParaRPr lang="en-US" altLang="ja-JP" sz="3200" dirty="0"/>
          </a:p>
          <a:p>
            <a:pPr marL="0" indent="0">
              <a:buNone/>
            </a:pPr>
            <a:r>
              <a:rPr lang="ja-JP" altLang="en-US" sz="3200"/>
              <a:t>その他の制約として、時間枠制約や車両の容量制約がよく扱われる。</a:t>
            </a:r>
            <a:endParaRPr lang="en-US" altLang="ja-JP" sz="32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69" y="1812554"/>
            <a:ext cx="10139413" cy="4065732"/>
          </a:xfrm>
        </p:spPr>
        <p:txBody>
          <a:bodyPr>
            <a:normAutofit fontScale="925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人を輸送するため、車両に乗っている時間が長すぎたりすると利用者の不満がたまる</a:t>
            </a:r>
            <a:endParaRPr lang="en-US" altLang="ja-JP" sz="2200" dirty="0"/>
          </a:p>
          <a:p>
            <a:pPr marL="0" indent="0">
              <a:buNone/>
            </a:pPr>
            <a:r>
              <a:rPr lang="en-US" altLang="ja-JP" sz="2200" dirty="0"/>
              <a:t>    </a:t>
            </a:r>
            <a:r>
              <a:rPr lang="ja-JP" altLang="en-US" sz="2200"/>
              <a:t>→</a:t>
            </a:r>
            <a:r>
              <a:rPr lang="en-US" altLang="ja-JP" sz="2200" dirty="0"/>
              <a:t> </a:t>
            </a:r>
            <a:r>
              <a:rPr lang="ja-JP" altLang="en-US" sz="2200"/>
              <a:t>利用者の不満度を考慮する必要がある。</a:t>
            </a:r>
            <a:endParaRPr lang="en-US" altLang="ja-JP" sz="2200" dirty="0"/>
          </a:p>
          <a:p>
            <a:pPr marL="0" indent="0">
              <a:buNone/>
            </a:pPr>
            <a:endParaRPr lang="en-US" altLang="ja-JP" dirty="0"/>
          </a:p>
          <a:p>
            <a:r>
              <a:rPr lang="ja-JP" altLang="en-US" sz="2200"/>
              <a:t>乗合タクシー問題には、多くの先行研究がある。</a:t>
            </a:r>
            <a:endParaRPr lang="en-US" altLang="ja-JP" sz="2200"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　　　　　　ソフト制約にする。</a:t>
            </a:r>
            <a:endParaRPr lang="en-US" altLang="ja-JP" sz="2200"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10000"/>
          </a:bodyPr>
          <a:lstStyle/>
          <a:p>
            <a:pPr marL="0" indent="0">
              <a:buNone/>
            </a:pPr>
            <a:r>
              <a:rPr lang="ja-JP" altLang="en-US"/>
              <a:t>乗降時刻と</a:t>
            </a:r>
            <a:r>
              <a:rPr kumimoji="1" lang="ja-JP" altLang="en-US"/>
              <a:t>乗車時間</a:t>
            </a:r>
            <a:r>
              <a:rPr kumimoji="1" lang="ja-JP" altLang="en-US" dirty="0"/>
              <a:t>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sz="2200"/>
              <a:t>この</a:t>
            </a:r>
            <a:r>
              <a:rPr lang="ja-JP" altLang="en-US" sz="2200" dirty="0"/>
              <a:t>ように制約を与えることで、</a:t>
            </a:r>
            <a:r>
              <a:rPr kumimoji="1" lang="en-US" altLang="ja-JP" sz="2200" dirty="0"/>
              <a:t>  </a:t>
            </a:r>
            <a:r>
              <a:rPr kumimoji="1" lang="ja-JP" altLang="en-US" sz="2200" dirty="0"/>
              <a:t>少しの遅延は許容したりすることが可能になる。</a:t>
            </a:r>
          </a:p>
          <a:p>
            <a:pPr marL="0" indent="0">
              <a:buNone/>
            </a:pPr>
            <a:r>
              <a:rPr kumimoji="1" lang="ja-JP" altLang="en-US" sz="2200" dirty="0"/>
              <a:t>また、乗車時間に応じてペナルティがかかるので、不満度を柔軟に表現できる。</a:t>
            </a:r>
            <a:endParaRPr lang="en-US" altLang="ja-JP" sz="2200" dirty="0"/>
          </a:p>
          <a:p>
            <a:pPr marL="0" indent="0">
              <a:buNone/>
            </a:pPr>
            <a:r>
              <a:rPr lang="ja-JP" altLang="en-US" sz="2200" dirty="0"/>
              <a:t>ソフト制約とすることで、</a:t>
            </a:r>
            <a:r>
              <a:rPr lang="en-US" altLang="ja-JP" sz="2200" dirty="0"/>
              <a:t>DARP</a:t>
            </a:r>
            <a:r>
              <a:rPr lang="ja-JP" altLang="en-US" sz="2200" dirty="0"/>
              <a:t>をより</a:t>
            </a:r>
            <a:r>
              <a:rPr kumimoji="1" lang="ja-JP" altLang="en-US" sz="2200" dirty="0"/>
              <a:t>汎用的にすることができる。</a:t>
            </a:r>
            <a:r>
              <a:rPr kumimoji="1" lang="en-US" altLang="ja-JP" sz="2200" dirty="0"/>
              <a:t>                     </a:t>
            </a:r>
            <a:endParaRPr kumimoji="1" lang="ja-JP" altLang="en-US" sz="2200"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418470" y="2314897"/>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1683184" y="2314897"/>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70658" y="1394814"/>
            <a:ext cx="10497787"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sz="2100"/>
              <a:t>デポ、乗車地点、降車地点を頂点とした完全有向グラフ</a:t>
            </a:r>
            <a:endParaRPr kumimoji="1" lang="en-US" altLang="ja-JP" sz="2100" dirty="0"/>
          </a:p>
          <a:p>
            <a:r>
              <a:rPr kumimoji="1" lang="ja-JP" altLang="en-US" sz="2100"/>
              <a:t>車両数</a:t>
            </a:r>
            <a:r>
              <a:rPr lang="ja-JP" altLang="en-US" sz="2100"/>
              <a:t>、車両容量</a:t>
            </a:r>
            <a:r>
              <a:rPr lang="en-US" altLang="ja-JP" sz="2100" dirty="0"/>
              <a:t>(</a:t>
            </a:r>
            <a:r>
              <a:rPr lang="ja-JP" altLang="en-US" sz="2100"/>
              <a:t>最大乗車人数</a:t>
            </a:r>
            <a:r>
              <a:rPr lang="en-US" altLang="ja-JP" sz="2100" dirty="0"/>
              <a:t>)</a:t>
            </a:r>
            <a:endParaRPr kumimoji="1" lang="en-US" altLang="ja-JP" sz="2100" dirty="0"/>
          </a:p>
          <a:p>
            <a:r>
              <a:rPr lang="ja-JP" altLang="en-US" sz="2100"/>
              <a:t>各リクエストに対して</a:t>
            </a:r>
            <a:r>
              <a:rPr lang="en-US" altLang="ja-JP" sz="2100" dirty="0"/>
              <a:t>:</a:t>
            </a:r>
            <a:r>
              <a:rPr lang="ja-JP" altLang="en-US" sz="2100"/>
              <a:t> </a:t>
            </a:r>
            <a:r>
              <a:rPr kumimoji="1" lang="ja-JP" altLang="en-US" sz="2100"/>
              <a:t>乗降時刻、乗車時間に対するペナルティ関数、消費容量</a:t>
            </a:r>
            <a:r>
              <a:rPr kumimoji="1" lang="en-US" altLang="ja-JP" sz="2100" dirty="0"/>
              <a:t>(</a:t>
            </a:r>
            <a:r>
              <a:rPr kumimoji="1" lang="ja-JP" altLang="en-US" sz="2100"/>
              <a:t>乗車人数</a:t>
            </a:r>
            <a:r>
              <a:rPr kumimoji="1" lang="en-US" altLang="ja-JP" sz="2100"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a:t>
                </a:r>
                <a:r>
                  <a:rPr lang="ja-JP" altLang="en-US"/>
                  <a:t>する</a:t>
                </a:r>
                <a:endParaRPr lang="en-US" altLang="ja-JP" dirty="0"/>
              </a:p>
              <a:p>
                <a:pPr marL="0" indent="0">
                  <a:buNone/>
                </a:pPr>
                <a:r>
                  <a:rPr kumimoji="1" lang="ja-JP" altLang="en-US"/>
                  <a:t>ルートの総距離を</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oMath>
                </a14:m>
                <a:r>
                  <a:rPr kumimoji="1" lang="ja-JP" altLang="en-US" dirty="0"/>
                  <a:t>とする。</a:t>
                </a:r>
                <a:endParaRPr kumimoji="1"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𝜎</m:t>
                    </m:r>
                  </m:oMath>
                </a14:m>
                <a:r>
                  <a:rPr lang="ja-JP" altLang="en-US"/>
                  <a:t>に対する利用者の不満度を</a:t>
                </a:r>
                <a14:m>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oMath>
                </a14:m>
                <a:r>
                  <a:rPr lang="ja-JP" altLang="en-US" dirty="0"/>
                  <a:t>と</a:t>
                </a:r>
                <a:r>
                  <a:rPr lang="ja-JP" altLang="en-US"/>
                  <a:t>して、以下のように定義する。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smtClean="0">
                                  <a:latin typeface="Cambria Math" panose="02040503050406030204" pitchFamily="18" charset="0"/>
                                </a:rPr>
                              </m:ctrlPr>
                            </m:fPr>
                            <m:num>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ユーザ</m:t>
                              </m:r>
                              <m:r>
                                <a:rPr lang="en-US" altLang="ja-JP" b="0" i="1" dirty="0" smtClean="0">
                                  <a:latin typeface="Cambria Math" panose="02040503050406030204" pitchFamily="18" charset="0"/>
                                </a:rPr>
                                <m:t>𝑖</m:t>
                              </m:r>
                              <m:r>
                                <a:rPr lang="ja-JP" altLang="en-US" i="1" dirty="0">
                                  <a:latin typeface="Cambria Math" panose="02040503050406030204" pitchFamily="18" charset="0"/>
                                </a:rPr>
                                <m:t>の</m:t>
                              </m:r>
                              <m:r>
                                <a:rPr lang="ja-JP" altLang="en-US" i="1" dirty="0" smtClean="0">
                                  <a:latin typeface="Cambria Math" panose="02040503050406030204" pitchFamily="18" charset="0"/>
                                </a:rPr>
                                <m:t>乗車時刻</m:t>
                              </m:r>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降車</m:t>
                              </m:r>
                              <m:r>
                                <a:rPr lang="ja-JP" altLang="en-US" i="1" dirty="0">
                                  <a:latin typeface="Cambria Math" panose="02040503050406030204" pitchFamily="18" charset="0"/>
                                </a:rPr>
                                <m:t>時刻</m:t>
                              </m:r>
                              <m:r>
                                <a:rPr lang="en-US" altLang="ja-JP" i="1" dirty="0" smtClean="0">
                                  <a:latin typeface="Cambria Math" panose="02040503050406030204" pitchFamily="18" charset="0"/>
                                </a:rPr>
                                <m:t> </m:t>
                              </m:r>
                            </m:num>
                            <m:den>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r>
                                <m:rPr>
                                  <m:nor/>
                                </m:rPr>
                                <a:rPr lang="ja-JP" altLang="en-US">
                                  <a:ea typeface="Cambria Math" panose="02040503050406030204" pitchFamily="18" charset="0"/>
                                </a:rPr>
                                <m:t>はそれぞれ乗車時刻、降車時刻、乗車時間のペナルティ関数</m:t>
                              </m:r>
                            </m:den>
                          </m:f>
                        </m:e>
                      </m:d>
                    </m:oMath>
                  </m:oMathPara>
                </a14:m>
                <a:endParaRPr lang="en-US" altLang="ja-JP" dirty="0">
                  <a:ea typeface="Cambria Math" panose="02040503050406030204" pitchFamily="18" charset="0"/>
                </a:endParaRPr>
              </a:p>
              <a:p>
                <a:pPr marL="0" indent="0">
                  <a:buNone/>
                </a:pPr>
                <a:r>
                  <a:rPr lang="ja-JP" altLang="en-US"/>
                  <a:t>このとき、目的関数を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を定数とする以下の重み付き和とする。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r>
                  <a:rPr kumimoji="1" lang="ja-JP" altLang="en-US"/>
                  <a:t>制約を破った際のペナルティ関数</a:t>
                </a:r>
                <a14:m>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Η</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b="0" i="1" smtClean="0">
                          <a:latin typeface="Cambria Math" panose="02040503050406030204" pitchFamily="18" charset="0"/>
                          <a:ea typeface="Cambria Math" panose="02040503050406030204" pitchFamily="18" charset="0"/>
                        </a:rPr>
                        <m:t>Η</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
                                <m:sSubPr>
                                  <m:ctrlPr>
                                    <a:rPr lang="en-US" altLang="ja-JP" b="0" i="1" smtClean="0">
                                      <a:latin typeface="Cambria Math" panose="02040503050406030204" pitchFamily="18" charset="0"/>
                                      <a:ea typeface="Cambria Math" panose="02040503050406030204" pitchFamily="18" charset="0"/>
                                    </a:rPr>
                                  </m:ctrlPr>
                                </m:sSubPr>
                                <m:e>
                                  <m:r>
                                    <m:rPr>
                                      <m:sty m:val="p"/>
                                    </m:rPr>
                                    <a:rPr lang="el-GR" altLang="ja-JP" b="0"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ea typeface="Cambria Math" panose="02040503050406030204" pitchFamily="18" charset="0"/>
                                    </a:rPr>
                                    <m:t>𝑘𝑖</m:t>
                                  </m:r>
                                </m:sub>
                              </m:sSub>
                            </m:e>
                          </m:nary>
                        </m:e>
                      </m:nary>
                    </m:oMath>
                  </m:oMathPara>
                </a14:m>
                <a:endParaRPr lang="en-US" altLang="ja-JP"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rPr>
                          <m:t>𝑘𝑖</m:t>
                        </m:r>
                      </m:sub>
                    </m:sSub>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528" t="-1538" b="-7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2920</TotalTime>
  <Words>1439</Words>
  <Application>Microsoft Macintosh PowerPoint</Application>
  <PresentationFormat>ワイド画面</PresentationFormat>
  <Paragraphs>484</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164</cp:revision>
  <dcterms:created xsi:type="dcterms:W3CDTF">2019-11-08T05:00:29Z</dcterms:created>
  <dcterms:modified xsi:type="dcterms:W3CDTF">2020-02-03T07:34:22Z</dcterms:modified>
</cp:coreProperties>
</file>