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1" r:id="rId1"/>
  </p:sldMasterIdLst>
  <p:notesMasterIdLst>
    <p:notesMasterId r:id="rId26"/>
  </p:notesMasterIdLst>
  <p:sldIdLst>
    <p:sldId id="256" r:id="rId2"/>
    <p:sldId id="257" r:id="rId3"/>
    <p:sldId id="258" r:id="rId4"/>
    <p:sldId id="260" r:id="rId5"/>
    <p:sldId id="259" r:id="rId6"/>
    <p:sldId id="263" r:id="rId7"/>
    <p:sldId id="261" r:id="rId8"/>
    <p:sldId id="268" r:id="rId9"/>
    <p:sldId id="270" r:id="rId10"/>
    <p:sldId id="380" r:id="rId11"/>
    <p:sldId id="348" r:id="rId12"/>
    <p:sldId id="366" r:id="rId13"/>
    <p:sldId id="364" r:id="rId14"/>
    <p:sldId id="267" r:id="rId15"/>
    <p:sldId id="269" r:id="rId16"/>
    <p:sldId id="371" r:id="rId17"/>
    <p:sldId id="367" r:id="rId18"/>
    <p:sldId id="368" r:id="rId19"/>
    <p:sldId id="369" r:id="rId20"/>
    <p:sldId id="373" r:id="rId21"/>
    <p:sldId id="374" r:id="rId22"/>
    <p:sldId id="378" r:id="rId23"/>
    <p:sldId id="379" r:id="rId24"/>
    <p:sldId id="361"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6"/>
    <p:restoredTop sz="94681"/>
  </p:normalViewPr>
  <p:slideViewPr>
    <p:cSldViewPr snapToGrid="0" snapToObjects="1">
      <p:cViewPr varScale="1">
        <p:scale>
          <a:sx n="107" d="100"/>
          <a:sy n="107" d="100"/>
        </p:scale>
        <p:origin x="17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5D03E-571D-BA42-85BF-4D068DC12E29}" type="datetimeFigureOut">
              <a:rPr kumimoji="1" lang="ja-JP" altLang="en-US" smtClean="0"/>
              <a:t>2020/2/7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ECB9-90C9-174D-9D23-E8CCC93280F1}" type="slidenum">
              <a:rPr kumimoji="1" lang="ja-JP" altLang="en-US" smtClean="0"/>
              <a:t>‹#›</a:t>
            </a:fld>
            <a:endParaRPr kumimoji="1" lang="ja-JP" altLang="en-US"/>
          </a:p>
        </p:txBody>
      </p:sp>
    </p:spTree>
    <p:extLst>
      <p:ext uri="{BB962C8B-B14F-4D97-AF65-F5344CB8AC3E}">
        <p14:creationId xmlns:p14="http://schemas.microsoft.com/office/powerpoint/2010/main" val="22550098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print</a:t>
            </a:r>
            <a:endParaRPr kumimoji="1" lang="ja-JP" altLang="en-US" dirty="0"/>
          </a:p>
        </p:txBody>
      </p:sp>
      <p:sp>
        <p:nvSpPr>
          <p:cNvPr id="4" name="スライド番号プレースホルダー 3"/>
          <p:cNvSpPr>
            <a:spLocks noGrp="1"/>
          </p:cNvSpPr>
          <p:nvPr>
            <p:ph type="sldNum" sz="quarter" idx="5"/>
          </p:nvPr>
        </p:nvSpPr>
        <p:spPr/>
        <p:txBody>
          <a:bodyPr/>
          <a:lstStyle/>
          <a:p>
            <a:fld id="{BA7BC9EE-7218-487F-B7EF-509475BF8400}" type="slidenum">
              <a:rPr kumimoji="1" lang="ja-JP" altLang="en-US" smtClean="0"/>
              <a:t>11</a:t>
            </a:fld>
            <a:endParaRPr kumimoji="1" lang="ja-JP" altLang="en-US" dirty="0"/>
          </a:p>
        </p:txBody>
      </p:sp>
    </p:spTree>
    <p:extLst>
      <p:ext uri="{BB962C8B-B14F-4D97-AF65-F5344CB8AC3E}">
        <p14:creationId xmlns:p14="http://schemas.microsoft.com/office/powerpoint/2010/main" val="1376866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19</a:t>
            </a:fld>
            <a:endParaRPr kumimoji="1" lang="ja-JP" altLang="en-US"/>
          </a:p>
        </p:txBody>
      </p:sp>
    </p:spTree>
    <p:extLst>
      <p:ext uri="{BB962C8B-B14F-4D97-AF65-F5344CB8AC3E}">
        <p14:creationId xmlns:p14="http://schemas.microsoft.com/office/powerpoint/2010/main" val="41426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21</a:t>
            </a:fld>
            <a:endParaRPr kumimoji="1" lang="ja-JP" altLang="en-US"/>
          </a:p>
        </p:txBody>
      </p:sp>
    </p:spTree>
    <p:extLst>
      <p:ext uri="{BB962C8B-B14F-4D97-AF65-F5344CB8AC3E}">
        <p14:creationId xmlns:p14="http://schemas.microsoft.com/office/powerpoint/2010/main" val="2519736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5459" y="959313"/>
            <a:ext cx="5760741" cy="2571891"/>
          </a:xfrm>
        </p:spPr>
        <p:txBody>
          <a:bodyPr bIns="0" anchor="b">
            <a:normAutofit/>
          </a:bodyPr>
          <a:lstStyle>
            <a:lvl1pPr algn="l">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5459" y="3531205"/>
            <a:ext cx="5760741" cy="977621"/>
          </a:xfrm>
        </p:spPr>
        <p:txBody>
          <a:bodyPr tIns="91440" bIns="91440">
            <a:normAutofit/>
          </a:bodyPr>
          <a:lstStyle>
            <a:lvl1pPr marL="0" indent="0" algn="l">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022EDAD-B217-3946-A79C-481C6FEC392F}" type="datetime1">
              <a:rPr kumimoji="1" lang="ja-JP" altLang="en-US" smtClean="0"/>
              <a:t>2020/2/7</a:t>
            </a:fld>
            <a:endParaRPr kumimoji="1" lang="ja-JP" altLang="en-US"/>
          </a:p>
        </p:txBody>
      </p:sp>
      <p:sp>
        <p:nvSpPr>
          <p:cNvPr id="5" name="Footer Placeholder 4"/>
          <p:cNvSpPr>
            <a:spLocks noGrp="1"/>
          </p:cNvSpPr>
          <p:nvPr>
            <p:ph type="ftr" sz="quarter" idx="11"/>
          </p:nvPr>
        </p:nvSpPr>
        <p:spPr>
          <a:xfrm>
            <a:off x="1125459" y="329308"/>
            <a:ext cx="3392144" cy="309201"/>
          </a:xfrm>
        </p:spPr>
        <p:txBody>
          <a:bodyPr/>
          <a:lstStyle/>
          <a:p>
            <a:endParaRPr kumimoji="1" lang="ja-JP" altLang="en-US"/>
          </a:p>
        </p:txBody>
      </p:sp>
      <p:sp>
        <p:nvSpPr>
          <p:cNvPr id="6" name="Slide Number Placeholder 5"/>
          <p:cNvSpPr>
            <a:spLocks noGrp="1"/>
          </p:cNvSpPr>
          <p:nvPr>
            <p:ph type="sldNum" sz="quarter" idx="12"/>
          </p:nvPr>
        </p:nvSpPr>
        <p:spPr>
          <a:xfrm>
            <a:off x="6886200" y="131730"/>
            <a:ext cx="802005" cy="503578"/>
          </a:xfrm>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2840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2CA839-3EA4-F84E-9DD3-1549C09B4DFF}" type="datetime1">
              <a:rPr kumimoji="1" lang="ja-JP" altLang="en-US" smtClean="0"/>
              <a:t>2020/2/7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53669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447" y="796298"/>
            <a:ext cx="1103027" cy="4662565"/>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11910" y="796298"/>
            <a:ext cx="5301095" cy="4662565"/>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903EBEF-087E-1C4B-A394-4BF982076E9B}" type="datetime1">
              <a:rPr kumimoji="1" lang="ja-JP" altLang="en-US" smtClean="0"/>
              <a:t>2020/2/7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5605390" y="3050294"/>
            <a:ext cx="4663440" cy="155448"/>
          </a:xfrm>
          <a:prstGeom prst="rect">
            <a:avLst/>
          </a:prstGeom>
          <a:noFill/>
          <a:ln>
            <a:noFill/>
          </a:ln>
        </p:spPr>
      </p:pic>
    </p:spTree>
    <p:extLst>
      <p:ext uri="{BB962C8B-B14F-4D97-AF65-F5344CB8AC3E}">
        <p14:creationId xmlns:p14="http://schemas.microsoft.com/office/powerpoint/2010/main" val="2533323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CC3E3BD-DD2F-0F4C-9F7B-BD2CFE73C08E}" type="datetime1">
              <a:rPr kumimoji="1" lang="ja-JP" altLang="en-US" smtClean="0"/>
              <a:t>2020/2/7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94784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5459" y="1756130"/>
            <a:ext cx="5764142" cy="2050066"/>
          </a:xfrm>
        </p:spPr>
        <p:txBody>
          <a:bodyPr anchor="b">
            <a:normAutofit/>
          </a:bodyPr>
          <a:lstStyle>
            <a:lvl1pPr algn="l">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25460" y="3806196"/>
            <a:ext cx="5764142" cy="1012929"/>
          </a:xfrm>
        </p:spPr>
        <p:txBody>
          <a:bodyPr tIns="91440">
            <a:normAutofit/>
          </a:bodyPr>
          <a:lstStyle>
            <a:lvl1pPr marL="0" indent="0" algn="l">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115CAE8-F975-9249-9A1B-F50E55793BF8}" type="datetime1">
              <a:rPr kumimoji="1" lang="ja-JP" altLang="en-US" smtClean="0"/>
              <a:t>2020/2/7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408936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5459" y="959314"/>
            <a:ext cx="6564015" cy="104411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5459" y="2172548"/>
            <a:ext cx="3125871" cy="327894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563822" y="2172548"/>
            <a:ext cx="3125652" cy="327894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86C5E8-D6C8-5540-A4FD-D0987B8EBD10}" type="datetime1">
              <a:rPr kumimoji="1" lang="ja-JP" altLang="en-US" smtClean="0"/>
              <a:t>2020/2/7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59855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8652" y="959903"/>
            <a:ext cx="6571344" cy="10446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18131" y="2169094"/>
            <a:ext cx="3125766" cy="801943"/>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118131" y="2973815"/>
            <a:ext cx="3125766" cy="249166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563822" y="2172548"/>
            <a:ext cx="3125652" cy="802237"/>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563822" y="2971035"/>
            <a:ext cx="3125652" cy="2484985"/>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FA0929B-742B-B141-B071-CCB3728A9B97}" type="datetime1">
              <a:rPr kumimoji="1" lang="ja-JP" altLang="en-US" smtClean="0"/>
              <a:t>2020/2/7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0104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24F31F-B5AD-3641-8587-346597BEC0BE}" type="datetime1">
              <a:rPr kumimoji="1" lang="ja-JP" altLang="en-US" smtClean="0"/>
              <a:t>2020/2/7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42123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9A350-A1B1-1E45-BB25-3DF64E2FB64C}" type="datetime1">
              <a:rPr kumimoji="1" lang="ja-JP" altLang="en-US" smtClean="0"/>
              <a:t>2020/2/7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66389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041" y="959313"/>
            <a:ext cx="2425950" cy="2242051"/>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59877" y="960890"/>
            <a:ext cx="3828178" cy="4496910"/>
          </a:xfrm>
        </p:spPr>
        <p:txBody>
          <a:bodyPr anchor="ct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041"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6F413D-3751-BA4F-95FD-B012FBB5AC38}" type="datetime1">
              <a:rPr kumimoji="1" lang="ja-JP" altLang="en-US" smtClean="0"/>
              <a:t>2020/2/7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00768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32077" y="1129512"/>
            <a:ext cx="3386166" cy="1918487"/>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31420" y="3057166"/>
            <a:ext cx="3390817" cy="2092568"/>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124592" y="5469857"/>
            <a:ext cx="3393977" cy="320123"/>
          </a:xfrm>
        </p:spPr>
        <p:txBody>
          <a:bodyPr/>
          <a:lstStyle>
            <a:lvl1pPr algn="l">
              <a:defRPr/>
            </a:lvl1pPr>
          </a:lstStyle>
          <a:p>
            <a:fld id="{3F034A29-2760-CE48-9EAD-37F6D8A2ED9E}" type="datetime1">
              <a:rPr kumimoji="1" lang="ja-JP" altLang="en-US" smtClean="0"/>
              <a:t>2020/2/7</a:t>
            </a:fld>
            <a:endParaRPr kumimoji="1" lang="ja-JP" altLang="en-US"/>
          </a:p>
        </p:txBody>
      </p:sp>
      <p:sp>
        <p:nvSpPr>
          <p:cNvPr id="6" name="Footer Placeholder 5"/>
          <p:cNvSpPr>
            <a:spLocks noGrp="1"/>
          </p:cNvSpPr>
          <p:nvPr>
            <p:ph type="ftr" sz="quarter" idx="11"/>
          </p:nvPr>
        </p:nvSpPr>
        <p:spPr>
          <a:xfrm>
            <a:off x="1125459" y="318641"/>
            <a:ext cx="2601032" cy="320931"/>
          </a:xfrm>
        </p:spPr>
        <p:txBody>
          <a:bodyPr/>
          <a:lstStyle/>
          <a:p>
            <a:endParaRPr lang="en-US" dirty="0"/>
          </a:p>
        </p:txBody>
      </p:sp>
      <p:sp>
        <p:nvSpPr>
          <p:cNvPr id="7" name="Slide Number Placeholder 6"/>
          <p:cNvSpPr>
            <a:spLocks noGrp="1"/>
          </p:cNvSpPr>
          <p:nvPr>
            <p:ph type="sldNum" sz="quarter" idx="12"/>
          </p:nvPr>
        </p:nvSpPr>
        <p:spPr>
          <a:xfrm>
            <a:off x="3726491" y="131730"/>
            <a:ext cx="795746" cy="503578"/>
          </a:xfrm>
        </p:spPr>
        <p:txBody>
          <a:bodyPr/>
          <a:lstStyle/>
          <a:p>
            <a:fld id="{84E0C278-47E8-3649-A055-2003DC36C60A}"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1125460" y="643464"/>
            <a:ext cx="3392424" cy="155448"/>
          </a:xfrm>
          <a:prstGeom prst="rect">
            <a:avLst/>
          </a:prstGeom>
          <a:noFill/>
          <a:ln>
            <a:noFill/>
          </a:ln>
        </p:spPr>
      </p:pic>
    </p:spTree>
    <p:extLst>
      <p:ext uri="{BB962C8B-B14F-4D97-AF65-F5344CB8AC3E}">
        <p14:creationId xmlns:p14="http://schemas.microsoft.com/office/powerpoint/2010/main" val="179520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4" y="956172"/>
            <a:ext cx="6571343"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8684" y="2167385"/>
            <a:ext cx="6571343" cy="32886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21309" y="330371"/>
            <a:ext cx="2368292" cy="304938"/>
          </a:xfrm>
          <a:prstGeom prst="rect">
            <a:avLst/>
          </a:prstGeom>
        </p:spPr>
        <p:txBody>
          <a:bodyPr vert="horz" lIns="91440" tIns="45720" rIns="91440" bIns="45720" rtlCol="0" anchor="ctr"/>
          <a:lstStyle>
            <a:lvl1pPr algn="r">
              <a:defRPr sz="1000">
                <a:solidFill>
                  <a:schemeClr val="tx1">
                    <a:tint val="75000"/>
                  </a:schemeClr>
                </a:solidFill>
              </a:defRPr>
            </a:lvl1pPr>
          </a:lstStyle>
          <a:p>
            <a:fld id="{4BD725EE-9545-E84A-BF76-93ECAC915F52}" type="datetime1">
              <a:rPr kumimoji="1" lang="ja-JP" altLang="en-US" smtClean="0"/>
              <a:t>2020/2/7</a:t>
            </a:fld>
            <a:endParaRPr kumimoji="1" lang="ja-JP" altLang="en-US"/>
          </a:p>
        </p:txBody>
      </p:sp>
      <p:sp>
        <p:nvSpPr>
          <p:cNvPr id="5" name="Footer Placeholder 4"/>
          <p:cNvSpPr>
            <a:spLocks noGrp="1"/>
          </p:cNvSpPr>
          <p:nvPr>
            <p:ph type="ftr" sz="quarter" idx="3"/>
          </p:nvPr>
        </p:nvSpPr>
        <p:spPr>
          <a:xfrm>
            <a:off x="1128684" y="329308"/>
            <a:ext cx="3388498"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893728" y="131730"/>
            <a:ext cx="795746" cy="503578"/>
          </a:xfrm>
          <a:prstGeom prst="rect">
            <a:avLst/>
          </a:prstGeom>
        </p:spPr>
        <p:txBody>
          <a:bodyPr vert="horz" lIns="91440" tIns="45720" rIns="91440" bIns="45720" rtlCol="0" anchor="t"/>
          <a:lstStyle>
            <a:lvl1pPr algn="r">
              <a:defRPr sz="2800">
                <a:solidFill>
                  <a:schemeClr val="accent1"/>
                </a:solidFill>
              </a:defRPr>
            </a:lvl1p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2008281796"/>
      </p:ext>
    </p:extLst>
  </p:cSld>
  <p:clrMap bg1="lt1" tx1="dk1" bg2="lt2" tx2="dk2" accent1="accent1" accent2="accent2" accent3="accent3" accent4="accent4" accent5="accent5" accent6="accent6" hlink="hlink" folHlink="folHlink"/>
  <p:sldLayoutIdLst>
    <p:sldLayoutId id="2147484162" r:id="rId1"/>
    <p:sldLayoutId id="2147484163" r:id="rId2"/>
    <p:sldLayoutId id="2147484164" r:id="rId3"/>
    <p:sldLayoutId id="2147484165" r:id="rId4"/>
    <p:sldLayoutId id="2147484166" r:id="rId5"/>
    <p:sldLayoutId id="2147484167" r:id="rId6"/>
    <p:sldLayoutId id="2147484168" r:id="rId7"/>
    <p:sldLayoutId id="2147484169" r:id="rId8"/>
    <p:sldLayoutId id="2147484170" r:id="rId9"/>
    <p:sldLayoutId id="2147484171" r:id="rId10"/>
    <p:sldLayoutId id="2147484172" r:id="rId11"/>
  </p:sldLayoutIdLst>
  <p:hf hdr="0" ftr="0" dt="0"/>
  <p:txStyles>
    <p:titleStyle>
      <a:lvl1pPr algn="l" defTabSz="6858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85609-AEB8-D643-8FA2-D1A8D22669DF}"/>
              </a:ext>
            </a:extLst>
          </p:cNvPr>
          <p:cNvSpPr>
            <a:spLocks noGrp="1"/>
          </p:cNvSpPr>
          <p:nvPr>
            <p:ph type="ctrTitle"/>
          </p:nvPr>
        </p:nvSpPr>
        <p:spPr>
          <a:xfrm>
            <a:off x="736270" y="1151653"/>
            <a:ext cx="7671459" cy="1963916"/>
          </a:xfrm>
        </p:spPr>
        <p:txBody>
          <a:bodyPr>
            <a:noAutofit/>
          </a:bodyPr>
          <a:lstStyle/>
          <a:p>
            <a:r>
              <a:rPr lang="ja-JP" altLang="en-US" sz="3200"/>
              <a:t>時間枠及び乗車時間ペナルティ付き</a:t>
            </a:r>
            <a:br>
              <a:rPr lang="en-US" altLang="ja-JP" sz="3200" dirty="0"/>
            </a:br>
            <a:r>
              <a:rPr lang="ja-JP" altLang="en-US" sz="3200"/>
              <a:t>乗合タクシー問題に対する局所探索法</a:t>
            </a:r>
          </a:p>
        </p:txBody>
      </p:sp>
      <p:sp>
        <p:nvSpPr>
          <p:cNvPr id="3" name="字幕 2">
            <a:extLst>
              <a:ext uri="{FF2B5EF4-FFF2-40B4-BE49-F238E27FC236}">
                <a16:creationId xmlns:a16="http://schemas.microsoft.com/office/drawing/2014/main" id="{0B81EBE9-C384-EF4E-BB42-C155808553E2}"/>
              </a:ext>
            </a:extLst>
          </p:cNvPr>
          <p:cNvSpPr>
            <a:spLocks noGrp="1"/>
          </p:cNvSpPr>
          <p:nvPr>
            <p:ph type="subTitle" idx="1"/>
          </p:nvPr>
        </p:nvSpPr>
        <p:spPr>
          <a:xfrm>
            <a:off x="1024432" y="3697460"/>
            <a:ext cx="5760741" cy="977621"/>
          </a:xfrm>
        </p:spPr>
        <p:txBody>
          <a:bodyPr>
            <a:normAutofit/>
          </a:bodyPr>
          <a:lstStyle/>
          <a:p>
            <a:r>
              <a:rPr lang="ja-JP" altLang="en-US" sz="1800"/>
              <a:t>柳浦研究室  竹田  陽</a:t>
            </a:r>
          </a:p>
        </p:txBody>
      </p:sp>
      <p:sp>
        <p:nvSpPr>
          <p:cNvPr id="4" name="スライド番号プレースホルダー 3">
            <a:extLst>
              <a:ext uri="{FF2B5EF4-FFF2-40B4-BE49-F238E27FC236}">
                <a16:creationId xmlns:a16="http://schemas.microsoft.com/office/drawing/2014/main" id="{433B2733-6926-8247-AF37-57D7622F6603}"/>
              </a:ext>
            </a:extLst>
          </p:cNvPr>
          <p:cNvSpPr>
            <a:spLocks noGrp="1"/>
          </p:cNvSpPr>
          <p:nvPr>
            <p:ph type="sldNum" sz="quarter" idx="12"/>
          </p:nvPr>
        </p:nvSpPr>
        <p:spPr/>
        <p:txBody>
          <a:bodyPr/>
          <a:lstStyle/>
          <a:p>
            <a:fld id="{84E0C278-47E8-3649-A055-2003DC36C60A}" type="slidenum">
              <a:rPr kumimoji="1" lang="ja-JP" altLang="en-US" smtClean="0"/>
              <a:t>1</a:t>
            </a:fld>
            <a:endParaRPr kumimoji="1" lang="ja-JP" altLang="en-US"/>
          </a:p>
        </p:txBody>
      </p:sp>
    </p:spTree>
    <p:extLst>
      <p:ext uri="{BB962C8B-B14F-4D97-AF65-F5344CB8AC3E}">
        <p14:creationId xmlns:p14="http://schemas.microsoft.com/office/powerpoint/2010/main" val="313333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AB7E5-4337-D54D-8945-D38FB311200C}"/>
              </a:ext>
            </a:extLst>
          </p:cNvPr>
          <p:cNvSpPr>
            <a:spLocks noGrp="1"/>
          </p:cNvSpPr>
          <p:nvPr>
            <p:ph type="title"/>
          </p:nvPr>
        </p:nvSpPr>
        <p:spPr/>
        <p:txBody>
          <a:bodyPr/>
          <a:lstStyle/>
          <a:p>
            <a:r>
              <a:rPr lang="ja-JP" altLang="en-US"/>
              <a:t>初期解生成</a:t>
            </a:r>
            <a:endParaRPr kumimoji="1" lang="ja-JP" altLang="en-US"/>
          </a:p>
        </p:txBody>
      </p:sp>
      <p:sp>
        <p:nvSpPr>
          <p:cNvPr id="3" name="コンテンツ プレースホルダー 2">
            <a:extLst>
              <a:ext uri="{FF2B5EF4-FFF2-40B4-BE49-F238E27FC236}">
                <a16:creationId xmlns:a16="http://schemas.microsoft.com/office/drawing/2014/main" id="{C54371DD-615F-1245-9508-53D772978807}"/>
              </a:ext>
            </a:extLst>
          </p:cNvPr>
          <p:cNvSpPr>
            <a:spLocks noGrp="1"/>
          </p:cNvSpPr>
          <p:nvPr>
            <p:ph idx="1"/>
          </p:nvPr>
        </p:nvSpPr>
        <p:spPr/>
        <p:txBody>
          <a:bodyPr>
            <a:normAutofit fontScale="77500" lnSpcReduction="20000"/>
          </a:bodyPr>
          <a:lstStyle/>
          <a:p>
            <a:r>
              <a:rPr kumimoji="1" lang="ja-JP" altLang="en-US" sz="2400"/>
              <a:t>リクエストをランダムに選び、</a:t>
            </a:r>
            <a:r>
              <a:rPr lang="ja-JP" altLang="en-US" sz="2400"/>
              <a:t>出発地と目的地をペアで挿入</a:t>
            </a:r>
            <a:endParaRPr lang="en-US" altLang="ja-JP" sz="2400" dirty="0"/>
          </a:p>
          <a:p>
            <a:r>
              <a:rPr lang="ja-JP" altLang="en-US" sz="2400"/>
              <a:t>未割り当てのリクエストがなくなるまで繰り返す</a:t>
            </a:r>
            <a:endParaRPr lang="en-US" altLang="ja-JP" sz="2400" dirty="0"/>
          </a:p>
          <a:p>
            <a:endParaRPr kumimoji="1" lang="en-US" altLang="ja-JP" dirty="0"/>
          </a:p>
          <a:p>
            <a:pPr marL="0" indent="0">
              <a:buNone/>
            </a:pPr>
            <a:r>
              <a:rPr lang="ja-JP" altLang="en-US" sz="2600"/>
              <a:t>このように生成することで、</a:t>
            </a:r>
            <a:endParaRPr lang="en-US" altLang="ja-JP" sz="2600" dirty="0"/>
          </a:p>
          <a:p>
            <a:r>
              <a:rPr lang="ja-JP" altLang="en-US" sz="2600"/>
              <a:t>容量制約</a:t>
            </a:r>
            <a:endParaRPr lang="en-US" altLang="ja-JP" sz="2600" dirty="0"/>
          </a:p>
          <a:p>
            <a:r>
              <a:rPr lang="ja-JP" altLang="en-US" sz="2600"/>
              <a:t>リクエストの訪問順</a:t>
            </a:r>
            <a:endParaRPr lang="en-US" altLang="ja-JP" sz="2600" dirty="0"/>
          </a:p>
          <a:p>
            <a:pPr marL="0" indent="0">
              <a:buNone/>
            </a:pPr>
            <a:r>
              <a:rPr lang="ja-JP" altLang="en-US" sz="2600"/>
              <a:t>これらの制約を必ず満たす解を生成することができる。</a:t>
            </a:r>
            <a:endParaRPr lang="en-US" altLang="ja-JP" sz="2600" dirty="0"/>
          </a:p>
        </p:txBody>
      </p:sp>
      <p:sp>
        <p:nvSpPr>
          <p:cNvPr id="4" name="スライド番号プレースホルダー 3">
            <a:extLst>
              <a:ext uri="{FF2B5EF4-FFF2-40B4-BE49-F238E27FC236}">
                <a16:creationId xmlns:a16="http://schemas.microsoft.com/office/drawing/2014/main" id="{5D07F696-5D24-D34B-8102-E9B2FE72AAA8}"/>
              </a:ext>
            </a:extLst>
          </p:cNvPr>
          <p:cNvSpPr>
            <a:spLocks noGrp="1"/>
          </p:cNvSpPr>
          <p:nvPr>
            <p:ph type="sldNum" sz="quarter" idx="12"/>
          </p:nvPr>
        </p:nvSpPr>
        <p:spPr/>
        <p:txBody>
          <a:bodyPr/>
          <a:lstStyle/>
          <a:p>
            <a:fld id="{84E0C278-47E8-3649-A055-2003DC36C60A}" type="slidenum">
              <a:rPr kumimoji="1" lang="ja-JP" altLang="en-US" smtClean="0"/>
              <a:t>10</a:t>
            </a:fld>
            <a:endParaRPr kumimoji="1" lang="ja-JP" altLang="en-US"/>
          </a:p>
        </p:txBody>
      </p:sp>
    </p:spTree>
    <p:extLst>
      <p:ext uri="{BB962C8B-B14F-4D97-AF65-F5344CB8AC3E}">
        <p14:creationId xmlns:p14="http://schemas.microsoft.com/office/powerpoint/2010/main" val="424372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四角形: 角を丸くする 25">
            <a:extLst>
              <a:ext uri="{FF2B5EF4-FFF2-40B4-BE49-F238E27FC236}">
                <a16:creationId xmlns:a16="http://schemas.microsoft.com/office/drawing/2014/main" id="{47545B91-0199-4BDD-A07E-89892D00D989}"/>
              </a:ext>
            </a:extLst>
          </p:cNvPr>
          <p:cNvSpPr/>
          <p:nvPr/>
        </p:nvSpPr>
        <p:spPr>
          <a:xfrm>
            <a:off x="2521390" y="2394510"/>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7" name="四角形: 角を丸くする 26">
            <a:extLst>
              <a:ext uri="{FF2B5EF4-FFF2-40B4-BE49-F238E27FC236}">
                <a16:creationId xmlns:a16="http://schemas.microsoft.com/office/drawing/2014/main" id="{5768599B-1D6D-4C58-9E31-F9843423573B}"/>
              </a:ext>
            </a:extLst>
          </p:cNvPr>
          <p:cNvSpPr/>
          <p:nvPr/>
        </p:nvSpPr>
        <p:spPr>
          <a:xfrm>
            <a:off x="2521390" y="3155958"/>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 name="タイトル 1">
            <a:extLst>
              <a:ext uri="{FF2B5EF4-FFF2-40B4-BE49-F238E27FC236}">
                <a16:creationId xmlns:a16="http://schemas.microsoft.com/office/drawing/2014/main" id="{537B2EEC-21F6-4178-9EF3-B971C1DDE00A}"/>
              </a:ext>
            </a:extLst>
          </p:cNvPr>
          <p:cNvSpPr>
            <a:spLocks noGrp="1"/>
          </p:cNvSpPr>
          <p:nvPr>
            <p:ph type="title"/>
          </p:nvPr>
        </p:nvSpPr>
        <p:spPr/>
        <p:txBody>
          <a:bodyPr/>
          <a:lstStyle/>
          <a:p>
            <a:r>
              <a:rPr lang="ja-JP" altLang="en-US" dirty="0"/>
              <a:t>初期解生成</a:t>
            </a:r>
            <a:endParaRPr kumimoji="1" lang="ja-JP" altLang="en-US" dirty="0"/>
          </a:p>
        </p:txBody>
      </p:sp>
      <p:sp>
        <p:nvSpPr>
          <p:cNvPr id="3" name="スライド番号プレースホルダー 2">
            <a:extLst>
              <a:ext uri="{FF2B5EF4-FFF2-40B4-BE49-F238E27FC236}">
                <a16:creationId xmlns:a16="http://schemas.microsoft.com/office/drawing/2014/main" id="{99B70899-9752-D049-A5F1-D5827A9068D5}"/>
              </a:ext>
            </a:extLst>
          </p:cNvPr>
          <p:cNvSpPr>
            <a:spLocks noGrp="1"/>
          </p:cNvSpPr>
          <p:nvPr>
            <p:ph type="sldNum" sz="quarter" idx="12"/>
          </p:nvPr>
        </p:nvSpPr>
        <p:spPr/>
        <p:txBody>
          <a:bodyPr/>
          <a:lstStyle/>
          <a:p>
            <a:fld id="{84E0C278-47E8-3649-A055-2003DC36C60A}" type="slidenum">
              <a:rPr kumimoji="1" lang="ja-JP" altLang="en-US" smtClean="0"/>
              <a:t>11</a:t>
            </a:fld>
            <a:endParaRPr kumimoji="1" lang="ja-JP" altLang="en-US"/>
          </a:p>
        </p:txBody>
      </p:sp>
      <p:sp>
        <p:nvSpPr>
          <p:cNvPr id="5" name="テキスト ボックス 4">
            <a:extLst>
              <a:ext uri="{FF2B5EF4-FFF2-40B4-BE49-F238E27FC236}">
                <a16:creationId xmlns:a16="http://schemas.microsoft.com/office/drawing/2014/main" id="{E52CF360-CF11-4339-B4CD-6FBE4D5D8BB1}"/>
              </a:ext>
            </a:extLst>
          </p:cNvPr>
          <p:cNvSpPr txBox="1"/>
          <p:nvPr/>
        </p:nvSpPr>
        <p:spPr>
          <a:xfrm>
            <a:off x="1747320" y="2547985"/>
            <a:ext cx="631480" cy="300082"/>
          </a:xfrm>
          <a:prstGeom prst="rect">
            <a:avLst/>
          </a:prstGeom>
          <a:noFill/>
        </p:spPr>
        <p:txBody>
          <a:bodyPr wrap="square" rtlCol="0">
            <a:spAutoFit/>
          </a:bodyPr>
          <a:lstStyle/>
          <a:p>
            <a:r>
              <a:rPr lang="ja-JP" altLang="en-US" sz="1350" dirty="0"/>
              <a:t>車両</a:t>
            </a:r>
            <a:r>
              <a:rPr lang="en-US" altLang="ja-JP" sz="1350" dirty="0"/>
              <a:t>1</a:t>
            </a:r>
            <a:endParaRPr lang="ja-JP" altLang="en-US" sz="1350" dirty="0"/>
          </a:p>
        </p:txBody>
      </p:sp>
      <p:sp>
        <p:nvSpPr>
          <p:cNvPr id="7" name="テキスト ボックス 6">
            <a:extLst>
              <a:ext uri="{FF2B5EF4-FFF2-40B4-BE49-F238E27FC236}">
                <a16:creationId xmlns:a16="http://schemas.microsoft.com/office/drawing/2014/main" id="{F560A4AC-057F-4B75-B3CB-29B937EF825B}"/>
              </a:ext>
            </a:extLst>
          </p:cNvPr>
          <p:cNvSpPr txBox="1"/>
          <p:nvPr/>
        </p:nvSpPr>
        <p:spPr>
          <a:xfrm>
            <a:off x="1747320" y="3309433"/>
            <a:ext cx="631480" cy="300082"/>
          </a:xfrm>
          <a:prstGeom prst="rect">
            <a:avLst/>
          </a:prstGeom>
          <a:noFill/>
        </p:spPr>
        <p:txBody>
          <a:bodyPr wrap="square" rtlCol="0">
            <a:spAutoFit/>
          </a:bodyPr>
          <a:lstStyle/>
          <a:p>
            <a:r>
              <a:rPr lang="ja-JP" altLang="en-US" sz="1350" dirty="0"/>
              <a:t>車両</a:t>
            </a:r>
            <a:r>
              <a:rPr lang="en-US" altLang="ja-JP" sz="1350" dirty="0"/>
              <a:t>2</a:t>
            </a:r>
            <a:endParaRPr lang="ja-JP" altLang="en-US" sz="1350" dirty="0"/>
          </a:p>
        </p:txBody>
      </p:sp>
      <p:sp>
        <p:nvSpPr>
          <p:cNvPr id="8" name="四角形: 角を丸くする 7">
            <a:extLst>
              <a:ext uri="{FF2B5EF4-FFF2-40B4-BE49-F238E27FC236}">
                <a16:creationId xmlns:a16="http://schemas.microsoft.com/office/drawing/2014/main" id="{5DCAF6E2-06EF-43CE-90E2-7C042EA7C667}"/>
              </a:ext>
            </a:extLst>
          </p:cNvPr>
          <p:cNvSpPr/>
          <p:nvPr/>
        </p:nvSpPr>
        <p:spPr>
          <a:xfrm>
            <a:off x="2192794" y="4070881"/>
            <a:ext cx="4824981" cy="12820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9" name="テキスト ボックス 8">
            <a:extLst>
              <a:ext uri="{FF2B5EF4-FFF2-40B4-BE49-F238E27FC236}">
                <a16:creationId xmlns:a16="http://schemas.microsoft.com/office/drawing/2014/main" id="{F635A0EF-5D85-4FC8-917F-A1A9565EB499}"/>
              </a:ext>
            </a:extLst>
          </p:cNvPr>
          <p:cNvSpPr txBox="1"/>
          <p:nvPr/>
        </p:nvSpPr>
        <p:spPr>
          <a:xfrm>
            <a:off x="2374780" y="3838285"/>
            <a:ext cx="1880858" cy="300082"/>
          </a:xfrm>
          <a:prstGeom prst="rect">
            <a:avLst/>
          </a:prstGeom>
          <a:noFill/>
        </p:spPr>
        <p:txBody>
          <a:bodyPr wrap="square" rtlCol="0">
            <a:spAutoFit/>
          </a:bodyPr>
          <a:lstStyle/>
          <a:p>
            <a:r>
              <a:rPr lang="ja-JP" altLang="en-US" sz="1350"/>
              <a:t>リクエストのペア</a:t>
            </a:r>
            <a:endParaRPr lang="ja-JP" altLang="en-US" sz="1350" dirty="0"/>
          </a:p>
        </p:txBody>
      </p:sp>
      <p:sp>
        <p:nvSpPr>
          <p:cNvPr id="12" name="楕円 11">
            <a:extLst>
              <a:ext uri="{FF2B5EF4-FFF2-40B4-BE49-F238E27FC236}">
                <a16:creationId xmlns:a16="http://schemas.microsoft.com/office/drawing/2014/main" id="{84C56148-DDDC-4689-8154-7D1D731B4E57}"/>
              </a:ext>
            </a:extLst>
          </p:cNvPr>
          <p:cNvSpPr/>
          <p:nvPr/>
        </p:nvSpPr>
        <p:spPr>
          <a:xfrm>
            <a:off x="2981929"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13" name="楕円 12">
            <a:extLst>
              <a:ext uri="{FF2B5EF4-FFF2-40B4-BE49-F238E27FC236}">
                <a16:creationId xmlns:a16="http://schemas.microsoft.com/office/drawing/2014/main" id="{2CDAFC8F-D513-496E-8C11-5054074D5883}"/>
              </a:ext>
            </a:extLst>
          </p:cNvPr>
          <p:cNvSpPr/>
          <p:nvPr/>
        </p:nvSpPr>
        <p:spPr>
          <a:xfrm>
            <a:off x="2374780" y="441454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14" name="楕円 13">
            <a:extLst>
              <a:ext uri="{FF2B5EF4-FFF2-40B4-BE49-F238E27FC236}">
                <a16:creationId xmlns:a16="http://schemas.microsoft.com/office/drawing/2014/main" id="{8326E8E8-027E-4E07-890B-65169A28B0EA}"/>
              </a:ext>
            </a:extLst>
          </p:cNvPr>
          <p:cNvSpPr/>
          <p:nvPr/>
        </p:nvSpPr>
        <p:spPr>
          <a:xfrm>
            <a:off x="4574129" y="440340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15" name="楕円 14">
            <a:extLst>
              <a:ext uri="{FF2B5EF4-FFF2-40B4-BE49-F238E27FC236}">
                <a16:creationId xmlns:a16="http://schemas.microsoft.com/office/drawing/2014/main" id="{CE3312ED-B306-4E27-8775-F08975E2C3E1}"/>
              </a:ext>
            </a:extLst>
          </p:cNvPr>
          <p:cNvSpPr/>
          <p:nvPr/>
        </p:nvSpPr>
        <p:spPr>
          <a:xfrm>
            <a:off x="6064219" y="4409178"/>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16" name="楕円 15">
            <a:extLst>
              <a:ext uri="{FF2B5EF4-FFF2-40B4-BE49-F238E27FC236}">
                <a16:creationId xmlns:a16="http://schemas.microsoft.com/office/drawing/2014/main" id="{0AA297DD-AD52-423B-92E4-7DF19B98B01A}"/>
              </a:ext>
            </a:extLst>
          </p:cNvPr>
          <p:cNvSpPr/>
          <p:nvPr/>
        </p:nvSpPr>
        <p:spPr>
          <a:xfrm>
            <a:off x="3580222" y="489978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17" name="楕円 16">
            <a:extLst>
              <a:ext uri="{FF2B5EF4-FFF2-40B4-BE49-F238E27FC236}">
                <a16:creationId xmlns:a16="http://schemas.microsoft.com/office/drawing/2014/main" id="{442E9DB7-B6FE-4BC1-B12A-0418DA7BB4B0}"/>
              </a:ext>
            </a:extLst>
          </p:cNvPr>
          <p:cNvSpPr/>
          <p:nvPr/>
        </p:nvSpPr>
        <p:spPr>
          <a:xfrm>
            <a:off x="5298998" y="4875325"/>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18" name="楕円 17">
            <a:extLst>
              <a:ext uri="{FF2B5EF4-FFF2-40B4-BE49-F238E27FC236}">
                <a16:creationId xmlns:a16="http://schemas.microsoft.com/office/drawing/2014/main" id="{9D0A5E1A-16FA-4D7D-9AF9-603C56E01A8A}"/>
              </a:ext>
            </a:extLst>
          </p:cNvPr>
          <p:cNvSpPr/>
          <p:nvPr/>
        </p:nvSpPr>
        <p:spPr>
          <a:xfrm>
            <a:off x="3968116"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19" name="楕円 18">
            <a:extLst>
              <a:ext uri="{FF2B5EF4-FFF2-40B4-BE49-F238E27FC236}">
                <a16:creationId xmlns:a16="http://schemas.microsoft.com/office/drawing/2014/main" id="{4C429910-80B4-48B5-8180-AB3795BE972E}"/>
              </a:ext>
            </a:extLst>
          </p:cNvPr>
          <p:cNvSpPr/>
          <p:nvPr/>
        </p:nvSpPr>
        <p:spPr>
          <a:xfrm>
            <a:off x="5442127"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sp>
        <p:nvSpPr>
          <p:cNvPr id="20" name="楕円 19">
            <a:extLst>
              <a:ext uri="{FF2B5EF4-FFF2-40B4-BE49-F238E27FC236}">
                <a16:creationId xmlns:a16="http://schemas.microsoft.com/office/drawing/2014/main" id="{3B596C46-94CD-4B9B-BEB6-0179DAE5B068}"/>
              </a:ext>
            </a:extLst>
          </p:cNvPr>
          <p:cNvSpPr/>
          <p:nvPr/>
        </p:nvSpPr>
        <p:spPr>
          <a:xfrm>
            <a:off x="2973276" y="490821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21" name="楕円 20">
            <a:extLst>
              <a:ext uri="{FF2B5EF4-FFF2-40B4-BE49-F238E27FC236}">
                <a16:creationId xmlns:a16="http://schemas.microsoft.com/office/drawing/2014/main" id="{BC9758A1-D8AC-42AC-B536-A2106E58A421}"/>
              </a:ext>
            </a:extLst>
          </p:cNvPr>
          <p:cNvSpPr/>
          <p:nvPr/>
        </p:nvSpPr>
        <p:spPr>
          <a:xfrm>
            <a:off x="4692052" y="488713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22" name="楕円 21">
            <a:extLst>
              <a:ext uri="{FF2B5EF4-FFF2-40B4-BE49-F238E27FC236}">
                <a16:creationId xmlns:a16="http://schemas.microsoft.com/office/drawing/2014/main" id="{6548A001-F050-4FAC-B8F6-572836B03B91}"/>
              </a:ext>
            </a:extLst>
          </p:cNvPr>
          <p:cNvSpPr/>
          <p:nvPr/>
        </p:nvSpPr>
        <p:spPr>
          <a:xfrm>
            <a:off x="3235261"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23" name="楕円 22">
            <a:extLst>
              <a:ext uri="{FF2B5EF4-FFF2-40B4-BE49-F238E27FC236}">
                <a16:creationId xmlns:a16="http://schemas.microsoft.com/office/drawing/2014/main" id="{EB32324A-5F80-42C6-B17F-F44762749E75}"/>
              </a:ext>
            </a:extLst>
          </p:cNvPr>
          <p:cNvSpPr/>
          <p:nvPr/>
        </p:nvSpPr>
        <p:spPr>
          <a:xfrm>
            <a:off x="2636764" y="2516727"/>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24" name="楕円 23">
            <a:extLst>
              <a:ext uri="{FF2B5EF4-FFF2-40B4-BE49-F238E27FC236}">
                <a16:creationId xmlns:a16="http://schemas.microsoft.com/office/drawing/2014/main" id="{ADB4C02F-651C-4387-8B69-885454568FBF}"/>
              </a:ext>
            </a:extLst>
          </p:cNvPr>
          <p:cNvSpPr/>
          <p:nvPr/>
        </p:nvSpPr>
        <p:spPr>
          <a:xfrm>
            <a:off x="46573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25" name="楕円 24">
            <a:extLst>
              <a:ext uri="{FF2B5EF4-FFF2-40B4-BE49-F238E27FC236}">
                <a16:creationId xmlns:a16="http://schemas.microsoft.com/office/drawing/2014/main" id="{03A7F584-5D19-4365-9367-B26C6C6B8F69}"/>
              </a:ext>
            </a:extLst>
          </p:cNvPr>
          <p:cNvSpPr/>
          <p:nvPr/>
        </p:nvSpPr>
        <p:spPr>
          <a:xfrm>
            <a:off x="4050160" y="2523693"/>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28" name="楕円 27">
            <a:extLst>
              <a:ext uri="{FF2B5EF4-FFF2-40B4-BE49-F238E27FC236}">
                <a16:creationId xmlns:a16="http://schemas.microsoft.com/office/drawing/2014/main" id="{B544053C-B36A-4AA2-93E1-240AD5B10F55}"/>
              </a:ext>
            </a:extLst>
          </p:cNvPr>
          <p:cNvSpPr/>
          <p:nvPr/>
        </p:nvSpPr>
        <p:spPr>
          <a:xfrm>
            <a:off x="60415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29" name="楕円 28">
            <a:extLst>
              <a:ext uri="{FF2B5EF4-FFF2-40B4-BE49-F238E27FC236}">
                <a16:creationId xmlns:a16="http://schemas.microsoft.com/office/drawing/2014/main" id="{F8114168-D904-4C68-BA26-3C87CD067069}"/>
              </a:ext>
            </a:extLst>
          </p:cNvPr>
          <p:cNvSpPr/>
          <p:nvPr/>
        </p:nvSpPr>
        <p:spPr>
          <a:xfrm>
            <a:off x="5405415"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30" name="楕円 29">
            <a:extLst>
              <a:ext uri="{FF2B5EF4-FFF2-40B4-BE49-F238E27FC236}">
                <a16:creationId xmlns:a16="http://schemas.microsoft.com/office/drawing/2014/main" id="{4154EB36-5D69-4144-83B7-7B925D8E1FD8}"/>
              </a:ext>
            </a:extLst>
          </p:cNvPr>
          <p:cNvSpPr/>
          <p:nvPr/>
        </p:nvSpPr>
        <p:spPr>
          <a:xfrm>
            <a:off x="3253090"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31" name="楕円 30">
            <a:extLst>
              <a:ext uri="{FF2B5EF4-FFF2-40B4-BE49-F238E27FC236}">
                <a16:creationId xmlns:a16="http://schemas.microsoft.com/office/drawing/2014/main" id="{9C0AC7DB-C4F5-4D1F-B2D0-05B318D1400F}"/>
              </a:ext>
            </a:extLst>
          </p:cNvPr>
          <p:cNvSpPr/>
          <p:nvPr/>
        </p:nvSpPr>
        <p:spPr>
          <a:xfrm>
            <a:off x="264084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32" name="楕円 31">
            <a:extLst>
              <a:ext uri="{FF2B5EF4-FFF2-40B4-BE49-F238E27FC236}">
                <a16:creationId xmlns:a16="http://schemas.microsoft.com/office/drawing/2014/main" id="{C88324F0-38CE-41A7-9FBA-328AC1EB2561}"/>
              </a:ext>
            </a:extLst>
          </p:cNvPr>
          <p:cNvSpPr/>
          <p:nvPr/>
        </p:nvSpPr>
        <p:spPr>
          <a:xfrm>
            <a:off x="4657309"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33" name="楕円 32">
            <a:extLst>
              <a:ext uri="{FF2B5EF4-FFF2-40B4-BE49-F238E27FC236}">
                <a16:creationId xmlns:a16="http://schemas.microsoft.com/office/drawing/2014/main" id="{DC81C7CF-A34A-4A4A-97E4-7BF7BDA2F873}"/>
              </a:ext>
            </a:extLst>
          </p:cNvPr>
          <p:cNvSpPr/>
          <p:nvPr/>
        </p:nvSpPr>
        <p:spPr>
          <a:xfrm>
            <a:off x="404213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cxnSp>
        <p:nvCxnSpPr>
          <p:cNvPr id="11" name="直線矢印コネクタ 10">
            <a:extLst>
              <a:ext uri="{FF2B5EF4-FFF2-40B4-BE49-F238E27FC236}">
                <a16:creationId xmlns:a16="http://schemas.microsoft.com/office/drawing/2014/main" id="{15E89842-F09E-4DF6-917A-00D56340CA73}"/>
              </a:ext>
            </a:extLst>
          </p:cNvPr>
          <p:cNvCxnSpPr>
            <a:stCxn id="23" idx="6"/>
            <a:endCxn id="22" idx="2"/>
          </p:cNvCxnSpPr>
          <p:nvPr/>
        </p:nvCxnSpPr>
        <p:spPr>
          <a:xfrm>
            <a:off x="3160735" y="2679424"/>
            <a:ext cx="74527" cy="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F8B001A-5F88-4AF0-8C65-C26998FC90C2}"/>
              </a:ext>
            </a:extLst>
          </p:cNvPr>
          <p:cNvCxnSpPr>
            <a:cxnSpLocks/>
            <a:stCxn id="22" idx="6"/>
            <a:endCxn id="25" idx="2"/>
          </p:cNvCxnSpPr>
          <p:nvPr/>
        </p:nvCxnSpPr>
        <p:spPr>
          <a:xfrm flipV="1">
            <a:off x="3759230" y="2686390"/>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C7CDA40-4057-4A0E-B11C-03F1E2612075}"/>
              </a:ext>
            </a:extLst>
          </p:cNvPr>
          <p:cNvCxnSpPr>
            <a:cxnSpLocks/>
            <a:stCxn id="25" idx="6"/>
            <a:endCxn id="24" idx="2"/>
          </p:cNvCxnSpPr>
          <p:nvPr/>
        </p:nvCxnSpPr>
        <p:spPr>
          <a:xfrm flipV="1">
            <a:off x="4574129" y="2686390"/>
            <a:ext cx="831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BE498D7-0D85-47B4-B8F7-74D2C6B623EA}"/>
              </a:ext>
            </a:extLst>
          </p:cNvPr>
          <p:cNvCxnSpPr>
            <a:cxnSpLocks/>
            <a:stCxn id="24" idx="6"/>
            <a:endCxn id="29" idx="2"/>
          </p:cNvCxnSpPr>
          <p:nvPr/>
        </p:nvCxnSpPr>
        <p:spPr>
          <a:xfrm>
            <a:off x="5181279" y="2686390"/>
            <a:ext cx="224137"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2ED5BDDE-4B94-4D97-8758-B3DB5D4B7A6A}"/>
              </a:ext>
            </a:extLst>
          </p:cNvPr>
          <p:cNvCxnSpPr>
            <a:cxnSpLocks/>
            <a:stCxn id="29" idx="6"/>
            <a:endCxn id="28" idx="2"/>
          </p:cNvCxnSpPr>
          <p:nvPr/>
        </p:nvCxnSpPr>
        <p:spPr>
          <a:xfrm flipV="1">
            <a:off x="5929386" y="2686390"/>
            <a:ext cx="112124"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CDDE577-C906-41FA-8EE2-8A9C473D076D}"/>
              </a:ext>
            </a:extLst>
          </p:cNvPr>
          <p:cNvCxnSpPr>
            <a:cxnSpLocks/>
            <a:stCxn id="31" idx="6"/>
            <a:endCxn id="30" idx="2"/>
          </p:cNvCxnSpPr>
          <p:nvPr/>
        </p:nvCxnSpPr>
        <p:spPr>
          <a:xfrm>
            <a:off x="3164818" y="3462908"/>
            <a:ext cx="88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EC57A12-DCE0-4C03-A9D0-8409BCCB9F82}"/>
              </a:ext>
            </a:extLst>
          </p:cNvPr>
          <p:cNvCxnSpPr>
            <a:cxnSpLocks/>
            <a:stCxn id="30" idx="6"/>
            <a:endCxn id="33" idx="2"/>
          </p:cNvCxnSpPr>
          <p:nvPr/>
        </p:nvCxnSpPr>
        <p:spPr>
          <a:xfrm>
            <a:off x="3777061" y="3462908"/>
            <a:ext cx="2650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830D02D4-C732-4EAC-82DC-33C2DF7B9E72}"/>
              </a:ext>
            </a:extLst>
          </p:cNvPr>
          <p:cNvCxnSpPr>
            <a:cxnSpLocks/>
            <a:stCxn id="33" idx="6"/>
            <a:endCxn id="32" idx="2"/>
          </p:cNvCxnSpPr>
          <p:nvPr/>
        </p:nvCxnSpPr>
        <p:spPr>
          <a:xfrm>
            <a:off x="4566109" y="3462908"/>
            <a:ext cx="91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564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E07E3-04C4-5B45-9C02-91B9CA7F14E5}"/>
              </a:ext>
            </a:extLst>
          </p:cNvPr>
          <p:cNvSpPr>
            <a:spLocks noGrp="1"/>
          </p:cNvSpPr>
          <p:nvPr>
            <p:ph type="title"/>
          </p:nvPr>
        </p:nvSpPr>
        <p:spPr/>
        <p:txBody>
          <a:bodyPr/>
          <a:lstStyle/>
          <a:p>
            <a:r>
              <a:rPr lang="ja-JP" altLang="en-US"/>
              <a:t>局所探索法</a:t>
            </a:r>
            <a:endParaRPr kumimoji="1" lang="ja-JP" altLang="en-US"/>
          </a:p>
        </p:txBody>
      </p:sp>
      <p:sp>
        <p:nvSpPr>
          <p:cNvPr id="3" name="コンテンツ プレースホルダー 2">
            <a:extLst>
              <a:ext uri="{FF2B5EF4-FFF2-40B4-BE49-F238E27FC236}">
                <a16:creationId xmlns:a16="http://schemas.microsoft.com/office/drawing/2014/main" id="{033BEEEB-9D7C-0844-A7C5-EC6D3B3A3771}"/>
              </a:ext>
            </a:extLst>
          </p:cNvPr>
          <p:cNvSpPr>
            <a:spLocks noGrp="1"/>
          </p:cNvSpPr>
          <p:nvPr>
            <p:ph idx="1"/>
          </p:nvPr>
        </p:nvSpPr>
        <p:spPr/>
        <p:txBody>
          <a:bodyPr/>
          <a:lstStyle/>
          <a:p>
            <a:r>
              <a:rPr kumimoji="1" lang="ja-JP" altLang="en-US" sz="2200"/>
              <a:t>解を逐次的に改善させていく手法</a:t>
            </a:r>
            <a:endParaRPr kumimoji="1" lang="en-US" altLang="ja-JP" sz="2200" dirty="0"/>
          </a:p>
          <a:p>
            <a:r>
              <a:rPr kumimoji="1" lang="ja-JP" altLang="en-US" sz="2200"/>
              <a:t>現在の解の近傍内に良い解が存在すればその解に移動する作業を反復</a:t>
            </a:r>
            <a:endParaRPr kumimoji="1" lang="en-US" altLang="ja-JP" sz="2200" dirty="0"/>
          </a:p>
          <a:p>
            <a:r>
              <a:rPr kumimoji="1" lang="ja-JP" altLang="en-US" sz="2200"/>
              <a:t>本研究ではルート内とルート間の</a:t>
            </a:r>
            <a:r>
              <a:rPr kumimoji="1" lang="en-US" altLang="ja-JP" sz="2200" dirty="0"/>
              <a:t>2</a:t>
            </a:r>
            <a:r>
              <a:rPr kumimoji="1" lang="ja-JP" altLang="en-US" sz="2200"/>
              <a:t>つの近傍操作を行う</a:t>
            </a:r>
            <a:endParaRPr kumimoji="1" lang="en-US" altLang="ja-JP" sz="2200"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A589CA5A-A513-8843-9176-60A487F52E6F}"/>
              </a:ext>
            </a:extLst>
          </p:cNvPr>
          <p:cNvSpPr>
            <a:spLocks noGrp="1"/>
          </p:cNvSpPr>
          <p:nvPr>
            <p:ph type="sldNum" sz="quarter" idx="12"/>
          </p:nvPr>
        </p:nvSpPr>
        <p:spPr/>
        <p:txBody>
          <a:bodyPr/>
          <a:lstStyle/>
          <a:p>
            <a:fld id="{84E0C278-47E8-3649-A055-2003DC36C60A}" type="slidenum">
              <a:rPr kumimoji="1" lang="ja-JP" altLang="en-US" smtClean="0"/>
              <a:t>12</a:t>
            </a:fld>
            <a:endParaRPr kumimoji="1" lang="ja-JP" altLang="en-US"/>
          </a:p>
        </p:txBody>
      </p:sp>
    </p:spTree>
    <p:extLst>
      <p:ext uri="{BB962C8B-B14F-4D97-AF65-F5344CB8AC3E}">
        <p14:creationId xmlns:p14="http://schemas.microsoft.com/office/powerpoint/2010/main" val="2089325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0F011-E705-7B47-A529-CF98E994007D}"/>
              </a:ext>
            </a:extLst>
          </p:cNvPr>
          <p:cNvSpPr>
            <a:spLocks noGrp="1"/>
          </p:cNvSpPr>
          <p:nvPr>
            <p:ph type="title"/>
          </p:nvPr>
        </p:nvSpPr>
        <p:spPr/>
        <p:txBody>
          <a:bodyPr/>
          <a:lstStyle/>
          <a:p>
            <a:r>
              <a:rPr kumimoji="1" lang="ja-JP" altLang="en-US"/>
              <a:t>局所探索法の流れ</a:t>
            </a:r>
          </a:p>
        </p:txBody>
      </p:sp>
      <p:sp>
        <p:nvSpPr>
          <p:cNvPr id="3" name="コンテンツ プレースホルダー 2">
            <a:extLst>
              <a:ext uri="{FF2B5EF4-FFF2-40B4-BE49-F238E27FC236}">
                <a16:creationId xmlns:a16="http://schemas.microsoft.com/office/drawing/2014/main" id="{E0487FF3-0C75-784E-A5AA-01BBDC2882BA}"/>
              </a:ext>
            </a:extLst>
          </p:cNvPr>
          <p:cNvSpPr>
            <a:spLocks noGrp="1"/>
          </p:cNvSpPr>
          <p:nvPr>
            <p:ph idx="1"/>
          </p:nvPr>
        </p:nvSpPr>
        <p:spPr/>
        <p:txBody>
          <a:bodyPr>
            <a:normAutofit/>
          </a:bodyPr>
          <a:lstStyle/>
          <a:p>
            <a:pPr marL="342900" indent="-342900">
              <a:buFont typeface="+mj-lt"/>
              <a:buAutoNum type="arabicPeriod"/>
            </a:pPr>
            <a:r>
              <a:rPr kumimoji="1" lang="ja-JP" altLang="en-US" sz="2200"/>
              <a:t>初期解生成</a:t>
            </a:r>
            <a:endParaRPr kumimoji="1" lang="en-US" altLang="ja-JP" sz="2200" dirty="0"/>
          </a:p>
          <a:p>
            <a:pPr marL="342900" indent="-342900">
              <a:buFont typeface="+mj-lt"/>
              <a:buAutoNum type="arabicPeriod"/>
            </a:pPr>
            <a:r>
              <a:rPr lang="ja-JP" altLang="en-US" sz="2200"/>
              <a:t>ルート内近傍操作</a:t>
            </a:r>
            <a:endParaRPr lang="en-US" altLang="ja-JP" sz="2200" dirty="0"/>
          </a:p>
          <a:p>
            <a:pPr marL="342900" indent="-342900">
              <a:buFont typeface="+mj-lt"/>
              <a:buAutoNum type="arabicPeriod"/>
            </a:pPr>
            <a:r>
              <a:rPr kumimoji="1" lang="ja-JP" altLang="en-US" sz="2200"/>
              <a:t>ルート間近傍操作</a:t>
            </a:r>
            <a:endParaRPr kumimoji="1" lang="en-US" altLang="ja-JP" sz="2200" dirty="0"/>
          </a:p>
          <a:p>
            <a:pPr marL="342900" indent="-342900">
              <a:buFont typeface="+mj-lt"/>
              <a:buAutoNum type="arabicPeriod"/>
            </a:pPr>
            <a:r>
              <a:rPr lang="ja-JP" altLang="en-US" sz="2200"/>
              <a:t>終了条件を満たすならば解を出力</a:t>
            </a:r>
            <a:endParaRPr lang="en-US" altLang="ja-JP" sz="2200" dirty="0"/>
          </a:p>
          <a:p>
            <a:pPr marL="0" indent="0">
              <a:buNone/>
            </a:pPr>
            <a:r>
              <a:rPr lang="ja-JP" altLang="en-US" sz="2200"/>
              <a:t>       そうでないならば</a:t>
            </a:r>
            <a:r>
              <a:rPr lang="en-US" altLang="ja-JP" sz="2200" dirty="0"/>
              <a:t>3</a:t>
            </a:r>
            <a:r>
              <a:rPr lang="ja-JP" altLang="en-US" sz="2200"/>
              <a:t>に戻る</a:t>
            </a:r>
            <a:endParaRPr lang="en-US" altLang="ja-JP" sz="2200" dirty="0"/>
          </a:p>
          <a:p>
            <a:pPr marL="0" indent="0">
              <a:buNone/>
            </a:pPr>
            <a:r>
              <a:rPr kumimoji="1" lang="ja-JP" altLang="en-US"/>
              <a:t>  </a:t>
            </a:r>
          </a:p>
        </p:txBody>
      </p:sp>
      <p:sp>
        <p:nvSpPr>
          <p:cNvPr id="4" name="スライド番号プレースホルダー 3">
            <a:extLst>
              <a:ext uri="{FF2B5EF4-FFF2-40B4-BE49-F238E27FC236}">
                <a16:creationId xmlns:a16="http://schemas.microsoft.com/office/drawing/2014/main" id="{D269E319-6E14-3041-9D56-5879B5D308C9}"/>
              </a:ext>
            </a:extLst>
          </p:cNvPr>
          <p:cNvSpPr>
            <a:spLocks noGrp="1"/>
          </p:cNvSpPr>
          <p:nvPr>
            <p:ph type="sldNum" sz="quarter" idx="12"/>
          </p:nvPr>
        </p:nvSpPr>
        <p:spPr/>
        <p:txBody>
          <a:bodyPr/>
          <a:lstStyle/>
          <a:p>
            <a:fld id="{84E0C278-47E8-3649-A055-2003DC36C60A}" type="slidenum">
              <a:rPr kumimoji="1" lang="ja-JP" altLang="en-US" smtClean="0"/>
              <a:t>13</a:t>
            </a:fld>
            <a:endParaRPr kumimoji="1" lang="ja-JP" altLang="en-US"/>
          </a:p>
        </p:txBody>
      </p:sp>
    </p:spTree>
    <p:extLst>
      <p:ext uri="{BB962C8B-B14F-4D97-AF65-F5344CB8AC3E}">
        <p14:creationId xmlns:p14="http://schemas.microsoft.com/office/powerpoint/2010/main" val="837613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AC1C5-E6D4-774B-A418-223328887A3E}"/>
              </a:ext>
            </a:extLst>
          </p:cNvPr>
          <p:cNvSpPr>
            <a:spLocks noGrp="1"/>
          </p:cNvSpPr>
          <p:nvPr>
            <p:ph type="title"/>
          </p:nvPr>
        </p:nvSpPr>
        <p:spPr/>
        <p:txBody>
          <a:bodyPr/>
          <a:lstStyle/>
          <a:p>
            <a:r>
              <a:rPr kumimoji="1" lang="ja-JP" altLang="en-US"/>
              <a:t>制限の緩和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F18883B-C7E5-B442-B4EC-35291FD899A6}"/>
                  </a:ext>
                </a:extLst>
              </p:cNvPr>
              <p:cNvSpPr>
                <a:spLocks noGrp="1"/>
              </p:cNvSpPr>
              <p:nvPr>
                <p:ph idx="1"/>
              </p:nvPr>
            </p:nvSpPr>
            <p:spPr>
              <a:xfrm>
                <a:off x="1128684" y="2039510"/>
                <a:ext cx="6571343" cy="3288635"/>
              </a:xfrm>
            </p:spPr>
            <p:txBody>
              <a:bodyPr>
                <a:normAutofit fontScale="92500"/>
              </a:bodyPr>
              <a:lstStyle/>
              <a:p>
                <a:pPr marL="0" indent="0">
                  <a:buNone/>
                </a:pPr>
                <a:r>
                  <a:rPr kumimoji="1" lang="ja-JP" altLang="en-US" sz="2200">
                    <a:latin typeface="+mn-ea"/>
                  </a:rPr>
                  <a:t>局所探索を行う上で、より自由に探索を行うために、</a:t>
                </a:r>
                <a:r>
                  <a:rPr kumimoji="1" lang="en-US" altLang="ja-JP" sz="2200" dirty="0">
                    <a:latin typeface="+mn-ea"/>
                  </a:rPr>
                  <a:t>      </a:t>
                </a:r>
                <a:r>
                  <a:rPr kumimoji="1" lang="ja-JP" altLang="en-US" sz="2200">
                    <a:latin typeface="+mn-ea"/>
                  </a:rPr>
                  <a:t>容量制約を緩和する。</a:t>
                </a:r>
                <a:endParaRPr kumimoji="1" lang="en-US" altLang="ja-JP" sz="2200" dirty="0">
                  <a:latin typeface="+mn-ea"/>
                </a:endParaRPr>
              </a:p>
              <a:p>
                <a:pPr marL="0" indent="0">
                  <a:buNone/>
                </a:pPr>
                <a:r>
                  <a:rPr kumimoji="1" lang="ja-JP" altLang="en-US" sz="2200">
                    <a:latin typeface="+mn-ea"/>
                  </a:rPr>
                  <a:t>制約を破った際のペナルティ関数</a:t>
                </a:r>
                <a14:m>
                  <m:oMath xmlns:m="http://schemas.openxmlformats.org/officeDocument/2006/math">
                    <m:r>
                      <m:rPr>
                        <m:sty m:val="p"/>
                      </m:rPr>
                      <a:rPr kumimoji="1" lang="el-GR" altLang="ja-JP" sz="2200" i="1" smtClean="0">
                        <a:latin typeface="Cambria Math" panose="02040503050406030204" pitchFamily="18" charset="0"/>
                      </a:rPr>
                      <m:t>Η</m:t>
                    </m:r>
                  </m:oMath>
                </a14:m>
                <a:r>
                  <a:rPr lang="ja-JP" altLang="en-US" sz="2200">
                    <a:latin typeface="+mn-ea"/>
                  </a:rPr>
                  <a:t>を以下に定義する</a:t>
                </a:r>
                <a:r>
                  <a:rPr lang="ja-JP" altLang="en-US"/>
                  <a:t>。</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l-GR" altLang="ja-JP" sz="2400" b="0" i="1" smtClean="0">
                          <a:latin typeface="Cambria Math" panose="02040503050406030204" pitchFamily="18" charset="0"/>
                          <a:ea typeface="Cambria Math" panose="02040503050406030204" pitchFamily="18" charset="0"/>
                        </a:rPr>
                        <m:t>Η</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𝐾</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𝑛</m:t>
                                  </m:r>
                                </m:e>
                                <m:sub>
                                  <m:r>
                                    <a:rPr lang="en-US" altLang="ja-JP" sz="2400" b="0" i="1" smtClean="0">
                                      <a:latin typeface="Cambria Math" panose="02040503050406030204" pitchFamily="18" charset="0"/>
                                      <a:ea typeface="Cambria Math" panose="02040503050406030204" pitchFamily="18" charset="0"/>
                                    </a:rPr>
                                    <m:t>𝑘</m:t>
                                  </m:r>
                                </m:sub>
                              </m:sSub>
                            </m:sub>
                            <m:sup/>
                            <m:e>
                              <m:sSub>
                                <m:sSubPr>
                                  <m:ctrlPr>
                                    <a:rPr lang="en-US" altLang="ja-JP" sz="2400" b="0" i="1" smtClean="0">
                                      <a:latin typeface="Cambria Math" panose="02040503050406030204" pitchFamily="18" charset="0"/>
                                      <a:ea typeface="Cambria Math" panose="02040503050406030204" pitchFamily="18" charset="0"/>
                                    </a:rPr>
                                  </m:ctrlPr>
                                </m:sSubPr>
                                <m:e>
                                  <m:r>
                                    <m:rPr>
                                      <m:sty m:val="p"/>
                                    </m:rPr>
                                    <a:rPr lang="el-GR" altLang="ja-JP" sz="2400" b="0" i="1" smtClean="0">
                                      <a:latin typeface="Cambria Math" panose="02040503050406030204" pitchFamily="18" charset="0"/>
                                      <a:ea typeface="Cambria Math" panose="02040503050406030204" pitchFamily="18" charset="0"/>
                                    </a:rPr>
                                    <m:t>Η</m:t>
                                  </m:r>
                                </m:e>
                                <m:sub>
                                  <m:r>
                                    <a:rPr lang="en-US" altLang="ja-JP" sz="2400" b="0" i="1" smtClean="0">
                                      <a:latin typeface="Cambria Math" panose="02040503050406030204" pitchFamily="18" charset="0"/>
                                      <a:ea typeface="Cambria Math" panose="02040503050406030204" pitchFamily="18" charset="0"/>
                                    </a:rPr>
                                    <m:t>𝑘𝑖</m:t>
                                  </m:r>
                                </m:sub>
                              </m:sSub>
                            </m:e>
                          </m:nary>
                        </m:e>
                      </m:nary>
                    </m:oMath>
                  </m:oMathPara>
                </a14:m>
                <a:endParaRPr lang="en-US" altLang="ja-JP" sz="2400" dirty="0"/>
              </a:p>
              <a:p>
                <a:pPr marL="0" indent="0">
                  <a:buNone/>
                </a:pPr>
                <a14:m>
                  <m:oMath xmlns:m="http://schemas.openxmlformats.org/officeDocument/2006/math">
                    <m:sSub>
                      <m:sSubPr>
                        <m:ctrlPr>
                          <a:rPr lang="en-US" altLang="ja-JP" sz="2200" i="1" smtClean="0">
                            <a:latin typeface="Cambria Math" panose="02040503050406030204" pitchFamily="18" charset="0"/>
                          </a:rPr>
                        </m:ctrlPr>
                      </m:sSubPr>
                      <m:e>
                        <m:r>
                          <m:rPr>
                            <m:sty m:val="p"/>
                          </m:rPr>
                          <a:rPr lang="el-GR" altLang="ja-JP" sz="2200" i="1" smtClean="0">
                            <a:latin typeface="Cambria Math" panose="02040503050406030204" pitchFamily="18" charset="0"/>
                            <a:ea typeface="Cambria Math" panose="02040503050406030204" pitchFamily="18" charset="0"/>
                          </a:rPr>
                          <m:t>Η</m:t>
                        </m:r>
                      </m:e>
                      <m:sub>
                        <m:r>
                          <a:rPr lang="en-US" altLang="ja-JP" sz="2200" b="0" i="1" smtClean="0">
                            <a:latin typeface="Cambria Math" panose="02040503050406030204" pitchFamily="18" charset="0"/>
                          </a:rPr>
                          <m:t>𝑘𝑖</m:t>
                        </m:r>
                      </m:sub>
                    </m:sSub>
                    <m:r>
                      <a:rPr lang="en-US" altLang="ja-JP" sz="2200" b="0" i="1" smtClean="0">
                        <a:latin typeface="Cambria Math" panose="02040503050406030204" pitchFamily="18" charset="0"/>
                      </a:rPr>
                      <m:t>:</m:t>
                    </m:r>
                  </m:oMath>
                </a14:m>
                <a:r>
                  <a:rPr lang="ja-JP" altLang="en-US" sz="2200">
                    <a:latin typeface="+mn-ea"/>
                  </a:rPr>
                  <a:t>車両</a:t>
                </a:r>
                <a:r>
                  <a:rPr lang="en-US" altLang="ja-JP" sz="2200" dirty="0">
                    <a:latin typeface="+mn-ea"/>
                  </a:rPr>
                  <a:t>k</a:t>
                </a:r>
                <a:r>
                  <a:rPr lang="ja-JP" altLang="en-US" sz="2200">
                    <a:latin typeface="+mn-ea"/>
                  </a:rPr>
                  <a:t>がルートの</a:t>
                </a:r>
                <a:r>
                  <a:rPr lang="en-US" altLang="ja-JP" sz="2200" dirty="0" err="1">
                    <a:latin typeface="+mn-ea"/>
                  </a:rPr>
                  <a:t>i</a:t>
                </a:r>
                <a:r>
                  <a:rPr lang="ja-JP" altLang="en-US" sz="2200">
                    <a:latin typeface="+mn-ea"/>
                  </a:rPr>
                  <a:t>番目を訪問後に容量を超えて</a:t>
                </a:r>
                <a:r>
                  <a:rPr lang="en-US" altLang="ja-JP" sz="2200" dirty="0">
                    <a:latin typeface="+mn-ea"/>
                  </a:rPr>
                  <a:t>   </a:t>
                </a:r>
                <a:r>
                  <a:rPr lang="ja-JP" altLang="en-US" sz="2200">
                    <a:latin typeface="+mn-ea"/>
                  </a:rPr>
                  <a:t>乗っている人数</a:t>
                </a:r>
                <a:endParaRPr lang="en-US" altLang="ja-JP" sz="2200" dirty="0">
                  <a:latin typeface="+mn-ea"/>
                </a:endParaRPr>
              </a:p>
              <a:p>
                <a:pPr marL="0" indent="0">
                  <a:buNone/>
                </a:pPr>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4F18883B-C7E5-B442-B4EC-35291FD899A6}"/>
                  </a:ext>
                </a:extLst>
              </p:cNvPr>
              <p:cNvSpPr>
                <a:spLocks noGrp="1" noRot="1" noChangeAspect="1" noMove="1" noResize="1" noEditPoints="1" noAdjustHandles="1" noChangeArrowheads="1" noChangeShapeType="1" noTextEdit="1"/>
              </p:cNvSpPr>
              <p:nvPr>
                <p:ph idx="1"/>
              </p:nvPr>
            </p:nvSpPr>
            <p:spPr>
              <a:xfrm>
                <a:off x="1128684" y="2039510"/>
                <a:ext cx="6571343" cy="3288635"/>
              </a:xfrm>
              <a:blipFill>
                <a:blip r:embed="rId2"/>
                <a:stretch>
                  <a:fillRect l="-772" b="-200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2287E0-362E-DD46-AB5C-EDC43AAAA74E}"/>
              </a:ext>
            </a:extLst>
          </p:cNvPr>
          <p:cNvSpPr>
            <a:spLocks noGrp="1"/>
          </p:cNvSpPr>
          <p:nvPr>
            <p:ph type="sldNum" sz="quarter" idx="12"/>
          </p:nvPr>
        </p:nvSpPr>
        <p:spPr/>
        <p:txBody>
          <a:bodyPr/>
          <a:lstStyle/>
          <a:p>
            <a:fld id="{84E0C278-47E8-3649-A055-2003DC36C60A}" type="slidenum">
              <a:rPr kumimoji="1" lang="ja-JP" altLang="en-US" smtClean="0"/>
              <a:t>14</a:t>
            </a:fld>
            <a:endParaRPr kumimoji="1" lang="ja-JP" altLang="en-US"/>
          </a:p>
        </p:txBody>
      </p:sp>
    </p:spTree>
    <p:extLst>
      <p:ext uri="{BB962C8B-B14F-4D97-AF65-F5344CB8AC3E}">
        <p14:creationId xmlns:p14="http://schemas.microsoft.com/office/powerpoint/2010/main" val="3888649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1DFEE-A849-A44B-9886-B4D0DB38A54C}"/>
              </a:ext>
            </a:extLst>
          </p:cNvPr>
          <p:cNvSpPr>
            <a:spLocks noGrp="1"/>
          </p:cNvSpPr>
          <p:nvPr>
            <p:ph type="title"/>
          </p:nvPr>
        </p:nvSpPr>
        <p:spPr/>
        <p:txBody>
          <a:bodyPr/>
          <a:lstStyle/>
          <a:p>
            <a:r>
              <a:rPr kumimoji="1" lang="ja-JP" altLang="en-US"/>
              <a:t>評価関数</a:t>
            </a:r>
            <a:br>
              <a:rPr kumimoji="1" lang="en-US" altLang="ja-JP" dirty="0"/>
            </a:b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CB015B-A78C-FC46-856F-AEA9CAAE7C1C}"/>
                  </a:ext>
                </a:extLst>
              </p:cNvPr>
              <p:cNvSpPr>
                <a:spLocks noGrp="1"/>
              </p:cNvSpPr>
              <p:nvPr>
                <p:ph idx="1"/>
              </p:nvPr>
            </p:nvSpPr>
            <p:spPr>
              <a:xfrm>
                <a:off x="1128684" y="1632996"/>
                <a:ext cx="6571343" cy="4126536"/>
              </a:xfrm>
            </p:spPr>
            <p:txBody>
              <a:bodyPr>
                <a:normAutofit lnSpcReduction="10000"/>
              </a:bodyPr>
              <a:lstStyle/>
              <a:p>
                <a:pPr marL="0" indent="0">
                  <a:buNone/>
                </a:pPr>
                <a:r>
                  <a:rPr kumimoji="1" lang="en-US" altLang="ja-JP" dirty="0"/>
                  <a:t>	</a:t>
                </a:r>
                <a:r>
                  <a:rPr kumimoji="1" lang="ja-JP" altLang="en-US"/>
                  <a:t>ペナルティを加えた評価関数を</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𝜎</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とすると、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𝑑</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r>
                        <m:rPr>
                          <m:sty m:val="p"/>
                        </m:rPr>
                        <a:rPr kumimoji="1" lang="el-GR" altLang="ja-JP" b="0" i="1" smtClean="0">
                          <a:latin typeface="Cambria Math" panose="02040503050406030204" pitchFamily="18" charset="0"/>
                          <a:ea typeface="Cambria Math" panose="02040503050406030204" pitchFamily="18" charset="0"/>
                        </a:rPr>
                        <m:t>Η</m:t>
                      </m:r>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oMath>
                </a14:m>
                <a:r>
                  <a:rPr kumimoji="1" lang="en-US" altLang="ja-JP" b="0" dirty="0">
                    <a:ea typeface="Cambria Math" panose="02040503050406030204" pitchFamily="18" charset="0"/>
                  </a:rPr>
                  <a:t> </a:t>
                </a:r>
                <a:r>
                  <a:rPr lang="ja-JP" altLang="en-US">
                    <a:latin typeface="+mn-ea"/>
                  </a:rPr>
                  <a:t>ルートの長さ</a:t>
                </a:r>
                <a:endParaRPr kumimoji="1" lang="en-US" altLang="ja-JP" b="0" dirty="0">
                  <a:ea typeface="Cambria Math" panose="02040503050406030204" pitchFamily="18" charset="0"/>
                </a:endParaRPr>
              </a:p>
              <a:p>
                <a:pPr marL="0" indent="0">
                  <a:buNone/>
                </a:pPr>
                <a:r>
                  <a:rPr lang="en-US" altLang="ja-JP" dirty="0">
                    <a:ea typeface="Cambria Math" panose="02040503050406030204" pitchFamily="18" charset="0"/>
                  </a:rPr>
                  <a:t> </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0" smtClean="0">
                        <a:latin typeface="Cambria Math" panose="02040503050406030204" pitchFamily="18" charset="0"/>
                        <a:ea typeface="Cambria Math" panose="02040503050406030204" pitchFamily="18" charset="0"/>
                      </a:rPr>
                      <m:t>:</m:t>
                    </m:r>
                  </m:oMath>
                </a14:m>
                <a:r>
                  <a:rPr kumimoji="1" lang="en-US" altLang="ja-JP" dirty="0"/>
                  <a:t> </a:t>
                </a:r>
                <a:r>
                  <a:rPr kumimoji="1" lang="ja-JP" altLang="en-US"/>
                  <a:t>利用者の不満度</a:t>
                </a:r>
                <a:endParaRPr kumimoji="1" lang="en-US" altLang="ja-JP" dirty="0"/>
              </a:p>
              <a:p>
                <a:pPr marL="0" indent="0">
                  <a:buNone/>
                </a:pPr>
                <a:r>
                  <a:rPr kumimoji="1" lang="en-US" altLang="ja-JP" b="0" dirty="0"/>
                  <a:t> </a:t>
                </a:r>
                <a14:m>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Η</m:t>
                    </m:r>
                  </m:oMath>
                </a14:m>
                <a:r>
                  <a:rPr kumimoji="1" lang="en-US" altLang="ja-JP" dirty="0"/>
                  <a:t>: </a:t>
                </a:r>
                <a:r>
                  <a:rPr kumimoji="1" lang="ja-JP" altLang="en-US"/>
                  <a:t>容量制約に関するペナルティ</a:t>
                </a:r>
                <a:endParaRPr kumimoji="1" lang="en-US" altLang="ja-JP" dirty="0"/>
              </a:p>
              <a:p>
                <a:pPr marL="0" indent="0">
                  <a:buNone/>
                </a:pPr>
                <a:r>
                  <a:rPr kumimoji="1" lang="ja-JP" altLang="en-US"/>
                  <a:t>ただし、</a:t>
                </a:r>
                <a14:m>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oMath>
                </a14:m>
                <a:r>
                  <a:rPr kumimoji="1" lang="ja-JP" altLang="en-US"/>
                  <a:t>は定数とする。</a:t>
                </a:r>
                <a:endParaRPr kumimoji="1" lang="en-US" altLang="ja-JP" dirty="0"/>
              </a:p>
              <a:p>
                <a:pPr marL="0" indent="0">
                  <a:buNone/>
                </a:pPr>
                <a:endParaRPr kumimoji="1" lang="en-US" altLang="ja-JP" dirty="0"/>
              </a:p>
              <a:p>
                <a:pPr marL="0" indent="0">
                  <a:buNone/>
                </a:pPr>
                <a:r>
                  <a:rPr kumimoji="1" lang="ja-JP" altLang="en-US"/>
                  <a:t>評価関数をこのように設定することで、実行不可能解を探索することも可能になる。</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5DCB015B-A78C-FC46-856F-AEA9CAAE7C1C}"/>
                  </a:ext>
                </a:extLst>
              </p:cNvPr>
              <p:cNvSpPr>
                <a:spLocks noGrp="1" noRot="1" noChangeAspect="1" noMove="1" noResize="1" noEditPoints="1" noAdjustHandles="1" noChangeArrowheads="1" noChangeShapeType="1" noTextEdit="1"/>
              </p:cNvSpPr>
              <p:nvPr>
                <p:ph idx="1"/>
              </p:nvPr>
            </p:nvSpPr>
            <p:spPr>
              <a:xfrm>
                <a:off x="1128684" y="1632996"/>
                <a:ext cx="6571343" cy="4126536"/>
              </a:xfrm>
              <a:blipFill>
                <a:blip r:embed="rId2"/>
                <a:stretch>
                  <a:fillRect l="-772" r="-38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7B66DB9-4402-4346-BE8A-66758141438B}"/>
              </a:ext>
            </a:extLst>
          </p:cNvPr>
          <p:cNvSpPr>
            <a:spLocks noGrp="1"/>
          </p:cNvSpPr>
          <p:nvPr>
            <p:ph type="sldNum" sz="quarter" idx="12"/>
          </p:nvPr>
        </p:nvSpPr>
        <p:spPr/>
        <p:txBody>
          <a:bodyPr/>
          <a:lstStyle/>
          <a:p>
            <a:fld id="{84E0C278-47E8-3649-A055-2003DC36C60A}" type="slidenum">
              <a:rPr kumimoji="1" lang="ja-JP" altLang="en-US" smtClean="0"/>
              <a:t>15</a:t>
            </a:fld>
            <a:endParaRPr kumimoji="1" lang="ja-JP" altLang="en-US"/>
          </a:p>
        </p:txBody>
      </p:sp>
    </p:spTree>
    <p:extLst>
      <p:ext uri="{BB962C8B-B14F-4D97-AF65-F5344CB8AC3E}">
        <p14:creationId xmlns:p14="http://schemas.microsoft.com/office/powerpoint/2010/main" val="1081047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31330-6F27-954C-B476-DE1BD4EDFDA2}"/>
              </a:ext>
            </a:extLst>
          </p:cNvPr>
          <p:cNvSpPr>
            <a:spLocks noGrp="1"/>
          </p:cNvSpPr>
          <p:nvPr>
            <p:ph type="title"/>
          </p:nvPr>
        </p:nvSpPr>
        <p:spPr/>
        <p:txBody>
          <a:bodyPr/>
          <a:lstStyle/>
          <a:p>
            <a:r>
              <a:rPr kumimoji="1" lang="ja-JP" altLang="en-US"/>
              <a:t>最適なサービス時刻の決定</a:t>
            </a:r>
          </a:p>
        </p:txBody>
      </p:sp>
      <p:sp>
        <p:nvSpPr>
          <p:cNvPr id="3" name="コンテンツ プレースホルダー 2">
            <a:extLst>
              <a:ext uri="{FF2B5EF4-FFF2-40B4-BE49-F238E27FC236}">
                <a16:creationId xmlns:a16="http://schemas.microsoft.com/office/drawing/2014/main" id="{69E9E900-65AB-2742-A106-B31492A267ED}"/>
              </a:ext>
            </a:extLst>
          </p:cNvPr>
          <p:cNvSpPr>
            <a:spLocks noGrp="1"/>
          </p:cNvSpPr>
          <p:nvPr>
            <p:ph idx="1"/>
          </p:nvPr>
        </p:nvSpPr>
        <p:spPr/>
        <p:txBody>
          <a:bodyPr/>
          <a:lstStyle/>
          <a:p>
            <a:r>
              <a:rPr lang="ja-JP" altLang="en-US"/>
              <a:t>車両の割り当てとリクエストの訪問順が決まったルートが与えられた際に、各頂点でのサービス開始時刻を決定する必要がある。</a:t>
            </a:r>
            <a:endParaRPr lang="en-US" altLang="ja-JP" dirty="0"/>
          </a:p>
          <a:p>
            <a:r>
              <a:rPr lang="ja-JP" altLang="en-US"/>
              <a:t>目的関数と制約は、全て線形の式で表す事が可能</a:t>
            </a:r>
            <a:endParaRPr lang="en-US" altLang="ja-JP" dirty="0"/>
          </a:p>
          <a:p>
            <a:r>
              <a:rPr lang="ja-JP" altLang="en-US"/>
              <a:t>線形計画問題</a:t>
            </a:r>
            <a:r>
              <a:rPr lang="en-US" altLang="ja-JP" dirty="0"/>
              <a:t>(LP)</a:t>
            </a:r>
            <a:r>
              <a:rPr lang="ja-JP" altLang="en-US"/>
              <a:t>として定式化して解くことができる</a:t>
            </a:r>
            <a:endParaRPr lang="en-US" altLang="ja-JP" dirty="0"/>
          </a:p>
          <a:p>
            <a:r>
              <a:rPr lang="ja-JP" altLang="en-US"/>
              <a:t>本研究では、</a:t>
            </a:r>
            <a:r>
              <a:rPr lang="en-US" altLang="ja-JP" dirty="0" err="1"/>
              <a:t>gurobi</a:t>
            </a:r>
            <a:r>
              <a:rPr lang="en-US" altLang="ja-JP" dirty="0"/>
              <a:t> optimizer (</a:t>
            </a:r>
            <a:r>
              <a:rPr lang="en-US" altLang="ja-JP" dirty="0" err="1"/>
              <a:t>ver</a:t>
            </a:r>
            <a:r>
              <a:rPr lang="en-US" altLang="ja-JP" dirty="0"/>
              <a:t> 9.0.0)</a:t>
            </a:r>
            <a:r>
              <a:rPr lang="ja-JP" altLang="en-US"/>
              <a:t>を使用した。</a:t>
            </a: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CCC7825-9B01-8A47-B19B-E5347686B04B}"/>
              </a:ext>
            </a:extLst>
          </p:cNvPr>
          <p:cNvSpPr>
            <a:spLocks noGrp="1"/>
          </p:cNvSpPr>
          <p:nvPr>
            <p:ph type="sldNum" sz="quarter" idx="12"/>
          </p:nvPr>
        </p:nvSpPr>
        <p:spPr/>
        <p:txBody>
          <a:bodyPr/>
          <a:lstStyle/>
          <a:p>
            <a:fld id="{84E0C278-47E8-3649-A055-2003DC36C60A}" type="slidenum">
              <a:rPr kumimoji="1" lang="ja-JP" altLang="en-US" smtClean="0"/>
              <a:t>16</a:t>
            </a:fld>
            <a:endParaRPr kumimoji="1" lang="ja-JP" altLang="en-US"/>
          </a:p>
        </p:txBody>
      </p:sp>
    </p:spTree>
    <p:extLst>
      <p:ext uri="{BB962C8B-B14F-4D97-AF65-F5344CB8AC3E}">
        <p14:creationId xmlns:p14="http://schemas.microsoft.com/office/powerpoint/2010/main" val="890849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B6518-1687-4C4B-BEC8-CA3681A0CB8D}"/>
              </a:ext>
            </a:extLst>
          </p:cNvPr>
          <p:cNvSpPr>
            <a:spLocks noGrp="1"/>
          </p:cNvSpPr>
          <p:nvPr>
            <p:ph type="title"/>
          </p:nvPr>
        </p:nvSpPr>
        <p:spPr/>
        <p:txBody>
          <a:bodyPr/>
          <a:lstStyle/>
          <a:p>
            <a:r>
              <a:rPr lang="ja-JP" altLang="en-US"/>
              <a:t>ルート内の近傍操作</a:t>
            </a:r>
            <a:endParaRPr kumimoji="1" lang="ja-JP" altLang="en-US"/>
          </a:p>
        </p:txBody>
      </p:sp>
      <p:sp>
        <p:nvSpPr>
          <p:cNvPr id="3" name="コンテンツ プレースホルダー 2">
            <a:extLst>
              <a:ext uri="{FF2B5EF4-FFF2-40B4-BE49-F238E27FC236}">
                <a16:creationId xmlns:a16="http://schemas.microsoft.com/office/drawing/2014/main" id="{6A2044E5-511C-E844-9AB5-A527FE8D745E}"/>
              </a:ext>
            </a:extLst>
          </p:cNvPr>
          <p:cNvSpPr>
            <a:spLocks noGrp="1"/>
          </p:cNvSpPr>
          <p:nvPr>
            <p:ph idx="1"/>
          </p:nvPr>
        </p:nvSpPr>
        <p:spPr>
          <a:xfrm>
            <a:off x="844366" y="2931870"/>
            <a:ext cx="7202456" cy="2470932"/>
          </a:xfrm>
        </p:spPr>
        <p:txBody>
          <a:bodyPr/>
          <a:lstStyle/>
          <a:p>
            <a:pPr marL="342900" indent="-342900">
              <a:buFont typeface="+mj-lt"/>
              <a:buAutoNum type="arabicPeriod"/>
            </a:pPr>
            <a:r>
              <a:rPr lang="en-US" altLang="ja-JP" dirty="0"/>
              <a:t>1</a:t>
            </a:r>
            <a:r>
              <a:rPr lang="ja-JP" altLang="en-US"/>
              <a:t>つのルートから</a:t>
            </a:r>
            <a:r>
              <a:rPr lang="en-US" altLang="ja-JP" dirty="0"/>
              <a:t>1</a:t>
            </a:r>
            <a:r>
              <a:rPr lang="ja-JP" altLang="en-US"/>
              <a:t>つの頂点を選ぶ</a:t>
            </a:r>
            <a:endParaRPr lang="en-US" altLang="ja-JP" dirty="0"/>
          </a:p>
          <a:p>
            <a:pPr marL="342900" indent="-342900">
              <a:buFont typeface="+mj-lt"/>
              <a:buAutoNum type="arabicPeriod"/>
            </a:pPr>
            <a:r>
              <a:rPr kumimoji="1" lang="ja-JP" altLang="en-US"/>
              <a:t>同じルート内の別の箇所に挿入し直す</a:t>
            </a:r>
            <a:endParaRPr lang="en-US" altLang="ja-JP" dirty="0"/>
          </a:p>
        </p:txBody>
      </p:sp>
      <p:sp>
        <p:nvSpPr>
          <p:cNvPr id="4" name="スライド番号プレースホルダー 3">
            <a:extLst>
              <a:ext uri="{FF2B5EF4-FFF2-40B4-BE49-F238E27FC236}">
                <a16:creationId xmlns:a16="http://schemas.microsoft.com/office/drawing/2014/main" id="{BC5DA379-C7E4-9B48-A3BE-5C257D57DA21}"/>
              </a:ext>
            </a:extLst>
          </p:cNvPr>
          <p:cNvSpPr>
            <a:spLocks noGrp="1"/>
          </p:cNvSpPr>
          <p:nvPr>
            <p:ph type="sldNum" sz="quarter" idx="12"/>
          </p:nvPr>
        </p:nvSpPr>
        <p:spPr/>
        <p:txBody>
          <a:bodyPr/>
          <a:lstStyle/>
          <a:p>
            <a:fld id="{84E0C278-47E8-3649-A055-2003DC36C60A}" type="slidenum">
              <a:rPr kumimoji="1" lang="ja-JP" altLang="en-US" smtClean="0"/>
              <a:t>17</a:t>
            </a:fld>
            <a:endParaRPr kumimoji="1" lang="ja-JP" altLang="en-US"/>
          </a:p>
        </p:txBody>
      </p:sp>
    </p:spTree>
    <p:extLst>
      <p:ext uri="{BB962C8B-B14F-4D97-AF65-F5344CB8AC3E}">
        <p14:creationId xmlns:p14="http://schemas.microsoft.com/office/powerpoint/2010/main" val="301445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D6189-4060-D04C-BAA1-F512C2469463}"/>
              </a:ext>
            </a:extLst>
          </p:cNvPr>
          <p:cNvSpPr>
            <a:spLocks noGrp="1"/>
          </p:cNvSpPr>
          <p:nvPr>
            <p:ph type="title"/>
          </p:nvPr>
        </p:nvSpPr>
        <p:spPr/>
        <p:txBody>
          <a:bodyPr/>
          <a:lstStyle/>
          <a:p>
            <a:r>
              <a:rPr kumimoji="1" lang="ja-JP" altLang="en-US"/>
              <a:t>ルート間の近傍操作</a:t>
            </a:r>
          </a:p>
        </p:txBody>
      </p:sp>
      <p:sp>
        <p:nvSpPr>
          <p:cNvPr id="3" name="コンテンツ プレースホルダー 2">
            <a:extLst>
              <a:ext uri="{FF2B5EF4-FFF2-40B4-BE49-F238E27FC236}">
                <a16:creationId xmlns:a16="http://schemas.microsoft.com/office/drawing/2014/main" id="{308C76B8-E5B2-7F4D-911B-983470C026F0}"/>
              </a:ext>
            </a:extLst>
          </p:cNvPr>
          <p:cNvSpPr>
            <a:spLocks noGrp="1"/>
          </p:cNvSpPr>
          <p:nvPr>
            <p:ph idx="1"/>
          </p:nvPr>
        </p:nvSpPr>
        <p:spPr>
          <a:xfrm>
            <a:off x="813127" y="2005407"/>
            <a:ext cx="7202456" cy="2673011"/>
          </a:xfrm>
        </p:spPr>
        <p:txBody>
          <a:bodyPr>
            <a:noAutofit/>
          </a:bodyPr>
          <a:lstStyle/>
          <a:p>
            <a:r>
              <a:rPr kumimoji="1" lang="ja-JP" altLang="en-US"/>
              <a:t>挿入近傍</a:t>
            </a:r>
            <a:r>
              <a:rPr lang="ja-JP" altLang="en-US"/>
              <a:t> </a:t>
            </a:r>
            <a:endParaRPr lang="en-US" altLang="ja-JP" dirty="0"/>
          </a:p>
          <a:p>
            <a:pPr marL="0" indent="0">
              <a:buNone/>
            </a:pPr>
            <a:r>
              <a:rPr kumimoji="1" lang="ja-JP" altLang="en-US"/>
              <a:t>   </a:t>
            </a:r>
            <a:r>
              <a:rPr lang="en-US" altLang="ja-JP" dirty="0"/>
              <a:t>1</a:t>
            </a:r>
            <a:r>
              <a:rPr lang="ja-JP" altLang="en-US"/>
              <a:t>つのルートからリクエストペアを選んで他のルートに挿入</a:t>
            </a:r>
            <a:endParaRPr kumimoji="1" lang="en-US" altLang="ja-JP" dirty="0"/>
          </a:p>
          <a:p>
            <a:r>
              <a:rPr lang="ja-JP" altLang="en-US"/>
              <a:t>交換近傍</a:t>
            </a:r>
            <a:endParaRPr lang="en-US" altLang="ja-JP" dirty="0"/>
          </a:p>
          <a:p>
            <a:pPr marL="0" indent="0">
              <a:buNone/>
            </a:pPr>
            <a:r>
              <a:rPr lang="ja-JP" altLang="en-US"/>
              <a:t>   </a:t>
            </a:r>
            <a:r>
              <a:rPr lang="en-US" altLang="ja-JP" dirty="0"/>
              <a:t>1</a:t>
            </a:r>
            <a:r>
              <a:rPr lang="ja-JP" altLang="en-US"/>
              <a:t>つのルートからリクエストペアを選んで、他のルートのリクエストペアと交換</a:t>
            </a:r>
            <a:endParaRPr lang="en-US" altLang="ja-JP" dirty="0"/>
          </a:p>
          <a:p>
            <a:pPr marL="0" indent="0">
              <a:buNone/>
            </a:pPr>
            <a:r>
              <a:rPr lang="ja-JP" altLang="en-US"/>
              <a:t>どちらの操作も値が最も良くなる場所に挿入</a:t>
            </a:r>
            <a:endParaRPr lang="en-US" altLang="ja-JP" dirty="0"/>
          </a:p>
          <a:p>
            <a:r>
              <a:rPr lang="ja-JP" altLang="en-US"/>
              <a:t>挿入近傍と交換近傍を交互に行う操作</a:t>
            </a:r>
          </a:p>
        </p:txBody>
      </p:sp>
      <p:sp>
        <p:nvSpPr>
          <p:cNvPr id="4" name="スライド番号プレースホルダー 3">
            <a:extLst>
              <a:ext uri="{FF2B5EF4-FFF2-40B4-BE49-F238E27FC236}">
                <a16:creationId xmlns:a16="http://schemas.microsoft.com/office/drawing/2014/main" id="{B8ED8FAD-5288-0F47-AE30-E58E5ED70D59}"/>
              </a:ext>
            </a:extLst>
          </p:cNvPr>
          <p:cNvSpPr>
            <a:spLocks noGrp="1"/>
          </p:cNvSpPr>
          <p:nvPr>
            <p:ph type="sldNum" sz="quarter" idx="12"/>
          </p:nvPr>
        </p:nvSpPr>
        <p:spPr/>
        <p:txBody>
          <a:bodyPr/>
          <a:lstStyle/>
          <a:p>
            <a:fld id="{84E0C278-47E8-3649-A055-2003DC36C60A}" type="slidenum">
              <a:rPr kumimoji="1" lang="ja-JP" altLang="en-US" smtClean="0"/>
              <a:t>18</a:t>
            </a:fld>
            <a:endParaRPr kumimoji="1" lang="ja-JP" altLang="en-US"/>
          </a:p>
        </p:txBody>
      </p:sp>
    </p:spTree>
    <p:extLst>
      <p:ext uri="{BB962C8B-B14F-4D97-AF65-F5344CB8AC3E}">
        <p14:creationId xmlns:p14="http://schemas.microsoft.com/office/powerpoint/2010/main" val="3755158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A7763-9239-9F4E-ADDF-D719E4FF26BD}"/>
              </a:ext>
            </a:extLst>
          </p:cNvPr>
          <p:cNvSpPr>
            <a:spLocks noGrp="1"/>
          </p:cNvSpPr>
          <p:nvPr>
            <p:ph type="title"/>
          </p:nvPr>
        </p:nvSpPr>
        <p:spPr/>
        <p:txBody>
          <a:bodyPr/>
          <a:lstStyle/>
          <a:p>
            <a:r>
              <a:rPr lang="en-US" altLang="ja-JP" dirty="0"/>
              <a:t>3</a:t>
            </a:r>
            <a:r>
              <a:rPr lang="ja-JP" altLang="en-US"/>
              <a:t>つの近傍操作の比較</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14DF27C-D1E2-5E41-9393-3888951549DB}"/>
                  </a:ext>
                </a:extLst>
              </p:cNvPr>
              <p:cNvSpPr>
                <a:spLocks noGrp="1"/>
              </p:cNvSpPr>
              <p:nvPr>
                <p:ph idx="1"/>
              </p:nvPr>
            </p:nvSpPr>
            <p:spPr>
              <a:xfrm>
                <a:off x="847702" y="1965705"/>
                <a:ext cx="7202456" cy="3437419"/>
              </a:xfrm>
            </p:spPr>
            <p:txBody>
              <a:bodyPr>
                <a:normAutofit/>
              </a:bodyPr>
              <a:lstStyle/>
              <a:p>
                <a:pPr marL="0" indent="0">
                  <a:buNone/>
                </a:pPr>
                <a:r>
                  <a:rPr lang="ja-JP" altLang="en-US"/>
                  <a:t>サービス最適時刻の決定回数</a:t>
                </a:r>
                <a14:m>
                  <m:oMath xmlns:m="http://schemas.openxmlformats.org/officeDocument/2006/math">
                    <m:r>
                      <a:rPr lang="ja-JP" altLang="en-US" b="0" i="1">
                        <a:latin typeface="Cambria Math" panose="02040503050406030204" pitchFamily="18" charset="0"/>
                      </a:rPr>
                      <m:t>が</m:t>
                    </m:r>
                    <m:r>
                      <a:rPr lang="en-US" altLang="ja-JP" b="0" i="1" smtClean="0">
                        <a:latin typeface="Cambria Math" panose="02040503050406030204" pitchFamily="18" charset="0"/>
                      </a:rPr>
                      <m:t>1000</m:t>
                    </m:r>
                    <m:r>
                      <a:rPr lang="ja-JP" altLang="en-US" i="1">
                        <a:latin typeface="Cambria Math" panose="02040503050406030204" pitchFamily="18" charset="0"/>
                      </a:rPr>
                      <m:t>回</m:t>
                    </m:r>
                  </m:oMath>
                </a14:m>
                <a:r>
                  <a:rPr lang="ja-JP" altLang="en-US"/>
                  <a:t>の解を比較</a:t>
                </a:r>
                <a:endParaRPr lang="en-US" altLang="ja-JP" dirty="0">
                  <a:ea typeface="Cambria Math" panose="02040503050406030204" pitchFamily="18" charset="0"/>
                </a:endParaRP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314DF27C-D1E2-5E41-9393-3888951549DB}"/>
                  </a:ext>
                </a:extLst>
              </p:cNvPr>
              <p:cNvSpPr>
                <a:spLocks noGrp="1" noRot="1" noChangeAspect="1" noMove="1" noResize="1" noEditPoints="1" noAdjustHandles="1" noChangeArrowheads="1" noChangeShapeType="1" noTextEdit="1"/>
              </p:cNvSpPr>
              <p:nvPr>
                <p:ph idx="1"/>
              </p:nvPr>
            </p:nvSpPr>
            <p:spPr>
              <a:xfrm>
                <a:off x="847702" y="1965705"/>
                <a:ext cx="7202456" cy="3437419"/>
              </a:xfrm>
              <a:blipFill>
                <a:blip r:embed="rId3"/>
                <a:stretch>
                  <a:fillRect l="-880"/>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9B710AD1-CFB6-8441-B7BF-C4F76940655C}"/>
              </a:ext>
            </a:extLst>
          </p:cNvPr>
          <p:cNvSpPr>
            <a:spLocks noGrp="1"/>
          </p:cNvSpPr>
          <p:nvPr>
            <p:ph type="sldNum" sz="quarter" idx="12"/>
          </p:nvPr>
        </p:nvSpPr>
        <p:spPr/>
        <p:txBody>
          <a:bodyPr/>
          <a:lstStyle/>
          <a:p>
            <a:fld id="{84E0C278-47E8-3649-A055-2003DC36C60A}" type="slidenum">
              <a:rPr kumimoji="1" lang="ja-JP" altLang="en-US" smtClean="0"/>
              <a:t>19</a:t>
            </a:fld>
            <a:endParaRPr kumimoji="1" lang="ja-JP" altLang="en-US"/>
          </a:p>
        </p:txBody>
      </p:sp>
      <p:graphicFrame>
        <p:nvGraphicFramePr>
          <p:cNvPr id="4" name="表 3">
            <a:extLst>
              <a:ext uri="{FF2B5EF4-FFF2-40B4-BE49-F238E27FC236}">
                <a16:creationId xmlns:a16="http://schemas.microsoft.com/office/drawing/2014/main" id="{9B217509-4942-3D4A-9962-71667EEBE6AA}"/>
              </a:ext>
            </a:extLst>
          </p:cNvPr>
          <p:cNvGraphicFramePr>
            <a:graphicFrameLocks noGrp="1"/>
          </p:cNvGraphicFramePr>
          <p:nvPr>
            <p:extLst>
              <p:ext uri="{D42A27DB-BD31-4B8C-83A1-F6EECF244321}">
                <p14:modId xmlns:p14="http://schemas.microsoft.com/office/powerpoint/2010/main" val="3822820416"/>
              </p:ext>
            </p:extLst>
          </p:nvPr>
        </p:nvGraphicFramePr>
        <p:xfrm>
          <a:off x="938679" y="2419701"/>
          <a:ext cx="7111479" cy="3090452"/>
        </p:xfrm>
        <a:graphic>
          <a:graphicData uri="http://schemas.openxmlformats.org/drawingml/2006/table">
            <a:tbl>
              <a:tblPr firstRow="1" bandRow="1">
                <a:tableStyleId>{5C22544A-7EE6-4342-B048-85BDC9FD1C3A}</a:tableStyleId>
              </a:tblPr>
              <a:tblGrid>
                <a:gridCol w="1013470">
                  <a:extLst>
                    <a:ext uri="{9D8B030D-6E8A-4147-A177-3AD203B41FA5}">
                      <a16:colId xmlns:a16="http://schemas.microsoft.com/office/drawing/2014/main" val="2599965255"/>
                    </a:ext>
                  </a:extLst>
                </a:gridCol>
                <a:gridCol w="1015700">
                  <a:extLst>
                    <a:ext uri="{9D8B030D-6E8A-4147-A177-3AD203B41FA5}">
                      <a16:colId xmlns:a16="http://schemas.microsoft.com/office/drawing/2014/main" val="22681179"/>
                    </a:ext>
                  </a:extLst>
                </a:gridCol>
                <a:gridCol w="953002">
                  <a:extLst>
                    <a:ext uri="{9D8B030D-6E8A-4147-A177-3AD203B41FA5}">
                      <a16:colId xmlns:a16="http://schemas.microsoft.com/office/drawing/2014/main" val="3230224282"/>
                    </a:ext>
                  </a:extLst>
                </a:gridCol>
                <a:gridCol w="1206822">
                  <a:extLst>
                    <a:ext uri="{9D8B030D-6E8A-4147-A177-3AD203B41FA5}">
                      <a16:colId xmlns:a16="http://schemas.microsoft.com/office/drawing/2014/main" val="2487091211"/>
                    </a:ext>
                  </a:extLst>
                </a:gridCol>
                <a:gridCol w="1272291">
                  <a:extLst>
                    <a:ext uri="{9D8B030D-6E8A-4147-A177-3AD203B41FA5}">
                      <a16:colId xmlns:a16="http://schemas.microsoft.com/office/drawing/2014/main" val="2963714782"/>
                    </a:ext>
                  </a:extLst>
                </a:gridCol>
                <a:gridCol w="1650194">
                  <a:extLst>
                    <a:ext uri="{9D8B030D-6E8A-4147-A177-3AD203B41FA5}">
                      <a16:colId xmlns:a16="http://schemas.microsoft.com/office/drawing/2014/main" val="2668350789"/>
                    </a:ext>
                  </a:extLst>
                </a:gridCol>
              </a:tblGrid>
              <a:tr h="375815">
                <a:tc>
                  <a:txBody>
                    <a:bodyPr/>
                    <a:lstStyle/>
                    <a:p>
                      <a:endParaRPr kumimoji="1" lang="ja-JP" altLang="en-US" sz="1600"/>
                    </a:p>
                  </a:txBody>
                  <a:tcPr marL="68580" marR="68580" marT="34290" marB="34290"/>
                </a:tc>
                <a:tc>
                  <a:txBody>
                    <a:bodyPr/>
                    <a:lstStyle/>
                    <a:p>
                      <a:endParaRPr kumimoji="1" lang="ja-JP" altLang="en-US" sz="1600"/>
                    </a:p>
                  </a:txBody>
                  <a:tcPr marL="68580" marR="68580" marT="34290" marB="34290"/>
                </a:tc>
                <a:tc>
                  <a:txBody>
                    <a:bodyPr/>
                    <a:lstStyle/>
                    <a:p>
                      <a:endParaRPr kumimoji="1" lang="ja-JP" altLang="en-US" sz="1600"/>
                    </a:p>
                  </a:txBody>
                  <a:tcPr marL="68580" marR="68580" marT="34290" marB="34290"/>
                </a:tc>
                <a:tc>
                  <a:txBody>
                    <a:bodyPr/>
                    <a:lstStyle/>
                    <a:p>
                      <a:r>
                        <a:rPr kumimoji="1" lang="ja-JP" altLang="en-US" sz="1600"/>
                        <a:t>挿入近傍</a:t>
                      </a:r>
                      <a:endParaRPr kumimoji="1" lang="en-US" altLang="ja-JP" sz="1600" dirty="0"/>
                    </a:p>
                  </a:txBody>
                  <a:tcPr marL="68580" marR="68580" marT="34290" marB="34290"/>
                </a:tc>
                <a:tc>
                  <a:txBody>
                    <a:bodyPr/>
                    <a:lstStyle/>
                    <a:p>
                      <a:r>
                        <a:rPr kumimoji="1" lang="ja-JP" altLang="en-US" sz="1600"/>
                        <a:t>交換近傍</a:t>
                      </a:r>
                    </a:p>
                  </a:txBody>
                  <a:tcPr marL="68580" marR="68580" marT="34290" marB="34290"/>
                </a:tc>
                <a:tc>
                  <a:txBody>
                    <a:bodyPr/>
                    <a:lstStyle/>
                    <a:p>
                      <a:r>
                        <a:rPr kumimoji="1" lang="en-US" altLang="ja-JP" sz="1600" dirty="0"/>
                        <a:t>2</a:t>
                      </a:r>
                      <a:r>
                        <a:rPr kumimoji="1" lang="ja-JP" altLang="en-US" sz="1600"/>
                        <a:t>種類を交互</a:t>
                      </a:r>
                    </a:p>
                  </a:txBody>
                  <a:tcPr marL="68580" marR="68580" marT="34290" marB="34290"/>
                </a:tc>
                <a:extLst>
                  <a:ext uri="{0D108BD9-81ED-4DB2-BD59-A6C34878D82A}">
                    <a16:rowId xmlns:a16="http://schemas.microsoft.com/office/drawing/2014/main" val="3113886848"/>
                  </a:ext>
                </a:extLst>
              </a:tr>
              <a:tr h="387904">
                <a:tc>
                  <a:txBody>
                    <a:bodyPr/>
                    <a:lstStyle/>
                    <a:p>
                      <a:r>
                        <a:rPr kumimoji="1" lang="ja-JP" altLang="en-US" sz="1600"/>
                        <a:t>問題例</a:t>
                      </a:r>
                    </a:p>
                  </a:txBody>
                  <a:tcPr marL="68580" marR="68580" marT="34290" marB="34290"/>
                </a:tc>
                <a:tc>
                  <a:txBody>
                    <a:bodyPr/>
                    <a:lstStyle/>
                    <a:p>
                      <a:r>
                        <a:rPr kumimoji="1" lang="ja-JP" altLang="en-US" sz="1600"/>
                        <a:t>顧客数</a:t>
                      </a:r>
                    </a:p>
                  </a:txBody>
                  <a:tcPr marL="68580" marR="68580" marT="34290" marB="34290"/>
                </a:tc>
                <a:tc>
                  <a:txBody>
                    <a:bodyPr/>
                    <a:lstStyle/>
                    <a:p>
                      <a:r>
                        <a:rPr kumimoji="1" lang="ja-JP" altLang="en-US" sz="1600"/>
                        <a:t>車両数</a:t>
                      </a:r>
                    </a:p>
                  </a:txBody>
                  <a:tcPr marL="68580" marR="68580" marT="34290" marB="34290"/>
                </a:tc>
                <a:tc>
                  <a:txBody>
                    <a:bodyPr/>
                    <a:lstStyle/>
                    <a:p>
                      <a:r>
                        <a:rPr kumimoji="1" lang="ja-JP" altLang="en-US" sz="1600"/>
                        <a:t>値</a:t>
                      </a:r>
                    </a:p>
                  </a:txBody>
                  <a:tcPr marL="68580" marR="68580" marT="34290" marB="34290"/>
                </a:tc>
                <a:tc>
                  <a:txBody>
                    <a:bodyPr/>
                    <a:lstStyle/>
                    <a:p>
                      <a:r>
                        <a:rPr kumimoji="1" lang="ja-JP" altLang="en-US" sz="1600"/>
                        <a:t>値</a:t>
                      </a:r>
                    </a:p>
                  </a:txBody>
                  <a:tcPr marL="68580" marR="68580" marT="34290" marB="34290"/>
                </a:tc>
                <a:tc>
                  <a:txBody>
                    <a:bodyPr/>
                    <a:lstStyle/>
                    <a:p>
                      <a:r>
                        <a:rPr kumimoji="1" lang="ja-JP" altLang="en-US" sz="1600"/>
                        <a:t>値</a:t>
                      </a:r>
                    </a:p>
                  </a:txBody>
                  <a:tcPr marL="68580" marR="68580" marT="34290" marB="34290"/>
                </a:tc>
                <a:extLst>
                  <a:ext uri="{0D108BD9-81ED-4DB2-BD59-A6C34878D82A}">
                    <a16:rowId xmlns:a16="http://schemas.microsoft.com/office/drawing/2014/main" val="3627163853"/>
                  </a:ext>
                </a:extLst>
              </a:tr>
              <a:tr h="387904">
                <a:tc>
                  <a:txBody>
                    <a:bodyPr/>
                    <a:lstStyle/>
                    <a:p>
                      <a:r>
                        <a:rPr kumimoji="1" lang="en-US" altLang="ja-JP" sz="1800" dirty="0"/>
                        <a:t>r1a</a:t>
                      </a:r>
                      <a:endParaRPr kumimoji="1" lang="ja-JP" altLang="en-US" sz="1800"/>
                    </a:p>
                  </a:txBody>
                  <a:tcPr marL="68580" marR="68580" marT="34290" marB="34290"/>
                </a:tc>
                <a:tc>
                  <a:txBody>
                    <a:bodyPr/>
                    <a:lstStyle/>
                    <a:p>
                      <a:r>
                        <a:rPr kumimoji="1" lang="en-US" altLang="ja-JP" sz="1800" dirty="0"/>
                        <a:t>24</a:t>
                      </a:r>
                      <a:endParaRPr kumimoji="1" lang="ja-JP" altLang="en-US" sz="1800"/>
                    </a:p>
                  </a:txBody>
                  <a:tcPr marL="68580" marR="68580" marT="34290" marB="34290"/>
                </a:tc>
                <a:tc>
                  <a:txBody>
                    <a:bodyPr/>
                    <a:lstStyle/>
                    <a:p>
                      <a:r>
                        <a:rPr kumimoji="1" lang="en-US" altLang="ja-JP" sz="1800" dirty="0"/>
                        <a:t>3</a:t>
                      </a:r>
                      <a:endParaRPr kumimoji="1" lang="ja-JP" altLang="en-US" sz="1800"/>
                    </a:p>
                  </a:txBody>
                  <a:tcPr marL="68580" marR="68580" marT="34290" marB="34290"/>
                </a:tc>
                <a:tc>
                  <a:txBody>
                    <a:bodyPr/>
                    <a:lstStyle/>
                    <a:p>
                      <a:r>
                        <a:rPr kumimoji="1" lang="en-US" altLang="ja-JP" sz="1800" dirty="0"/>
                        <a:t>216.00</a:t>
                      </a:r>
                      <a:endParaRPr kumimoji="1" lang="ja-JP" altLang="en-US" sz="1800"/>
                    </a:p>
                  </a:txBody>
                  <a:tcPr marL="68580" marR="68580" marT="34290" marB="34290"/>
                </a:tc>
                <a:tc>
                  <a:txBody>
                    <a:bodyPr/>
                    <a:lstStyle/>
                    <a:p>
                      <a:r>
                        <a:rPr kumimoji="1" lang="en-US" altLang="ja-JP" sz="1800" dirty="0"/>
                        <a:t>233.37</a:t>
                      </a:r>
                      <a:endParaRPr kumimoji="1" lang="ja-JP" altLang="en-US" sz="1800"/>
                    </a:p>
                  </a:txBody>
                  <a:tcPr marL="68580" marR="68580" marT="34290" marB="34290"/>
                </a:tc>
                <a:tc>
                  <a:txBody>
                    <a:bodyPr/>
                    <a:lstStyle/>
                    <a:p>
                      <a:r>
                        <a:rPr kumimoji="1" lang="en-US" altLang="ja-JP" sz="1800" dirty="0">
                          <a:solidFill>
                            <a:srgbClr val="FF0000"/>
                          </a:solidFill>
                        </a:rPr>
                        <a:t>211.84</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2386346857"/>
                  </a:ext>
                </a:extLst>
              </a:tr>
              <a:tr h="387904">
                <a:tc>
                  <a:txBody>
                    <a:bodyPr/>
                    <a:lstStyle/>
                    <a:p>
                      <a:r>
                        <a:rPr kumimoji="1" lang="en-US" altLang="ja-JP" sz="1800" dirty="0"/>
                        <a:t>r1b</a:t>
                      </a:r>
                      <a:endParaRPr kumimoji="1" lang="ja-JP" altLang="en-US" sz="1800"/>
                    </a:p>
                  </a:txBody>
                  <a:tcPr marL="68580" marR="68580" marT="34290" marB="34290"/>
                </a:tc>
                <a:tc>
                  <a:txBody>
                    <a:bodyPr/>
                    <a:lstStyle/>
                    <a:p>
                      <a:r>
                        <a:rPr kumimoji="1" lang="en-US" altLang="ja-JP" sz="1800" dirty="0"/>
                        <a:t>24</a:t>
                      </a:r>
                      <a:endParaRPr kumimoji="1" lang="ja-JP" altLang="en-US" sz="1800"/>
                    </a:p>
                  </a:txBody>
                  <a:tcPr marL="68580" marR="68580" marT="34290" marB="34290"/>
                </a:tc>
                <a:tc>
                  <a:txBody>
                    <a:bodyPr/>
                    <a:lstStyle/>
                    <a:p>
                      <a:r>
                        <a:rPr kumimoji="1" lang="en-US" altLang="ja-JP" sz="1800" dirty="0"/>
                        <a:t>3</a:t>
                      </a:r>
                    </a:p>
                  </a:txBody>
                  <a:tcPr marL="68580" marR="68580" marT="34290" marB="34290"/>
                </a:tc>
                <a:tc>
                  <a:txBody>
                    <a:bodyPr/>
                    <a:lstStyle/>
                    <a:p>
                      <a:r>
                        <a:rPr kumimoji="1" lang="en-US" altLang="ja-JP" sz="1800" dirty="0">
                          <a:solidFill>
                            <a:srgbClr val="FF0000"/>
                          </a:solidFill>
                        </a:rPr>
                        <a:t>195.6</a:t>
                      </a:r>
                      <a:endParaRPr kumimoji="1" lang="ja-JP" altLang="en-US" sz="1800">
                        <a:solidFill>
                          <a:srgbClr val="FF0000"/>
                        </a:solidFill>
                      </a:endParaRPr>
                    </a:p>
                  </a:txBody>
                  <a:tcPr marL="68580" marR="68580" marT="34290" marB="34290"/>
                </a:tc>
                <a:tc>
                  <a:txBody>
                    <a:bodyPr/>
                    <a:lstStyle/>
                    <a:p>
                      <a:r>
                        <a:rPr kumimoji="1" lang="en-US" altLang="ja-JP" sz="1800" dirty="0"/>
                        <a:t>209.95</a:t>
                      </a:r>
                      <a:endParaRPr kumimoji="1" lang="ja-JP" altLang="en-US" sz="1800"/>
                    </a:p>
                  </a:txBody>
                  <a:tcPr marL="68580" marR="68580" marT="34290" marB="34290"/>
                </a:tc>
                <a:tc>
                  <a:txBody>
                    <a:bodyPr/>
                    <a:lstStyle/>
                    <a:p>
                      <a:r>
                        <a:rPr kumimoji="1" lang="en-US" altLang="ja-JP" sz="1800" dirty="0"/>
                        <a:t>208.88</a:t>
                      </a:r>
                      <a:endParaRPr kumimoji="1" lang="ja-JP" altLang="en-US" sz="1800"/>
                    </a:p>
                  </a:txBody>
                  <a:tcPr marL="68580" marR="68580" marT="34290" marB="34290"/>
                </a:tc>
                <a:extLst>
                  <a:ext uri="{0D108BD9-81ED-4DB2-BD59-A6C34878D82A}">
                    <a16:rowId xmlns:a16="http://schemas.microsoft.com/office/drawing/2014/main" val="1387758825"/>
                  </a:ext>
                </a:extLst>
              </a:tr>
              <a:tr h="387904">
                <a:tc>
                  <a:txBody>
                    <a:bodyPr/>
                    <a:lstStyle/>
                    <a:p>
                      <a:r>
                        <a:rPr kumimoji="1" lang="en-US" altLang="ja-JP" sz="1800" dirty="0"/>
                        <a:t>r2a</a:t>
                      </a:r>
                      <a:endParaRPr kumimoji="1" lang="ja-JP" altLang="en-US" sz="1800"/>
                    </a:p>
                  </a:txBody>
                  <a:tcPr marL="68580" marR="68580" marT="34290" marB="34290"/>
                </a:tc>
                <a:tc>
                  <a:txBody>
                    <a:bodyPr/>
                    <a:lstStyle/>
                    <a:p>
                      <a:r>
                        <a:rPr kumimoji="1" lang="en-US" altLang="ja-JP" sz="1800" dirty="0"/>
                        <a:t>48</a:t>
                      </a:r>
                      <a:endParaRPr kumimoji="1" lang="ja-JP" altLang="en-US" sz="1800"/>
                    </a:p>
                  </a:txBody>
                  <a:tcPr marL="68580" marR="68580" marT="34290" marB="34290"/>
                </a:tc>
                <a:tc>
                  <a:txBody>
                    <a:bodyPr/>
                    <a:lstStyle/>
                    <a:p>
                      <a:r>
                        <a:rPr kumimoji="1" lang="en-US" altLang="ja-JP" sz="1800" dirty="0"/>
                        <a:t>5</a:t>
                      </a:r>
                      <a:endParaRPr kumimoji="1" lang="ja-JP" altLang="en-US" sz="1800"/>
                    </a:p>
                  </a:txBody>
                  <a:tcPr marL="68580" marR="68580" marT="34290" marB="34290"/>
                </a:tc>
                <a:tc>
                  <a:txBody>
                    <a:bodyPr/>
                    <a:lstStyle/>
                    <a:p>
                      <a:r>
                        <a:rPr kumimoji="1" lang="en-US" altLang="ja-JP" sz="1800" dirty="0">
                          <a:solidFill>
                            <a:srgbClr val="FF0000"/>
                          </a:solidFill>
                        </a:rPr>
                        <a:t>514.50</a:t>
                      </a:r>
                      <a:endParaRPr kumimoji="1" lang="ja-JP" altLang="en-US" sz="1800">
                        <a:solidFill>
                          <a:srgbClr val="FF0000"/>
                        </a:solidFill>
                      </a:endParaRPr>
                    </a:p>
                  </a:txBody>
                  <a:tcPr marL="68580" marR="68580" marT="34290" marB="34290"/>
                </a:tc>
                <a:tc>
                  <a:txBody>
                    <a:bodyPr/>
                    <a:lstStyle/>
                    <a:p>
                      <a:r>
                        <a:rPr kumimoji="1" lang="en-US" altLang="ja-JP" sz="1800" dirty="0"/>
                        <a:t>566.30</a:t>
                      </a:r>
                      <a:endParaRPr kumimoji="1" lang="ja-JP" altLang="en-US" sz="1800"/>
                    </a:p>
                  </a:txBody>
                  <a:tcPr marL="68580" marR="68580" marT="34290" marB="34290"/>
                </a:tc>
                <a:tc>
                  <a:txBody>
                    <a:bodyPr/>
                    <a:lstStyle/>
                    <a:p>
                      <a:r>
                        <a:rPr kumimoji="1" lang="en-US" altLang="ja-JP" sz="1800" dirty="0"/>
                        <a:t>558.18</a:t>
                      </a:r>
                      <a:endParaRPr kumimoji="1" lang="ja-JP" altLang="en-US" sz="1800"/>
                    </a:p>
                  </a:txBody>
                  <a:tcPr marL="68580" marR="68580" marT="34290" marB="34290"/>
                </a:tc>
                <a:extLst>
                  <a:ext uri="{0D108BD9-81ED-4DB2-BD59-A6C34878D82A}">
                    <a16:rowId xmlns:a16="http://schemas.microsoft.com/office/drawing/2014/main" val="4114635442"/>
                  </a:ext>
                </a:extLst>
              </a:tr>
              <a:tr h="387904">
                <a:tc>
                  <a:txBody>
                    <a:bodyPr/>
                    <a:lstStyle/>
                    <a:p>
                      <a:r>
                        <a:rPr kumimoji="1" lang="en-US" altLang="ja-JP" sz="1800" dirty="0"/>
                        <a:t>r2b</a:t>
                      </a:r>
                      <a:endParaRPr kumimoji="1" lang="ja-JP" altLang="en-US" sz="1800"/>
                    </a:p>
                  </a:txBody>
                  <a:tcPr marL="68580" marR="68580" marT="34290" marB="34290"/>
                </a:tc>
                <a:tc>
                  <a:txBody>
                    <a:bodyPr/>
                    <a:lstStyle/>
                    <a:p>
                      <a:r>
                        <a:rPr kumimoji="1" lang="en-US" altLang="ja-JP" sz="1800" dirty="0"/>
                        <a:t>48</a:t>
                      </a:r>
                      <a:endParaRPr kumimoji="1" lang="ja-JP" altLang="en-US" sz="1800"/>
                    </a:p>
                  </a:txBody>
                  <a:tcPr marL="68580" marR="68580" marT="34290" marB="34290"/>
                </a:tc>
                <a:tc>
                  <a:txBody>
                    <a:bodyPr/>
                    <a:lstStyle/>
                    <a:p>
                      <a:r>
                        <a:rPr kumimoji="1" lang="en-US" altLang="ja-JP" sz="1800" dirty="0"/>
                        <a:t>5</a:t>
                      </a:r>
                      <a:endParaRPr kumimoji="1" lang="ja-JP" altLang="en-US" sz="1800"/>
                    </a:p>
                  </a:txBody>
                  <a:tcPr marL="68580" marR="68580" marT="34290" marB="34290"/>
                </a:tc>
                <a:tc>
                  <a:txBody>
                    <a:bodyPr/>
                    <a:lstStyle/>
                    <a:p>
                      <a:r>
                        <a:rPr kumimoji="1" lang="en-US" altLang="ja-JP" sz="1800" dirty="0"/>
                        <a:t>437.56</a:t>
                      </a:r>
                      <a:endParaRPr kumimoji="1" lang="ja-JP" altLang="en-US" sz="1800"/>
                    </a:p>
                  </a:txBody>
                  <a:tcPr marL="68580" marR="68580" marT="34290" marB="34290"/>
                </a:tc>
                <a:tc>
                  <a:txBody>
                    <a:bodyPr/>
                    <a:lstStyle/>
                    <a:p>
                      <a:r>
                        <a:rPr kumimoji="1" lang="en-US" altLang="ja-JP" sz="1800" dirty="0"/>
                        <a:t>453.13</a:t>
                      </a:r>
                      <a:endParaRPr kumimoji="1" lang="ja-JP" altLang="en-US" sz="1800"/>
                    </a:p>
                  </a:txBody>
                  <a:tcPr marL="68580" marR="68580" marT="34290" marB="34290"/>
                </a:tc>
                <a:tc>
                  <a:txBody>
                    <a:bodyPr/>
                    <a:lstStyle/>
                    <a:p>
                      <a:r>
                        <a:rPr kumimoji="1" lang="en-US" altLang="ja-JP" sz="1800" dirty="0">
                          <a:solidFill>
                            <a:srgbClr val="FF0000"/>
                          </a:solidFill>
                        </a:rPr>
                        <a:t>432.22</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2924545297"/>
                  </a:ext>
                </a:extLst>
              </a:tr>
              <a:tr h="387213">
                <a:tc>
                  <a:txBody>
                    <a:bodyPr/>
                    <a:lstStyle/>
                    <a:p>
                      <a:r>
                        <a:rPr kumimoji="1" lang="en-US" altLang="ja-JP" sz="1800" dirty="0"/>
                        <a:t>r3a</a:t>
                      </a:r>
                      <a:endParaRPr kumimoji="1" lang="ja-JP" altLang="en-US" sz="1800"/>
                    </a:p>
                  </a:txBody>
                  <a:tcPr marL="68580" marR="68580" marT="34290" marB="34290"/>
                </a:tc>
                <a:tc>
                  <a:txBody>
                    <a:bodyPr/>
                    <a:lstStyle/>
                    <a:p>
                      <a:r>
                        <a:rPr kumimoji="1" lang="en-US" altLang="ja-JP" sz="1800" dirty="0"/>
                        <a:t>72</a:t>
                      </a:r>
                      <a:endParaRPr kumimoji="1" lang="ja-JP" altLang="en-US" sz="1800"/>
                    </a:p>
                  </a:txBody>
                  <a:tcPr marL="68580" marR="68580" marT="34290" marB="34290"/>
                </a:tc>
                <a:tc>
                  <a:txBody>
                    <a:bodyPr/>
                    <a:lstStyle/>
                    <a:p>
                      <a:r>
                        <a:rPr kumimoji="1" lang="en-US" altLang="ja-JP" sz="1800" dirty="0"/>
                        <a:t>7</a:t>
                      </a:r>
                      <a:endParaRPr kumimoji="1" lang="ja-JP" altLang="en-US" sz="1800"/>
                    </a:p>
                  </a:txBody>
                  <a:tcPr marL="68580" marR="68580" marT="34290" marB="34290"/>
                </a:tc>
                <a:tc>
                  <a:txBody>
                    <a:bodyPr/>
                    <a:lstStyle/>
                    <a:p>
                      <a:r>
                        <a:rPr kumimoji="1" lang="en-US" altLang="ja-JP" sz="1800" dirty="0"/>
                        <a:t>960.47</a:t>
                      </a:r>
                      <a:endParaRPr kumimoji="1" lang="ja-JP" altLang="en-US" sz="1800"/>
                    </a:p>
                  </a:txBody>
                  <a:tcPr marL="68580" marR="68580" marT="34290" marB="34290"/>
                </a:tc>
                <a:tc>
                  <a:txBody>
                    <a:bodyPr/>
                    <a:lstStyle/>
                    <a:p>
                      <a:r>
                        <a:rPr kumimoji="1" lang="en-US" altLang="ja-JP" sz="1800" dirty="0"/>
                        <a:t>959.99</a:t>
                      </a:r>
                      <a:endParaRPr kumimoji="1" lang="ja-JP" altLang="en-US" sz="1800"/>
                    </a:p>
                  </a:txBody>
                  <a:tcPr marL="68580" marR="68580" marT="34290" marB="34290"/>
                </a:tc>
                <a:tc>
                  <a:txBody>
                    <a:bodyPr/>
                    <a:lstStyle/>
                    <a:p>
                      <a:r>
                        <a:rPr kumimoji="1" lang="en-US" altLang="ja-JP" sz="1800" dirty="0">
                          <a:solidFill>
                            <a:srgbClr val="FF0000"/>
                          </a:solidFill>
                        </a:rPr>
                        <a:t>919.01</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1914903201"/>
                  </a:ext>
                </a:extLst>
              </a:tr>
              <a:tr h="387904">
                <a:tc>
                  <a:txBody>
                    <a:bodyPr/>
                    <a:lstStyle/>
                    <a:p>
                      <a:r>
                        <a:rPr kumimoji="1" lang="en-US" altLang="ja-JP" sz="1800" dirty="0"/>
                        <a:t>r3b</a:t>
                      </a:r>
                      <a:endParaRPr kumimoji="1" lang="ja-JP" altLang="en-US" sz="1800"/>
                    </a:p>
                  </a:txBody>
                  <a:tcPr marL="68580" marR="68580" marT="34290" marB="34290"/>
                </a:tc>
                <a:tc>
                  <a:txBody>
                    <a:bodyPr/>
                    <a:lstStyle/>
                    <a:p>
                      <a:r>
                        <a:rPr kumimoji="1" lang="en-US" altLang="ja-JP" sz="1800" dirty="0"/>
                        <a:t>72</a:t>
                      </a:r>
                      <a:endParaRPr kumimoji="1" lang="ja-JP" altLang="en-US" sz="1800"/>
                    </a:p>
                  </a:txBody>
                  <a:tcPr marL="68580" marR="68580" marT="34290" marB="34290"/>
                </a:tc>
                <a:tc>
                  <a:txBody>
                    <a:bodyPr/>
                    <a:lstStyle/>
                    <a:p>
                      <a:r>
                        <a:rPr kumimoji="1" lang="en-US" altLang="ja-JP" sz="1800" dirty="0"/>
                        <a:t>7</a:t>
                      </a:r>
                      <a:endParaRPr kumimoji="1" lang="ja-JP" altLang="en-US" sz="1800"/>
                    </a:p>
                  </a:txBody>
                  <a:tcPr marL="68580" marR="68580" marT="34290" marB="34290"/>
                </a:tc>
                <a:tc>
                  <a:txBody>
                    <a:bodyPr/>
                    <a:lstStyle/>
                    <a:p>
                      <a:r>
                        <a:rPr kumimoji="1" lang="en-US" altLang="ja-JP" sz="1800" dirty="0">
                          <a:solidFill>
                            <a:srgbClr val="FF0000"/>
                          </a:solidFill>
                        </a:rPr>
                        <a:t>921.74</a:t>
                      </a:r>
                      <a:endParaRPr kumimoji="1" lang="ja-JP" altLang="en-US" sz="1800">
                        <a:solidFill>
                          <a:srgbClr val="FF0000"/>
                        </a:solidFill>
                      </a:endParaRPr>
                    </a:p>
                  </a:txBody>
                  <a:tcPr marL="68580" marR="68580" marT="34290" marB="34290"/>
                </a:tc>
                <a:tc>
                  <a:txBody>
                    <a:bodyPr/>
                    <a:lstStyle/>
                    <a:p>
                      <a:r>
                        <a:rPr kumimoji="1" lang="en-US" altLang="ja-JP" sz="1800" dirty="0"/>
                        <a:t>1031.66</a:t>
                      </a:r>
                      <a:endParaRPr kumimoji="1" lang="ja-JP" altLang="en-US" sz="1800"/>
                    </a:p>
                  </a:txBody>
                  <a:tcPr marL="68580" marR="68580" marT="34290" marB="34290"/>
                </a:tc>
                <a:tc>
                  <a:txBody>
                    <a:bodyPr/>
                    <a:lstStyle/>
                    <a:p>
                      <a:r>
                        <a:rPr kumimoji="1" lang="en-US" altLang="ja-JP" sz="1800" dirty="0"/>
                        <a:t>923.22</a:t>
                      </a:r>
                      <a:endParaRPr kumimoji="1" lang="ja-JP" altLang="en-US" sz="1800"/>
                    </a:p>
                  </a:txBody>
                  <a:tcPr marL="68580" marR="68580" marT="34290" marB="34290"/>
                </a:tc>
                <a:extLst>
                  <a:ext uri="{0D108BD9-81ED-4DB2-BD59-A6C34878D82A}">
                    <a16:rowId xmlns:a16="http://schemas.microsoft.com/office/drawing/2014/main" val="3441054723"/>
                  </a:ext>
                </a:extLst>
              </a:tr>
            </a:tbl>
          </a:graphicData>
        </a:graphic>
      </p:graphicFrame>
    </p:spTree>
    <p:extLst>
      <p:ext uri="{BB962C8B-B14F-4D97-AF65-F5344CB8AC3E}">
        <p14:creationId xmlns:p14="http://schemas.microsoft.com/office/powerpoint/2010/main" val="373725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620F9-FF1B-EB48-BEEA-0AD08BE7FBBD}"/>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CD4200EE-DBCF-E441-81DD-68CB536D4C1C}"/>
              </a:ext>
            </a:extLst>
          </p:cNvPr>
          <p:cNvSpPr>
            <a:spLocks noGrp="1"/>
          </p:cNvSpPr>
          <p:nvPr>
            <p:ph idx="1"/>
          </p:nvPr>
        </p:nvSpPr>
        <p:spPr/>
        <p:txBody>
          <a:bodyPr>
            <a:normAutofit/>
          </a:bodyPr>
          <a:lstStyle/>
          <a:p>
            <a:r>
              <a:rPr lang="ja-JP" altLang="en-US" sz="2200"/>
              <a:t>研究背景</a:t>
            </a:r>
            <a:endParaRPr lang="en-US" altLang="ja-JP" sz="2200" dirty="0"/>
          </a:p>
          <a:p>
            <a:r>
              <a:rPr lang="ja-JP" altLang="en-US" sz="2200"/>
              <a:t>乗合タクシー問題</a:t>
            </a:r>
            <a:endParaRPr lang="en-US" altLang="ja-JP" sz="2200" dirty="0"/>
          </a:p>
          <a:p>
            <a:r>
              <a:rPr lang="ja-JP" altLang="en-US" sz="2200"/>
              <a:t>問題定義</a:t>
            </a:r>
            <a:endParaRPr lang="en-US" altLang="ja-JP" sz="2200" dirty="0"/>
          </a:p>
          <a:p>
            <a:r>
              <a:rPr lang="ja-JP" altLang="en-US" sz="2200"/>
              <a:t>提案手法</a:t>
            </a:r>
            <a:endParaRPr lang="en-US" altLang="ja-JP" sz="2200" dirty="0"/>
          </a:p>
          <a:p>
            <a:r>
              <a:rPr lang="ja-JP" altLang="en-US" sz="2200"/>
              <a:t>計算実験の結果</a:t>
            </a:r>
            <a:endParaRPr lang="en-US" altLang="ja-JP" sz="2200" dirty="0"/>
          </a:p>
          <a:p>
            <a:r>
              <a:rPr lang="ja-JP" altLang="en-US" sz="2200"/>
              <a:t>まとめと今後の研究計画</a:t>
            </a:r>
            <a:endParaRPr lang="en-US" altLang="ja-JP" sz="2200" dirty="0"/>
          </a:p>
        </p:txBody>
      </p:sp>
      <p:sp>
        <p:nvSpPr>
          <p:cNvPr id="4" name="スライド番号プレースホルダー 3">
            <a:extLst>
              <a:ext uri="{FF2B5EF4-FFF2-40B4-BE49-F238E27FC236}">
                <a16:creationId xmlns:a16="http://schemas.microsoft.com/office/drawing/2014/main" id="{5CE300B5-C01A-AA46-83D9-BAE42D68E9D3}"/>
              </a:ext>
            </a:extLst>
          </p:cNvPr>
          <p:cNvSpPr>
            <a:spLocks noGrp="1"/>
          </p:cNvSpPr>
          <p:nvPr>
            <p:ph type="sldNum" sz="quarter" idx="12"/>
          </p:nvPr>
        </p:nvSpPr>
        <p:spPr/>
        <p:txBody>
          <a:bodyPr/>
          <a:lstStyle/>
          <a:p>
            <a:fld id="{84E0C278-47E8-3649-A055-2003DC36C60A}" type="slidenum">
              <a:rPr kumimoji="1" lang="ja-JP" altLang="en-US" smtClean="0"/>
              <a:t>2</a:t>
            </a:fld>
            <a:endParaRPr kumimoji="1" lang="ja-JP" altLang="en-US"/>
          </a:p>
        </p:txBody>
      </p:sp>
    </p:spTree>
    <p:extLst>
      <p:ext uri="{BB962C8B-B14F-4D97-AF65-F5344CB8AC3E}">
        <p14:creationId xmlns:p14="http://schemas.microsoft.com/office/powerpoint/2010/main" val="386263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70C4B-78FA-6145-AD67-25B14F11E06A}"/>
              </a:ext>
            </a:extLst>
          </p:cNvPr>
          <p:cNvSpPr>
            <a:spLocks noGrp="1"/>
          </p:cNvSpPr>
          <p:nvPr>
            <p:ph type="title"/>
          </p:nvPr>
        </p:nvSpPr>
        <p:spPr/>
        <p:txBody>
          <a:bodyPr/>
          <a:lstStyle/>
          <a:p>
            <a:r>
              <a:rPr kumimoji="1" lang="ja-JP" altLang="en-US"/>
              <a:t>先行研究との比較</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84CB143-5579-764F-894E-0A155B971A55}"/>
                  </a:ext>
                </a:extLst>
              </p:cNvPr>
              <p:cNvSpPr>
                <a:spLocks noGrp="1"/>
              </p:cNvSpPr>
              <p:nvPr>
                <p:ph idx="1"/>
              </p:nvPr>
            </p:nvSpPr>
            <p:spPr/>
            <p:txBody>
              <a:bodyPr>
                <a:normAutofit/>
              </a:bodyPr>
              <a:lstStyle/>
              <a:p>
                <a:r>
                  <a:rPr kumimoji="1" lang="ja-JP" altLang="en-US"/>
                  <a:t>目的関数のペナルティに対する係数を十分に大きくすることで、</a:t>
                </a:r>
                <a:r>
                  <a:rPr lang="ja-JP" altLang="en-US"/>
                  <a:t>ハード制約として扱うことができる。</a:t>
                </a:r>
                <a:endParaRPr lang="en-US" altLang="ja-JP" dirty="0"/>
              </a:p>
              <a:p>
                <a:r>
                  <a:rPr lang="ja-JP" altLang="en-US">
                    <a:latin typeface="+mn-ea"/>
                  </a:rPr>
                  <a:t>挿入近傍を用いた。</a:t>
                </a:r>
                <a:endParaRPr lang="en-US" altLang="ja-JP" dirty="0">
                  <a:latin typeface="+mn-ea"/>
                </a:endParaRPr>
              </a:p>
              <a:p>
                <a:r>
                  <a:rPr lang="ja-JP" altLang="en-US">
                    <a:latin typeface="+mn-ea"/>
                  </a:rPr>
                  <a:t>容量制約を満たすものを必ず出力する。</a:t>
                </a:r>
                <a:endParaRPr lang="en-US" altLang="ja-JP" dirty="0"/>
              </a:p>
              <a:p>
                <a:r>
                  <a:rPr lang="en-US" altLang="ja-JP" dirty="0" err="1"/>
                  <a:t>Cordeau</a:t>
                </a:r>
                <a:r>
                  <a:rPr lang="ja-JP" altLang="en-US"/>
                  <a:t>ら</a:t>
                </a:r>
                <a:r>
                  <a:rPr lang="en-US" altLang="ja-JP" baseline="30000" dirty="0"/>
                  <a:t>[1]</a:t>
                </a:r>
                <a:r>
                  <a:rPr lang="ja-JP" altLang="en-US"/>
                  <a:t>の</a:t>
                </a:r>
                <a:r>
                  <a:rPr kumimoji="1" lang="ja-JP" altLang="en-US"/>
                  <a:t>先行研究との解の精度を比較した。</a:t>
                </a:r>
                <a:endParaRPr kumimoji="1" lang="en-US" altLang="ja-JP" dirty="0"/>
              </a:p>
              <a:p>
                <a:r>
                  <a:rPr lang="ja-JP" altLang="en-US"/>
                  <a:t>先行研究は挿入近傍の探索回数が</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oMath>
                </a14:m>
                <a:r>
                  <a:rPr kumimoji="1" lang="ja-JP" altLang="en-US"/>
                  <a:t>回の解</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84CB143-5579-764F-894E-0A155B971A55}"/>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6DEC8E1-E103-7C43-A075-1F62F6496E2A}"/>
              </a:ext>
            </a:extLst>
          </p:cNvPr>
          <p:cNvSpPr>
            <a:spLocks noGrp="1"/>
          </p:cNvSpPr>
          <p:nvPr>
            <p:ph type="sldNum" sz="quarter" idx="12"/>
          </p:nvPr>
        </p:nvSpPr>
        <p:spPr/>
        <p:txBody>
          <a:bodyPr/>
          <a:lstStyle/>
          <a:p>
            <a:fld id="{84E0C278-47E8-3649-A055-2003DC36C60A}" type="slidenum">
              <a:rPr kumimoji="1" lang="ja-JP" altLang="en-US" smtClean="0"/>
              <a:t>20</a:t>
            </a:fld>
            <a:endParaRPr kumimoji="1" lang="ja-JP" altLang="en-US"/>
          </a:p>
        </p:txBody>
      </p:sp>
      <p:sp>
        <p:nvSpPr>
          <p:cNvPr id="5" name="テキスト ボックス 4">
            <a:extLst>
              <a:ext uri="{FF2B5EF4-FFF2-40B4-BE49-F238E27FC236}">
                <a16:creationId xmlns:a16="http://schemas.microsoft.com/office/drawing/2014/main" id="{E6B1330A-C0E0-7C48-B8F7-59902ACC1661}"/>
              </a:ext>
            </a:extLst>
          </p:cNvPr>
          <p:cNvSpPr txBox="1"/>
          <p:nvPr/>
        </p:nvSpPr>
        <p:spPr>
          <a:xfrm>
            <a:off x="376744" y="5617998"/>
            <a:ext cx="8075221" cy="369332"/>
          </a:xfrm>
          <a:prstGeom prst="rect">
            <a:avLst/>
          </a:prstGeom>
          <a:noFill/>
        </p:spPr>
        <p:txBody>
          <a:bodyPr wrap="square" rtlCol="0">
            <a:spAutoFit/>
          </a:bodyPr>
          <a:lstStyle/>
          <a:p>
            <a:r>
              <a:rPr lang="en-US" altLang="ja-JP" dirty="0"/>
              <a:t>[1]</a:t>
            </a:r>
            <a:r>
              <a:rPr lang="en-US" altLang="ja-JP" sz="1400" i="1" dirty="0" err="1"/>
              <a:t>J.Cordeau</a:t>
            </a:r>
            <a:r>
              <a:rPr lang="en-US" altLang="ja-JP" sz="1400" i="1" dirty="0"/>
              <a:t> and </a:t>
            </a:r>
            <a:r>
              <a:rPr lang="en-US" altLang="ja-JP" sz="1400" i="1" dirty="0" err="1"/>
              <a:t>D.Laporte</a:t>
            </a:r>
            <a:r>
              <a:rPr lang="en-US" altLang="ja-JP" sz="1400" i="1" dirty="0"/>
              <a:t>. A </a:t>
            </a:r>
            <a:r>
              <a:rPr lang="en-US" altLang="ja-JP" sz="1400" i="1" dirty="0" err="1"/>
              <a:t>tabu</a:t>
            </a:r>
            <a:r>
              <a:rPr lang="en-US" altLang="ja-JP" sz="1400" i="1" dirty="0"/>
              <a:t> search for the static multi-vehicle dial-a-ride problem. </a:t>
            </a:r>
            <a:endParaRPr kumimoji="1" lang="ja-JP" altLang="en-US" sz="1400" i="1"/>
          </a:p>
        </p:txBody>
      </p:sp>
    </p:spTree>
    <p:extLst>
      <p:ext uri="{BB962C8B-B14F-4D97-AF65-F5344CB8AC3E}">
        <p14:creationId xmlns:p14="http://schemas.microsoft.com/office/powerpoint/2010/main" val="3172896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C7729021-63D3-234C-9406-2BF90F908C75}"/>
              </a:ext>
            </a:extLst>
          </p:cNvPr>
          <p:cNvGraphicFramePr>
            <a:graphicFrameLocks noGrp="1"/>
          </p:cNvGraphicFramePr>
          <p:nvPr>
            <p:extLst>
              <p:ext uri="{D42A27DB-BD31-4B8C-83A1-F6EECF244321}">
                <p14:modId xmlns:p14="http://schemas.microsoft.com/office/powerpoint/2010/main" val="4273623560"/>
              </p:ext>
            </p:extLst>
          </p:nvPr>
        </p:nvGraphicFramePr>
        <p:xfrm>
          <a:off x="124691" y="792887"/>
          <a:ext cx="8829303" cy="4883520"/>
        </p:xfrm>
        <a:graphic>
          <a:graphicData uri="http://schemas.openxmlformats.org/drawingml/2006/table">
            <a:tbl>
              <a:tblPr firstRow="1" bandRow="1">
                <a:tableStyleId>{5C22544A-7EE6-4342-B048-85BDC9FD1C3A}</a:tableStyleId>
              </a:tblPr>
              <a:tblGrid>
                <a:gridCol w="682831">
                  <a:extLst>
                    <a:ext uri="{9D8B030D-6E8A-4147-A177-3AD203B41FA5}">
                      <a16:colId xmlns:a16="http://schemas.microsoft.com/office/drawing/2014/main" val="3067472456"/>
                    </a:ext>
                  </a:extLst>
                </a:gridCol>
                <a:gridCol w="688769">
                  <a:extLst>
                    <a:ext uri="{9D8B030D-6E8A-4147-A177-3AD203B41FA5}">
                      <a16:colId xmlns:a16="http://schemas.microsoft.com/office/drawing/2014/main" val="2482243895"/>
                    </a:ext>
                  </a:extLst>
                </a:gridCol>
                <a:gridCol w="783771">
                  <a:extLst>
                    <a:ext uri="{9D8B030D-6E8A-4147-A177-3AD203B41FA5}">
                      <a16:colId xmlns:a16="http://schemas.microsoft.com/office/drawing/2014/main" val="1348079041"/>
                    </a:ext>
                  </a:extLst>
                </a:gridCol>
                <a:gridCol w="1116281">
                  <a:extLst>
                    <a:ext uri="{9D8B030D-6E8A-4147-A177-3AD203B41FA5}">
                      <a16:colId xmlns:a16="http://schemas.microsoft.com/office/drawing/2014/main" val="2295132505"/>
                    </a:ext>
                  </a:extLst>
                </a:gridCol>
                <a:gridCol w="1353787">
                  <a:extLst>
                    <a:ext uri="{9D8B030D-6E8A-4147-A177-3AD203B41FA5}">
                      <a16:colId xmlns:a16="http://schemas.microsoft.com/office/drawing/2014/main" val="3700408153"/>
                    </a:ext>
                  </a:extLst>
                </a:gridCol>
                <a:gridCol w="771896">
                  <a:extLst>
                    <a:ext uri="{9D8B030D-6E8A-4147-A177-3AD203B41FA5}">
                      <a16:colId xmlns:a16="http://schemas.microsoft.com/office/drawing/2014/main" val="2489046969"/>
                    </a:ext>
                  </a:extLst>
                </a:gridCol>
                <a:gridCol w="1499041">
                  <a:extLst>
                    <a:ext uri="{9D8B030D-6E8A-4147-A177-3AD203B41FA5}">
                      <a16:colId xmlns:a16="http://schemas.microsoft.com/office/drawing/2014/main" val="4233022040"/>
                    </a:ext>
                  </a:extLst>
                </a:gridCol>
                <a:gridCol w="816647">
                  <a:extLst>
                    <a:ext uri="{9D8B030D-6E8A-4147-A177-3AD203B41FA5}">
                      <a16:colId xmlns:a16="http://schemas.microsoft.com/office/drawing/2014/main" val="4036047598"/>
                    </a:ext>
                  </a:extLst>
                </a:gridCol>
                <a:gridCol w="1116280">
                  <a:extLst>
                    <a:ext uri="{9D8B030D-6E8A-4147-A177-3AD203B41FA5}">
                      <a16:colId xmlns:a16="http://schemas.microsoft.com/office/drawing/2014/main" val="1447902104"/>
                    </a:ext>
                  </a:extLst>
                </a:gridCol>
              </a:tblGrid>
              <a:tr h="385951">
                <a:tc>
                  <a:txBody>
                    <a:bodyPr/>
                    <a:lstStyle/>
                    <a:p>
                      <a:endParaRPr kumimoji="1" lang="ja-JP" altLang="en-US" sz="1400"/>
                    </a:p>
                  </a:txBody>
                  <a:tcPr marL="68580" marR="68580" marT="34290" marB="34290"/>
                </a:tc>
                <a:tc gridSpan="2">
                  <a:txBody>
                    <a:bodyPr/>
                    <a:lstStyle/>
                    <a:p>
                      <a:pPr algn="ctr"/>
                      <a:r>
                        <a:rPr kumimoji="1" lang="en-US" altLang="ja-JP" sz="1400" dirty="0"/>
                        <a:t>Size </a:t>
                      </a:r>
                      <a:endParaRPr kumimoji="1" lang="ja-JP" altLang="en-US" sz="1400"/>
                    </a:p>
                  </a:txBody>
                  <a:tcPr marL="68580" marR="68580" marT="34290" marB="34290"/>
                </a:tc>
                <a:tc hMerge="1">
                  <a:txBody>
                    <a:bodyPr/>
                    <a:lstStyle/>
                    <a:p>
                      <a:endParaRPr kumimoji="1" lang="ja-JP" altLang="en-US"/>
                    </a:p>
                  </a:txBody>
                  <a:tcPr/>
                </a:tc>
                <a:tc gridSpan="5">
                  <a:txBody>
                    <a:bodyPr/>
                    <a:lstStyle/>
                    <a:p>
                      <a:pPr algn="ctr"/>
                      <a:r>
                        <a:rPr kumimoji="1" lang="ja-JP" altLang="en-US" sz="1400"/>
                        <a:t>本研究</a:t>
                      </a:r>
                    </a:p>
                  </a:txBody>
                  <a:tcPr marL="68580" marR="68580" marT="34290" marB="34290"/>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tc>
                <a:tc hMerge="1">
                  <a:txBody>
                    <a:bodyPr/>
                    <a:lstStyle/>
                    <a:p>
                      <a:pPr algn="ctr"/>
                      <a:endParaRPr kumimoji="1" lang="ja-JP" altLang="en-US"/>
                    </a:p>
                  </a:txBody>
                  <a:tcPr/>
                </a:tc>
                <a:tc>
                  <a:txBody>
                    <a:bodyPr/>
                    <a:lstStyle/>
                    <a:p>
                      <a:r>
                        <a:rPr kumimoji="1" lang="ja-JP" altLang="en-US" sz="1400"/>
                        <a:t>既存研究</a:t>
                      </a:r>
                    </a:p>
                  </a:txBody>
                  <a:tcPr marL="68580" marR="68580" marT="34290" marB="34290"/>
                </a:tc>
                <a:extLst>
                  <a:ext uri="{0D108BD9-81ED-4DB2-BD59-A6C34878D82A}">
                    <a16:rowId xmlns:a16="http://schemas.microsoft.com/office/drawing/2014/main" val="213501601"/>
                  </a:ext>
                </a:extLst>
              </a:tr>
              <a:tr h="686069">
                <a:tc>
                  <a:txBody>
                    <a:bodyPr/>
                    <a:lstStyle/>
                    <a:p>
                      <a:pPr algn="ctr"/>
                      <a:r>
                        <a:rPr kumimoji="1" lang="ja-JP" altLang="en-US" sz="1800"/>
                        <a:t>問題例</a:t>
                      </a:r>
                    </a:p>
                  </a:txBody>
                  <a:tcPr marL="68580" marR="68580" marT="34290" marB="34290"/>
                </a:tc>
                <a:tc>
                  <a:txBody>
                    <a:bodyPr/>
                    <a:lstStyle/>
                    <a:p>
                      <a:pPr algn="ctr"/>
                      <a:r>
                        <a:rPr kumimoji="1" lang="ja-JP" altLang="en-US" sz="1800"/>
                        <a:t>顧客数</a:t>
                      </a:r>
                    </a:p>
                  </a:txBody>
                  <a:tcPr marL="68580" marR="68580" marT="34290" marB="34290"/>
                </a:tc>
                <a:tc>
                  <a:txBody>
                    <a:bodyPr/>
                    <a:lstStyle/>
                    <a:p>
                      <a:pPr algn="ctr"/>
                      <a:r>
                        <a:rPr kumimoji="1" lang="ja-JP" altLang="en-US" sz="1800"/>
                        <a:t>車両数</a:t>
                      </a:r>
                    </a:p>
                  </a:txBody>
                  <a:tcPr marL="68580" marR="68580" marT="34290" marB="34290"/>
                </a:tc>
                <a:tc>
                  <a:txBody>
                    <a:bodyPr/>
                    <a:lstStyle/>
                    <a:p>
                      <a:pPr algn="ctr"/>
                      <a:r>
                        <a:rPr kumimoji="1" lang="ja-JP" altLang="en-US" sz="1800"/>
                        <a:t>ルートの長さ</a:t>
                      </a:r>
                    </a:p>
                  </a:txBody>
                  <a:tcPr marL="68580" marR="68580" marT="34290" marB="34290"/>
                </a:tc>
                <a:tc>
                  <a:txBody>
                    <a:bodyPr/>
                    <a:lstStyle/>
                    <a:p>
                      <a:pPr algn="ctr"/>
                      <a:r>
                        <a:rPr kumimoji="1" lang="ja-JP" altLang="en-US" sz="1800"/>
                        <a:t>ペナルティ</a:t>
                      </a:r>
                    </a:p>
                  </a:txBody>
                  <a:tcPr marL="68580" marR="68580" marT="34290" marB="34290"/>
                </a:tc>
                <a:tc>
                  <a:txBody>
                    <a:bodyPr/>
                    <a:lstStyle/>
                    <a:p>
                      <a:pPr algn="ctr"/>
                      <a:r>
                        <a:rPr kumimoji="1" lang="en-US" altLang="ja-JP" sz="1800" dirty="0"/>
                        <a:t>GAP (%)</a:t>
                      </a:r>
                      <a:endParaRPr kumimoji="1" lang="ja-JP" altLang="en-US" sz="1800"/>
                    </a:p>
                  </a:txBody>
                  <a:tcPr marL="68580" marR="68580" marT="34290" marB="34290"/>
                </a:tc>
                <a:tc>
                  <a:txBody>
                    <a:bodyPr/>
                    <a:lstStyle/>
                    <a:p>
                      <a:pPr algn="ctr"/>
                      <a:r>
                        <a:rPr kumimoji="1" lang="ja-JP" altLang="en-US" sz="1800"/>
                        <a:t>挿入近傍の</a:t>
                      </a:r>
                      <a:endParaRPr kumimoji="1" lang="en-US" altLang="ja-JP" sz="1800" dirty="0"/>
                    </a:p>
                    <a:p>
                      <a:pPr algn="ctr"/>
                      <a:r>
                        <a:rPr kumimoji="1" lang="ja-JP" altLang="en-US" sz="1800"/>
                        <a:t>探索回数</a:t>
                      </a:r>
                    </a:p>
                  </a:txBody>
                  <a:tcPr marL="68580" marR="68580" marT="34290" marB="34290"/>
                </a:tc>
                <a:tc>
                  <a:txBody>
                    <a:bodyPr/>
                    <a:lstStyle/>
                    <a:p>
                      <a:pPr algn="ctr"/>
                      <a:r>
                        <a:rPr kumimoji="1" lang="ja-JP" altLang="en-US" sz="1800"/>
                        <a:t>改善回数</a:t>
                      </a:r>
                    </a:p>
                  </a:txBody>
                  <a:tcPr marL="68580" marR="68580" marT="34290" marB="34290"/>
                </a:tc>
                <a:tc>
                  <a:txBody>
                    <a:bodyPr/>
                    <a:lstStyle/>
                    <a:p>
                      <a:pPr algn="ctr"/>
                      <a:r>
                        <a:rPr kumimoji="1" lang="ja-JP" altLang="en-US" sz="1800"/>
                        <a:t>値</a:t>
                      </a:r>
                    </a:p>
                  </a:txBody>
                  <a:tcPr marL="68580" marR="68580" marT="34290" marB="34290"/>
                </a:tc>
                <a:extLst>
                  <a:ext uri="{0D108BD9-81ED-4DB2-BD59-A6C34878D82A}">
                    <a16:rowId xmlns:a16="http://schemas.microsoft.com/office/drawing/2014/main" val="4000060795"/>
                  </a:ext>
                </a:extLst>
              </a:tr>
              <a:tr h="381150">
                <a:tc>
                  <a:txBody>
                    <a:bodyPr/>
                    <a:lstStyle/>
                    <a:p>
                      <a:pPr algn="ctr"/>
                      <a:r>
                        <a:rPr kumimoji="1" lang="en-US" altLang="ja-JP" sz="1800" dirty="0"/>
                        <a:t>r1a</a:t>
                      </a:r>
                      <a:endParaRPr kumimoji="1" lang="ja-JP" altLang="en-US" sz="1800"/>
                    </a:p>
                  </a:txBody>
                  <a:tcPr marL="68580" marR="68580" marT="34290" marB="34290"/>
                </a:tc>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r"/>
                      <a:r>
                        <a:rPr kumimoji="1" lang="en-US" altLang="ja-JP" sz="1800" dirty="0"/>
                        <a:t>219.27</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15.2</a:t>
                      </a:r>
                      <a:endParaRPr kumimoji="1" lang="ja-JP" altLang="en-US" sz="1800"/>
                    </a:p>
                  </a:txBody>
                  <a:tcPr marL="68580" marR="68580" marT="34290" marB="34290" anchor="ctr"/>
                </a:tc>
                <a:tc>
                  <a:txBody>
                    <a:bodyPr/>
                    <a:lstStyle/>
                    <a:p>
                      <a:pPr algn="r"/>
                      <a:r>
                        <a:rPr kumimoji="1" lang="en-US" altLang="ja-JP" sz="1800" dirty="0"/>
                        <a:t>72</a:t>
                      </a:r>
                      <a:endParaRPr kumimoji="1" lang="ja-JP" altLang="en-US" sz="1800"/>
                    </a:p>
                  </a:txBody>
                  <a:tcPr marL="68580" marR="68580" marT="34290" marB="34290" anchor="ctr"/>
                </a:tc>
                <a:tc>
                  <a:txBody>
                    <a:bodyPr/>
                    <a:lstStyle/>
                    <a:p>
                      <a:pPr algn="r"/>
                      <a:r>
                        <a:rPr kumimoji="1" lang="en-US" altLang="ja-JP" sz="1800" dirty="0"/>
                        <a:t>5</a:t>
                      </a:r>
                      <a:endParaRPr kumimoji="1" lang="ja-JP" altLang="en-US" sz="1800"/>
                    </a:p>
                  </a:txBody>
                  <a:tcPr marL="68580" marR="68580" marT="34290" marB="34290" anchor="ctr"/>
                </a:tc>
                <a:tc>
                  <a:txBody>
                    <a:bodyPr/>
                    <a:lstStyle/>
                    <a:p>
                      <a:pPr algn="r"/>
                      <a:r>
                        <a:rPr kumimoji="1" lang="en-US" altLang="ja-JP" sz="1800" dirty="0"/>
                        <a:t>190.02</a:t>
                      </a:r>
                      <a:endParaRPr kumimoji="1" lang="ja-JP" altLang="en-US" sz="1800"/>
                    </a:p>
                  </a:txBody>
                  <a:tcPr marL="68580" marR="68580" marT="34290" marB="34290" anchor="ctr"/>
                </a:tc>
                <a:extLst>
                  <a:ext uri="{0D108BD9-81ED-4DB2-BD59-A6C34878D82A}">
                    <a16:rowId xmlns:a16="http://schemas.microsoft.com/office/drawing/2014/main" val="1352873157"/>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r1b</a:t>
                      </a:r>
                      <a:endParaRPr kumimoji="1" lang="ja-JP" altLang="en-US" sz="1800"/>
                    </a:p>
                  </a:txBody>
                  <a:tcPr marL="68580" marR="68580" marT="34290" marB="34290"/>
                </a:tc>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r"/>
                      <a:r>
                        <a:rPr kumimoji="1" lang="en-US" altLang="ja-JP" sz="1800" dirty="0"/>
                        <a:t>208.56</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26.4</a:t>
                      </a:r>
                      <a:endParaRPr kumimoji="1" lang="ja-JP" altLang="en-US" sz="1800"/>
                    </a:p>
                  </a:txBody>
                  <a:tcPr marL="68580" marR="68580" marT="34290" marB="34290" anchor="ctr"/>
                </a:tc>
                <a:tc>
                  <a:txBody>
                    <a:bodyPr/>
                    <a:lstStyle/>
                    <a:p>
                      <a:pPr algn="r"/>
                      <a:r>
                        <a:rPr kumimoji="1" lang="en-US" altLang="ja-JP" sz="1800" dirty="0"/>
                        <a:t>72</a:t>
                      </a:r>
                      <a:endParaRPr kumimoji="1" lang="ja-JP" altLang="en-US" sz="1800"/>
                    </a:p>
                  </a:txBody>
                  <a:tcPr marL="68580" marR="68580" marT="34290" marB="34290" anchor="ctr"/>
                </a:tc>
                <a:tc>
                  <a:txBody>
                    <a:bodyPr/>
                    <a:lstStyle/>
                    <a:p>
                      <a:pPr algn="r"/>
                      <a:r>
                        <a:rPr kumimoji="1" lang="en-US" altLang="ja-JP" sz="1800" dirty="0"/>
                        <a:t>16</a:t>
                      </a:r>
                      <a:endParaRPr kumimoji="1" lang="ja-JP" altLang="en-US" sz="1800"/>
                    </a:p>
                  </a:txBody>
                  <a:tcPr marL="68580" marR="68580" marT="34290" marB="34290" anchor="ctr"/>
                </a:tc>
                <a:tc>
                  <a:txBody>
                    <a:bodyPr/>
                    <a:lstStyle/>
                    <a:p>
                      <a:pPr algn="r"/>
                      <a:r>
                        <a:rPr kumimoji="1" lang="en-US" altLang="ja-JP" sz="1800" dirty="0"/>
                        <a:t>164.46</a:t>
                      </a:r>
                      <a:endParaRPr kumimoji="1" lang="ja-JP" altLang="en-US" sz="1800"/>
                    </a:p>
                  </a:txBody>
                  <a:tcPr marL="68580" marR="68580" marT="34290" marB="34290" anchor="ctr"/>
                </a:tc>
                <a:extLst>
                  <a:ext uri="{0D108BD9-81ED-4DB2-BD59-A6C34878D82A}">
                    <a16:rowId xmlns:a16="http://schemas.microsoft.com/office/drawing/2014/main" val="2995667888"/>
                  </a:ext>
                </a:extLst>
              </a:tr>
              <a:tr h="381150">
                <a:tc>
                  <a:txBody>
                    <a:bodyPr/>
                    <a:lstStyle/>
                    <a:p>
                      <a:pPr algn="ctr"/>
                      <a:r>
                        <a:rPr kumimoji="1" lang="en-US" altLang="ja-JP" sz="1800" dirty="0"/>
                        <a:t>r2a</a:t>
                      </a:r>
                      <a:endParaRPr kumimoji="1" lang="ja-JP" altLang="en-US" sz="1800"/>
                    </a:p>
                  </a:txBody>
                  <a:tcPr marL="68580" marR="68580" marT="34290" marB="34290"/>
                </a:tc>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r"/>
                      <a:r>
                        <a:rPr kumimoji="1" lang="en-US" altLang="ja-JP" sz="1800" dirty="0">
                          <a:solidFill>
                            <a:schemeClr val="tx1"/>
                          </a:solidFill>
                        </a:rPr>
                        <a:t>431.61</a:t>
                      </a:r>
                      <a:endParaRPr kumimoji="1" lang="ja-JP" altLang="en-US" sz="1800">
                        <a:solidFill>
                          <a:schemeClr val="tx1"/>
                        </a:solidFill>
                      </a:endParaRPr>
                    </a:p>
                  </a:txBody>
                  <a:tcPr marL="68580" marR="68580" marT="34290" marB="34290" anchor="ctr"/>
                </a:tc>
                <a:tc>
                  <a:txBody>
                    <a:bodyPr/>
                    <a:lstStyle/>
                    <a:p>
                      <a:pPr algn="r"/>
                      <a:r>
                        <a:rPr kumimoji="1" lang="en-US" altLang="ja-JP" sz="1800" dirty="0">
                          <a:solidFill>
                            <a:schemeClr val="tx1"/>
                          </a:solidFill>
                        </a:rPr>
                        <a:t>0.02</a:t>
                      </a:r>
                      <a:endParaRPr kumimoji="1" lang="ja-JP" altLang="en-US" sz="1800">
                        <a:solidFill>
                          <a:schemeClr val="tx1"/>
                        </a:solidFill>
                      </a:endParaRPr>
                    </a:p>
                  </a:txBody>
                  <a:tcPr marL="68580" marR="68580" marT="34290" marB="34290" anchor="ctr"/>
                </a:tc>
                <a:tc>
                  <a:txBody>
                    <a:bodyPr/>
                    <a:lstStyle/>
                    <a:p>
                      <a:pPr algn="r"/>
                      <a:r>
                        <a:rPr kumimoji="1" lang="en-US" altLang="ja-JP" sz="1800" dirty="0"/>
                        <a:t>42.6</a:t>
                      </a:r>
                      <a:endParaRPr kumimoji="1" lang="ja-JP" altLang="en-US" sz="1800"/>
                    </a:p>
                  </a:txBody>
                  <a:tcPr marL="68580" marR="68580" marT="34290" marB="34290" anchor="ctr"/>
                </a:tc>
                <a:tc>
                  <a:txBody>
                    <a:bodyPr/>
                    <a:lstStyle/>
                    <a:p>
                      <a:pPr algn="r"/>
                      <a:r>
                        <a:rPr kumimoji="1" lang="en-US" altLang="ja-JP" sz="1800" dirty="0"/>
                        <a:t>240</a:t>
                      </a:r>
                      <a:endParaRPr kumimoji="1" lang="ja-JP" altLang="en-US" sz="1800"/>
                    </a:p>
                  </a:txBody>
                  <a:tcPr marL="68580" marR="68580" marT="34290" marB="34290" anchor="ctr"/>
                </a:tc>
                <a:tc>
                  <a:txBody>
                    <a:bodyPr/>
                    <a:lstStyle/>
                    <a:p>
                      <a:pPr algn="r"/>
                      <a:r>
                        <a:rPr kumimoji="1" lang="en-US" altLang="ja-JP" sz="1800" dirty="0"/>
                        <a:t>32</a:t>
                      </a:r>
                      <a:endParaRPr kumimoji="1" lang="ja-JP" altLang="en-US" sz="1800"/>
                    </a:p>
                  </a:txBody>
                  <a:tcPr marL="68580" marR="68580" marT="34290" marB="34290" anchor="ctr"/>
                </a:tc>
                <a:tc>
                  <a:txBody>
                    <a:bodyPr/>
                    <a:lstStyle/>
                    <a:p>
                      <a:pPr algn="r"/>
                      <a:r>
                        <a:rPr kumimoji="1" lang="en-US" altLang="ja-JP" sz="1800" dirty="0"/>
                        <a:t>302.08</a:t>
                      </a:r>
                      <a:endParaRPr kumimoji="1" lang="ja-JP" altLang="en-US" sz="1800"/>
                    </a:p>
                  </a:txBody>
                  <a:tcPr marL="68580" marR="68580" marT="34290" marB="34290" anchor="ctr"/>
                </a:tc>
                <a:extLst>
                  <a:ext uri="{0D108BD9-81ED-4DB2-BD59-A6C34878D82A}">
                    <a16:rowId xmlns:a16="http://schemas.microsoft.com/office/drawing/2014/main" val="4023180184"/>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r2b</a:t>
                      </a:r>
                      <a:endParaRPr kumimoji="1" lang="ja-JP" altLang="en-US" sz="1800"/>
                    </a:p>
                  </a:txBody>
                  <a:tcPr marL="68580" marR="68580" marT="34290" marB="34290"/>
                </a:tc>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r"/>
                      <a:r>
                        <a:rPr kumimoji="1" lang="en-US" altLang="ja-JP" sz="1800" dirty="0"/>
                        <a:t>402.11</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35.8</a:t>
                      </a:r>
                      <a:endParaRPr kumimoji="1" lang="ja-JP" altLang="en-US" sz="1800"/>
                    </a:p>
                  </a:txBody>
                  <a:tcPr marL="68580" marR="68580" marT="34290" marB="34290" anchor="ctr"/>
                </a:tc>
                <a:tc>
                  <a:txBody>
                    <a:bodyPr/>
                    <a:lstStyle/>
                    <a:p>
                      <a:pPr algn="r"/>
                      <a:r>
                        <a:rPr kumimoji="1" lang="en-US" altLang="ja-JP" sz="1800" dirty="0"/>
                        <a:t>240</a:t>
                      </a:r>
                      <a:endParaRPr kumimoji="1" lang="ja-JP" altLang="en-US" sz="1800"/>
                    </a:p>
                  </a:txBody>
                  <a:tcPr marL="68580" marR="68580" marT="34290" marB="34290" anchor="ctr"/>
                </a:tc>
                <a:tc>
                  <a:txBody>
                    <a:bodyPr/>
                    <a:lstStyle/>
                    <a:p>
                      <a:pPr algn="r"/>
                      <a:r>
                        <a:rPr kumimoji="1" lang="en-US" altLang="ja-JP" sz="1800" dirty="0"/>
                        <a:t>15</a:t>
                      </a:r>
                      <a:endParaRPr kumimoji="1" lang="ja-JP" altLang="en-US" sz="1800"/>
                    </a:p>
                  </a:txBody>
                  <a:tcPr marL="68580" marR="68580" marT="34290" marB="34290" anchor="ctr"/>
                </a:tc>
                <a:tc>
                  <a:txBody>
                    <a:bodyPr/>
                    <a:lstStyle/>
                    <a:p>
                      <a:pPr algn="r"/>
                      <a:r>
                        <a:rPr kumimoji="1" lang="en-US" altLang="ja-JP" sz="1800" dirty="0"/>
                        <a:t>296.06</a:t>
                      </a:r>
                      <a:endParaRPr kumimoji="1" lang="ja-JP" altLang="en-US" sz="1800"/>
                    </a:p>
                  </a:txBody>
                  <a:tcPr marL="68580" marR="68580" marT="34290" marB="34290" anchor="ctr"/>
                </a:tc>
                <a:extLst>
                  <a:ext uri="{0D108BD9-81ED-4DB2-BD59-A6C34878D82A}">
                    <a16:rowId xmlns:a16="http://schemas.microsoft.com/office/drawing/2014/main" val="4045562915"/>
                  </a:ext>
                </a:extLst>
              </a:tr>
              <a:tr h="381150">
                <a:tc>
                  <a:txBody>
                    <a:bodyPr/>
                    <a:lstStyle/>
                    <a:p>
                      <a:pPr algn="ctr"/>
                      <a:r>
                        <a:rPr kumimoji="1" lang="en-US" altLang="ja-JP" sz="1800" dirty="0"/>
                        <a:t>r3a</a:t>
                      </a:r>
                      <a:endParaRPr kumimoji="1" lang="ja-JP" altLang="en-US" sz="1800"/>
                    </a:p>
                  </a:txBody>
                  <a:tcPr marL="68580" marR="68580" marT="34290" marB="34290"/>
                </a:tc>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r"/>
                      <a:r>
                        <a:rPr kumimoji="1" lang="en-US" altLang="ja-JP" sz="1800" dirty="0">
                          <a:solidFill>
                            <a:schemeClr val="tx1"/>
                          </a:solidFill>
                        </a:rPr>
                        <a:t>779.04</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46.4</a:t>
                      </a:r>
                      <a:endParaRPr kumimoji="1" lang="ja-JP" altLang="en-US" sz="1800"/>
                    </a:p>
                  </a:txBody>
                  <a:tcPr marL="68580" marR="68580" marT="34290" marB="34290" anchor="ctr"/>
                </a:tc>
                <a:tc>
                  <a:txBody>
                    <a:bodyPr/>
                    <a:lstStyle/>
                    <a:p>
                      <a:pPr algn="r"/>
                      <a:r>
                        <a:rPr kumimoji="1" lang="en-US" altLang="ja-JP" sz="1800" dirty="0"/>
                        <a:t>504</a:t>
                      </a:r>
                      <a:endParaRPr kumimoji="1" lang="ja-JP" altLang="en-US" sz="1800"/>
                    </a:p>
                  </a:txBody>
                  <a:tcPr marL="68580" marR="68580" marT="34290" marB="34290" anchor="ctr"/>
                </a:tc>
                <a:tc>
                  <a:txBody>
                    <a:bodyPr/>
                    <a:lstStyle/>
                    <a:p>
                      <a:pPr algn="r"/>
                      <a:r>
                        <a:rPr kumimoji="1" lang="en-US" altLang="ja-JP" sz="1800" dirty="0"/>
                        <a:t>41</a:t>
                      </a:r>
                      <a:endParaRPr kumimoji="1" lang="ja-JP" altLang="en-US" sz="1800"/>
                    </a:p>
                  </a:txBody>
                  <a:tcPr marL="68580" marR="68580" marT="34290" marB="34290" anchor="ctr"/>
                </a:tc>
                <a:tc>
                  <a:txBody>
                    <a:bodyPr/>
                    <a:lstStyle/>
                    <a:p>
                      <a:pPr algn="r"/>
                      <a:r>
                        <a:rPr kumimoji="1" lang="en-US" altLang="ja-JP" sz="1800" dirty="0"/>
                        <a:t>532.08</a:t>
                      </a:r>
                      <a:endParaRPr kumimoji="1" lang="ja-JP" altLang="en-US" sz="1800"/>
                    </a:p>
                  </a:txBody>
                  <a:tcPr marL="68580" marR="68580" marT="34290" marB="34290" anchor="ctr"/>
                </a:tc>
                <a:extLst>
                  <a:ext uri="{0D108BD9-81ED-4DB2-BD59-A6C34878D82A}">
                    <a16:rowId xmlns:a16="http://schemas.microsoft.com/office/drawing/2014/main" val="2257345316"/>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r3b</a:t>
                      </a:r>
                      <a:endParaRPr kumimoji="1" lang="ja-JP" altLang="en-US" sz="1800"/>
                    </a:p>
                  </a:txBody>
                  <a:tcPr marL="68580" marR="68580" marT="34290" marB="34290"/>
                </a:tc>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r"/>
                      <a:r>
                        <a:rPr kumimoji="1" lang="en-US" altLang="ja-JP" sz="1800" dirty="0"/>
                        <a:t>697.87</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41.4</a:t>
                      </a:r>
                      <a:endParaRPr kumimoji="1" lang="ja-JP" altLang="en-US" sz="1800"/>
                    </a:p>
                  </a:txBody>
                  <a:tcPr marL="68580" marR="68580" marT="34290" marB="34290" anchor="ctr"/>
                </a:tc>
                <a:tc>
                  <a:txBody>
                    <a:bodyPr/>
                    <a:lstStyle/>
                    <a:p>
                      <a:pPr algn="r"/>
                      <a:r>
                        <a:rPr kumimoji="1" lang="en-US" altLang="ja-JP" sz="1800" dirty="0"/>
                        <a:t>504</a:t>
                      </a:r>
                      <a:endParaRPr kumimoji="1" lang="ja-JP" altLang="en-US" sz="1800"/>
                    </a:p>
                  </a:txBody>
                  <a:tcPr marL="68580" marR="68580" marT="34290" marB="34290" anchor="ctr"/>
                </a:tc>
                <a:tc>
                  <a:txBody>
                    <a:bodyPr/>
                    <a:lstStyle/>
                    <a:p>
                      <a:pPr algn="r"/>
                      <a:r>
                        <a:rPr kumimoji="1" lang="en-US" altLang="ja-JP" sz="1800" dirty="0"/>
                        <a:t>49</a:t>
                      </a:r>
                      <a:endParaRPr kumimoji="1" lang="ja-JP" altLang="en-US" sz="1800"/>
                    </a:p>
                  </a:txBody>
                  <a:tcPr marL="68580" marR="68580" marT="34290" marB="34290" anchor="ctr"/>
                </a:tc>
                <a:tc>
                  <a:txBody>
                    <a:bodyPr/>
                    <a:lstStyle/>
                    <a:p>
                      <a:pPr algn="r"/>
                      <a:r>
                        <a:rPr kumimoji="1" lang="en-US" altLang="ja-JP" sz="1800" dirty="0"/>
                        <a:t>493.30</a:t>
                      </a:r>
                      <a:endParaRPr kumimoji="1" lang="ja-JP" altLang="en-US" sz="1800"/>
                    </a:p>
                  </a:txBody>
                  <a:tcPr marL="68580" marR="68580" marT="34290" marB="34290" anchor="ctr"/>
                </a:tc>
                <a:extLst>
                  <a:ext uri="{0D108BD9-81ED-4DB2-BD59-A6C34878D82A}">
                    <a16:rowId xmlns:a16="http://schemas.microsoft.com/office/drawing/2014/main" val="523082997"/>
                  </a:ext>
                </a:extLst>
              </a:tr>
              <a:tr h="381150">
                <a:tc>
                  <a:txBody>
                    <a:bodyPr/>
                    <a:lstStyle/>
                    <a:p>
                      <a:pPr algn="ctr"/>
                      <a:r>
                        <a:rPr kumimoji="1" lang="en-US" altLang="ja-JP" sz="1800" dirty="0"/>
                        <a:t>r4a</a:t>
                      </a:r>
                      <a:endParaRPr kumimoji="1" lang="ja-JP" altLang="en-US" sz="1800"/>
                    </a:p>
                  </a:txBody>
                  <a:tcPr marL="68580" marR="68580" marT="34290" marB="34290"/>
                </a:tc>
                <a:tc>
                  <a:txBody>
                    <a:bodyPr/>
                    <a:lstStyle/>
                    <a:p>
                      <a:pPr algn="ctr"/>
                      <a:r>
                        <a:rPr kumimoji="1" lang="en-US" altLang="ja-JP" sz="1800" dirty="0"/>
                        <a:t>96</a:t>
                      </a:r>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r"/>
                      <a:r>
                        <a:rPr kumimoji="1" lang="en-US" altLang="ja-JP" sz="1800" dirty="0"/>
                        <a:t>836.76</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45.9</a:t>
                      </a:r>
                      <a:endParaRPr kumimoji="1" lang="ja-JP" altLang="en-US" sz="1800"/>
                    </a:p>
                  </a:txBody>
                  <a:tcPr marL="68580" marR="68580" marT="34290" marB="34290" anchor="ctr"/>
                </a:tc>
                <a:tc>
                  <a:txBody>
                    <a:bodyPr/>
                    <a:lstStyle/>
                    <a:p>
                      <a:pPr algn="r"/>
                      <a:r>
                        <a:rPr kumimoji="1" lang="en-US" altLang="ja-JP" sz="1800" dirty="0"/>
                        <a:t>864</a:t>
                      </a:r>
                      <a:endParaRPr kumimoji="1" lang="ja-JP" altLang="en-US" sz="1800"/>
                    </a:p>
                  </a:txBody>
                  <a:tcPr marL="68580" marR="68580" marT="34290" marB="34290" anchor="ctr"/>
                </a:tc>
                <a:tc>
                  <a:txBody>
                    <a:bodyPr/>
                    <a:lstStyle/>
                    <a:p>
                      <a:pPr algn="r"/>
                      <a:r>
                        <a:rPr kumimoji="1" lang="en-US" altLang="ja-JP" sz="1800" dirty="0"/>
                        <a:t>61</a:t>
                      </a:r>
                      <a:endParaRPr kumimoji="1" lang="ja-JP" altLang="en-US" sz="1800"/>
                    </a:p>
                  </a:txBody>
                  <a:tcPr marL="68580" marR="68580" marT="34290" marB="34290" anchor="ctr"/>
                </a:tc>
                <a:tc>
                  <a:txBody>
                    <a:bodyPr/>
                    <a:lstStyle/>
                    <a:p>
                      <a:pPr algn="r"/>
                      <a:r>
                        <a:rPr kumimoji="1" lang="en-US" altLang="ja-JP" sz="1800" dirty="0"/>
                        <a:t>572.68</a:t>
                      </a:r>
                      <a:endParaRPr kumimoji="1" lang="ja-JP" altLang="en-US" sz="1800"/>
                    </a:p>
                  </a:txBody>
                  <a:tcPr marL="68580" marR="68580" marT="34290" marB="34290" anchor="ctr"/>
                </a:tc>
                <a:extLst>
                  <a:ext uri="{0D108BD9-81ED-4DB2-BD59-A6C34878D82A}">
                    <a16:rowId xmlns:a16="http://schemas.microsoft.com/office/drawing/2014/main" val="3872839470"/>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r4b</a:t>
                      </a:r>
                      <a:endParaRPr kumimoji="1" lang="ja-JP" altLang="en-US" sz="1800"/>
                    </a:p>
                  </a:txBody>
                  <a:tcPr marL="68580" marR="68580" marT="34290" marB="34290"/>
                </a:tc>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r"/>
                      <a:r>
                        <a:rPr kumimoji="1" lang="en-US" altLang="ja-JP" sz="1800" dirty="0">
                          <a:solidFill>
                            <a:schemeClr val="tx1"/>
                          </a:solidFill>
                        </a:rPr>
                        <a:t>833.65</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55.5</a:t>
                      </a:r>
                      <a:endParaRPr kumimoji="1" lang="ja-JP" altLang="en-US" sz="1800"/>
                    </a:p>
                  </a:txBody>
                  <a:tcPr marL="68580" marR="68580" marT="34290" marB="34290" anchor="ctr"/>
                </a:tc>
                <a:tc>
                  <a:txBody>
                    <a:bodyPr/>
                    <a:lstStyle/>
                    <a:p>
                      <a:pPr algn="r"/>
                      <a:r>
                        <a:rPr kumimoji="1" lang="en-US" altLang="ja-JP" sz="1800" dirty="0"/>
                        <a:t>864</a:t>
                      </a:r>
                      <a:endParaRPr kumimoji="1" lang="ja-JP" altLang="en-US" sz="1800"/>
                    </a:p>
                  </a:txBody>
                  <a:tcPr marL="68580" marR="68580" marT="34290" marB="34290" anchor="ctr"/>
                </a:tc>
                <a:tc>
                  <a:txBody>
                    <a:bodyPr/>
                    <a:lstStyle/>
                    <a:p>
                      <a:pPr algn="r"/>
                      <a:r>
                        <a:rPr kumimoji="1" lang="en-US" altLang="ja-JP" sz="1800" dirty="0"/>
                        <a:t>75</a:t>
                      </a:r>
                      <a:endParaRPr kumimoji="1" lang="ja-JP" altLang="en-US" sz="1800"/>
                    </a:p>
                  </a:txBody>
                  <a:tcPr marL="68580" marR="68580" marT="34290" marB="34290" anchor="ctr"/>
                </a:tc>
                <a:tc>
                  <a:txBody>
                    <a:bodyPr/>
                    <a:lstStyle/>
                    <a:p>
                      <a:pPr algn="r"/>
                      <a:r>
                        <a:rPr kumimoji="1" lang="en-US" altLang="ja-JP" sz="1800" dirty="0"/>
                        <a:t>535.90</a:t>
                      </a:r>
                      <a:endParaRPr kumimoji="1" lang="ja-JP" altLang="en-US" sz="1800"/>
                    </a:p>
                  </a:txBody>
                  <a:tcPr marL="68580" marR="68580" marT="34290" marB="34290" anchor="ctr"/>
                </a:tc>
                <a:extLst>
                  <a:ext uri="{0D108BD9-81ED-4DB2-BD59-A6C34878D82A}">
                    <a16:rowId xmlns:a16="http://schemas.microsoft.com/office/drawing/2014/main" val="1194476806"/>
                  </a:ext>
                </a:extLst>
              </a:tr>
              <a:tr h="381150">
                <a:tc>
                  <a:txBody>
                    <a:bodyPr/>
                    <a:lstStyle/>
                    <a:p>
                      <a:pPr algn="ctr"/>
                      <a:r>
                        <a:rPr kumimoji="1" lang="en-US" altLang="ja-JP" sz="1800" dirty="0"/>
                        <a:t>r5a</a:t>
                      </a:r>
                      <a:endParaRPr kumimoji="1" lang="ja-JP" altLang="en-US" sz="1800"/>
                    </a:p>
                  </a:txBody>
                  <a:tcPr marL="68580" marR="68580" marT="34290" marB="34290"/>
                </a:tc>
                <a:tc>
                  <a:txBody>
                    <a:bodyPr/>
                    <a:lstStyle/>
                    <a:p>
                      <a:pPr algn="ctr"/>
                      <a:r>
                        <a:rPr kumimoji="1" lang="en-US" altLang="ja-JP" sz="1800" dirty="0"/>
                        <a:t>120</a:t>
                      </a:r>
                      <a:endParaRPr kumimoji="1" lang="ja-JP" altLang="en-US" sz="1800"/>
                    </a:p>
                  </a:txBody>
                  <a:tcPr marL="68580" marR="68580" marT="34290" marB="34290"/>
                </a:tc>
                <a:tc>
                  <a:txBody>
                    <a:bodyPr/>
                    <a:lstStyle/>
                    <a:p>
                      <a:pPr algn="ctr"/>
                      <a:r>
                        <a:rPr kumimoji="1" lang="en-US" altLang="ja-JP" sz="1800" dirty="0"/>
                        <a:t>11</a:t>
                      </a:r>
                      <a:endParaRPr kumimoji="1" lang="ja-JP" altLang="en-US" sz="1800"/>
                    </a:p>
                  </a:txBody>
                  <a:tcPr marL="68580" marR="68580" marT="34290" marB="34290"/>
                </a:tc>
                <a:tc>
                  <a:txBody>
                    <a:bodyPr/>
                    <a:lstStyle/>
                    <a:p>
                      <a:pPr algn="r"/>
                      <a:r>
                        <a:rPr kumimoji="1" lang="en-US" altLang="ja-JP" sz="1800" dirty="0">
                          <a:solidFill>
                            <a:schemeClr val="tx1"/>
                          </a:solidFill>
                        </a:rPr>
                        <a:t>915.14</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43.6</a:t>
                      </a:r>
                      <a:endParaRPr kumimoji="1" lang="ja-JP" altLang="en-US" sz="1800"/>
                    </a:p>
                  </a:txBody>
                  <a:tcPr marL="68580" marR="68580" marT="34290" marB="34290" anchor="ctr"/>
                </a:tc>
                <a:tc>
                  <a:txBody>
                    <a:bodyPr/>
                    <a:lstStyle/>
                    <a:p>
                      <a:pPr algn="r"/>
                      <a:r>
                        <a:rPr kumimoji="1" lang="en-US" altLang="ja-JP" sz="1800" dirty="0"/>
                        <a:t>1320</a:t>
                      </a:r>
                      <a:endParaRPr kumimoji="1" lang="ja-JP" altLang="en-US" sz="1800"/>
                    </a:p>
                  </a:txBody>
                  <a:tcPr marL="68580" marR="68580" marT="34290" marB="34290" anchor="ctr"/>
                </a:tc>
                <a:tc>
                  <a:txBody>
                    <a:bodyPr/>
                    <a:lstStyle/>
                    <a:p>
                      <a:pPr algn="r"/>
                      <a:r>
                        <a:rPr kumimoji="1" lang="en-US" altLang="ja-JP" sz="1800" dirty="0"/>
                        <a:t>110</a:t>
                      </a:r>
                      <a:endParaRPr kumimoji="1" lang="ja-JP" altLang="en-US" sz="1800"/>
                    </a:p>
                  </a:txBody>
                  <a:tcPr marL="68580" marR="68580" marT="34290" marB="34290" anchor="ctr"/>
                </a:tc>
                <a:tc>
                  <a:txBody>
                    <a:bodyPr/>
                    <a:lstStyle/>
                    <a:p>
                      <a:pPr algn="r"/>
                      <a:r>
                        <a:rPr kumimoji="1" lang="en-US" altLang="ja-JP" sz="1800" dirty="0"/>
                        <a:t>636.97</a:t>
                      </a:r>
                      <a:endParaRPr kumimoji="1" lang="ja-JP" altLang="en-US" sz="1800"/>
                    </a:p>
                  </a:txBody>
                  <a:tcPr marL="68580" marR="68580" marT="34290" marB="34290" anchor="ctr"/>
                </a:tc>
                <a:extLst>
                  <a:ext uri="{0D108BD9-81ED-4DB2-BD59-A6C34878D82A}">
                    <a16:rowId xmlns:a16="http://schemas.microsoft.com/office/drawing/2014/main" val="2497193795"/>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r5b</a:t>
                      </a:r>
                      <a:endParaRPr kumimoji="1" lang="ja-JP" altLang="en-US" sz="1800"/>
                    </a:p>
                  </a:txBody>
                  <a:tcPr marL="68580" marR="68580" marT="34290" marB="34290"/>
                </a:tc>
                <a:tc>
                  <a:txBody>
                    <a:bodyPr/>
                    <a:lstStyle/>
                    <a:p>
                      <a:pPr algn="ctr"/>
                      <a:r>
                        <a:rPr kumimoji="1" lang="en-US" altLang="ja-JP" sz="1800" dirty="0"/>
                        <a:t>120</a:t>
                      </a:r>
                      <a:endParaRPr kumimoji="1" lang="ja-JP" altLang="en-US" sz="1800"/>
                    </a:p>
                  </a:txBody>
                  <a:tcPr marL="68580" marR="68580" marT="34290" marB="34290"/>
                </a:tc>
                <a:tc>
                  <a:txBody>
                    <a:bodyPr/>
                    <a:lstStyle/>
                    <a:p>
                      <a:pPr algn="ctr"/>
                      <a:r>
                        <a:rPr kumimoji="1" lang="en-US" altLang="ja-JP" sz="1800" dirty="0"/>
                        <a:t>11</a:t>
                      </a:r>
                      <a:endParaRPr kumimoji="1" lang="ja-JP" altLang="en-US" sz="1800"/>
                    </a:p>
                  </a:txBody>
                  <a:tcPr marL="68580" marR="68580" marT="34290" marB="34290"/>
                </a:tc>
                <a:tc>
                  <a:txBody>
                    <a:bodyPr/>
                    <a:lstStyle/>
                    <a:p>
                      <a:pPr algn="r"/>
                      <a:r>
                        <a:rPr kumimoji="1" lang="en-US" altLang="ja-JP" sz="1800" dirty="0">
                          <a:solidFill>
                            <a:schemeClr val="tx1"/>
                          </a:solidFill>
                        </a:rPr>
                        <a:t>853.89</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44.6</a:t>
                      </a:r>
                      <a:endParaRPr kumimoji="1" lang="ja-JP" altLang="en-US" sz="1800"/>
                    </a:p>
                  </a:txBody>
                  <a:tcPr marL="68580" marR="68580" marT="34290" marB="34290" anchor="ctr"/>
                </a:tc>
                <a:tc>
                  <a:txBody>
                    <a:bodyPr/>
                    <a:lstStyle/>
                    <a:p>
                      <a:pPr algn="r"/>
                      <a:r>
                        <a:rPr kumimoji="1" lang="en-US" altLang="ja-JP" sz="1800" dirty="0"/>
                        <a:t>1320</a:t>
                      </a:r>
                      <a:endParaRPr kumimoji="1" lang="ja-JP" altLang="en-US" sz="1800"/>
                    </a:p>
                  </a:txBody>
                  <a:tcPr marL="68580" marR="68580" marT="34290" marB="34290" anchor="ctr"/>
                </a:tc>
                <a:tc>
                  <a:txBody>
                    <a:bodyPr/>
                    <a:lstStyle/>
                    <a:p>
                      <a:pPr algn="r"/>
                      <a:r>
                        <a:rPr kumimoji="1" lang="en-US" altLang="ja-JP" sz="1800" dirty="0"/>
                        <a:t>106</a:t>
                      </a:r>
                      <a:endParaRPr kumimoji="1" lang="ja-JP" altLang="en-US" sz="1800"/>
                    </a:p>
                  </a:txBody>
                  <a:tcPr marL="68580" marR="68580" marT="34290" marB="34290" anchor="ctr"/>
                </a:tc>
                <a:tc>
                  <a:txBody>
                    <a:bodyPr/>
                    <a:lstStyle/>
                    <a:p>
                      <a:pPr algn="r"/>
                      <a:r>
                        <a:rPr kumimoji="1" lang="en-US" altLang="ja-JP" sz="1800" dirty="0"/>
                        <a:t>589.74</a:t>
                      </a:r>
                      <a:endParaRPr kumimoji="1" lang="ja-JP" altLang="en-US" sz="1800"/>
                    </a:p>
                  </a:txBody>
                  <a:tcPr marL="68580" marR="68580" marT="34290" marB="34290" anchor="ctr"/>
                </a:tc>
                <a:extLst>
                  <a:ext uri="{0D108BD9-81ED-4DB2-BD59-A6C34878D82A}">
                    <a16:rowId xmlns:a16="http://schemas.microsoft.com/office/drawing/2014/main" val="926578938"/>
                  </a:ext>
                </a:extLst>
              </a:tr>
            </a:tbl>
          </a:graphicData>
        </a:graphic>
      </p:graphicFrame>
      <p:sp>
        <p:nvSpPr>
          <p:cNvPr id="3" name="スライド番号プレースホルダー 2">
            <a:extLst>
              <a:ext uri="{FF2B5EF4-FFF2-40B4-BE49-F238E27FC236}">
                <a16:creationId xmlns:a16="http://schemas.microsoft.com/office/drawing/2014/main" id="{A390D001-9F4C-A94C-8CCE-9A325D66E135}"/>
              </a:ext>
            </a:extLst>
          </p:cNvPr>
          <p:cNvSpPr>
            <a:spLocks noGrp="1"/>
          </p:cNvSpPr>
          <p:nvPr>
            <p:ph type="sldNum" sz="quarter" idx="12"/>
          </p:nvPr>
        </p:nvSpPr>
        <p:spPr/>
        <p:txBody>
          <a:bodyPr/>
          <a:lstStyle/>
          <a:p>
            <a:fld id="{84E0C278-47E8-3649-A055-2003DC36C60A}" type="slidenum">
              <a:rPr kumimoji="1" lang="ja-JP" altLang="en-US" smtClean="0"/>
              <a:t>21</a:t>
            </a:fld>
            <a:endParaRPr kumimoji="1" lang="ja-JP" altLang="en-US"/>
          </a:p>
        </p:txBody>
      </p:sp>
    </p:spTree>
    <p:extLst>
      <p:ext uri="{BB962C8B-B14F-4D97-AF65-F5344CB8AC3E}">
        <p14:creationId xmlns:p14="http://schemas.microsoft.com/office/powerpoint/2010/main" val="203277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38078-15D2-F744-A921-1FDB5651924C}"/>
              </a:ext>
            </a:extLst>
          </p:cNvPr>
          <p:cNvSpPr>
            <a:spLocks noGrp="1"/>
          </p:cNvSpPr>
          <p:nvPr>
            <p:ph type="title"/>
          </p:nvPr>
        </p:nvSpPr>
        <p:spPr/>
        <p:txBody>
          <a:bodyPr/>
          <a:lstStyle/>
          <a:p>
            <a:r>
              <a:rPr kumimoji="1" lang="ja-JP" altLang="en-US"/>
              <a:t>車両数を</a:t>
            </a:r>
            <a:r>
              <a:rPr kumimoji="1" lang="en-US" altLang="ja-JP" dirty="0"/>
              <a:t>1</a:t>
            </a:r>
            <a:r>
              <a:rPr kumimoji="1" lang="ja-JP" altLang="en-US"/>
              <a:t>台減らした際の計算結果</a:t>
            </a:r>
          </a:p>
        </p:txBody>
      </p:sp>
      <p:sp>
        <p:nvSpPr>
          <p:cNvPr id="3" name="コンテンツ プレースホルダー 2">
            <a:extLst>
              <a:ext uri="{FF2B5EF4-FFF2-40B4-BE49-F238E27FC236}">
                <a16:creationId xmlns:a16="http://schemas.microsoft.com/office/drawing/2014/main" id="{4EB8ED30-B0D8-D54F-9EF5-59C71AC4BF02}"/>
              </a:ext>
            </a:extLst>
          </p:cNvPr>
          <p:cNvSpPr>
            <a:spLocks noGrp="1"/>
          </p:cNvSpPr>
          <p:nvPr>
            <p:ph idx="1"/>
          </p:nvPr>
        </p:nvSpPr>
        <p:spPr>
          <a:xfrm>
            <a:off x="645822" y="1654802"/>
            <a:ext cx="8046915" cy="4817250"/>
          </a:xfrm>
        </p:spPr>
        <p:txBody>
          <a:bodyPr>
            <a:normAutofit fontScale="62500" lnSpcReduction="20000"/>
          </a:bodyPr>
          <a:lstStyle/>
          <a:p>
            <a:r>
              <a:rPr lang="ja-JP" altLang="en-US" sz="3200"/>
              <a:t>実社会のサービスで車両数を減らすことは、コストの削減に大きくつながる。</a:t>
            </a:r>
            <a:endParaRPr lang="en-US" altLang="ja-JP" sz="3200" dirty="0"/>
          </a:p>
          <a:p>
            <a:r>
              <a:rPr lang="ja-JP" altLang="en-US" sz="3200"/>
              <a:t>既存研究のインスタンスで定められた車両台数から</a:t>
            </a:r>
            <a:r>
              <a:rPr lang="en-US" altLang="ja-JP" sz="3200" dirty="0"/>
              <a:t>1</a:t>
            </a:r>
            <a:r>
              <a:rPr lang="ja-JP" altLang="en-US" sz="3200"/>
              <a:t>台減らして</a:t>
            </a:r>
            <a:r>
              <a:rPr lang="en-US" altLang="ja-JP" sz="3200" dirty="0"/>
              <a:t>  </a:t>
            </a:r>
            <a:r>
              <a:rPr lang="ja-JP" altLang="en-US" sz="3200"/>
              <a:t>計算実験を行った。</a:t>
            </a:r>
            <a:endParaRPr lang="en-US" altLang="ja-JP" sz="3200" dirty="0"/>
          </a:p>
          <a:p>
            <a:r>
              <a:rPr lang="ja-JP" altLang="en-US" sz="3200"/>
              <a:t>容量制約を満たすものを必ず出力</a:t>
            </a:r>
            <a:endParaRPr lang="en-US" altLang="ja-JP" sz="3200" dirty="0"/>
          </a:p>
          <a:p>
            <a:pPr marL="0" indent="0">
              <a:buNone/>
            </a:pPr>
            <a:endParaRPr lang="en-US" altLang="ja-JP" sz="2900" dirty="0"/>
          </a:p>
          <a:p>
            <a:pPr marL="0" indent="0">
              <a:buNone/>
            </a:pPr>
            <a:r>
              <a:rPr lang="ja-JP" altLang="en-US" sz="2900"/>
              <a:t> </a:t>
            </a:r>
            <a:r>
              <a:rPr lang="en-US" altLang="ja-JP" sz="2900" dirty="0"/>
              <a:t> </a:t>
            </a:r>
            <a:r>
              <a:rPr lang="ja-JP" altLang="en-US" sz="3200"/>
              <a:t>結果</a:t>
            </a:r>
            <a:endParaRPr lang="en-US" altLang="ja-JP" sz="3200" dirty="0"/>
          </a:p>
          <a:p>
            <a:r>
              <a:rPr lang="ja-JP" altLang="en-US" sz="3200"/>
              <a:t>ほぼ全てのインスタンスでペナルティの値は増加した。</a:t>
            </a:r>
            <a:endParaRPr lang="en-US" altLang="ja-JP" sz="3200" dirty="0"/>
          </a:p>
          <a:p>
            <a:r>
              <a:rPr lang="ja-JP" altLang="en-US" sz="3200"/>
              <a:t>いくつかのインスタンスでは車両を減らすことでルートが改善した。</a:t>
            </a:r>
            <a:endParaRPr lang="en-US" altLang="ja-JP" sz="3200" dirty="0"/>
          </a:p>
          <a:p>
            <a:r>
              <a:rPr lang="ja-JP" altLang="en-US" sz="3200"/>
              <a:t>車両数を削減しつつ運行ができるため、コストの削減が可能である。</a:t>
            </a:r>
            <a:endParaRPr lang="en-US" altLang="ja-JP" sz="3200" dirty="0"/>
          </a:p>
          <a:p>
            <a:endParaRPr lang="en-US" altLang="ja-JP" dirty="0"/>
          </a:p>
          <a:p>
            <a:endParaRPr lang="en-US" altLang="ja-JP" dirty="0"/>
          </a:p>
          <a:p>
            <a:endParaRPr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F259BA5D-770E-394D-BCC8-C4B53A30C711}"/>
              </a:ext>
            </a:extLst>
          </p:cNvPr>
          <p:cNvSpPr>
            <a:spLocks noGrp="1"/>
          </p:cNvSpPr>
          <p:nvPr>
            <p:ph type="sldNum" sz="quarter" idx="12"/>
          </p:nvPr>
        </p:nvSpPr>
        <p:spPr/>
        <p:txBody>
          <a:bodyPr/>
          <a:lstStyle/>
          <a:p>
            <a:fld id="{84E0C278-47E8-3649-A055-2003DC36C60A}" type="slidenum">
              <a:rPr kumimoji="1" lang="ja-JP" altLang="en-US" smtClean="0"/>
              <a:t>22</a:t>
            </a:fld>
            <a:endParaRPr kumimoji="1" lang="ja-JP" altLang="en-US"/>
          </a:p>
        </p:txBody>
      </p:sp>
    </p:spTree>
    <p:extLst>
      <p:ext uri="{BB962C8B-B14F-4D97-AF65-F5344CB8AC3E}">
        <p14:creationId xmlns:p14="http://schemas.microsoft.com/office/powerpoint/2010/main" val="2993549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9DAAF340-4576-AE43-96DC-10BE53DFF526}"/>
              </a:ext>
            </a:extLst>
          </p:cNvPr>
          <p:cNvGraphicFramePr>
            <a:graphicFrameLocks noGrp="1"/>
          </p:cNvGraphicFramePr>
          <p:nvPr>
            <p:extLst>
              <p:ext uri="{D42A27DB-BD31-4B8C-83A1-F6EECF244321}">
                <p14:modId xmlns:p14="http://schemas.microsoft.com/office/powerpoint/2010/main" val="3403451723"/>
              </p:ext>
            </p:extLst>
          </p:nvPr>
        </p:nvGraphicFramePr>
        <p:xfrm>
          <a:off x="400103" y="1106631"/>
          <a:ext cx="8251071" cy="4738850"/>
        </p:xfrm>
        <a:graphic>
          <a:graphicData uri="http://schemas.openxmlformats.org/drawingml/2006/table">
            <a:tbl>
              <a:tblPr firstRow="1" bandRow="1">
                <a:tableStyleId>{5C22544A-7EE6-4342-B048-85BDC9FD1C3A}</a:tableStyleId>
              </a:tblPr>
              <a:tblGrid>
                <a:gridCol w="671646">
                  <a:extLst>
                    <a:ext uri="{9D8B030D-6E8A-4147-A177-3AD203B41FA5}">
                      <a16:colId xmlns:a16="http://schemas.microsoft.com/office/drawing/2014/main" val="3559914617"/>
                    </a:ext>
                  </a:extLst>
                </a:gridCol>
                <a:gridCol w="685800">
                  <a:extLst>
                    <a:ext uri="{9D8B030D-6E8A-4147-A177-3AD203B41FA5}">
                      <a16:colId xmlns:a16="http://schemas.microsoft.com/office/drawing/2014/main" val="3028046478"/>
                    </a:ext>
                  </a:extLst>
                </a:gridCol>
                <a:gridCol w="935182">
                  <a:extLst>
                    <a:ext uri="{9D8B030D-6E8A-4147-A177-3AD203B41FA5}">
                      <a16:colId xmlns:a16="http://schemas.microsoft.com/office/drawing/2014/main" val="2115349003"/>
                    </a:ext>
                  </a:extLst>
                </a:gridCol>
                <a:gridCol w="1015340">
                  <a:extLst>
                    <a:ext uri="{9D8B030D-6E8A-4147-A177-3AD203B41FA5}">
                      <a16:colId xmlns:a16="http://schemas.microsoft.com/office/drawing/2014/main" val="2396654004"/>
                    </a:ext>
                  </a:extLst>
                </a:gridCol>
                <a:gridCol w="1131125">
                  <a:extLst>
                    <a:ext uri="{9D8B030D-6E8A-4147-A177-3AD203B41FA5}">
                      <a16:colId xmlns:a16="http://schemas.microsoft.com/office/drawing/2014/main" val="4059110950"/>
                    </a:ext>
                  </a:extLst>
                </a:gridCol>
                <a:gridCol w="748145">
                  <a:extLst>
                    <a:ext uri="{9D8B030D-6E8A-4147-A177-3AD203B41FA5}">
                      <a16:colId xmlns:a16="http://schemas.microsoft.com/office/drawing/2014/main" val="3374093472"/>
                    </a:ext>
                  </a:extLst>
                </a:gridCol>
                <a:gridCol w="881743">
                  <a:extLst>
                    <a:ext uri="{9D8B030D-6E8A-4147-A177-3AD203B41FA5}">
                      <a16:colId xmlns:a16="http://schemas.microsoft.com/office/drawing/2014/main" val="404505229"/>
                    </a:ext>
                  </a:extLst>
                </a:gridCol>
                <a:gridCol w="1024247">
                  <a:extLst>
                    <a:ext uri="{9D8B030D-6E8A-4147-A177-3AD203B41FA5}">
                      <a16:colId xmlns:a16="http://schemas.microsoft.com/office/drawing/2014/main" val="810827491"/>
                    </a:ext>
                  </a:extLst>
                </a:gridCol>
                <a:gridCol w="1157843">
                  <a:extLst>
                    <a:ext uri="{9D8B030D-6E8A-4147-A177-3AD203B41FA5}">
                      <a16:colId xmlns:a16="http://schemas.microsoft.com/office/drawing/2014/main" val="1267058213"/>
                    </a:ext>
                  </a:extLst>
                </a:gridCol>
              </a:tblGrid>
              <a:tr h="546590">
                <a:tc>
                  <a:txBody>
                    <a:bodyPr/>
                    <a:lstStyle/>
                    <a:p>
                      <a:pPr algn="ctr"/>
                      <a:endParaRPr kumimoji="1" lang="ja-JP" altLang="en-US" sz="1000"/>
                    </a:p>
                  </a:txBody>
                  <a:tcPr marL="68580" marR="68580" marT="34290" marB="34290" anchor="ctr"/>
                </a:tc>
                <a:tc gridSpan="4">
                  <a:txBody>
                    <a:bodyPr/>
                    <a:lstStyle/>
                    <a:p>
                      <a:pPr algn="ctr"/>
                      <a:r>
                        <a:rPr kumimoji="1" lang="ja-JP" altLang="en-US" sz="2000"/>
                        <a:t>台数に変化なし</a:t>
                      </a:r>
                    </a:p>
                  </a:txBody>
                  <a:tcPr marL="68580" marR="68580" marT="34290" marB="3429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tc gridSpan="4">
                  <a:txBody>
                    <a:bodyPr/>
                    <a:lstStyle/>
                    <a:p>
                      <a:pPr algn="ctr"/>
                      <a:r>
                        <a:rPr kumimoji="1" lang="en-US" altLang="ja-JP" sz="2000" dirty="0"/>
                        <a:t>1</a:t>
                      </a:r>
                      <a:r>
                        <a:rPr kumimoji="1" lang="ja-JP" altLang="en-US" sz="2000"/>
                        <a:t>台削除</a:t>
                      </a:r>
                    </a:p>
                  </a:txBody>
                  <a:tcPr marL="68580" marR="68580" marT="34290" marB="3429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extLst>
                  <a:ext uri="{0D108BD9-81ED-4DB2-BD59-A6C34878D82A}">
                    <a16:rowId xmlns:a16="http://schemas.microsoft.com/office/drawing/2014/main" val="4102110944"/>
                  </a:ext>
                </a:extLst>
              </a:tr>
              <a:tr h="551457">
                <a:tc>
                  <a:txBody>
                    <a:bodyPr/>
                    <a:lstStyle/>
                    <a:p>
                      <a:pPr algn="ctr"/>
                      <a:r>
                        <a:rPr kumimoji="1" lang="ja-JP" altLang="en-US" sz="1400"/>
                        <a:t>顧客数</a:t>
                      </a:r>
                    </a:p>
                  </a:txBody>
                  <a:tcPr marL="68580" marR="68580" marT="34290" marB="34290"/>
                </a:tc>
                <a:tc>
                  <a:txBody>
                    <a:bodyPr/>
                    <a:lstStyle/>
                    <a:p>
                      <a:pPr algn="ctr"/>
                      <a:r>
                        <a:rPr kumimoji="1" lang="ja-JP" altLang="en-US" sz="1400"/>
                        <a:t>車両数</a:t>
                      </a:r>
                    </a:p>
                  </a:txBody>
                  <a:tcPr marL="68580" marR="68580" marT="34290" marB="34290"/>
                </a:tc>
                <a:tc>
                  <a:txBody>
                    <a:bodyPr/>
                    <a:lstStyle/>
                    <a:p>
                      <a:pPr algn="ctr"/>
                      <a:r>
                        <a:rPr kumimoji="1" lang="ja-JP" altLang="en-US" sz="1400"/>
                        <a:t>ルートの長さ</a:t>
                      </a:r>
                    </a:p>
                  </a:txBody>
                  <a:tcPr marL="68580" marR="68580" marT="34290" marB="34290"/>
                </a:tc>
                <a:tc>
                  <a:txBody>
                    <a:bodyPr/>
                    <a:lstStyle/>
                    <a:p>
                      <a:pPr algn="ctr"/>
                      <a:r>
                        <a:rPr kumimoji="1" lang="ja-JP" altLang="en-US" sz="1400"/>
                        <a:t>合計</a:t>
                      </a:r>
                      <a:endParaRPr kumimoji="1" lang="en-US" altLang="ja-JP" sz="1400" dirty="0"/>
                    </a:p>
                    <a:p>
                      <a:pPr algn="ctr"/>
                      <a:r>
                        <a:rPr kumimoji="1" lang="ja-JP" altLang="en-US" sz="1400"/>
                        <a:t>ペナルティ</a:t>
                      </a:r>
                      <a:endParaRPr kumimoji="1" lang="en-US" altLang="ja-JP" sz="1400" dirty="0"/>
                    </a:p>
                  </a:txBody>
                  <a:tcPr marL="68580" marR="68580" marT="34290" marB="34290"/>
                </a:tc>
                <a:tc>
                  <a:txBody>
                    <a:bodyPr/>
                    <a:lstStyle/>
                    <a:p>
                      <a:pPr algn="ctr"/>
                      <a:r>
                        <a:rPr kumimoji="1" lang="en-US" altLang="ja-JP" sz="1400" dirty="0"/>
                        <a:t>1</a:t>
                      </a:r>
                      <a:r>
                        <a:rPr kumimoji="1" lang="ja-JP" altLang="en-US" sz="1400"/>
                        <a:t>人あたりの</a:t>
                      </a:r>
                      <a:endParaRPr kumimoji="1" lang="en-US" altLang="ja-JP" sz="1400" dirty="0"/>
                    </a:p>
                    <a:p>
                      <a:pPr algn="ctr"/>
                      <a:r>
                        <a:rPr kumimoji="1" lang="ja-JP" altLang="en-US" sz="1400"/>
                        <a:t>ペナルティ</a:t>
                      </a:r>
                      <a:endParaRPr kumimoji="1" lang="en-US" altLang="ja-JP" sz="1400" dirty="0"/>
                    </a:p>
                  </a:txBody>
                  <a:tcPr marL="68580" marR="68580" marT="34290" marB="34290"/>
                </a:tc>
                <a:tc>
                  <a:txBody>
                    <a:bodyPr/>
                    <a:lstStyle/>
                    <a:p>
                      <a:pPr algn="ctr"/>
                      <a:r>
                        <a:rPr kumimoji="1" lang="ja-JP" altLang="en-US" sz="1400"/>
                        <a:t>車両数</a:t>
                      </a:r>
                    </a:p>
                  </a:txBody>
                  <a:tcPr marL="68580" marR="68580" marT="34290" marB="34290"/>
                </a:tc>
                <a:tc>
                  <a:txBody>
                    <a:bodyPr/>
                    <a:lstStyle/>
                    <a:p>
                      <a:pPr algn="ctr"/>
                      <a:r>
                        <a:rPr kumimoji="1" lang="ja-JP" altLang="en-US" sz="1400"/>
                        <a:t>ルートの</a:t>
                      </a:r>
                      <a:endParaRPr kumimoji="1" lang="en-US" altLang="ja-JP" sz="1400" dirty="0"/>
                    </a:p>
                    <a:p>
                      <a:pPr algn="ctr"/>
                      <a:r>
                        <a:rPr kumimoji="1" lang="ja-JP" altLang="en-US" sz="1400"/>
                        <a:t>長さ</a:t>
                      </a:r>
                    </a:p>
                  </a:txBody>
                  <a:tcPr marL="68580" marR="68580" marT="34290" marB="34290"/>
                </a:tc>
                <a:tc>
                  <a:txBody>
                    <a:bodyPr/>
                    <a:lstStyle/>
                    <a:p>
                      <a:pPr algn="ctr"/>
                      <a:r>
                        <a:rPr kumimoji="1" lang="ja-JP" altLang="en-US" sz="1400"/>
                        <a:t>合計</a:t>
                      </a:r>
                      <a:endParaRPr kumimoji="1" lang="en-US" altLang="ja-JP" sz="1400" dirty="0"/>
                    </a:p>
                    <a:p>
                      <a:pPr algn="ctr"/>
                      <a:r>
                        <a:rPr kumimoji="1" lang="ja-JP" altLang="en-US" sz="1400"/>
                        <a:t>ペナルティ</a:t>
                      </a:r>
                    </a:p>
                  </a:txBody>
                  <a:tcPr marL="68580" marR="68580" marT="34290" marB="34290"/>
                </a:tc>
                <a:tc>
                  <a:txBody>
                    <a:bodyPr/>
                    <a:lstStyle/>
                    <a:p>
                      <a:pPr algn="ctr"/>
                      <a:r>
                        <a:rPr kumimoji="1" lang="en-US" altLang="ja-JP" sz="1400" dirty="0"/>
                        <a:t>1</a:t>
                      </a:r>
                      <a:r>
                        <a:rPr kumimoji="1" lang="ja-JP" altLang="en-US" sz="1400"/>
                        <a:t>人あたりの</a:t>
                      </a:r>
                      <a:endParaRPr kumimoji="1" lang="en-US" altLang="ja-JP" sz="1400" dirty="0"/>
                    </a:p>
                    <a:p>
                      <a:pPr algn="ctr"/>
                      <a:r>
                        <a:rPr kumimoji="1" lang="ja-JP" altLang="en-US" sz="1400"/>
                        <a:t>ペナルティ</a:t>
                      </a:r>
                    </a:p>
                  </a:txBody>
                  <a:tcPr marL="68580" marR="68580" marT="34290" marB="34290"/>
                </a:tc>
                <a:extLst>
                  <a:ext uri="{0D108BD9-81ED-4DB2-BD59-A6C34878D82A}">
                    <a16:rowId xmlns:a16="http://schemas.microsoft.com/office/drawing/2014/main" val="2535452297"/>
                  </a:ext>
                </a:extLst>
              </a:tr>
              <a:tr h="435450">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ctr"/>
                      <a:r>
                        <a:rPr kumimoji="1" lang="en-US" altLang="ja-JP" sz="1800" dirty="0"/>
                        <a:t>202.19</a:t>
                      </a:r>
                      <a:endParaRPr kumimoji="1" lang="ja-JP" altLang="en-US" sz="1800"/>
                    </a:p>
                  </a:txBody>
                  <a:tcPr marL="68580" marR="68580" marT="34290" marB="34290"/>
                </a:tc>
                <a:tc>
                  <a:txBody>
                    <a:bodyPr/>
                    <a:lstStyle/>
                    <a:p>
                      <a:pPr algn="r"/>
                      <a:r>
                        <a:rPr kumimoji="1" lang="en-US" altLang="ja-JP" sz="1800" dirty="0"/>
                        <a:t>1.07</a:t>
                      </a:r>
                      <a:endParaRPr kumimoji="1" lang="ja-JP" altLang="en-US" sz="1800"/>
                    </a:p>
                  </a:txBody>
                  <a:tcPr marL="68580" marR="68580" marT="34290" marB="34290"/>
                </a:tc>
                <a:tc>
                  <a:txBody>
                    <a:bodyPr/>
                    <a:lstStyle/>
                    <a:p>
                      <a:pPr algn="r"/>
                      <a:r>
                        <a:rPr kumimoji="1" lang="en-US" altLang="ja-JP" sz="1800" dirty="0"/>
                        <a:t>0.04</a:t>
                      </a:r>
                      <a:endParaRPr kumimoji="1" lang="ja-JP" altLang="en-US" sz="1800"/>
                    </a:p>
                  </a:txBody>
                  <a:tcPr marL="68580" marR="68580" marT="34290" marB="34290"/>
                </a:tc>
                <a:tc>
                  <a:txBody>
                    <a:bodyPr/>
                    <a:lstStyle/>
                    <a:p>
                      <a:pPr algn="ctr"/>
                      <a:r>
                        <a:rPr kumimoji="1" lang="en-US" altLang="ja-JP" sz="1800" dirty="0"/>
                        <a:t>2</a:t>
                      </a:r>
                      <a:endParaRPr kumimoji="1" lang="ja-JP" altLang="en-US" sz="1800"/>
                    </a:p>
                  </a:txBody>
                  <a:tcPr marL="68580" marR="68580" marT="34290" marB="34290"/>
                </a:tc>
                <a:tc>
                  <a:txBody>
                    <a:bodyPr/>
                    <a:lstStyle/>
                    <a:p>
                      <a:pPr algn="r"/>
                      <a:r>
                        <a:rPr kumimoji="1" lang="en-US" altLang="ja-JP" sz="1800" dirty="0"/>
                        <a:t>235.23</a:t>
                      </a:r>
                      <a:endParaRPr kumimoji="1" lang="ja-JP" altLang="en-US" sz="1800"/>
                    </a:p>
                  </a:txBody>
                  <a:tcPr marL="68580" marR="68580" marT="34290" marB="34290"/>
                </a:tc>
                <a:tc>
                  <a:txBody>
                    <a:bodyPr/>
                    <a:lstStyle/>
                    <a:p>
                      <a:pPr algn="r"/>
                      <a:r>
                        <a:rPr kumimoji="1" lang="en-US" altLang="ja-JP" sz="1800" dirty="0"/>
                        <a:t>0.44</a:t>
                      </a:r>
                      <a:endParaRPr kumimoji="1" lang="ja-JP" altLang="en-US" sz="1800"/>
                    </a:p>
                  </a:txBody>
                  <a:tcPr marL="68580" marR="68580" marT="34290" marB="34290"/>
                </a:tc>
                <a:tc>
                  <a:txBody>
                    <a:bodyPr/>
                    <a:lstStyle/>
                    <a:p>
                      <a:pPr algn="r"/>
                      <a:r>
                        <a:rPr kumimoji="1" lang="en-US" altLang="ja-JP" sz="1800" dirty="0"/>
                        <a:t>0.01</a:t>
                      </a:r>
                      <a:endParaRPr kumimoji="1" lang="ja-JP" altLang="en-US" sz="1800"/>
                    </a:p>
                  </a:txBody>
                  <a:tcPr marL="68580" marR="68580" marT="34290" marB="34290"/>
                </a:tc>
                <a:extLst>
                  <a:ext uri="{0D108BD9-81ED-4DB2-BD59-A6C34878D82A}">
                    <a16:rowId xmlns:a16="http://schemas.microsoft.com/office/drawing/2014/main" val="1971723445"/>
                  </a:ext>
                </a:extLst>
              </a:tr>
              <a:tr h="435450">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ctr"/>
                      <a:r>
                        <a:rPr kumimoji="1" lang="en-US" altLang="ja-JP" sz="1800" dirty="0"/>
                        <a:t>200.74</a:t>
                      </a:r>
                      <a:endParaRPr kumimoji="1" lang="ja-JP" altLang="en-US" sz="1800"/>
                    </a:p>
                  </a:txBody>
                  <a:tcPr marL="68580" marR="68580" marT="34290" marB="34290"/>
                </a:tc>
                <a:tc>
                  <a:txBody>
                    <a:bodyPr/>
                    <a:lstStyle/>
                    <a:p>
                      <a:pPr algn="r"/>
                      <a:r>
                        <a:rPr kumimoji="1" lang="en-US" altLang="ja-JP" sz="1800" dirty="0"/>
                        <a:t>0.00</a:t>
                      </a:r>
                      <a:endParaRPr kumimoji="1" lang="ja-JP" altLang="en-US" sz="1800"/>
                    </a:p>
                  </a:txBody>
                  <a:tcPr marL="68580" marR="68580" marT="34290" marB="34290"/>
                </a:tc>
                <a:tc>
                  <a:txBody>
                    <a:bodyPr/>
                    <a:lstStyle/>
                    <a:p>
                      <a:pPr algn="r"/>
                      <a:r>
                        <a:rPr kumimoji="1" lang="en-US" altLang="ja-JP" sz="1800" dirty="0"/>
                        <a:t>0.00</a:t>
                      </a:r>
                      <a:endParaRPr kumimoji="1" lang="ja-JP" altLang="en-US" sz="1800"/>
                    </a:p>
                  </a:txBody>
                  <a:tcPr marL="68580" marR="68580" marT="34290" marB="34290"/>
                </a:tc>
                <a:tc>
                  <a:txBody>
                    <a:bodyPr/>
                    <a:lstStyle/>
                    <a:p>
                      <a:pPr algn="ctr"/>
                      <a:r>
                        <a:rPr kumimoji="1" lang="en-US" altLang="ja-JP" sz="1800" dirty="0"/>
                        <a:t>2</a:t>
                      </a:r>
                      <a:endParaRPr kumimoji="1" lang="ja-JP" altLang="en-US" sz="1800"/>
                    </a:p>
                  </a:txBody>
                  <a:tcPr marL="68580" marR="68580" marT="34290" marB="34290"/>
                </a:tc>
                <a:tc>
                  <a:txBody>
                    <a:bodyPr/>
                    <a:lstStyle/>
                    <a:p>
                      <a:pPr algn="r"/>
                      <a:r>
                        <a:rPr kumimoji="1" lang="en-US" altLang="ja-JP" sz="1800" dirty="0"/>
                        <a:t>217.61</a:t>
                      </a:r>
                      <a:endParaRPr kumimoji="1" lang="ja-JP" altLang="en-US" sz="1800"/>
                    </a:p>
                  </a:txBody>
                  <a:tcPr marL="68580" marR="68580" marT="34290" marB="34290"/>
                </a:tc>
                <a:tc>
                  <a:txBody>
                    <a:bodyPr/>
                    <a:lstStyle/>
                    <a:p>
                      <a:pPr algn="r"/>
                      <a:r>
                        <a:rPr kumimoji="1" lang="en-US" altLang="ja-JP" sz="1800" dirty="0"/>
                        <a:t>2.40</a:t>
                      </a:r>
                      <a:endParaRPr kumimoji="1" lang="ja-JP" altLang="en-US" sz="1800"/>
                    </a:p>
                  </a:txBody>
                  <a:tcPr marL="68580" marR="68580" marT="34290" marB="34290"/>
                </a:tc>
                <a:tc>
                  <a:txBody>
                    <a:bodyPr/>
                    <a:lstStyle/>
                    <a:p>
                      <a:pPr algn="r"/>
                      <a:r>
                        <a:rPr kumimoji="1" lang="en-US" altLang="ja-JP" sz="1800" dirty="0"/>
                        <a:t>0.10</a:t>
                      </a:r>
                      <a:endParaRPr kumimoji="1" lang="ja-JP" altLang="en-US" sz="1800"/>
                    </a:p>
                  </a:txBody>
                  <a:tcPr marL="68580" marR="68580" marT="34290" marB="34290"/>
                </a:tc>
                <a:extLst>
                  <a:ext uri="{0D108BD9-81ED-4DB2-BD59-A6C34878D82A}">
                    <a16:rowId xmlns:a16="http://schemas.microsoft.com/office/drawing/2014/main" val="1220666301"/>
                  </a:ext>
                </a:extLst>
              </a:tr>
              <a:tr h="435450">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ctr"/>
                      <a:r>
                        <a:rPr kumimoji="1" lang="en-US" altLang="ja-JP" sz="1800" dirty="0"/>
                        <a:t>424.79</a:t>
                      </a:r>
                      <a:endParaRPr kumimoji="1" lang="ja-JP" altLang="en-US" sz="1800"/>
                    </a:p>
                  </a:txBody>
                  <a:tcPr marL="68580" marR="68580" marT="34290" marB="34290"/>
                </a:tc>
                <a:tc>
                  <a:txBody>
                    <a:bodyPr/>
                    <a:lstStyle/>
                    <a:p>
                      <a:pPr algn="r"/>
                      <a:r>
                        <a:rPr kumimoji="1" lang="en-US" altLang="ja-JP" sz="1800" dirty="0"/>
                        <a:t>1.67</a:t>
                      </a:r>
                      <a:endParaRPr kumimoji="1" lang="ja-JP" altLang="en-US" sz="1800"/>
                    </a:p>
                  </a:txBody>
                  <a:tcPr marL="68580" marR="68580" marT="34290" marB="34290"/>
                </a:tc>
                <a:tc>
                  <a:txBody>
                    <a:bodyPr/>
                    <a:lstStyle/>
                    <a:p>
                      <a:pPr algn="r"/>
                      <a:r>
                        <a:rPr kumimoji="1" lang="en-US" altLang="ja-JP" sz="1800" dirty="0"/>
                        <a:t>0.03</a:t>
                      </a:r>
                      <a:endParaRPr kumimoji="1" lang="ja-JP" altLang="en-US" sz="1800"/>
                    </a:p>
                  </a:txBody>
                  <a:tcPr marL="68580" marR="68580" marT="34290" marB="34290"/>
                </a:tc>
                <a:tc>
                  <a:txBody>
                    <a:bodyPr/>
                    <a:lstStyle/>
                    <a:p>
                      <a:pPr algn="ctr"/>
                      <a:r>
                        <a:rPr kumimoji="1" lang="en-US" altLang="ja-JP" sz="1800" dirty="0"/>
                        <a:t>4</a:t>
                      </a:r>
                      <a:endParaRPr kumimoji="1" lang="ja-JP" altLang="en-US" sz="1800"/>
                    </a:p>
                  </a:txBody>
                  <a:tcPr marL="68580" marR="68580" marT="34290" marB="34290"/>
                </a:tc>
                <a:tc>
                  <a:txBody>
                    <a:bodyPr/>
                    <a:lstStyle/>
                    <a:p>
                      <a:pPr algn="r"/>
                      <a:r>
                        <a:rPr kumimoji="1" lang="en-US" altLang="ja-JP" sz="1800" dirty="0"/>
                        <a:t>390.20</a:t>
                      </a:r>
                      <a:endParaRPr kumimoji="1" lang="ja-JP" altLang="en-US" sz="1800"/>
                    </a:p>
                  </a:txBody>
                  <a:tcPr marL="68580" marR="68580" marT="34290" marB="34290"/>
                </a:tc>
                <a:tc>
                  <a:txBody>
                    <a:bodyPr/>
                    <a:lstStyle/>
                    <a:p>
                      <a:pPr algn="r"/>
                      <a:r>
                        <a:rPr kumimoji="1" lang="en-US" altLang="ja-JP" sz="1800" dirty="0"/>
                        <a:t>13.08</a:t>
                      </a:r>
                      <a:endParaRPr kumimoji="1" lang="ja-JP" altLang="en-US" sz="1800"/>
                    </a:p>
                  </a:txBody>
                  <a:tcPr marL="68580" marR="68580" marT="34290" marB="34290"/>
                </a:tc>
                <a:tc>
                  <a:txBody>
                    <a:bodyPr/>
                    <a:lstStyle/>
                    <a:p>
                      <a:pPr algn="r"/>
                      <a:r>
                        <a:rPr kumimoji="1" lang="en-US" altLang="ja-JP" sz="1800" dirty="0"/>
                        <a:t>0.27</a:t>
                      </a:r>
                      <a:endParaRPr kumimoji="1" lang="ja-JP" altLang="en-US" sz="1800"/>
                    </a:p>
                  </a:txBody>
                  <a:tcPr marL="68580" marR="68580" marT="34290" marB="34290"/>
                </a:tc>
                <a:extLst>
                  <a:ext uri="{0D108BD9-81ED-4DB2-BD59-A6C34878D82A}">
                    <a16:rowId xmlns:a16="http://schemas.microsoft.com/office/drawing/2014/main" val="3432216087"/>
                  </a:ext>
                </a:extLst>
              </a:tr>
              <a:tr h="435450">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ctr"/>
                      <a:r>
                        <a:rPr kumimoji="1" lang="en-US" altLang="ja-JP" sz="1800" dirty="0"/>
                        <a:t>403.99</a:t>
                      </a:r>
                      <a:endParaRPr kumimoji="1" lang="ja-JP" altLang="en-US" sz="1800"/>
                    </a:p>
                  </a:txBody>
                  <a:tcPr marL="68580" marR="68580" marT="34290" marB="34290"/>
                </a:tc>
                <a:tc>
                  <a:txBody>
                    <a:bodyPr/>
                    <a:lstStyle/>
                    <a:p>
                      <a:pPr algn="r"/>
                      <a:r>
                        <a:rPr kumimoji="1" lang="en-US" altLang="ja-JP" sz="1800" dirty="0"/>
                        <a:t>1.38</a:t>
                      </a:r>
                      <a:endParaRPr kumimoji="1" lang="ja-JP" altLang="en-US" sz="1800"/>
                    </a:p>
                  </a:txBody>
                  <a:tcPr marL="68580" marR="68580" marT="34290" marB="34290"/>
                </a:tc>
                <a:tc>
                  <a:txBody>
                    <a:bodyPr/>
                    <a:lstStyle/>
                    <a:p>
                      <a:pPr algn="r"/>
                      <a:r>
                        <a:rPr kumimoji="1" lang="en-US" altLang="ja-JP" sz="1800" dirty="0"/>
                        <a:t>0.02</a:t>
                      </a:r>
                      <a:endParaRPr kumimoji="1" lang="ja-JP" altLang="en-US" sz="1800"/>
                    </a:p>
                  </a:txBody>
                  <a:tcPr marL="68580" marR="68580" marT="34290" marB="34290"/>
                </a:tc>
                <a:tc>
                  <a:txBody>
                    <a:bodyPr/>
                    <a:lstStyle/>
                    <a:p>
                      <a:pPr algn="ctr"/>
                      <a:r>
                        <a:rPr kumimoji="1" lang="en-US" altLang="ja-JP" sz="1800" dirty="0"/>
                        <a:t>4</a:t>
                      </a:r>
                      <a:endParaRPr kumimoji="1" lang="ja-JP" altLang="en-US" sz="1800"/>
                    </a:p>
                  </a:txBody>
                  <a:tcPr marL="68580" marR="68580" marT="34290" marB="34290"/>
                </a:tc>
                <a:tc>
                  <a:txBody>
                    <a:bodyPr/>
                    <a:lstStyle/>
                    <a:p>
                      <a:pPr algn="r"/>
                      <a:r>
                        <a:rPr kumimoji="1" lang="en-US" altLang="ja-JP" sz="1800" dirty="0"/>
                        <a:t>377.78</a:t>
                      </a:r>
                      <a:endParaRPr kumimoji="1" lang="ja-JP" altLang="en-US" sz="1800"/>
                    </a:p>
                  </a:txBody>
                  <a:tcPr marL="68580" marR="68580" marT="34290" marB="34290"/>
                </a:tc>
                <a:tc>
                  <a:txBody>
                    <a:bodyPr/>
                    <a:lstStyle/>
                    <a:p>
                      <a:pPr algn="r"/>
                      <a:r>
                        <a:rPr kumimoji="1" lang="en-US" altLang="ja-JP" sz="1800" dirty="0"/>
                        <a:t>11.46</a:t>
                      </a:r>
                      <a:endParaRPr kumimoji="1" lang="ja-JP" altLang="en-US" sz="1800"/>
                    </a:p>
                  </a:txBody>
                  <a:tcPr marL="68580" marR="68580" marT="34290" marB="34290"/>
                </a:tc>
                <a:tc>
                  <a:txBody>
                    <a:bodyPr/>
                    <a:lstStyle/>
                    <a:p>
                      <a:pPr algn="r"/>
                      <a:r>
                        <a:rPr kumimoji="1" lang="en-US" altLang="ja-JP" sz="1800" dirty="0"/>
                        <a:t>0.23</a:t>
                      </a:r>
                      <a:endParaRPr kumimoji="1" lang="ja-JP" altLang="en-US" sz="1800"/>
                    </a:p>
                  </a:txBody>
                  <a:tcPr marL="68580" marR="68580" marT="34290" marB="34290"/>
                </a:tc>
                <a:extLst>
                  <a:ext uri="{0D108BD9-81ED-4DB2-BD59-A6C34878D82A}">
                    <a16:rowId xmlns:a16="http://schemas.microsoft.com/office/drawing/2014/main" val="1566996090"/>
                  </a:ext>
                </a:extLst>
              </a:tr>
              <a:tr h="435450">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ctr"/>
                      <a:r>
                        <a:rPr kumimoji="1" lang="en-US" altLang="ja-JP" sz="1800" dirty="0"/>
                        <a:t>708.97</a:t>
                      </a:r>
                      <a:endParaRPr kumimoji="1" lang="ja-JP" altLang="en-US" sz="1800"/>
                    </a:p>
                  </a:txBody>
                  <a:tcPr marL="68580" marR="68580" marT="34290" marB="34290"/>
                </a:tc>
                <a:tc>
                  <a:txBody>
                    <a:bodyPr/>
                    <a:lstStyle/>
                    <a:p>
                      <a:pPr algn="r"/>
                      <a:r>
                        <a:rPr kumimoji="1" lang="en-US" altLang="ja-JP" sz="1800" dirty="0"/>
                        <a:t>17.18</a:t>
                      </a:r>
                      <a:endParaRPr kumimoji="1" lang="ja-JP" altLang="en-US" sz="1800"/>
                    </a:p>
                  </a:txBody>
                  <a:tcPr marL="68580" marR="68580" marT="34290" marB="34290"/>
                </a:tc>
                <a:tc>
                  <a:txBody>
                    <a:bodyPr/>
                    <a:lstStyle/>
                    <a:p>
                      <a:pPr algn="r"/>
                      <a:r>
                        <a:rPr kumimoji="1" lang="en-US" altLang="ja-JP" sz="1800" dirty="0"/>
                        <a:t>0.23</a:t>
                      </a:r>
                      <a:endParaRPr kumimoji="1" lang="ja-JP" altLang="en-US" sz="1800"/>
                    </a:p>
                  </a:txBody>
                  <a:tcPr marL="68580" marR="68580" marT="34290" marB="34290"/>
                </a:tc>
                <a:tc>
                  <a:txBody>
                    <a:bodyPr/>
                    <a:lstStyle/>
                    <a:p>
                      <a:pPr algn="ctr"/>
                      <a:r>
                        <a:rPr kumimoji="1" lang="en-US" altLang="ja-JP" sz="1800" dirty="0"/>
                        <a:t>6</a:t>
                      </a:r>
                      <a:endParaRPr kumimoji="1" lang="ja-JP" altLang="en-US" sz="1800"/>
                    </a:p>
                  </a:txBody>
                  <a:tcPr marL="68580" marR="68580" marT="34290" marB="34290"/>
                </a:tc>
                <a:tc>
                  <a:txBody>
                    <a:bodyPr/>
                    <a:lstStyle/>
                    <a:p>
                      <a:pPr algn="r"/>
                      <a:r>
                        <a:rPr kumimoji="1" lang="en-US" altLang="ja-JP" sz="1800" dirty="0"/>
                        <a:t>749.78</a:t>
                      </a:r>
                      <a:endParaRPr kumimoji="1" lang="ja-JP" altLang="en-US" sz="1800"/>
                    </a:p>
                  </a:txBody>
                  <a:tcPr marL="68580" marR="68580" marT="34290" marB="34290"/>
                </a:tc>
                <a:tc>
                  <a:txBody>
                    <a:bodyPr/>
                    <a:lstStyle/>
                    <a:p>
                      <a:pPr algn="r"/>
                      <a:r>
                        <a:rPr kumimoji="1" lang="en-US" altLang="ja-JP" sz="1800" dirty="0"/>
                        <a:t>45.47</a:t>
                      </a:r>
                      <a:endParaRPr kumimoji="1" lang="ja-JP" altLang="en-US" sz="1800"/>
                    </a:p>
                  </a:txBody>
                  <a:tcPr marL="68580" marR="68580" marT="34290" marB="34290"/>
                </a:tc>
                <a:tc>
                  <a:txBody>
                    <a:bodyPr/>
                    <a:lstStyle/>
                    <a:p>
                      <a:pPr algn="r"/>
                      <a:r>
                        <a:rPr kumimoji="1" lang="en-US" altLang="ja-JP" sz="1800" dirty="0"/>
                        <a:t>0.63</a:t>
                      </a:r>
                      <a:endParaRPr kumimoji="1" lang="ja-JP" altLang="en-US" sz="1800"/>
                    </a:p>
                  </a:txBody>
                  <a:tcPr marL="68580" marR="68580" marT="34290" marB="34290"/>
                </a:tc>
                <a:extLst>
                  <a:ext uri="{0D108BD9-81ED-4DB2-BD59-A6C34878D82A}">
                    <a16:rowId xmlns:a16="http://schemas.microsoft.com/office/drawing/2014/main" val="1145190447"/>
                  </a:ext>
                </a:extLst>
              </a:tr>
              <a:tr h="435450">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ctr"/>
                      <a:r>
                        <a:rPr kumimoji="1" lang="en-US" altLang="ja-JP" sz="1800" dirty="0"/>
                        <a:t>686.30</a:t>
                      </a:r>
                      <a:endParaRPr kumimoji="1" lang="ja-JP" altLang="en-US" sz="1800"/>
                    </a:p>
                  </a:txBody>
                  <a:tcPr marL="68580" marR="68580" marT="34290" marB="34290"/>
                </a:tc>
                <a:tc>
                  <a:txBody>
                    <a:bodyPr/>
                    <a:lstStyle/>
                    <a:p>
                      <a:pPr algn="r"/>
                      <a:r>
                        <a:rPr kumimoji="1" lang="en-US" altLang="ja-JP" sz="1800" dirty="0"/>
                        <a:t>15.71</a:t>
                      </a:r>
                      <a:endParaRPr kumimoji="1" lang="ja-JP" altLang="en-US" sz="1800"/>
                    </a:p>
                  </a:txBody>
                  <a:tcPr marL="68580" marR="68580" marT="34290" marB="34290"/>
                </a:tc>
                <a:tc>
                  <a:txBody>
                    <a:bodyPr/>
                    <a:lstStyle/>
                    <a:p>
                      <a:pPr algn="r"/>
                      <a:r>
                        <a:rPr kumimoji="1" lang="en-US" altLang="ja-JP" sz="1800" dirty="0"/>
                        <a:t>0.21</a:t>
                      </a:r>
                      <a:endParaRPr kumimoji="1" lang="ja-JP" altLang="en-US" sz="1800"/>
                    </a:p>
                  </a:txBody>
                  <a:tcPr marL="68580" marR="68580" marT="34290" marB="34290"/>
                </a:tc>
                <a:tc>
                  <a:txBody>
                    <a:bodyPr/>
                    <a:lstStyle/>
                    <a:p>
                      <a:pPr algn="ctr"/>
                      <a:r>
                        <a:rPr kumimoji="1" lang="en-US" altLang="ja-JP" sz="1800" dirty="0"/>
                        <a:t>6</a:t>
                      </a:r>
                      <a:endParaRPr kumimoji="1" lang="ja-JP" altLang="en-US" sz="1800"/>
                    </a:p>
                  </a:txBody>
                  <a:tcPr marL="68580" marR="68580" marT="34290" marB="34290"/>
                </a:tc>
                <a:tc>
                  <a:txBody>
                    <a:bodyPr/>
                    <a:lstStyle/>
                    <a:p>
                      <a:pPr algn="r"/>
                      <a:r>
                        <a:rPr kumimoji="1" lang="en-US" altLang="ja-JP" sz="1800" dirty="0"/>
                        <a:t>707.90</a:t>
                      </a:r>
                      <a:endParaRPr kumimoji="1" lang="ja-JP" altLang="en-US" sz="1800"/>
                    </a:p>
                  </a:txBody>
                  <a:tcPr marL="68580" marR="68580" marT="34290" marB="34290"/>
                </a:tc>
                <a:tc>
                  <a:txBody>
                    <a:bodyPr/>
                    <a:lstStyle/>
                    <a:p>
                      <a:pPr algn="r"/>
                      <a:r>
                        <a:rPr kumimoji="1" lang="en-US" altLang="ja-JP" sz="1800" dirty="0"/>
                        <a:t>27.26</a:t>
                      </a:r>
                      <a:endParaRPr kumimoji="1" lang="ja-JP" altLang="en-US" sz="1800"/>
                    </a:p>
                  </a:txBody>
                  <a:tcPr marL="68580" marR="68580" marT="34290" marB="34290"/>
                </a:tc>
                <a:tc>
                  <a:txBody>
                    <a:bodyPr/>
                    <a:lstStyle/>
                    <a:p>
                      <a:pPr algn="r"/>
                      <a:r>
                        <a:rPr kumimoji="1" lang="en-US" altLang="ja-JP" sz="1800" dirty="0"/>
                        <a:t>0.37</a:t>
                      </a:r>
                      <a:endParaRPr kumimoji="1" lang="ja-JP" altLang="en-US" sz="1800"/>
                    </a:p>
                  </a:txBody>
                  <a:tcPr marL="68580" marR="68580" marT="34290" marB="34290"/>
                </a:tc>
                <a:extLst>
                  <a:ext uri="{0D108BD9-81ED-4DB2-BD59-A6C34878D82A}">
                    <a16:rowId xmlns:a16="http://schemas.microsoft.com/office/drawing/2014/main" val="2960886249"/>
                  </a:ext>
                </a:extLst>
              </a:tr>
              <a:tr h="435450">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ctr"/>
                      <a:r>
                        <a:rPr kumimoji="1" lang="en-US" altLang="ja-JP" sz="1800" dirty="0"/>
                        <a:t>911.66</a:t>
                      </a:r>
                      <a:endParaRPr kumimoji="1" lang="ja-JP" altLang="en-US" sz="1800"/>
                    </a:p>
                  </a:txBody>
                  <a:tcPr marL="68580" marR="68580" marT="34290" marB="34290"/>
                </a:tc>
                <a:tc>
                  <a:txBody>
                    <a:bodyPr/>
                    <a:lstStyle/>
                    <a:p>
                      <a:pPr algn="r"/>
                      <a:r>
                        <a:rPr kumimoji="1" lang="en-US" altLang="ja-JP" sz="1800" dirty="0"/>
                        <a:t>14.99</a:t>
                      </a:r>
                      <a:endParaRPr kumimoji="1" lang="ja-JP" altLang="en-US" sz="1800"/>
                    </a:p>
                  </a:txBody>
                  <a:tcPr marL="68580" marR="68580" marT="34290" marB="34290"/>
                </a:tc>
                <a:tc>
                  <a:txBody>
                    <a:bodyPr/>
                    <a:lstStyle/>
                    <a:p>
                      <a:pPr algn="r"/>
                      <a:r>
                        <a:rPr kumimoji="1" lang="en-US" altLang="ja-JP" sz="1800" dirty="0"/>
                        <a:t>0.15</a:t>
                      </a:r>
                      <a:endParaRPr kumimoji="1" lang="ja-JP" altLang="en-US" sz="1800"/>
                    </a:p>
                  </a:txBody>
                  <a:tcPr marL="68580" marR="68580" marT="34290" marB="34290"/>
                </a:tc>
                <a:tc>
                  <a:txBody>
                    <a:bodyPr/>
                    <a:lstStyle/>
                    <a:p>
                      <a:pPr algn="ctr"/>
                      <a:r>
                        <a:rPr kumimoji="1" lang="en-US" altLang="ja-JP" sz="1800" dirty="0"/>
                        <a:t>8</a:t>
                      </a:r>
                      <a:endParaRPr kumimoji="1" lang="ja-JP" altLang="en-US" sz="1800"/>
                    </a:p>
                  </a:txBody>
                  <a:tcPr marL="68580" marR="68580" marT="34290" marB="34290"/>
                </a:tc>
                <a:tc>
                  <a:txBody>
                    <a:bodyPr/>
                    <a:lstStyle/>
                    <a:p>
                      <a:pPr algn="r"/>
                      <a:r>
                        <a:rPr kumimoji="1" lang="en-US" altLang="ja-JP" sz="1800" dirty="0"/>
                        <a:t>955.01</a:t>
                      </a:r>
                      <a:endParaRPr kumimoji="1" lang="ja-JP" altLang="en-US" sz="1800"/>
                    </a:p>
                  </a:txBody>
                  <a:tcPr marL="68580" marR="68580" marT="34290" marB="34290"/>
                </a:tc>
                <a:tc>
                  <a:txBody>
                    <a:bodyPr/>
                    <a:lstStyle/>
                    <a:p>
                      <a:pPr algn="r"/>
                      <a:r>
                        <a:rPr kumimoji="1" lang="en-US" altLang="ja-JP" sz="1800" dirty="0"/>
                        <a:t>23.95</a:t>
                      </a:r>
                      <a:endParaRPr kumimoji="1" lang="ja-JP" altLang="en-US" sz="1800"/>
                    </a:p>
                  </a:txBody>
                  <a:tcPr marL="68580" marR="68580" marT="34290" marB="34290"/>
                </a:tc>
                <a:tc>
                  <a:txBody>
                    <a:bodyPr/>
                    <a:lstStyle/>
                    <a:p>
                      <a:pPr algn="r"/>
                      <a:r>
                        <a:rPr kumimoji="1" lang="en-US" altLang="ja-JP" sz="1800" dirty="0"/>
                        <a:t>0.24</a:t>
                      </a:r>
                      <a:endParaRPr kumimoji="1" lang="ja-JP" altLang="en-US" sz="1800"/>
                    </a:p>
                  </a:txBody>
                  <a:tcPr marL="68580" marR="68580" marT="34290" marB="34290"/>
                </a:tc>
                <a:extLst>
                  <a:ext uri="{0D108BD9-81ED-4DB2-BD59-A6C34878D82A}">
                    <a16:rowId xmlns:a16="http://schemas.microsoft.com/office/drawing/2014/main" val="1554197312"/>
                  </a:ext>
                </a:extLst>
              </a:tr>
              <a:tr h="435450">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p>
                  </a:txBody>
                  <a:tcPr marL="68580" marR="68580" marT="34290" marB="34290"/>
                </a:tc>
                <a:tc>
                  <a:txBody>
                    <a:bodyPr/>
                    <a:lstStyle/>
                    <a:p>
                      <a:pPr algn="ctr"/>
                      <a:r>
                        <a:rPr kumimoji="1" lang="en-US" altLang="ja-JP" sz="1800" dirty="0"/>
                        <a:t>894.65</a:t>
                      </a:r>
                    </a:p>
                  </a:txBody>
                  <a:tcPr marL="68580" marR="68580" marT="34290" marB="34290"/>
                </a:tc>
                <a:tc>
                  <a:txBody>
                    <a:bodyPr/>
                    <a:lstStyle/>
                    <a:p>
                      <a:pPr algn="r"/>
                      <a:r>
                        <a:rPr kumimoji="1" lang="en-US" altLang="ja-JP" sz="1800" dirty="0"/>
                        <a:t>3.70</a:t>
                      </a:r>
                      <a:endParaRPr kumimoji="1" lang="ja-JP" altLang="en-US" sz="1800"/>
                    </a:p>
                  </a:txBody>
                  <a:tcPr marL="68580" marR="68580" marT="34290" marB="34290"/>
                </a:tc>
                <a:tc>
                  <a:txBody>
                    <a:bodyPr/>
                    <a:lstStyle/>
                    <a:p>
                      <a:pPr algn="r"/>
                      <a:r>
                        <a:rPr kumimoji="1" lang="en-US" altLang="ja-JP" sz="1800" dirty="0"/>
                        <a:t>0.03</a:t>
                      </a:r>
                      <a:endParaRPr kumimoji="1" lang="ja-JP" altLang="en-US" sz="1800"/>
                    </a:p>
                  </a:txBody>
                  <a:tcPr marL="68580" marR="68580" marT="34290" marB="34290"/>
                </a:tc>
                <a:tc>
                  <a:txBody>
                    <a:bodyPr/>
                    <a:lstStyle/>
                    <a:p>
                      <a:pPr algn="ctr"/>
                      <a:r>
                        <a:rPr kumimoji="1" lang="en-US" altLang="ja-JP" sz="1800" dirty="0"/>
                        <a:t>8</a:t>
                      </a:r>
                      <a:endParaRPr kumimoji="1" lang="ja-JP" altLang="en-US" sz="1800"/>
                    </a:p>
                  </a:txBody>
                  <a:tcPr marL="68580" marR="68580" marT="34290" marB="34290"/>
                </a:tc>
                <a:tc>
                  <a:txBody>
                    <a:bodyPr/>
                    <a:lstStyle/>
                    <a:p>
                      <a:pPr algn="r"/>
                      <a:r>
                        <a:rPr kumimoji="1" lang="en-US" altLang="ja-JP" sz="1800" dirty="0"/>
                        <a:t>831.89</a:t>
                      </a:r>
                      <a:endParaRPr kumimoji="1" lang="ja-JP" altLang="en-US" sz="1800"/>
                    </a:p>
                  </a:txBody>
                  <a:tcPr marL="68580" marR="68580" marT="34290" marB="34290"/>
                </a:tc>
                <a:tc>
                  <a:txBody>
                    <a:bodyPr/>
                    <a:lstStyle/>
                    <a:p>
                      <a:pPr algn="r"/>
                      <a:r>
                        <a:rPr kumimoji="1" lang="en-US" altLang="ja-JP" sz="1800" dirty="0"/>
                        <a:t>27.26</a:t>
                      </a:r>
                      <a:endParaRPr kumimoji="1" lang="ja-JP" altLang="en-US" sz="1800"/>
                    </a:p>
                  </a:txBody>
                  <a:tcPr marL="68580" marR="68580" marT="34290" marB="34290"/>
                </a:tc>
                <a:tc>
                  <a:txBody>
                    <a:bodyPr/>
                    <a:lstStyle/>
                    <a:p>
                      <a:pPr algn="r"/>
                      <a:r>
                        <a:rPr kumimoji="1" lang="en-US" altLang="ja-JP" sz="1800" dirty="0"/>
                        <a:t>0.31</a:t>
                      </a:r>
                      <a:endParaRPr kumimoji="1" lang="ja-JP" altLang="en-US" sz="1800"/>
                    </a:p>
                  </a:txBody>
                  <a:tcPr marL="68580" marR="68580" marT="34290" marB="34290"/>
                </a:tc>
                <a:extLst>
                  <a:ext uri="{0D108BD9-81ED-4DB2-BD59-A6C34878D82A}">
                    <a16:rowId xmlns:a16="http://schemas.microsoft.com/office/drawing/2014/main" val="3118681614"/>
                  </a:ext>
                </a:extLst>
              </a:tr>
            </a:tbl>
          </a:graphicData>
        </a:graphic>
      </p:graphicFrame>
      <p:sp>
        <p:nvSpPr>
          <p:cNvPr id="2" name="スライド番号プレースホルダー 1">
            <a:extLst>
              <a:ext uri="{FF2B5EF4-FFF2-40B4-BE49-F238E27FC236}">
                <a16:creationId xmlns:a16="http://schemas.microsoft.com/office/drawing/2014/main" id="{6AF2F0D5-D0E5-C14A-BFD4-7B73EB8322B2}"/>
              </a:ext>
            </a:extLst>
          </p:cNvPr>
          <p:cNvSpPr>
            <a:spLocks noGrp="1"/>
          </p:cNvSpPr>
          <p:nvPr>
            <p:ph type="sldNum" sz="quarter" idx="12"/>
          </p:nvPr>
        </p:nvSpPr>
        <p:spPr/>
        <p:txBody>
          <a:bodyPr/>
          <a:lstStyle/>
          <a:p>
            <a:fld id="{84E0C278-47E8-3649-A055-2003DC36C60A}" type="slidenum">
              <a:rPr kumimoji="1" lang="ja-JP" altLang="en-US" smtClean="0"/>
              <a:t>23</a:t>
            </a:fld>
            <a:endParaRPr kumimoji="1" lang="ja-JP" altLang="en-US"/>
          </a:p>
        </p:txBody>
      </p:sp>
    </p:spTree>
    <p:extLst>
      <p:ext uri="{BB962C8B-B14F-4D97-AF65-F5344CB8AC3E}">
        <p14:creationId xmlns:p14="http://schemas.microsoft.com/office/powerpoint/2010/main" val="1914216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93B3F-5CE0-2644-86BE-1E47384BE06A}"/>
              </a:ext>
            </a:extLst>
          </p:cNvPr>
          <p:cNvSpPr>
            <a:spLocks noGrp="1"/>
          </p:cNvSpPr>
          <p:nvPr>
            <p:ph type="title"/>
          </p:nvPr>
        </p:nvSpPr>
        <p:spPr/>
        <p:txBody>
          <a:bodyPr/>
          <a:lstStyle/>
          <a:p>
            <a:r>
              <a:rPr kumimoji="1" lang="ja-JP" altLang="en-US"/>
              <a:t>まとめと今後の研究計画</a:t>
            </a:r>
          </a:p>
        </p:txBody>
      </p:sp>
      <p:sp>
        <p:nvSpPr>
          <p:cNvPr id="3" name="コンテンツ プレースホルダー 2">
            <a:extLst>
              <a:ext uri="{FF2B5EF4-FFF2-40B4-BE49-F238E27FC236}">
                <a16:creationId xmlns:a16="http://schemas.microsoft.com/office/drawing/2014/main" id="{3A7F1948-CA73-8D42-8649-62CDBA3818B2}"/>
              </a:ext>
            </a:extLst>
          </p:cNvPr>
          <p:cNvSpPr>
            <a:spLocks noGrp="1"/>
          </p:cNvSpPr>
          <p:nvPr>
            <p:ph idx="1"/>
          </p:nvPr>
        </p:nvSpPr>
        <p:spPr>
          <a:xfrm>
            <a:off x="918955" y="1658834"/>
            <a:ext cx="7202456" cy="3188525"/>
          </a:xfrm>
        </p:spPr>
        <p:txBody>
          <a:bodyPr>
            <a:noAutofit/>
          </a:bodyPr>
          <a:lstStyle/>
          <a:p>
            <a:pPr marL="0" indent="0">
              <a:buNone/>
            </a:pPr>
            <a:r>
              <a:rPr kumimoji="1" lang="ja-JP" altLang="en-US"/>
              <a:t>まとめ</a:t>
            </a:r>
            <a:endParaRPr kumimoji="1" lang="en-US" altLang="ja-JP" dirty="0"/>
          </a:p>
          <a:p>
            <a:r>
              <a:rPr kumimoji="1" lang="en-US" altLang="ja-JP" dirty="0"/>
              <a:t>3</a:t>
            </a:r>
            <a:r>
              <a:rPr kumimoji="1" lang="ja-JP" altLang="en-US"/>
              <a:t>種類の近傍操作を比較</a:t>
            </a:r>
            <a:endParaRPr kumimoji="1" lang="en-US" altLang="ja-JP" dirty="0"/>
          </a:p>
          <a:p>
            <a:r>
              <a:rPr lang="ja-JP" altLang="en-US"/>
              <a:t>先行研究との比較</a:t>
            </a:r>
            <a:endParaRPr lang="en-US" altLang="ja-JP" dirty="0"/>
          </a:p>
          <a:p>
            <a:r>
              <a:rPr lang="ja-JP" altLang="en-US"/>
              <a:t>車両台数を減らした際の考察</a:t>
            </a:r>
            <a:endParaRPr lang="en-US" altLang="ja-JP" dirty="0"/>
          </a:p>
          <a:p>
            <a:endParaRPr lang="en-US" altLang="ja-JP" dirty="0"/>
          </a:p>
          <a:p>
            <a:pPr marL="0" indent="0">
              <a:buNone/>
            </a:pPr>
            <a:r>
              <a:rPr kumimoji="1" lang="ja-JP" altLang="en-US"/>
              <a:t>今後の研究計画</a:t>
            </a:r>
            <a:endParaRPr kumimoji="1" lang="en-US" altLang="ja-JP" dirty="0"/>
          </a:p>
          <a:p>
            <a:r>
              <a:rPr kumimoji="1" lang="ja-JP" altLang="en-US"/>
              <a:t>ヒューリスティックを用いた手法の提案</a:t>
            </a:r>
            <a:endParaRPr lang="en-US" altLang="ja-JP" dirty="0"/>
          </a:p>
          <a:p>
            <a:r>
              <a:rPr kumimoji="1" lang="ja-JP" altLang="en-US"/>
              <a:t>近傍操作の見直し</a:t>
            </a:r>
            <a:endParaRPr lang="en-US" altLang="ja-JP" dirty="0"/>
          </a:p>
          <a:p>
            <a:r>
              <a:rPr kumimoji="1" lang="ja-JP" altLang="en-US"/>
              <a:t>計算時間を減らす方法の提案</a:t>
            </a:r>
            <a:endParaRPr kumimoji="1" lang="en-US" altLang="ja-JP" dirty="0"/>
          </a:p>
        </p:txBody>
      </p:sp>
      <p:sp>
        <p:nvSpPr>
          <p:cNvPr id="4" name="スライド番号プレースホルダー 3">
            <a:extLst>
              <a:ext uri="{FF2B5EF4-FFF2-40B4-BE49-F238E27FC236}">
                <a16:creationId xmlns:a16="http://schemas.microsoft.com/office/drawing/2014/main" id="{7A67932B-36B8-A241-B610-9254D219AD35}"/>
              </a:ext>
            </a:extLst>
          </p:cNvPr>
          <p:cNvSpPr>
            <a:spLocks noGrp="1"/>
          </p:cNvSpPr>
          <p:nvPr>
            <p:ph type="sldNum" sz="quarter" idx="12"/>
          </p:nvPr>
        </p:nvSpPr>
        <p:spPr/>
        <p:txBody>
          <a:bodyPr/>
          <a:lstStyle/>
          <a:p>
            <a:fld id="{84E0C278-47E8-3649-A055-2003DC36C60A}" type="slidenum">
              <a:rPr kumimoji="1" lang="ja-JP" altLang="en-US" smtClean="0"/>
              <a:t>24</a:t>
            </a:fld>
            <a:endParaRPr kumimoji="1" lang="ja-JP" altLang="en-US"/>
          </a:p>
        </p:txBody>
      </p:sp>
    </p:spTree>
    <p:extLst>
      <p:ext uri="{BB962C8B-B14F-4D97-AF65-F5344CB8AC3E}">
        <p14:creationId xmlns:p14="http://schemas.microsoft.com/office/powerpoint/2010/main" val="336728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2B914-E469-B044-B40D-9CD9E61CB9CC}"/>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AE331D98-A15E-414E-A78F-90DC41BE37B7}"/>
              </a:ext>
            </a:extLst>
          </p:cNvPr>
          <p:cNvSpPr>
            <a:spLocks noGrp="1"/>
          </p:cNvSpPr>
          <p:nvPr>
            <p:ph idx="1"/>
          </p:nvPr>
        </p:nvSpPr>
        <p:spPr>
          <a:xfrm>
            <a:off x="1128683" y="1836964"/>
            <a:ext cx="7302798" cy="4041321"/>
          </a:xfrm>
        </p:spPr>
        <p:txBody>
          <a:bodyPr>
            <a:normAutofit/>
          </a:bodyPr>
          <a:lstStyle/>
          <a:p>
            <a:pPr marL="0" indent="0">
              <a:buNone/>
            </a:pPr>
            <a:endParaRPr kumimoji="1" lang="en-US" altLang="ja-JP" dirty="0"/>
          </a:p>
          <a:p>
            <a:r>
              <a:rPr lang="ja-JP" altLang="en-US" sz="2200"/>
              <a:t>利用者が場所や時間を指定する</a:t>
            </a:r>
            <a:endParaRPr lang="en-US" altLang="ja-JP" sz="2200" dirty="0"/>
          </a:p>
          <a:p>
            <a:r>
              <a:rPr lang="ja-JP" altLang="en-US" sz="2200"/>
              <a:t>複数の利用者が相乗りする</a:t>
            </a:r>
            <a:endParaRPr lang="en-US" altLang="ja-JP" sz="2200" dirty="0"/>
          </a:p>
          <a:p>
            <a:pPr marL="0" indent="0">
              <a:buNone/>
            </a:pPr>
            <a:endParaRPr kumimoji="1" lang="en-US" altLang="ja-JP" sz="2200" dirty="0"/>
          </a:p>
          <a:p>
            <a:pPr marL="0" indent="0">
              <a:buNone/>
            </a:pPr>
            <a:r>
              <a:rPr lang="ja-JP" altLang="en-US" sz="2200"/>
              <a:t>近年、これらの特徴を持つ乗合タクシーやヘルスケアサービスの送迎などの需要が増加</a:t>
            </a:r>
            <a:endParaRPr lang="en-US" altLang="ja-JP" sz="2200" dirty="0"/>
          </a:p>
          <a:p>
            <a:pPr marL="0" indent="0">
              <a:buNone/>
            </a:pPr>
            <a:r>
              <a:rPr lang="ja-JP" altLang="en-US" sz="2200"/>
              <a:t>→</a:t>
            </a:r>
            <a:r>
              <a:rPr lang="en-US" altLang="ja-JP" sz="2200" dirty="0"/>
              <a:t> </a:t>
            </a:r>
            <a:r>
              <a:rPr lang="ja-JP" altLang="en-US" sz="2200"/>
              <a:t>これらのサービスにおいて最適なルートを求めることで、効率的にサービスを提供できる</a:t>
            </a:r>
            <a:endParaRPr lang="en-US" altLang="ja-JP" sz="2200" dirty="0"/>
          </a:p>
          <a:p>
            <a:pPr marL="0" indent="0">
              <a:buNone/>
            </a:pPr>
            <a:endParaRPr kumimoji="1" lang="en-US" altLang="ja-JP" sz="2200"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CE5D5E86-0673-AA45-ACD8-B10F5A666E25}"/>
              </a:ext>
            </a:extLst>
          </p:cNvPr>
          <p:cNvSpPr>
            <a:spLocks noGrp="1"/>
          </p:cNvSpPr>
          <p:nvPr>
            <p:ph type="sldNum" sz="quarter" idx="12"/>
          </p:nvPr>
        </p:nvSpPr>
        <p:spPr/>
        <p:txBody>
          <a:bodyPr/>
          <a:lstStyle/>
          <a:p>
            <a:fld id="{84E0C278-47E8-3649-A055-2003DC36C60A}" type="slidenum">
              <a:rPr kumimoji="1" lang="ja-JP" altLang="en-US" smtClean="0"/>
              <a:t>3</a:t>
            </a:fld>
            <a:endParaRPr kumimoji="1" lang="ja-JP" altLang="en-US"/>
          </a:p>
        </p:txBody>
      </p:sp>
    </p:spTree>
    <p:extLst>
      <p:ext uri="{BB962C8B-B14F-4D97-AF65-F5344CB8AC3E}">
        <p14:creationId xmlns:p14="http://schemas.microsoft.com/office/powerpoint/2010/main" val="335025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669CE-7701-FF4B-8054-8EE6FD3B3EC9}"/>
              </a:ext>
            </a:extLst>
          </p:cNvPr>
          <p:cNvSpPr>
            <a:spLocks noGrp="1"/>
          </p:cNvSpPr>
          <p:nvPr>
            <p:ph type="title"/>
          </p:nvPr>
        </p:nvSpPr>
        <p:spPr>
          <a:xfrm>
            <a:off x="749732" y="956172"/>
            <a:ext cx="7337364" cy="1049235"/>
          </a:xfrm>
        </p:spPr>
        <p:txBody>
          <a:bodyPr/>
          <a:lstStyle/>
          <a:p>
            <a:r>
              <a:rPr lang="en-US" altLang="ja-JP" dirty="0"/>
              <a:t>p</a:t>
            </a:r>
            <a:r>
              <a:rPr kumimoji="1" lang="en-US" altLang="ja-JP" dirty="0"/>
              <a:t>ickup and delivery problem (PDP)</a:t>
            </a:r>
            <a:endParaRPr kumimoji="1" lang="ja-JP" altLang="en-US"/>
          </a:p>
        </p:txBody>
      </p:sp>
      <p:sp>
        <p:nvSpPr>
          <p:cNvPr id="3" name="コンテンツ プレースホルダー 2">
            <a:extLst>
              <a:ext uri="{FF2B5EF4-FFF2-40B4-BE49-F238E27FC236}">
                <a16:creationId xmlns:a16="http://schemas.microsoft.com/office/drawing/2014/main" id="{4B731B2E-9446-C743-A0B6-54C46922C416}"/>
              </a:ext>
            </a:extLst>
          </p:cNvPr>
          <p:cNvSpPr>
            <a:spLocks noGrp="1"/>
          </p:cNvSpPr>
          <p:nvPr>
            <p:ph idx="1"/>
          </p:nvPr>
        </p:nvSpPr>
        <p:spPr>
          <a:xfrm>
            <a:off x="749732" y="1752773"/>
            <a:ext cx="8168637" cy="4564900"/>
          </a:xfrm>
        </p:spPr>
        <p:txBody>
          <a:bodyPr>
            <a:normAutofit fontScale="55000" lnSpcReduction="20000"/>
          </a:bodyPr>
          <a:lstStyle/>
          <a:p>
            <a:pPr marL="0" indent="0">
              <a:buNone/>
            </a:pPr>
            <a:r>
              <a:rPr lang="ja-JP" altLang="en-US" sz="4000"/>
              <a:t>入力</a:t>
            </a:r>
            <a:r>
              <a:rPr lang="en-US" altLang="ja-JP" sz="4000" dirty="0"/>
              <a:t>: </a:t>
            </a:r>
            <a:r>
              <a:rPr lang="ja-JP" altLang="en-US" sz="4000"/>
              <a:t>リクエスト</a:t>
            </a:r>
            <a:r>
              <a:rPr lang="en-US" altLang="ja-JP" sz="4000" dirty="0"/>
              <a:t>(</a:t>
            </a:r>
            <a:r>
              <a:rPr lang="ja-JP" altLang="en-US" sz="4000"/>
              <a:t>集荷、配達のペア</a:t>
            </a:r>
            <a:r>
              <a:rPr lang="en-US" altLang="ja-JP" sz="4000" dirty="0"/>
              <a:t>)</a:t>
            </a:r>
            <a:r>
              <a:rPr lang="ja-JP" altLang="en-US" sz="4000"/>
              <a:t>の集合、車両数、など</a:t>
            </a:r>
            <a:endParaRPr lang="en-US" altLang="ja-JP" sz="4000" dirty="0"/>
          </a:p>
          <a:p>
            <a:pPr marL="0" indent="0">
              <a:buNone/>
            </a:pPr>
            <a:endParaRPr lang="en-US" altLang="ja-JP" sz="4000" dirty="0"/>
          </a:p>
          <a:p>
            <a:pPr marL="0" indent="0">
              <a:buNone/>
            </a:pPr>
            <a:r>
              <a:rPr lang="ja-JP" altLang="en-US" sz="4000"/>
              <a:t>制約</a:t>
            </a:r>
            <a:endParaRPr lang="en-US" altLang="ja-JP" sz="4000" dirty="0"/>
          </a:p>
          <a:p>
            <a:r>
              <a:rPr lang="ja-JP" altLang="en-US" sz="3600"/>
              <a:t>リクエスト全てをこなす。</a:t>
            </a:r>
            <a:endParaRPr lang="en-US" altLang="ja-JP" sz="3600" dirty="0"/>
          </a:p>
          <a:p>
            <a:r>
              <a:rPr lang="ja-JP" altLang="en-US" sz="3600"/>
              <a:t>各車両はデポから出発し、デポに帰る。</a:t>
            </a:r>
            <a:endParaRPr lang="en-US" altLang="ja-JP" sz="3600" dirty="0"/>
          </a:p>
          <a:p>
            <a:r>
              <a:rPr lang="ja-JP" altLang="en-US" sz="3600"/>
              <a:t>リクエストのペアである出発点と到着点は、同じ車両が訪問する。</a:t>
            </a:r>
            <a:endParaRPr lang="en-US" altLang="ja-JP" sz="3600" dirty="0"/>
          </a:p>
          <a:p>
            <a:pPr marL="0" indent="0">
              <a:buNone/>
            </a:pPr>
            <a:r>
              <a:rPr lang="ja-JP" altLang="en-US" sz="3600"/>
              <a:t>目的</a:t>
            </a:r>
            <a:endParaRPr lang="en-US" altLang="ja-JP" sz="3600" dirty="0"/>
          </a:p>
          <a:p>
            <a:pPr marL="0" indent="0">
              <a:buNone/>
            </a:pPr>
            <a:r>
              <a:rPr lang="ja-JP" altLang="en-US" sz="3600"/>
              <a:t>これらの制約を満たし、総コストを最小化</a:t>
            </a:r>
            <a:endParaRPr lang="en-US" altLang="ja-JP" sz="3600" dirty="0"/>
          </a:p>
          <a:p>
            <a:pPr marL="0" indent="0">
              <a:buNone/>
            </a:pPr>
            <a:endParaRPr lang="en-US" altLang="ja-JP" sz="3300" dirty="0"/>
          </a:p>
          <a:p>
            <a:pPr marL="0" indent="0">
              <a:buNone/>
            </a:pPr>
            <a:r>
              <a:rPr lang="ja-JP" altLang="en-US" sz="3600"/>
              <a:t>その他の制約として、時間枠制約や車両の容量制約がよく扱われる。</a:t>
            </a:r>
            <a:endParaRPr lang="en-US" altLang="ja-JP" sz="3600"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E5887A22-EDCA-7F4B-8B24-464E1066E160}"/>
              </a:ext>
            </a:extLst>
          </p:cNvPr>
          <p:cNvSpPr>
            <a:spLocks noGrp="1"/>
          </p:cNvSpPr>
          <p:nvPr>
            <p:ph type="sldNum" sz="quarter" idx="12"/>
          </p:nvPr>
        </p:nvSpPr>
        <p:spPr/>
        <p:txBody>
          <a:bodyPr/>
          <a:lstStyle/>
          <a:p>
            <a:fld id="{84E0C278-47E8-3649-A055-2003DC36C60A}" type="slidenum">
              <a:rPr kumimoji="1" lang="ja-JP" altLang="en-US" smtClean="0"/>
              <a:t>4</a:t>
            </a:fld>
            <a:endParaRPr kumimoji="1" lang="ja-JP" altLang="en-US"/>
          </a:p>
        </p:txBody>
      </p:sp>
    </p:spTree>
    <p:extLst>
      <p:ext uri="{BB962C8B-B14F-4D97-AF65-F5344CB8AC3E}">
        <p14:creationId xmlns:p14="http://schemas.microsoft.com/office/powerpoint/2010/main" val="350815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847702" y="1032524"/>
            <a:ext cx="7202456" cy="786926"/>
          </a:xfrm>
        </p:spPr>
        <p:txBody>
          <a:bodyPr/>
          <a:lstStyle/>
          <a:p>
            <a:r>
              <a:rPr kumimoji="1" lang="ja-JP" altLang="en-US"/>
              <a:t>乗合タクシー問題</a:t>
            </a: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847702" y="1626920"/>
            <a:ext cx="8130043" cy="4595750"/>
          </a:xfrm>
        </p:spPr>
        <p:txBody>
          <a:bodyPr>
            <a:normAutofit fontScale="92500" lnSpcReduction="10000"/>
          </a:bodyPr>
          <a:lstStyle/>
          <a:p>
            <a:r>
              <a:rPr lang="ja-JP" altLang="en-US" sz="2200"/>
              <a:t>乗合タクシー問題</a:t>
            </a:r>
            <a:r>
              <a:rPr lang="en-US" altLang="ja-JP" sz="2200" dirty="0"/>
              <a:t>(dial-a-ride problem, DARP)</a:t>
            </a:r>
            <a:r>
              <a:rPr lang="ja-JP" altLang="en-US" sz="2200"/>
              <a:t>は、</a:t>
            </a:r>
            <a:r>
              <a:rPr lang="en-US" altLang="ja-JP" sz="2200" dirty="0"/>
              <a:t>PDP</a:t>
            </a:r>
            <a:r>
              <a:rPr lang="ja-JP" altLang="en-US" sz="2200"/>
              <a:t>を人の輸送に特化した問題</a:t>
            </a:r>
            <a:endParaRPr lang="en-US" altLang="ja-JP" sz="2200" dirty="0"/>
          </a:p>
          <a:p>
            <a:r>
              <a:rPr lang="ja-JP" altLang="en-US" sz="2200"/>
              <a:t>人を輸送するため、車両に乗っている時間が長すぎたりすると　　　　　　利用者の不満がたまる</a:t>
            </a:r>
            <a:endParaRPr lang="en-US" altLang="ja-JP" sz="2200" dirty="0"/>
          </a:p>
          <a:p>
            <a:pPr marL="0" indent="0">
              <a:buNone/>
            </a:pPr>
            <a:r>
              <a:rPr lang="en-US" altLang="ja-JP" sz="1800" dirty="0"/>
              <a:t>    </a:t>
            </a:r>
            <a:r>
              <a:rPr lang="ja-JP" altLang="en-US" sz="2200"/>
              <a:t>→</a:t>
            </a:r>
            <a:r>
              <a:rPr lang="en-US" altLang="ja-JP" sz="2200" dirty="0"/>
              <a:t> </a:t>
            </a:r>
            <a:r>
              <a:rPr lang="ja-JP" altLang="en-US" sz="2200"/>
              <a:t>利用者の不満度を考慮する必要がある</a:t>
            </a:r>
            <a:r>
              <a:rPr lang="ja-JP" altLang="en-US" sz="1800"/>
              <a:t>。</a:t>
            </a:r>
            <a:endParaRPr lang="en-US" altLang="ja-JP" sz="1800" dirty="0"/>
          </a:p>
          <a:p>
            <a:pPr marL="0" indent="0">
              <a:buNone/>
            </a:pPr>
            <a:endParaRPr lang="en-US" altLang="ja-JP" dirty="0"/>
          </a:p>
          <a:p>
            <a:r>
              <a:rPr lang="ja-JP" altLang="en-US" sz="2200"/>
              <a:t>先行研究では、乗降に関しての時間枠と最大乗車時間をハード制約で与える。</a:t>
            </a:r>
            <a:endParaRPr lang="en-US" altLang="ja-JP" sz="2200" dirty="0"/>
          </a:p>
          <a:p>
            <a:r>
              <a:rPr lang="ja-JP" altLang="en-US" sz="2200"/>
              <a:t>本研究では、リクエストに関する制約をペナルティ関数として与えて、</a:t>
            </a:r>
            <a:r>
              <a:rPr lang="ja-JP" altLang="en-US" sz="2200" b="1"/>
              <a:t>ソフト制約</a:t>
            </a:r>
            <a:r>
              <a:rPr lang="ja-JP" altLang="en-US" sz="2200"/>
              <a:t>にする。これを時間枠及び乗車時間ペナルティ付き乗合タクシー問題として新たに定義する。</a:t>
            </a:r>
            <a:endParaRPr lang="en-US" altLang="ja-JP" sz="2200" dirty="0"/>
          </a:p>
          <a:p>
            <a:endParaRPr lang="en-US" altLang="ja-JP" sz="2200" dirty="0"/>
          </a:p>
          <a:p>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5</a:t>
            </a:fld>
            <a:endParaRPr kumimoji="1" lang="ja-JP" altLang="en-US"/>
          </a:p>
        </p:txBody>
      </p:sp>
    </p:spTree>
    <p:extLst>
      <p:ext uri="{BB962C8B-B14F-4D97-AF65-F5344CB8AC3E}">
        <p14:creationId xmlns:p14="http://schemas.microsoft.com/office/powerpoint/2010/main" val="359470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313C0-6449-AD41-9F3E-B6C1293244AE}"/>
              </a:ext>
            </a:extLst>
          </p:cNvPr>
          <p:cNvSpPr>
            <a:spLocks noGrp="1"/>
          </p:cNvSpPr>
          <p:nvPr>
            <p:ph type="title"/>
          </p:nvPr>
        </p:nvSpPr>
        <p:spPr/>
        <p:txBody>
          <a:bodyPr/>
          <a:lstStyle/>
          <a:p>
            <a:r>
              <a:rPr kumimoji="1" lang="ja-JP" altLang="en-US"/>
              <a:t>ソフトな時間枠と乗車時間制約</a:t>
            </a:r>
          </a:p>
        </p:txBody>
      </p:sp>
      <p:sp>
        <p:nvSpPr>
          <p:cNvPr id="3" name="コンテンツ プレースホルダー 2">
            <a:extLst>
              <a:ext uri="{FF2B5EF4-FFF2-40B4-BE49-F238E27FC236}">
                <a16:creationId xmlns:a16="http://schemas.microsoft.com/office/drawing/2014/main" id="{81F46C9F-8AAA-1049-AE04-6E776EAF07D2}"/>
              </a:ext>
            </a:extLst>
          </p:cNvPr>
          <p:cNvSpPr>
            <a:spLocks noGrp="1"/>
          </p:cNvSpPr>
          <p:nvPr>
            <p:ph idx="1"/>
          </p:nvPr>
        </p:nvSpPr>
        <p:spPr>
          <a:xfrm>
            <a:off x="927071" y="1480789"/>
            <a:ext cx="7302529" cy="4646879"/>
          </a:xfrm>
        </p:spPr>
        <p:txBody>
          <a:bodyPr>
            <a:normAutofit fontScale="77500" lnSpcReduction="20000"/>
          </a:bodyPr>
          <a:lstStyle/>
          <a:p>
            <a:pPr marL="0" indent="0">
              <a:buNone/>
            </a:pPr>
            <a:r>
              <a:rPr lang="ja-JP" altLang="en-US" sz="2600"/>
              <a:t>乗降時刻と</a:t>
            </a:r>
            <a:r>
              <a:rPr kumimoji="1" lang="ja-JP" altLang="en-US" sz="2600"/>
              <a:t>乗車時間</a:t>
            </a:r>
            <a:r>
              <a:rPr kumimoji="1" lang="ja-JP" altLang="en-US" sz="2600" dirty="0"/>
              <a:t>を以下のような連続区分線形凸関数のペナルティ</a:t>
            </a:r>
            <a:r>
              <a:rPr kumimoji="1" lang="ja-JP" altLang="en-US" sz="2600"/>
              <a:t>関数で</a:t>
            </a:r>
            <a:r>
              <a:rPr lang="en-US" altLang="ja-JP" sz="2600" dirty="0"/>
              <a:t> </a:t>
            </a:r>
            <a:r>
              <a:rPr kumimoji="1" lang="ja-JP" altLang="en-US" sz="2600"/>
              <a:t>与える</a:t>
            </a:r>
            <a:r>
              <a:rPr kumimoji="1" lang="ja-JP" altLang="en-US" sz="2600" dirty="0"/>
              <a:t>。</a:t>
            </a:r>
            <a:endParaRPr kumimoji="1" lang="en-US" altLang="ja-JP" sz="2600" dirty="0"/>
          </a:p>
          <a:p>
            <a:pPr marL="0" indent="0">
              <a:buNone/>
            </a:pPr>
            <a:r>
              <a:rPr kumimoji="1" lang="en-US" altLang="ja-JP" dirty="0"/>
              <a:t>	</a:t>
            </a:r>
            <a:r>
              <a:rPr lang="en-US" altLang="ja-JP" dirty="0"/>
              <a:t>             </a:t>
            </a:r>
            <a:r>
              <a:rPr kumimoji="1" lang="ja-JP" altLang="en-US"/>
              <a:t>時間枠</a:t>
            </a:r>
            <a:r>
              <a:rPr kumimoji="1" lang="en-US" altLang="ja-JP" dirty="0"/>
              <a:t>                                               </a:t>
            </a:r>
            <a:r>
              <a:rPr kumimoji="1" lang="ja-JP" altLang="en-US"/>
              <a:t>   乗車</a:t>
            </a:r>
            <a:r>
              <a:rPr kumimoji="1" lang="ja-JP" altLang="en-US" dirty="0"/>
              <a:t>時間</a:t>
            </a:r>
            <a:r>
              <a:rPr kumimoji="1" lang="en-US" altLang="ja-JP" dirty="0"/>
              <a:t>    </a:t>
            </a:r>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sz="2600"/>
              <a:t>この</a:t>
            </a:r>
            <a:r>
              <a:rPr lang="ja-JP" altLang="en-US" sz="2600" dirty="0"/>
              <a:t>ように制約を与えることで、</a:t>
            </a:r>
            <a:r>
              <a:rPr lang="en-US" altLang="ja-JP" sz="2600" dirty="0"/>
              <a:t>  </a:t>
            </a:r>
            <a:r>
              <a:rPr lang="ja-JP" altLang="en-US" sz="2600" dirty="0"/>
              <a:t>少しの遅延は許容したりすることが可能になる。</a:t>
            </a:r>
          </a:p>
          <a:p>
            <a:pPr marL="0" indent="0">
              <a:buNone/>
            </a:pPr>
            <a:r>
              <a:rPr lang="ja-JP" altLang="en-US" sz="2600" dirty="0"/>
              <a:t>また、乗車時間に応じてペナルティがかかるので、不満度を柔軟に表現できる。</a:t>
            </a:r>
            <a:endParaRPr lang="en-US" altLang="ja-JP" sz="2600" dirty="0"/>
          </a:p>
          <a:p>
            <a:pPr marL="0" indent="0">
              <a:buNone/>
            </a:pPr>
            <a:r>
              <a:rPr lang="ja-JP" altLang="en-US" sz="2600" dirty="0"/>
              <a:t>ソフト制約とすることで、</a:t>
            </a:r>
            <a:r>
              <a:rPr lang="en-US" altLang="ja-JP" sz="2600" dirty="0"/>
              <a:t>DARP</a:t>
            </a:r>
            <a:r>
              <a:rPr lang="ja-JP" altLang="en-US" sz="2600" dirty="0"/>
              <a:t>をより</a:t>
            </a:r>
            <a:r>
              <a:rPr lang="ja-JP" altLang="en-US" sz="2600"/>
              <a:t>汎用的にできる</a:t>
            </a:r>
            <a:r>
              <a:rPr lang="ja-JP" altLang="en-US" sz="2600" dirty="0"/>
              <a:t>。</a:t>
            </a:r>
            <a:r>
              <a:rPr lang="en-US" altLang="ja-JP" sz="2600" dirty="0"/>
              <a:t>                     </a:t>
            </a:r>
            <a:endParaRPr lang="ja-JP" altLang="en-US" sz="2600" dirty="0"/>
          </a:p>
        </p:txBody>
      </p:sp>
      <p:sp>
        <p:nvSpPr>
          <p:cNvPr id="4" name="スライド番号プレースホルダー 3">
            <a:extLst>
              <a:ext uri="{FF2B5EF4-FFF2-40B4-BE49-F238E27FC236}">
                <a16:creationId xmlns:a16="http://schemas.microsoft.com/office/drawing/2014/main" id="{B1B0764E-C9A9-504B-A312-93D8A173B8A3}"/>
              </a:ext>
            </a:extLst>
          </p:cNvPr>
          <p:cNvSpPr>
            <a:spLocks noGrp="1"/>
          </p:cNvSpPr>
          <p:nvPr>
            <p:ph type="sldNum" sz="quarter" idx="12"/>
          </p:nvPr>
        </p:nvSpPr>
        <p:spPr/>
        <p:txBody>
          <a:bodyPr/>
          <a:lstStyle/>
          <a:p>
            <a:fld id="{84E0C278-47E8-3649-A055-2003DC36C60A}" type="slidenum">
              <a:rPr kumimoji="1" lang="ja-JP" altLang="en-US" smtClean="0"/>
              <a:t>6</a:t>
            </a:fld>
            <a:endParaRPr kumimoji="1" lang="ja-JP" altLang="en-US"/>
          </a:p>
        </p:txBody>
      </p:sp>
      <p:pic>
        <p:nvPicPr>
          <p:cNvPr id="15" name="図 14">
            <a:extLst>
              <a:ext uri="{FF2B5EF4-FFF2-40B4-BE49-F238E27FC236}">
                <a16:creationId xmlns:a16="http://schemas.microsoft.com/office/drawing/2014/main" id="{4C0A0003-8065-F24E-BAB2-A37B02BD8D2A}"/>
              </a:ext>
            </a:extLst>
          </p:cNvPr>
          <p:cNvPicPr>
            <a:picLocks noChangeAspect="1"/>
          </p:cNvPicPr>
          <p:nvPr/>
        </p:nvPicPr>
        <p:blipFill>
          <a:blip r:embed="rId2"/>
          <a:stretch>
            <a:fillRect/>
          </a:stretch>
        </p:blipFill>
        <p:spPr>
          <a:xfrm>
            <a:off x="1262389" y="2593423"/>
            <a:ext cx="3066488" cy="1444187"/>
          </a:xfrm>
          <a:prstGeom prst="rect">
            <a:avLst/>
          </a:prstGeom>
        </p:spPr>
      </p:pic>
      <p:pic>
        <p:nvPicPr>
          <p:cNvPr id="6" name="図 5">
            <a:extLst>
              <a:ext uri="{FF2B5EF4-FFF2-40B4-BE49-F238E27FC236}">
                <a16:creationId xmlns:a16="http://schemas.microsoft.com/office/drawing/2014/main" id="{6B96F33C-F87F-7F48-BB14-54943F7FE44F}"/>
              </a:ext>
            </a:extLst>
          </p:cNvPr>
          <p:cNvPicPr>
            <a:picLocks noChangeAspect="1"/>
          </p:cNvPicPr>
          <p:nvPr/>
        </p:nvPicPr>
        <p:blipFill>
          <a:blip r:embed="rId3"/>
          <a:stretch>
            <a:fillRect/>
          </a:stretch>
        </p:blipFill>
        <p:spPr>
          <a:xfrm>
            <a:off x="4757625" y="2593423"/>
            <a:ext cx="3114325" cy="1444187"/>
          </a:xfrm>
          <a:prstGeom prst="rect">
            <a:avLst/>
          </a:prstGeom>
        </p:spPr>
      </p:pic>
    </p:spTree>
    <p:extLst>
      <p:ext uri="{BB962C8B-B14F-4D97-AF65-F5344CB8AC3E}">
        <p14:creationId xmlns:p14="http://schemas.microsoft.com/office/powerpoint/2010/main" val="123873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8D562-B82C-AA42-AF05-471FEE32B6FD}"/>
              </a:ext>
            </a:extLst>
          </p:cNvPr>
          <p:cNvSpPr>
            <a:spLocks noGrp="1"/>
          </p:cNvSpPr>
          <p:nvPr>
            <p:ph type="title"/>
          </p:nvPr>
        </p:nvSpPr>
        <p:spPr/>
        <p:txBody>
          <a:bodyPr/>
          <a:lstStyle/>
          <a:p>
            <a:r>
              <a:rPr kumimoji="1" lang="ja-JP" altLang="en-US"/>
              <a:t>問題定義</a:t>
            </a:r>
          </a:p>
        </p:txBody>
      </p:sp>
      <p:sp>
        <p:nvSpPr>
          <p:cNvPr id="3" name="コンテンツ プレースホルダー 2">
            <a:extLst>
              <a:ext uri="{FF2B5EF4-FFF2-40B4-BE49-F238E27FC236}">
                <a16:creationId xmlns:a16="http://schemas.microsoft.com/office/drawing/2014/main" id="{39EBF5E4-A6E2-8C4D-BF42-47A4EEF468BB}"/>
              </a:ext>
            </a:extLst>
          </p:cNvPr>
          <p:cNvSpPr>
            <a:spLocks noGrp="1"/>
          </p:cNvSpPr>
          <p:nvPr>
            <p:ph idx="1"/>
          </p:nvPr>
        </p:nvSpPr>
        <p:spPr>
          <a:xfrm>
            <a:off x="807523" y="1480789"/>
            <a:ext cx="8134596" cy="4682505"/>
          </a:xfrm>
        </p:spPr>
        <p:txBody>
          <a:bodyPr>
            <a:normAutofit fontScale="85000" lnSpcReduction="10000"/>
          </a:bodyPr>
          <a:lstStyle/>
          <a:p>
            <a:pPr marL="0" indent="0">
              <a:buNone/>
            </a:pPr>
            <a:r>
              <a:rPr lang="ja-JP" altLang="en-US" sz="2100"/>
              <a:t>入力</a:t>
            </a:r>
            <a:endParaRPr lang="en-US" altLang="ja-JP" sz="2100" dirty="0"/>
          </a:p>
          <a:p>
            <a:r>
              <a:rPr lang="ja-JP" altLang="en-US"/>
              <a:t>デポ、乗車地点、降車地点を頂点とした完全有向グラフ</a:t>
            </a:r>
            <a:endParaRPr lang="en-US" altLang="ja-JP" dirty="0"/>
          </a:p>
          <a:p>
            <a:r>
              <a:rPr lang="ja-JP" altLang="en-US"/>
              <a:t>車両数、車両容量</a:t>
            </a:r>
            <a:r>
              <a:rPr lang="en-US" altLang="ja-JP" dirty="0"/>
              <a:t>(</a:t>
            </a:r>
            <a:r>
              <a:rPr lang="ja-JP" altLang="en-US"/>
              <a:t>最大乗車人数</a:t>
            </a:r>
            <a:r>
              <a:rPr lang="en-US" altLang="ja-JP" dirty="0"/>
              <a:t>)</a:t>
            </a:r>
          </a:p>
          <a:p>
            <a:r>
              <a:rPr lang="ja-JP" altLang="en-US"/>
              <a:t>各リクエストに対して</a:t>
            </a:r>
            <a:r>
              <a:rPr lang="en-US" altLang="ja-JP" dirty="0"/>
              <a:t>:</a:t>
            </a:r>
            <a:r>
              <a:rPr lang="ja-JP" altLang="en-US"/>
              <a:t> 乗降時刻、乗車時間に対するペナルティ関数、乗車人数</a:t>
            </a:r>
            <a:endParaRPr lang="en-US" altLang="ja-JP" dirty="0"/>
          </a:p>
          <a:p>
            <a:pPr marL="0" indent="0">
              <a:buNone/>
            </a:pPr>
            <a:r>
              <a:rPr lang="ja-JP" altLang="en-US" sz="2100"/>
              <a:t>出力</a:t>
            </a:r>
            <a:endParaRPr lang="en-US" altLang="ja-JP" sz="2100" dirty="0"/>
          </a:p>
          <a:p>
            <a:r>
              <a:rPr lang="ja-JP" altLang="en-US"/>
              <a:t>目的関数値を最小化するルートの順列と各地点でのサービス開始時刻</a:t>
            </a:r>
            <a:endParaRPr lang="en-US" altLang="ja-JP" dirty="0"/>
          </a:p>
          <a:p>
            <a:pPr marL="0" indent="0">
              <a:buNone/>
            </a:pPr>
            <a:r>
              <a:rPr lang="en-US" altLang="ja-JP" dirty="0"/>
              <a:t>    (</a:t>
            </a:r>
            <a:r>
              <a:rPr lang="ja-JP" altLang="en-US"/>
              <a:t>目的関数はルートの長さとペナルティ関数の重み付き和</a:t>
            </a:r>
            <a:r>
              <a:rPr lang="en-US" altLang="ja-JP" dirty="0"/>
              <a:t>)</a:t>
            </a:r>
          </a:p>
          <a:p>
            <a:pPr marL="0" indent="0">
              <a:buNone/>
            </a:pPr>
            <a:r>
              <a:rPr lang="ja-JP" altLang="en-US" sz="2100"/>
              <a:t>制約</a:t>
            </a:r>
            <a:endParaRPr lang="en-US" altLang="ja-JP" sz="2100" dirty="0"/>
          </a:p>
          <a:p>
            <a:r>
              <a:rPr lang="ja-JP" altLang="en-US"/>
              <a:t>各車両はデポから出発してデポに帰る</a:t>
            </a:r>
            <a:endParaRPr lang="en-US" altLang="ja-JP" dirty="0"/>
          </a:p>
          <a:p>
            <a:r>
              <a:rPr lang="ja-JP" altLang="en-US"/>
              <a:t>リクエストのペアである出発点と到着点は、同じ車両が訪問する</a:t>
            </a:r>
            <a:endParaRPr lang="en-US" altLang="ja-JP" dirty="0"/>
          </a:p>
          <a:p>
            <a:r>
              <a:rPr lang="ja-JP" altLang="en-US"/>
              <a:t>車両容量制約</a:t>
            </a: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D6EB8DF8-6804-384A-9572-5607D4F8A7AE}"/>
              </a:ext>
            </a:extLst>
          </p:cNvPr>
          <p:cNvSpPr>
            <a:spLocks noGrp="1"/>
          </p:cNvSpPr>
          <p:nvPr>
            <p:ph type="sldNum" sz="quarter" idx="12"/>
          </p:nvPr>
        </p:nvSpPr>
        <p:spPr/>
        <p:txBody>
          <a:bodyPr/>
          <a:lstStyle/>
          <a:p>
            <a:fld id="{84E0C278-47E8-3649-A055-2003DC36C60A}" type="slidenum">
              <a:rPr kumimoji="1" lang="ja-JP" altLang="en-US" smtClean="0"/>
              <a:t>7</a:t>
            </a:fld>
            <a:endParaRPr kumimoji="1" lang="ja-JP" altLang="en-US"/>
          </a:p>
        </p:txBody>
      </p:sp>
    </p:spTree>
    <p:extLst>
      <p:ext uri="{BB962C8B-B14F-4D97-AF65-F5344CB8AC3E}">
        <p14:creationId xmlns:p14="http://schemas.microsoft.com/office/powerpoint/2010/main" val="226862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4F7B7-88C5-3C4C-9A4D-BEE498B3477C}"/>
              </a:ext>
            </a:extLst>
          </p:cNvPr>
          <p:cNvSpPr>
            <a:spLocks noGrp="1"/>
          </p:cNvSpPr>
          <p:nvPr>
            <p:ph type="title"/>
          </p:nvPr>
        </p:nvSpPr>
        <p:spPr/>
        <p:txBody>
          <a:bodyPr/>
          <a:lstStyle/>
          <a:p>
            <a:r>
              <a:rPr kumimoji="1" lang="ja-JP" altLang="en-US"/>
              <a:t>目的関数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B32B30A-4966-D74A-A8E6-47911893BBA6}"/>
                  </a:ext>
                </a:extLst>
              </p:cNvPr>
              <p:cNvSpPr>
                <a:spLocks noGrp="1"/>
              </p:cNvSpPr>
              <p:nvPr>
                <p:ph idx="1"/>
              </p:nvPr>
            </p:nvSpPr>
            <p:spPr>
              <a:xfrm>
                <a:off x="835826" y="1793824"/>
                <a:ext cx="7885532" cy="4108211"/>
              </a:xfrm>
            </p:spPr>
            <p:txBody>
              <a:bodyPr>
                <a:normAutofit fontScale="70000" lnSpcReduction="20000"/>
              </a:bodyPr>
              <a:lstStyle/>
              <a:p>
                <a:pPr marL="0" indent="0">
                  <a:buNone/>
                </a:pPr>
                <a:r>
                  <a:rPr lang="en-US" altLang="ja-JP" dirty="0"/>
                  <a:t> </a:t>
                </a:r>
                <a:r>
                  <a:rPr kumimoji="1" lang="ja-JP" altLang="en-US" sz="2900"/>
                  <a:t>ルートを</a:t>
                </a:r>
                <a14:m>
                  <m:oMath xmlns:m="http://schemas.openxmlformats.org/officeDocument/2006/math">
                    <m:r>
                      <a:rPr kumimoji="1" lang="ja-JP" altLang="en-US" sz="2900" i="1" smtClean="0">
                        <a:latin typeface="Cambria Math" panose="02040503050406030204" pitchFamily="18" charset="0"/>
                      </a:rPr>
                      <m:t>𝜎</m:t>
                    </m:r>
                  </m:oMath>
                </a14:m>
                <a:r>
                  <a:rPr kumimoji="1" lang="ja-JP" altLang="en-US" sz="2900"/>
                  <a:t>と</a:t>
                </a:r>
                <a:r>
                  <a:rPr lang="ja-JP" altLang="en-US" sz="2900"/>
                  <a:t>する</a:t>
                </a:r>
                <a:endParaRPr lang="en-US" altLang="ja-JP" sz="2900" dirty="0"/>
              </a:p>
              <a:p>
                <a:pPr marL="0" indent="0">
                  <a:buNone/>
                </a:pPr>
                <a:r>
                  <a:rPr kumimoji="1" lang="ja-JP" altLang="en-US" sz="2900"/>
                  <a:t>ルートの総距離を</a:t>
                </a:r>
                <a14:m>
                  <m:oMath xmlns:m="http://schemas.openxmlformats.org/officeDocument/2006/math">
                    <m:r>
                      <a:rPr kumimoji="1" lang="en-US" altLang="ja-JP" sz="2900" b="0" i="1" smtClean="0">
                        <a:latin typeface="Cambria Math" panose="02040503050406030204" pitchFamily="18" charset="0"/>
                      </a:rPr>
                      <m:t>𝑑</m:t>
                    </m:r>
                    <m:d>
                      <m:dPr>
                        <m:ctrlPr>
                          <a:rPr kumimoji="1" lang="en-US" altLang="ja-JP" sz="2900" b="0" i="1" smtClean="0">
                            <a:latin typeface="Cambria Math" panose="02040503050406030204" pitchFamily="18" charset="0"/>
                          </a:rPr>
                        </m:ctrlPr>
                      </m:dPr>
                      <m:e>
                        <m:r>
                          <a:rPr kumimoji="1" lang="en-US" altLang="ja-JP" sz="2900" b="0" i="1" smtClean="0">
                            <a:latin typeface="Cambria Math" panose="02040503050406030204" pitchFamily="18" charset="0"/>
                            <a:ea typeface="Cambria Math" panose="02040503050406030204" pitchFamily="18" charset="0"/>
                          </a:rPr>
                          <m:t>𝜎</m:t>
                        </m:r>
                      </m:e>
                    </m:d>
                  </m:oMath>
                </a14:m>
                <a:r>
                  <a:rPr kumimoji="1" lang="ja-JP" altLang="en-US" sz="2900" dirty="0"/>
                  <a:t>とする。</a:t>
                </a:r>
                <a:endParaRPr kumimoji="1" lang="en-US" altLang="ja-JP" sz="2900" dirty="0"/>
              </a:p>
              <a:p>
                <a:pPr marL="0" indent="0">
                  <a:buNone/>
                </a:pPr>
                <a:r>
                  <a:rPr lang="ja-JP" altLang="en-US" sz="2900"/>
                  <a:t>ルート</a:t>
                </a:r>
                <a14:m>
                  <m:oMath xmlns:m="http://schemas.openxmlformats.org/officeDocument/2006/math">
                    <m:r>
                      <a:rPr lang="ja-JP" altLang="en-US" sz="2900" i="1" smtClean="0">
                        <a:latin typeface="Cambria Math" panose="02040503050406030204" pitchFamily="18" charset="0"/>
                      </a:rPr>
                      <m:t>𝜎</m:t>
                    </m:r>
                  </m:oMath>
                </a14:m>
                <a:r>
                  <a:rPr lang="ja-JP" altLang="en-US" sz="2900"/>
                  <a:t>に対する利用者の不満度を</a:t>
                </a:r>
                <a14:m>
                  <m:oMath xmlns:m="http://schemas.openxmlformats.org/officeDocument/2006/math">
                    <m:r>
                      <a:rPr lang="en-US" altLang="ja-JP" sz="2900" b="0" i="1" smtClean="0">
                        <a:latin typeface="Cambria Math" panose="02040503050406030204" pitchFamily="18" charset="0"/>
                      </a:rPr>
                      <m:t>𝑡</m:t>
                    </m:r>
                    <m:d>
                      <m:dPr>
                        <m:ctrlPr>
                          <a:rPr lang="en-US" altLang="ja-JP" sz="2900" b="0" i="1" smtClean="0">
                            <a:latin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oMath>
                </a14:m>
                <a:r>
                  <a:rPr lang="ja-JP" altLang="en-US" sz="2900" dirty="0"/>
                  <a:t>と</a:t>
                </a:r>
                <a:r>
                  <a:rPr lang="ja-JP" altLang="en-US" sz="2900"/>
                  <a:t>して、以下に定義する。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600" b="0" i="1" smtClean="0">
                          <a:latin typeface="Cambria Math" panose="02040503050406030204" pitchFamily="18" charset="0"/>
                        </a:rPr>
                        <m:t>𝑡</m:t>
                      </m:r>
                      <m:d>
                        <m:dPr>
                          <m:ctrlPr>
                            <a:rPr lang="en-US" altLang="ja-JP" sz="2600" b="0" i="1" smtClean="0">
                              <a:latin typeface="Cambria Math" panose="02040503050406030204" pitchFamily="18" charset="0"/>
                            </a:rPr>
                          </m:ctrlPr>
                        </m:dPr>
                        <m:e>
                          <m:r>
                            <a:rPr lang="en-US" altLang="ja-JP" sz="2600" b="0" i="1" smtClean="0">
                              <a:latin typeface="Cambria Math" panose="02040503050406030204" pitchFamily="18" charset="0"/>
                              <a:ea typeface="Cambria Math" panose="02040503050406030204" pitchFamily="18" charset="0"/>
                            </a:rPr>
                            <m:t>𝜎</m:t>
                          </m:r>
                        </m:e>
                      </m:d>
                      <m:r>
                        <a:rPr lang="en-US" altLang="ja-JP" sz="2600" b="0" i="1" smtClean="0">
                          <a:latin typeface="Cambria Math" panose="02040503050406030204" pitchFamily="18" charset="0"/>
                          <a:ea typeface="Cambria Math" panose="02040503050406030204" pitchFamily="18" charset="0"/>
                        </a:rPr>
                        <m:t>=</m:t>
                      </m:r>
                      <m:nary>
                        <m:naryPr>
                          <m:chr m:val="∑"/>
                          <m:supHide m:val="on"/>
                          <m:ctrlPr>
                            <a:rPr lang="en-US" altLang="ja-JP" sz="2600" b="0" i="1" smtClean="0">
                              <a:latin typeface="Cambria Math" panose="02040503050406030204" pitchFamily="18" charset="0"/>
                              <a:ea typeface="Cambria Math" panose="02040503050406030204" pitchFamily="18" charset="0"/>
                            </a:rPr>
                          </m:ctrlPr>
                        </m:naryPr>
                        <m:sub>
                          <m:r>
                            <m:rPr>
                              <m:brk m:alnAt="7"/>
                            </m:rP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 ∈</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𝐼</m:t>
                              </m:r>
                            </m:e>
                            <m:sub>
                              <m:r>
                                <a:rPr lang="en-US" altLang="ja-JP" sz="2600" b="0" i="1" smtClean="0">
                                  <a:latin typeface="Cambria Math" panose="02040503050406030204" pitchFamily="18" charset="0"/>
                                  <a:ea typeface="Cambria Math" panose="02040503050406030204" pitchFamily="18" charset="0"/>
                                </a:rPr>
                                <m:t>𝜎</m:t>
                              </m:r>
                            </m:sub>
                          </m:sSub>
                        </m:sub>
                        <m:sup/>
                        <m:e>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e>
                          </m:d>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Sub>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e>
                      </m:nary>
                    </m:oMath>
                  </m:oMathPara>
                </a14:m>
                <a:endParaRPr lang="en-US" altLang="ja-JP" sz="2600" dirty="0"/>
              </a:p>
              <a:p>
                <a:pPr marL="0" indent="0">
                  <a:buNone/>
                </a:pPr>
                <a14:m>
                  <m:oMathPara xmlns:m="http://schemas.openxmlformats.org/officeDocument/2006/math">
                    <m:oMathParaPr>
                      <m:jc m:val="centerGroup"/>
                    </m:oMathParaPr>
                    <m:oMath xmlns:m="http://schemas.openxmlformats.org/officeDocument/2006/math">
                      <m:d>
                        <m:dPr>
                          <m:ctrlPr>
                            <a:rPr lang="en-US" altLang="ja-JP" sz="2600" i="1" smtClean="0">
                              <a:latin typeface="Cambria Math" panose="02040503050406030204" pitchFamily="18" charset="0"/>
                            </a:rPr>
                          </m:ctrlPr>
                        </m:dPr>
                        <m:e>
                          <m:f>
                            <m:fPr>
                              <m:type m:val="noBar"/>
                              <m:ctrlPr>
                                <a:rPr lang="en-US" altLang="ja-JP" sz="2600" i="1" smtClean="0">
                                  <a:latin typeface="Cambria Math" panose="02040503050406030204" pitchFamily="18" charset="0"/>
                                </a:rPr>
                              </m:ctrlPr>
                            </m:fPr>
                            <m:num>
                              <m:sSub>
                                <m:sSubPr>
                                  <m:ctrlPr>
                                    <a:rPr lang="en-US" altLang="ja-JP" sz="2600" i="1" dirty="0" smtClean="0">
                                      <a:latin typeface="Cambria Math" panose="02040503050406030204" pitchFamily="18" charset="0"/>
                                    </a:rPr>
                                  </m:ctrlPr>
                                </m:sSubPr>
                                <m:e>
                                  <m:r>
                                    <a:rPr lang="en-US" altLang="ja-JP" sz="260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en-US" altLang="ja-JP" sz="2600" b="0" i="1" dirty="0" smtClean="0">
                                  <a:latin typeface="Cambria Math" panose="02040503050406030204" pitchFamily="18" charset="0"/>
                                </a:rPr>
                                <m:t>𝑖</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乗車時刻</m:t>
                              </m:r>
                              <m:r>
                                <a:rPr lang="en-US" altLang="ja-JP" sz="2600" b="0" i="1" dirty="0" smtClean="0">
                                  <a:latin typeface="Cambria Math" panose="02040503050406030204" pitchFamily="18" charset="0"/>
                                </a:rPr>
                                <m:t>,</m:t>
                              </m:r>
                              <m:sSub>
                                <m:sSubPr>
                                  <m:ctrlPr>
                                    <a:rPr lang="en-US" altLang="ja-JP" sz="2600" b="0" i="1" dirty="0" smtClean="0">
                                      <a:latin typeface="Cambria Math" panose="02040503050406030204" pitchFamily="18" charset="0"/>
                                    </a:rPr>
                                  </m:ctrlPr>
                                </m:sSubPr>
                                <m:e>
                                  <m:r>
                                    <a:rPr lang="en-US" altLang="ja-JP" sz="2600" b="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降車</m:t>
                              </m:r>
                              <m:r>
                                <a:rPr lang="ja-JP" altLang="en-US" sz="2600" i="1" dirty="0">
                                  <a:latin typeface="Cambria Math" panose="02040503050406030204" pitchFamily="18" charset="0"/>
                                </a:rPr>
                                <m:t>時刻</m:t>
                              </m:r>
                              <m:r>
                                <a:rPr lang="en-US" altLang="ja-JP" sz="2600" i="1" dirty="0" smtClean="0">
                                  <a:latin typeface="Cambria Math" panose="02040503050406030204" pitchFamily="18" charset="0"/>
                                </a:rPr>
                                <m:t> </m:t>
                              </m:r>
                            </m:num>
                            <m:den>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
                                <m:sSubPr>
                                  <m:ctrlPr>
                                    <a:rPr lang="en-US" altLang="ja-JP" sz="2600" i="1">
                                      <a:latin typeface="Cambria Math" panose="02040503050406030204" pitchFamily="18" charset="0"/>
                                      <a:ea typeface="Cambria Math" panose="02040503050406030204" pitchFamily="18" charset="0"/>
                                    </a:rPr>
                                  </m:ctrlPr>
                                </m:sSub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Sub>
                              <m:r>
                                <m:rPr>
                                  <m:nor/>
                                </m:rPr>
                                <a:rPr lang="ja-JP" altLang="en-US" sz="2600">
                                  <a:ea typeface="Cambria Math" panose="02040503050406030204" pitchFamily="18" charset="0"/>
                                </a:rPr>
                                <m:t>はそれぞれ乗車時刻、降車時刻、乗車時間のペナルティ関数</m:t>
                              </m:r>
                            </m:den>
                          </m:f>
                        </m:e>
                      </m:d>
                    </m:oMath>
                  </m:oMathPara>
                </a14:m>
                <a:endParaRPr lang="en-US" altLang="ja-JP" sz="2600" dirty="0">
                  <a:ea typeface="Cambria Math" panose="02040503050406030204" pitchFamily="18" charset="0"/>
                </a:endParaRPr>
              </a:p>
              <a:p>
                <a:pPr marL="0" indent="0">
                  <a:buNone/>
                </a:pPr>
                <a:r>
                  <a:rPr lang="ja-JP" altLang="en-US" sz="2900"/>
                  <a:t>このとき、目的関数を</a:t>
                </a:r>
                <a14:m>
                  <m:oMath xmlns:m="http://schemas.openxmlformats.org/officeDocument/2006/math">
                    <m:r>
                      <a:rPr lang="ja-JP" altLang="en-US" sz="2900" i="1" smtClean="0">
                        <a:latin typeface="Cambria Math" panose="02040503050406030204" pitchFamily="18" charset="0"/>
                      </a:rPr>
                      <m:t>𝛼</m:t>
                    </m:r>
                    <m:r>
                      <a:rPr lang="en-US" altLang="ja-JP" sz="2900" b="0" i="1" smtClean="0">
                        <a:latin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oMath>
                </a14:m>
                <a:r>
                  <a:rPr lang="ja-JP" altLang="en-US" sz="2900"/>
                  <a:t>を定数とする以下の重み付き和とする。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900" i="1" smtClean="0">
                          <a:latin typeface="Cambria Math" panose="02040503050406030204" pitchFamily="18" charset="0"/>
                          <a:ea typeface="Cambria Math" panose="02040503050406030204" pitchFamily="18" charset="0"/>
                        </a:rPr>
                        <m:t>𝛼</m:t>
                      </m:r>
                      <m:r>
                        <a:rPr lang="en-US" altLang="ja-JP" sz="2900" b="0" i="1" smtClean="0">
                          <a:latin typeface="Cambria Math" panose="02040503050406030204" pitchFamily="18" charset="0"/>
                          <a:ea typeface="Cambria Math" panose="02040503050406030204" pitchFamily="18" charset="0"/>
                        </a:rPr>
                        <m:t>𝑑</m:t>
                      </m:r>
                      <m:d>
                        <m:dPr>
                          <m:ctrlPr>
                            <a:rPr lang="en-US" altLang="ja-JP" sz="2900" b="0" i="1" smtClean="0">
                              <a:latin typeface="Cambria Math" panose="02040503050406030204" pitchFamily="18" charset="0"/>
                              <a:ea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r>
                        <a:rPr lang="en-US" altLang="ja-JP" sz="2900" b="0" i="1" smtClean="0">
                          <a:latin typeface="Cambria Math" panose="02040503050406030204" pitchFamily="18" charset="0"/>
                          <a:ea typeface="Cambria Math" panose="02040503050406030204" pitchFamily="18" charset="0"/>
                        </a:rPr>
                        <m:t>𝑡</m:t>
                      </m:r>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𝜎</m:t>
                      </m:r>
                      <m:r>
                        <a:rPr lang="en-US" altLang="ja-JP" sz="2900" b="0" i="1" smtClean="0">
                          <a:latin typeface="Cambria Math" panose="02040503050406030204" pitchFamily="18" charset="0"/>
                          <a:ea typeface="Cambria Math" panose="02040503050406030204" pitchFamily="18" charset="0"/>
                        </a:rPr>
                        <m:t>)</m:t>
                      </m:r>
                    </m:oMath>
                  </m:oMathPara>
                </a14:m>
                <a:endParaRPr lang="en-US" altLang="ja-JP" sz="2900" dirty="0"/>
              </a:p>
              <a:p>
                <a:pPr marL="0" indent="0">
                  <a:buNone/>
                </a:pPr>
                <a:endParaRPr lang="en-US" altLang="ja-JP" sz="2600"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BB32B30A-4966-D74A-A8E6-47911893BBA6}"/>
                  </a:ext>
                </a:extLst>
              </p:cNvPr>
              <p:cNvSpPr>
                <a:spLocks noGrp="1" noRot="1" noChangeAspect="1" noMove="1" noResize="1" noEditPoints="1" noAdjustHandles="1" noChangeArrowheads="1" noChangeShapeType="1" noTextEdit="1"/>
              </p:cNvSpPr>
              <p:nvPr>
                <p:ph idx="1"/>
              </p:nvPr>
            </p:nvSpPr>
            <p:spPr>
              <a:xfrm>
                <a:off x="835826" y="1793824"/>
                <a:ext cx="7885532" cy="4108211"/>
              </a:xfrm>
              <a:blipFill>
                <a:blip r:embed="rId2"/>
                <a:stretch>
                  <a:fillRect l="-804" t="-30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9E929AD-29FC-F745-8B79-55EC7795A4A9}"/>
              </a:ext>
            </a:extLst>
          </p:cNvPr>
          <p:cNvSpPr>
            <a:spLocks noGrp="1"/>
          </p:cNvSpPr>
          <p:nvPr>
            <p:ph type="sldNum" sz="quarter" idx="12"/>
          </p:nvPr>
        </p:nvSpPr>
        <p:spPr/>
        <p:txBody>
          <a:bodyPr/>
          <a:lstStyle/>
          <a:p>
            <a:fld id="{84E0C278-47E8-3649-A055-2003DC36C60A}" type="slidenum">
              <a:rPr kumimoji="1" lang="ja-JP" altLang="en-US" smtClean="0"/>
              <a:t>8</a:t>
            </a:fld>
            <a:endParaRPr kumimoji="1" lang="ja-JP" altLang="en-US"/>
          </a:p>
        </p:txBody>
      </p:sp>
    </p:spTree>
    <p:extLst>
      <p:ext uri="{BB962C8B-B14F-4D97-AF65-F5344CB8AC3E}">
        <p14:creationId xmlns:p14="http://schemas.microsoft.com/office/powerpoint/2010/main" val="18820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AB066-03BF-E34F-B9C8-40E7B9B3D77C}"/>
              </a:ext>
            </a:extLst>
          </p:cNvPr>
          <p:cNvSpPr>
            <a:spLocks noGrp="1"/>
          </p:cNvSpPr>
          <p:nvPr>
            <p:ph type="title"/>
          </p:nvPr>
        </p:nvSpPr>
        <p:spPr/>
        <p:txBody>
          <a:bodyPr/>
          <a:lstStyle/>
          <a:p>
            <a:r>
              <a:rPr lang="ja-JP" altLang="en-US"/>
              <a:t>提案手法</a:t>
            </a:r>
            <a:endParaRPr kumimoji="1" lang="ja-JP" altLang="en-US"/>
          </a:p>
        </p:txBody>
      </p:sp>
      <p:sp>
        <p:nvSpPr>
          <p:cNvPr id="3" name="コンテンツ プレースホルダー 2">
            <a:extLst>
              <a:ext uri="{FF2B5EF4-FFF2-40B4-BE49-F238E27FC236}">
                <a16:creationId xmlns:a16="http://schemas.microsoft.com/office/drawing/2014/main" id="{BB714603-E14D-0A4F-B349-95213C14808A}"/>
              </a:ext>
            </a:extLst>
          </p:cNvPr>
          <p:cNvSpPr>
            <a:spLocks noGrp="1"/>
          </p:cNvSpPr>
          <p:nvPr>
            <p:ph idx="1"/>
          </p:nvPr>
        </p:nvSpPr>
        <p:spPr/>
        <p:txBody>
          <a:bodyPr>
            <a:normAutofit fontScale="92500"/>
          </a:bodyPr>
          <a:lstStyle/>
          <a:p>
            <a:r>
              <a:rPr lang="ja-JP" altLang="en-US" sz="2400"/>
              <a:t>初期解の生成</a:t>
            </a:r>
            <a:endParaRPr lang="en-US" altLang="ja-JP" sz="2400" dirty="0"/>
          </a:p>
          <a:p>
            <a:r>
              <a:rPr lang="ja-JP" altLang="en-US" sz="2400"/>
              <a:t>局所探索法</a:t>
            </a:r>
            <a:endParaRPr lang="en-US" altLang="ja-JP" sz="2400" dirty="0"/>
          </a:p>
          <a:p>
            <a:r>
              <a:rPr lang="ja-JP" altLang="en-US" sz="2400"/>
              <a:t>探索ごとに</a:t>
            </a:r>
            <a:r>
              <a:rPr lang="en-US" altLang="ja-JP" sz="2400" dirty="0"/>
              <a:t>LP</a:t>
            </a:r>
            <a:r>
              <a:rPr lang="ja-JP" altLang="en-US" sz="2400"/>
              <a:t>を解いてサービス開始時刻を決定</a:t>
            </a:r>
            <a:endParaRPr lang="en-US" altLang="ja-JP" sz="2400" dirty="0"/>
          </a:p>
          <a:p>
            <a:endParaRPr lang="en-US" altLang="ja-JP" sz="2400" dirty="0"/>
          </a:p>
          <a:p>
            <a:pPr marL="0" indent="0">
              <a:buNone/>
            </a:pPr>
            <a:r>
              <a:rPr lang="ja-JP" altLang="en-US" sz="2400"/>
              <a:t>先行研究のインスタンスに修正を加えて計算実験を行う</a:t>
            </a:r>
            <a:r>
              <a:rPr lang="ja-JP" altLang="en-US" sz="1800"/>
              <a:t>。</a:t>
            </a:r>
            <a:endParaRPr lang="en-US" altLang="ja-JP" sz="1800" dirty="0"/>
          </a:p>
        </p:txBody>
      </p:sp>
      <p:sp>
        <p:nvSpPr>
          <p:cNvPr id="4" name="スライド番号プレースホルダー 3">
            <a:extLst>
              <a:ext uri="{FF2B5EF4-FFF2-40B4-BE49-F238E27FC236}">
                <a16:creationId xmlns:a16="http://schemas.microsoft.com/office/drawing/2014/main" id="{A699A437-BBD5-0B49-8A30-4B6CB64DDA91}"/>
              </a:ext>
            </a:extLst>
          </p:cNvPr>
          <p:cNvSpPr>
            <a:spLocks noGrp="1"/>
          </p:cNvSpPr>
          <p:nvPr>
            <p:ph type="sldNum" sz="quarter" idx="12"/>
          </p:nvPr>
        </p:nvSpPr>
        <p:spPr/>
        <p:txBody>
          <a:bodyPr/>
          <a:lstStyle/>
          <a:p>
            <a:fld id="{84E0C278-47E8-3649-A055-2003DC36C60A}" type="slidenum">
              <a:rPr kumimoji="1" lang="ja-JP" altLang="en-US" smtClean="0"/>
              <a:t>9</a:t>
            </a:fld>
            <a:endParaRPr kumimoji="1" lang="ja-JP" altLang="en-US"/>
          </a:p>
        </p:txBody>
      </p:sp>
    </p:spTree>
    <p:extLst>
      <p:ext uri="{BB962C8B-B14F-4D97-AF65-F5344CB8AC3E}">
        <p14:creationId xmlns:p14="http://schemas.microsoft.com/office/powerpoint/2010/main" val="1304173293"/>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3113</TotalTime>
  <Words>1370</Words>
  <Application>Microsoft Macintosh PowerPoint</Application>
  <PresentationFormat>画面に合わせる (4:3)</PresentationFormat>
  <Paragraphs>452</Paragraphs>
  <Slides>24</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游ゴシック</vt:lpstr>
      <vt:lpstr>游ゴシック Light</vt:lpstr>
      <vt:lpstr>Arial</vt:lpstr>
      <vt:lpstr>Cambria Math</vt:lpstr>
      <vt:lpstr>Century Gothic</vt:lpstr>
      <vt:lpstr>ギャラリー</vt:lpstr>
      <vt:lpstr>時間枠及び乗車時間ペナルティ付き 乗合タクシー問題に対する局所探索法</vt:lpstr>
      <vt:lpstr>目次</vt:lpstr>
      <vt:lpstr>研究背景</vt:lpstr>
      <vt:lpstr>pickup and delivery problem (PDP)</vt:lpstr>
      <vt:lpstr>乗合タクシー問題</vt:lpstr>
      <vt:lpstr>ソフトな時間枠と乗車時間制約</vt:lpstr>
      <vt:lpstr>問題定義</vt:lpstr>
      <vt:lpstr>目的関数</vt:lpstr>
      <vt:lpstr>提案手法</vt:lpstr>
      <vt:lpstr>初期解生成</vt:lpstr>
      <vt:lpstr>初期解生成</vt:lpstr>
      <vt:lpstr>局所探索法</vt:lpstr>
      <vt:lpstr>局所探索法の流れ</vt:lpstr>
      <vt:lpstr>制限の緩和</vt:lpstr>
      <vt:lpstr>評価関数 </vt:lpstr>
      <vt:lpstr>最適なサービス時刻の決定</vt:lpstr>
      <vt:lpstr>ルート内の近傍操作</vt:lpstr>
      <vt:lpstr>ルート間の近傍操作</vt:lpstr>
      <vt:lpstr>3つの近傍操作の比較</vt:lpstr>
      <vt:lpstr>先行研究との比較</vt:lpstr>
      <vt:lpstr>PowerPoint プレゼンテーション</vt:lpstr>
      <vt:lpstr>車両数を1台減らした際の計算結果</vt:lpstr>
      <vt:lpstr>PowerPoint プレゼンテーション</vt:lpstr>
      <vt:lpstr>まとめと今後の研究計画</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Dial-a-ride</dc:title>
  <dc:creator>Microsoft Office User</dc:creator>
  <cp:lastModifiedBy>Microsoft Office User</cp:lastModifiedBy>
  <cp:revision>178</cp:revision>
  <dcterms:created xsi:type="dcterms:W3CDTF">2019-11-08T05:00:29Z</dcterms:created>
  <dcterms:modified xsi:type="dcterms:W3CDTF">2020-02-07T03:56:46Z</dcterms:modified>
</cp:coreProperties>
</file>