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9" r:id="rId1"/>
  </p:sldMasterIdLst>
  <p:notesMasterIdLst>
    <p:notesMasterId r:id="rId26"/>
  </p:notesMasterIdLst>
  <p:sldIdLst>
    <p:sldId id="256" r:id="rId2"/>
    <p:sldId id="257" r:id="rId3"/>
    <p:sldId id="258" r:id="rId4"/>
    <p:sldId id="260" r:id="rId5"/>
    <p:sldId id="259" r:id="rId6"/>
    <p:sldId id="263" r:id="rId7"/>
    <p:sldId id="261" r:id="rId8"/>
    <p:sldId id="268" r:id="rId9"/>
    <p:sldId id="267" r:id="rId10"/>
    <p:sldId id="269" r:id="rId11"/>
    <p:sldId id="371" r:id="rId12"/>
    <p:sldId id="270" r:id="rId13"/>
    <p:sldId id="380" r:id="rId14"/>
    <p:sldId id="348" r:id="rId15"/>
    <p:sldId id="366" r:id="rId16"/>
    <p:sldId id="364" r:id="rId17"/>
    <p:sldId id="367" r:id="rId18"/>
    <p:sldId id="368" r:id="rId19"/>
    <p:sldId id="369" r:id="rId20"/>
    <p:sldId id="373" r:id="rId21"/>
    <p:sldId id="374" r:id="rId22"/>
    <p:sldId id="378" r:id="rId23"/>
    <p:sldId id="379" r:id="rId24"/>
    <p:sldId id="361"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07"/>
    <p:restoredTop sz="94681"/>
  </p:normalViewPr>
  <p:slideViewPr>
    <p:cSldViewPr snapToGrid="0" snapToObjects="1">
      <p:cViewPr varScale="1">
        <p:scale>
          <a:sx n="107" d="100"/>
          <a:sy n="107"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14</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19</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21</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2020/2/1</a:t>
            </a:fld>
            <a:endParaRPr kumimoji="1" lang="ja-JP" altLang="en-US"/>
          </a:p>
        </p:txBody>
      </p:sp>
      <p:sp>
        <p:nvSpPr>
          <p:cNvPr id="5" name="Footer Placeholder 4"/>
          <p:cNvSpPr>
            <a:spLocks noGrp="1"/>
          </p:cNvSpPr>
          <p:nvPr>
            <p:ph type="ftr" sz="quarter" idx="11"/>
          </p:nvPr>
        </p:nvSpPr>
        <p:spPr>
          <a:xfrm>
            <a:off x="1127124" y="329307"/>
            <a:ext cx="5943668" cy="309201"/>
          </a:xfrm>
        </p:spPr>
        <p:txBody>
          <a:bodyPr/>
          <a:lstStyle/>
          <a:p>
            <a:endParaRPr kumimoji="1" lang="ja-JP" altLang="en-US"/>
          </a:p>
        </p:txBody>
      </p:sp>
      <p:sp>
        <p:nvSpPr>
          <p:cNvPr id="6" name="Slide Number Placeholder 5"/>
          <p:cNvSpPr>
            <a:spLocks noGrp="1"/>
          </p:cNvSpPr>
          <p:nvPr>
            <p:ph type="sldNum" sz="quarter" idx="12"/>
          </p:nvPr>
        </p:nvSpPr>
        <p:spPr>
          <a:xfrm>
            <a:off x="9924392" y="134930"/>
            <a:ext cx="811019"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4895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6885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35666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sz="1200"/>
            </a:lvl1pPr>
          </a:lstStyle>
          <a:p>
            <a:fld id="{3CC3E3BD-DD2F-0F4C-9F7B-BD2CFE73C08E}" type="datetime1">
              <a:rPr kumimoji="1" lang="ja-JP" altLang="en-US" smtClean="0"/>
              <a:t>2020/2/1</a:t>
            </a:fld>
            <a:endParaRPr kumimoji="1" lang="ja-JP" altLang="en-US"/>
          </a:p>
        </p:txBody>
      </p:sp>
      <p:sp>
        <p:nvSpPr>
          <p:cNvPr id="5" name="Footer Placeholder 4"/>
          <p:cNvSpPr>
            <a:spLocks noGrp="1"/>
          </p:cNvSpPr>
          <p:nvPr>
            <p:ph type="ftr" sz="quarter" idx="11"/>
          </p:nvPr>
        </p:nvSpPr>
        <p:spPr/>
        <p:txBody>
          <a:bodyPr/>
          <a:lstStyle>
            <a:lvl1pPr>
              <a:defRPr sz="1200"/>
            </a:lvl1p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517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8034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8950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29166" y="2974448"/>
            <a:ext cx="4645152" cy="24938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094337" y="2971669"/>
            <a:ext cx="4645152" cy="248719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383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787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33663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5236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F034A29-2760-CE48-9EAD-37F6D8A2ED9E}" type="datetime1">
              <a:rPr kumimoji="1" lang="ja-JP" altLang="en-US" smtClean="0"/>
              <a:t>2020/2/1</a:t>
            </a:fld>
            <a:endParaRPr kumimoji="1" lang="ja-JP" alt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50080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2020/2/1</a:t>
            </a:fld>
            <a:endParaRPr kumimoji="1" lang="ja-JP"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407036343"/>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hf hdr="0" ftr="0" dt="0"/>
  <p:txStyles>
    <p:titleStyle>
      <a:lvl1pPr algn="l" defTabSz="9144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1128403" y="945913"/>
            <a:ext cx="9048750" cy="2618554"/>
          </a:xfrm>
        </p:spPr>
        <p:txBody>
          <a:bodyPr>
            <a:normAutofit/>
          </a:bodyPr>
          <a:lstStyle/>
          <a:p>
            <a:r>
              <a:rPr lang="ja-JP" altLang="en-US" sz="4000"/>
              <a:t>時間枠及び乗車時間ペナルティ付き</a:t>
            </a:r>
            <a:br>
              <a:rPr lang="en-US" altLang="ja-JP" sz="4000" dirty="0"/>
            </a:br>
            <a:r>
              <a:rPr lang="ja-JP" altLang="en-US" sz="40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p:txBody>
          <a:bodyPr>
            <a:normAutofit/>
          </a:bodyPr>
          <a:lstStyle/>
          <a:p>
            <a:r>
              <a:rPr kumimoji="1"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p:txBody>
              <a:bodyPr>
                <a:normAutofit fontScale="92500" lnSpcReduction="2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blipFill>
                <a:blip r:embed="rId2"/>
                <a:stretch>
                  <a:fillRect l="-528" t="-385" b="-115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a:t>
            </a:r>
            <a:endParaRPr lang="en-US" altLang="ja-JP" dirty="0"/>
          </a:p>
          <a:p>
            <a:pPr marL="0" indent="0">
              <a:buNone/>
            </a:pPr>
            <a:r>
              <a:rPr lang="ja-JP" altLang="en-US"/>
              <a:t>   各頂点でのサービス開始時刻を決定する必要がある。</a:t>
            </a:r>
            <a:endParaRPr lang="en-US" altLang="ja-JP" dirty="0"/>
          </a:p>
          <a:p>
            <a:r>
              <a:rPr lang="ja-JP" altLang="en-US"/>
              <a:t>目的関数と制約は、全て線形の式で表す事が可能である</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a:bodyPr>
          <a:lstStyle/>
          <a:p>
            <a:r>
              <a:rPr kumimoji="1" lang="ja-JP" altLang="en-US" sz="2400"/>
              <a:t>初期解の生成</a:t>
            </a:r>
            <a:endParaRPr kumimoji="1"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を解いてサービス開始時刻を決定する</a:t>
            </a:r>
            <a:endParaRPr lang="en-US" altLang="ja-JP" sz="2400" dirty="0"/>
          </a:p>
          <a:p>
            <a:endParaRPr lang="en-US" altLang="ja-JP" sz="2400" dirty="0"/>
          </a:p>
          <a:p>
            <a:pPr marL="0" indent="0">
              <a:buNone/>
            </a:pPr>
            <a:r>
              <a:rPr lang="ja-JP" altLang="en-US" sz="2400"/>
              <a:t>先行研究のインスタンスに修正を加えて計算実験を行う。</a:t>
            </a:r>
            <a:endParaRPr lang="en-US" altLang="ja-JP" sz="24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p:txBody>
          <a:bodyPr>
            <a:normAutofit lnSpcReduction="10000"/>
          </a:bodyPr>
          <a:lstStyle/>
          <a:p>
            <a:r>
              <a:rPr kumimoji="1" lang="ja-JP" altLang="en-US"/>
              <a:t>リクエストをランダムに選び、</a:t>
            </a:r>
            <a:r>
              <a:rPr lang="ja-JP" altLang="en-US"/>
              <a:t>出発地と目的地をペアで挿入</a:t>
            </a:r>
            <a:endParaRPr lang="en-US" altLang="ja-JP" dirty="0"/>
          </a:p>
          <a:p>
            <a:r>
              <a:rPr lang="ja-JP" altLang="en-US"/>
              <a:t>未割り当てのリクエストがなくなるまで繰り返す</a:t>
            </a:r>
            <a:endParaRPr lang="en-US" altLang="ja-JP" dirty="0"/>
          </a:p>
          <a:p>
            <a:endParaRPr kumimoji="1" lang="en-US" altLang="ja-JP" dirty="0"/>
          </a:p>
          <a:p>
            <a:pPr marL="0" indent="0">
              <a:buNone/>
            </a:pPr>
            <a:r>
              <a:rPr lang="ja-JP" altLang="en-US"/>
              <a:t>このように生成することで、</a:t>
            </a:r>
            <a:endParaRPr lang="en-US" altLang="ja-JP" dirty="0"/>
          </a:p>
          <a:p>
            <a:r>
              <a:rPr lang="ja-JP" altLang="en-US"/>
              <a:t>容量制約</a:t>
            </a:r>
            <a:endParaRPr lang="en-US" altLang="ja-JP" dirty="0"/>
          </a:p>
          <a:p>
            <a:r>
              <a:rPr lang="ja-JP" altLang="en-US"/>
              <a:t>リクエストの訪問順</a:t>
            </a:r>
            <a:endParaRPr lang="en-US" altLang="ja-JP" dirty="0"/>
          </a:p>
          <a:p>
            <a:pPr marL="0" indent="0">
              <a:buNone/>
            </a:pPr>
            <a:r>
              <a:rPr lang="ja-JP" altLang="en-US"/>
              <a:t>これらの制約を必ず満たす解を生成することができる。</a:t>
            </a:r>
            <a:endParaRPr lang="en-US" altLang="ja-JP"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3361854" y="2049680"/>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3361853" y="3064944"/>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2329759" y="2254313"/>
            <a:ext cx="841973" cy="369332"/>
          </a:xfrm>
          <a:prstGeom prst="rect">
            <a:avLst/>
          </a:prstGeom>
          <a:noFill/>
        </p:spPr>
        <p:txBody>
          <a:bodyPr wrap="square" rtlCol="0">
            <a:spAutoFit/>
          </a:bodyPr>
          <a:lstStyle/>
          <a:p>
            <a:r>
              <a:rPr lang="ja-JP" altLang="en-US" dirty="0"/>
              <a:t>車両</a:t>
            </a:r>
            <a:r>
              <a:rPr lang="en-US" altLang="ja-JP" dirty="0"/>
              <a:t>1</a:t>
            </a:r>
            <a:endParaRPr lang="ja-JP" altLang="en-US"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2329759" y="3269577"/>
            <a:ext cx="841973" cy="369332"/>
          </a:xfrm>
          <a:prstGeom prst="rect">
            <a:avLst/>
          </a:prstGeom>
          <a:noFill/>
        </p:spPr>
        <p:txBody>
          <a:bodyPr wrap="square" rtlCol="0">
            <a:spAutoFit/>
          </a:bodyPr>
          <a:lstStyle/>
          <a:p>
            <a:r>
              <a:rPr lang="ja-JP" altLang="en-US" dirty="0"/>
              <a:t>車両</a:t>
            </a:r>
            <a:r>
              <a:rPr lang="en-US" altLang="ja-JP" dirty="0"/>
              <a:t>2</a:t>
            </a:r>
            <a:endParaRPr lang="ja-JP" altLang="en-US"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923725" y="4284841"/>
            <a:ext cx="6433308" cy="17094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3166373" y="3974713"/>
            <a:ext cx="2507810" cy="369332"/>
          </a:xfrm>
          <a:prstGeom prst="rect">
            <a:avLst/>
          </a:prstGeom>
          <a:noFill/>
        </p:spPr>
        <p:txBody>
          <a:bodyPr wrap="square" rtlCol="0">
            <a:spAutoFit/>
          </a:bodyPr>
          <a:lstStyle/>
          <a:p>
            <a:r>
              <a:rPr lang="ja-JP" altLang="en-US"/>
              <a:t>リクエストのペア</a:t>
            </a:r>
            <a:endParaRPr lang="ja-JP" altLang="en-US" dirty="0"/>
          </a:p>
        </p:txBody>
      </p:sp>
      <p:sp>
        <p:nvSpPr>
          <p:cNvPr id="12" name="楕円 11">
            <a:extLst>
              <a:ext uri="{FF2B5EF4-FFF2-40B4-BE49-F238E27FC236}">
                <a16:creationId xmlns:a16="http://schemas.microsoft.com/office/drawing/2014/main" id="{84C56148-DDDC-4689-8154-7D1D731B4E57}"/>
              </a:ext>
            </a:extLst>
          </p:cNvPr>
          <p:cNvSpPr/>
          <p:nvPr/>
        </p:nvSpPr>
        <p:spPr>
          <a:xfrm>
            <a:off x="3975905" y="474305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3166373" y="474305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6098839" y="47282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8085625" y="473590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4773629" y="539004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7065331" y="535743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5290822"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7256169"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3964368" y="54012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6256070" y="53731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4313681"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3515686" y="2212635"/>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62097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5400213" y="222192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80553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7207220"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4337453"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3521131"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6209745"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5389518"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4214313" y="2429565"/>
            <a:ext cx="99369" cy="1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5012307" y="2438853"/>
            <a:ext cx="387906" cy="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6098839" y="2438853"/>
            <a:ext cx="1109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6908372" y="2438853"/>
            <a:ext cx="29884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7905847" y="2438853"/>
            <a:ext cx="14949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4219757" y="3474210"/>
            <a:ext cx="117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5036080" y="3474210"/>
            <a:ext cx="353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6088145" y="3474210"/>
            <a:ext cx="121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217656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a:t>解を逐次的に改善させていく手法</a:t>
            </a:r>
            <a:endParaRPr kumimoji="1" lang="en-US" altLang="ja-JP" dirty="0"/>
          </a:p>
          <a:p>
            <a:r>
              <a:rPr kumimoji="1" lang="ja-JP" altLang="en-US"/>
              <a:t>現在の解の近傍内に良い解が存在すればその解に移動する作業を反復</a:t>
            </a:r>
            <a:endParaRPr kumimoji="1" lang="en-US" altLang="ja-JP" dirty="0"/>
          </a:p>
          <a:p>
            <a:r>
              <a:rPr kumimoji="1" lang="ja-JP" altLang="en-US"/>
              <a:t>本研究ではルート内とルート間の</a:t>
            </a:r>
            <a:r>
              <a:rPr kumimoji="1" lang="en-US" altLang="ja-JP" dirty="0"/>
              <a:t>2</a:t>
            </a:r>
            <a:r>
              <a:rPr kumimoji="1" lang="ja-JP" altLang="en-US"/>
              <a:t>つの近傍操作を行う</a:t>
            </a:r>
            <a:endParaRPr kumimoji="1"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アルゴリズムの流れ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457200" indent="-457200">
              <a:buFont typeface="+mj-lt"/>
              <a:buAutoNum type="arabicPeriod"/>
            </a:pPr>
            <a:r>
              <a:rPr kumimoji="1" lang="ja-JP" altLang="en-US"/>
              <a:t>初期解生成</a:t>
            </a:r>
            <a:endParaRPr kumimoji="1" lang="en-US" altLang="ja-JP" dirty="0"/>
          </a:p>
          <a:p>
            <a:pPr marL="457200" indent="-457200">
              <a:buFont typeface="+mj-lt"/>
              <a:buAutoNum type="arabicPeriod"/>
            </a:pPr>
            <a:r>
              <a:rPr lang="ja-JP" altLang="en-US"/>
              <a:t>ルート内近傍操作</a:t>
            </a:r>
            <a:endParaRPr lang="en-US" altLang="ja-JP" dirty="0"/>
          </a:p>
          <a:p>
            <a:pPr marL="457200" indent="-457200">
              <a:buFont typeface="+mj-lt"/>
              <a:buAutoNum type="arabicPeriod"/>
            </a:pPr>
            <a:r>
              <a:rPr kumimoji="1" lang="ja-JP" altLang="en-US"/>
              <a:t>ルート間近傍操作</a:t>
            </a:r>
            <a:endParaRPr kumimoji="1" lang="en-US" altLang="ja-JP" dirty="0"/>
          </a:p>
          <a:p>
            <a:pPr marL="457200" indent="-457200">
              <a:buFont typeface="+mj-lt"/>
              <a:buAutoNum type="arabicPeriod"/>
            </a:pPr>
            <a:r>
              <a:rPr lang="ja-JP" altLang="en-US"/>
              <a:t>終了条件を満たすならば解を出力</a:t>
            </a:r>
            <a:endParaRPr lang="en-US" altLang="ja-JP" dirty="0"/>
          </a:p>
          <a:p>
            <a:pPr marL="0" indent="0">
              <a:buNone/>
            </a:pPr>
            <a:r>
              <a:rPr lang="ja-JP" altLang="en-US"/>
              <a:t>       そうでないならば</a:t>
            </a:r>
            <a:r>
              <a:rPr lang="en-US" altLang="ja-JP" dirty="0"/>
              <a:t>3</a:t>
            </a:r>
            <a:r>
              <a:rPr lang="ja-JP" altLang="en-US"/>
              <a:t>に戻る</a:t>
            </a:r>
            <a:endParaRPr lang="en-US" altLang="ja-JP"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1125820" y="2766160"/>
            <a:ext cx="9603275" cy="3294576"/>
          </a:xfrm>
        </p:spPr>
        <p:txBody>
          <a:bodyPr/>
          <a:lstStyle/>
          <a:p>
            <a:pPr marL="457200" indent="-4572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457200" indent="-4572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1130270" y="2171768"/>
            <a:ext cx="9603275" cy="3564014"/>
          </a:xfrm>
        </p:spPr>
        <p:txBody>
          <a:bodyPr>
            <a:norm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1130269" y="1477940"/>
                <a:ext cx="9603275" cy="4583225"/>
              </a:xfrm>
            </p:spPr>
            <p:txBody>
              <a:bodyPr>
                <a:normAutofit/>
              </a:bodyPr>
              <a:lstStyle/>
              <a:p>
                <a:r>
                  <a:rPr lang="ja-JP" altLang="en-US"/>
                  <a:t>試行回数を</a:t>
                </a:r>
                <a14:m>
                  <m:oMath xmlns:m="http://schemas.openxmlformats.org/officeDocument/2006/math">
                    <m:r>
                      <a:rPr lang="en-US" altLang="ja-JP" b="0" i="1" smtClean="0">
                        <a:latin typeface="Cambria Math" panose="02040503050406030204" pitchFamily="18" charset="0"/>
                      </a:rPr>
                      <m:t>1000</m:t>
                    </m:r>
                  </m:oMath>
                </a14:m>
                <a:r>
                  <a:rPr lang="ja-JP" altLang="en-US"/>
                  <a:t>として、目的関数の係数は</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=5</m:t>
                    </m:r>
                    <m:r>
                      <a:rPr lang="ja-JP" altLang="en-US" i="1">
                        <a:latin typeface="Cambria Math" panose="02040503050406030204" pitchFamily="18" charset="0"/>
                        <a:ea typeface="Cambria Math" panose="02040503050406030204" pitchFamily="18" charset="0"/>
                      </a:rPr>
                      <m:t>とする</m:t>
                    </m:r>
                  </m:oMath>
                </a14:m>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1130269" y="1477940"/>
                <a:ext cx="9603275" cy="4583225"/>
              </a:xfrm>
              <a:blipFill>
                <a:blip r:embed="rId3"/>
                <a:stretch>
                  <a:fillRect l="-528"/>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948225461"/>
              </p:ext>
            </p:extLst>
          </p:nvPr>
        </p:nvGraphicFramePr>
        <p:xfrm>
          <a:off x="452500" y="2002559"/>
          <a:ext cx="10958812" cy="3805424"/>
        </p:xfrm>
        <a:graphic>
          <a:graphicData uri="http://schemas.openxmlformats.org/drawingml/2006/table">
            <a:tbl>
              <a:tblPr firstRow="1" bandRow="1">
                <a:tableStyleId>{5C22544A-7EE6-4342-B048-85BDC9FD1C3A}</a:tableStyleId>
              </a:tblPr>
              <a:tblGrid>
                <a:gridCol w="959789">
                  <a:extLst>
                    <a:ext uri="{9D8B030D-6E8A-4147-A177-3AD203B41FA5}">
                      <a16:colId xmlns:a16="http://schemas.microsoft.com/office/drawing/2014/main" val="2599965255"/>
                    </a:ext>
                  </a:extLst>
                </a:gridCol>
                <a:gridCol w="961901">
                  <a:extLst>
                    <a:ext uri="{9D8B030D-6E8A-4147-A177-3AD203B41FA5}">
                      <a16:colId xmlns:a16="http://schemas.microsoft.com/office/drawing/2014/main" val="22681179"/>
                    </a:ext>
                  </a:extLst>
                </a:gridCol>
                <a:gridCol w="902525">
                  <a:extLst>
                    <a:ext uri="{9D8B030D-6E8A-4147-A177-3AD203B41FA5}">
                      <a16:colId xmlns:a16="http://schemas.microsoft.com/office/drawing/2014/main" val="3230224282"/>
                    </a:ext>
                  </a:extLst>
                </a:gridCol>
                <a:gridCol w="1045028">
                  <a:extLst>
                    <a:ext uri="{9D8B030D-6E8A-4147-A177-3AD203B41FA5}">
                      <a16:colId xmlns:a16="http://schemas.microsoft.com/office/drawing/2014/main" val="2487091211"/>
                    </a:ext>
                  </a:extLst>
                </a:gridCol>
                <a:gridCol w="1567543">
                  <a:extLst>
                    <a:ext uri="{9D8B030D-6E8A-4147-A177-3AD203B41FA5}">
                      <a16:colId xmlns:a16="http://schemas.microsoft.com/office/drawing/2014/main" val="3222826705"/>
                    </a:ext>
                  </a:extLst>
                </a:gridCol>
                <a:gridCol w="1045029">
                  <a:extLst>
                    <a:ext uri="{9D8B030D-6E8A-4147-A177-3AD203B41FA5}">
                      <a16:colId xmlns:a16="http://schemas.microsoft.com/office/drawing/2014/main" val="2963714782"/>
                    </a:ext>
                  </a:extLst>
                </a:gridCol>
                <a:gridCol w="1639300">
                  <a:extLst>
                    <a:ext uri="{9D8B030D-6E8A-4147-A177-3AD203B41FA5}">
                      <a16:colId xmlns:a16="http://schemas.microsoft.com/office/drawing/2014/main" val="1995047944"/>
                    </a:ext>
                  </a:extLst>
                </a:gridCol>
                <a:gridCol w="1311971">
                  <a:extLst>
                    <a:ext uri="{9D8B030D-6E8A-4147-A177-3AD203B41FA5}">
                      <a16:colId xmlns:a16="http://schemas.microsoft.com/office/drawing/2014/main" val="2668350789"/>
                    </a:ext>
                  </a:extLst>
                </a:gridCol>
                <a:gridCol w="1525726">
                  <a:extLst>
                    <a:ext uri="{9D8B030D-6E8A-4147-A177-3AD203B41FA5}">
                      <a16:colId xmlns:a16="http://schemas.microsoft.com/office/drawing/2014/main" val="499439005"/>
                    </a:ext>
                  </a:extLst>
                </a:gridCol>
              </a:tblGrid>
              <a:tr h="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gridSpan="2">
                  <a:txBody>
                    <a:bodyPr/>
                    <a:lstStyle/>
                    <a:p>
                      <a:r>
                        <a:rPr kumimoji="1" lang="ja-JP" altLang="en-US"/>
                        <a:t>挿入近傍</a:t>
                      </a:r>
                      <a:endParaRPr kumimoji="1" lang="en-US" altLang="ja-JP" dirty="0"/>
                    </a:p>
                  </a:txBody>
                  <a:tcPr/>
                </a:tc>
                <a:tc hMerge="1">
                  <a:txBody>
                    <a:bodyPr/>
                    <a:lstStyle/>
                    <a:p>
                      <a:endParaRPr kumimoji="1" lang="ja-JP" altLang="en-US"/>
                    </a:p>
                  </a:txBody>
                  <a:tcPr/>
                </a:tc>
                <a:tc gridSpan="2">
                  <a:txBody>
                    <a:bodyPr/>
                    <a:lstStyle/>
                    <a:p>
                      <a:r>
                        <a:rPr kumimoji="1" lang="ja-JP" altLang="en-US"/>
                        <a:t>交換近傍</a:t>
                      </a:r>
                    </a:p>
                  </a:txBody>
                  <a:tcPr/>
                </a:tc>
                <a:tc hMerge="1">
                  <a:txBody>
                    <a:bodyPr/>
                    <a:lstStyle/>
                    <a:p>
                      <a:endParaRPr kumimoji="1" lang="ja-JP" altLang="en-US"/>
                    </a:p>
                  </a:txBody>
                  <a:tcPr/>
                </a:tc>
                <a:tc gridSpan="2">
                  <a:txBody>
                    <a:bodyPr/>
                    <a:lstStyle/>
                    <a:p>
                      <a:r>
                        <a:rPr kumimoji="1" lang="en-US" altLang="ja-JP" dirty="0"/>
                        <a:t>2</a:t>
                      </a:r>
                      <a:r>
                        <a:rPr kumimoji="1" lang="ja-JP" altLang="en-US"/>
                        <a:t>種類を交互</a:t>
                      </a:r>
                    </a:p>
                  </a:txBody>
                  <a:tcPr/>
                </a:tc>
                <a:tc hMerge="1">
                  <a:txBody>
                    <a:bodyPr/>
                    <a:lstStyle/>
                    <a:p>
                      <a:endParaRPr kumimoji="1" lang="ja-JP" altLang="en-US"/>
                    </a:p>
                  </a:txBody>
                  <a:tcPr/>
                </a:tc>
                <a:extLst>
                  <a:ext uri="{0D108BD9-81ED-4DB2-BD59-A6C34878D82A}">
                    <a16:rowId xmlns:a16="http://schemas.microsoft.com/office/drawing/2014/main" val="3113886848"/>
                  </a:ext>
                </a:extLst>
              </a:tr>
              <a:tr h="429958">
                <a:tc>
                  <a:txBody>
                    <a:bodyPr/>
                    <a:lstStyle/>
                    <a:p>
                      <a:r>
                        <a:rPr kumimoji="1" lang="ja-JP" altLang="en-US"/>
                        <a:t>問題例</a:t>
                      </a:r>
                    </a:p>
                  </a:txBody>
                  <a:tcPr/>
                </a:tc>
                <a:tc>
                  <a:txBody>
                    <a:bodyPr/>
                    <a:lstStyle/>
                    <a:p>
                      <a:r>
                        <a:rPr kumimoji="1" lang="ja-JP" altLang="en-US"/>
                        <a:t>顧客数</a:t>
                      </a:r>
                    </a:p>
                  </a:txBody>
                  <a:tcPr/>
                </a:tc>
                <a:tc>
                  <a:txBody>
                    <a:bodyPr/>
                    <a:lstStyle/>
                    <a:p>
                      <a:r>
                        <a:rPr kumimoji="1" lang="ja-JP" altLang="en-US"/>
                        <a:t>車両数</a:t>
                      </a:r>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extLst>
                  <a:ext uri="{0D108BD9-81ED-4DB2-BD59-A6C34878D82A}">
                    <a16:rowId xmlns:a16="http://schemas.microsoft.com/office/drawing/2014/main" val="3627163853"/>
                  </a:ext>
                </a:extLst>
              </a:tr>
              <a:tr h="429958">
                <a:tc>
                  <a:txBody>
                    <a:bodyPr/>
                    <a:lstStyle/>
                    <a:p>
                      <a:r>
                        <a:rPr kumimoji="1" lang="en-US" altLang="ja-JP" dirty="0"/>
                        <a:t>r1a</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endParaRPr kumimoji="1" lang="ja-JP" altLang="en-US"/>
                    </a:p>
                  </a:txBody>
                  <a:tcPr/>
                </a:tc>
                <a:tc>
                  <a:txBody>
                    <a:bodyPr/>
                    <a:lstStyle/>
                    <a:p>
                      <a:r>
                        <a:rPr kumimoji="1" lang="en-US" altLang="ja-JP" dirty="0"/>
                        <a:t>216.00</a:t>
                      </a:r>
                      <a:endParaRPr kumimoji="1" lang="ja-JP" altLang="en-US"/>
                    </a:p>
                  </a:txBody>
                  <a:tcPr/>
                </a:tc>
                <a:tc>
                  <a:txBody>
                    <a:bodyPr/>
                    <a:lstStyle/>
                    <a:p>
                      <a:r>
                        <a:rPr kumimoji="1" lang="en-US" altLang="ja-JP" dirty="0"/>
                        <a:t>2.14</a:t>
                      </a:r>
                      <a:endParaRPr kumimoji="1" lang="ja-JP" altLang="en-US"/>
                    </a:p>
                  </a:txBody>
                  <a:tcPr/>
                </a:tc>
                <a:tc>
                  <a:txBody>
                    <a:bodyPr/>
                    <a:lstStyle/>
                    <a:p>
                      <a:r>
                        <a:rPr kumimoji="1" lang="en-US" altLang="ja-JP" dirty="0"/>
                        <a:t>233.37</a:t>
                      </a:r>
                      <a:endParaRPr kumimoji="1" lang="ja-JP" altLang="en-US"/>
                    </a:p>
                  </a:txBody>
                  <a:tcPr/>
                </a:tc>
                <a:tc>
                  <a:txBody>
                    <a:bodyPr/>
                    <a:lstStyle/>
                    <a:p>
                      <a:r>
                        <a:rPr kumimoji="1" lang="en-US" altLang="ja-JP" dirty="0"/>
                        <a:t>1.72</a:t>
                      </a:r>
                      <a:endParaRPr kumimoji="1" lang="ja-JP" altLang="en-US"/>
                    </a:p>
                  </a:txBody>
                  <a:tcPr/>
                </a:tc>
                <a:tc>
                  <a:txBody>
                    <a:bodyPr/>
                    <a:lstStyle/>
                    <a:p>
                      <a:r>
                        <a:rPr kumimoji="1" lang="en-US" altLang="ja-JP" dirty="0">
                          <a:solidFill>
                            <a:srgbClr val="FF0000"/>
                          </a:solidFill>
                        </a:rPr>
                        <a:t>211.84</a:t>
                      </a:r>
                      <a:endParaRPr kumimoji="1" lang="ja-JP" altLang="en-US">
                        <a:solidFill>
                          <a:srgbClr val="FF0000"/>
                        </a:solidFill>
                      </a:endParaRPr>
                    </a:p>
                  </a:txBody>
                  <a:tcPr/>
                </a:tc>
                <a:tc>
                  <a:txBody>
                    <a:bodyPr/>
                    <a:lstStyle/>
                    <a:p>
                      <a:r>
                        <a:rPr kumimoji="1" lang="en-US" altLang="ja-JP" dirty="0"/>
                        <a:t>2.86</a:t>
                      </a:r>
                      <a:endParaRPr kumimoji="1" lang="ja-JP" altLang="en-US"/>
                    </a:p>
                  </a:txBody>
                  <a:tcPr/>
                </a:tc>
                <a:extLst>
                  <a:ext uri="{0D108BD9-81ED-4DB2-BD59-A6C34878D82A}">
                    <a16:rowId xmlns:a16="http://schemas.microsoft.com/office/drawing/2014/main" val="2386346857"/>
                  </a:ext>
                </a:extLst>
              </a:tr>
              <a:tr h="429958">
                <a:tc>
                  <a:txBody>
                    <a:bodyPr/>
                    <a:lstStyle/>
                    <a:p>
                      <a:r>
                        <a:rPr kumimoji="1" lang="en-US" altLang="ja-JP" dirty="0"/>
                        <a:t>r2a</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solidFill>
                            <a:srgbClr val="FF0000"/>
                          </a:solidFill>
                        </a:rPr>
                        <a:t>514.50</a:t>
                      </a:r>
                      <a:endParaRPr kumimoji="1" lang="ja-JP" altLang="en-US">
                        <a:solidFill>
                          <a:srgbClr val="FF0000"/>
                        </a:solidFill>
                      </a:endParaRPr>
                    </a:p>
                  </a:txBody>
                  <a:tcPr/>
                </a:tc>
                <a:tc>
                  <a:txBody>
                    <a:bodyPr/>
                    <a:lstStyle/>
                    <a:p>
                      <a:r>
                        <a:rPr kumimoji="1" lang="en-US" altLang="ja-JP" dirty="0"/>
                        <a:t>2.93</a:t>
                      </a:r>
                      <a:endParaRPr kumimoji="1" lang="ja-JP" altLang="en-US"/>
                    </a:p>
                  </a:txBody>
                  <a:tcPr/>
                </a:tc>
                <a:tc>
                  <a:txBody>
                    <a:bodyPr/>
                    <a:lstStyle/>
                    <a:p>
                      <a:r>
                        <a:rPr kumimoji="1" lang="en-US" altLang="ja-JP" dirty="0"/>
                        <a:t>566.30</a:t>
                      </a:r>
                      <a:endParaRPr kumimoji="1" lang="ja-JP" altLang="en-US"/>
                    </a:p>
                  </a:txBody>
                  <a:tcPr/>
                </a:tc>
                <a:tc>
                  <a:txBody>
                    <a:bodyPr/>
                    <a:lstStyle/>
                    <a:p>
                      <a:r>
                        <a:rPr kumimoji="1" lang="en-US" altLang="ja-JP" dirty="0"/>
                        <a:t>2.81</a:t>
                      </a:r>
                      <a:endParaRPr kumimoji="1" lang="ja-JP" altLang="en-US"/>
                    </a:p>
                  </a:txBody>
                  <a:tcPr/>
                </a:tc>
                <a:tc>
                  <a:txBody>
                    <a:bodyPr/>
                    <a:lstStyle/>
                    <a:p>
                      <a:r>
                        <a:rPr kumimoji="1" lang="en-US" altLang="ja-JP" dirty="0"/>
                        <a:t>558.18</a:t>
                      </a:r>
                      <a:endParaRPr kumimoji="1" lang="ja-JP" altLang="en-US"/>
                    </a:p>
                  </a:txBody>
                  <a:tcPr/>
                </a:tc>
                <a:tc>
                  <a:txBody>
                    <a:bodyPr/>
                    <a:lstStyle/>
                    <a:p>
                      <a:r>
                        <a:rPr kumimoji="1" lang="en-US" altLang="ja-JP" dirty="0"/>
                        <a:t>4.07</a:t>
                      </a:r>
                      <a:endParaRPr kumimoji="1" lang="ja-JP" altLang="en-US"/>
                    </a:p>
                  </a:txBody>
                  <a:tcPr/>
                </a:tc>
                <a:extLst>
                  <a:ext uri="{0D108BD9-81ED-4DB2-BD59-A6C34878D82A}">
                    <a16:rowId xmlns:a16="http://schemas.microsoft.com/office/drawing/2014/main" val="4114635442"/>
                  </a:ext>
                </a:extLst>
              </a:tr>
              <a:tr h="429958">
                <a:tc>
                  <a:txBody>
                    <a:bodyPr/>
                    <a:lstStyle/>
                    <a:p>
                      <a:r>
                        <a:rPr kumimoji="1" lang="en-US" altLang="ja-JP" dirty="0"/>
                        <a:t>r3a</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t>960.47</a:t>
                      </a:r>
                      <a:endParaRPr kumimoji="1" lang="ja-JP" altLang="en-US"/>
                    </a:p>
                  </a:txBody>
                  <a:tcPr/>
                </a:tc>
                <a:tc>
                  <a:txBody>
                    <a:bodyPr/>
                    <a:lstStyle/>
                    <a:p>
                      <a:r>
                        <a:rPr kumimoji="1" lang="en-US" altLang="ja-JP" dirty="0"/>
                        <a:t>4.91</a:t>
                      </a:r>
                      <a:endParaRPr kumimoji="1" lang="ja-JP" altLang="en-US"/>
                    </a:p>
                  </a:txBody>
                  <a:tcPr/>
                </a:tc>
                <a:tc>
                  <a:txBody>
                    <a:bodyPr/>
                    <a:lstStyle/>
                    <a:p>
                      <a:r>
                        <a:rPr kumimoji="1" lang="en-US" altLang="ja-JP" dirty="0"/>
                        <a:t>959.99</a:t>
                      </a:r>
                      <a:endParaRPr kumimoji="1" lang="ja-JP" altLang="en-US"/>
                    </a:p>
                  </a:txBody>
                  <a:tcPr/>
                </a:tc>
                <a:tc>
                  <a:txBody>
                    <a:bodyPr/>
                    <a:lstStyle/>
                    <a:p>
                      <a:r>
                        <a:rPr kumimoji="1" lang="en-US" altLang="ja-JP" dirty="0"/>
                        <a:t>4.745</a:t>
                      </a:r>
                      <a:endParaRPr kumimoji="1" lang="ja-JP" altLang="en-US"/>
                    </a:p>
                  </a:txBody>
                  <a:tcPr/>
                </a:tc>
                <a:tc>
                  <a:txBody>
                    <a:bodyPr/>
                    <a:lstStyle/>
                    <a:p>
                      <a:r>
                        <a:rPr kumimoji="1" lang="en-US" altLang="ja-JP" dirty="0">
                          <a:solidFill>
                            <a:srgbClr val="FF0000"/>
                          </a:solidFill>
                        </a:rPr>
                        <a:t>919.01</a:t>
                      </a:r>
                      <a:endParaRPr kumimoji="1" lang="ja-JP" altLang="en-US">
                        <a:solidFill>
                          <a:srgbClr val="FF0000"/>
                        </a:solidFill>
                      </a:endParaRPr>
                    </a:p>
                  </a:txBody>
                  <a:tcPr/>
                </a:tc>
                <a:tc>
                  <a:txBody>
                    <a:bodyPr/>
                    <a:lstStyle/>
                    <a:p>
                      <a:r>
                        <a:rPr kumimoji="1" lang="en-US" altLang="ja-JP" dirty="0"/>
                        <a:t>6.30</a:t>
                      </a:r>
                      <a:endParaRPr kumimoji="1" lang="ja-JP" altLang="en-US"/>
                    </a:p>
                  </a:txBody>
                  <a:tcPr/>
                </a:tc>
                <a:extLst>
                  <a:ext uri="{0D108BD9-81ED-4DB2-BD59-A6C34878D82A}">
                    <a16:rowId xmlns:a16="http://schemas.microsoft.com/office/drawing/2014/main" val="1914903201"/>
                  </a:ext>
                </a:extLst>
              </a:tr>
              <a:tr h="429958">
                <a:tc>
                  <a:txBody>
                    <a:bodyPr/>
                    <a:lstStyle/>
                    <a:p>
                      <a:r>
                        <a:rPr kumimoji="1" lang="en-US" altLang="ja-JP" dirty="0"/>
                        <a:t>r1b</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p>
                  </a:txBody>
                  <a:tcPr/>
                </a:tc>
                <a:tc>
                  <a:txBody>
                    <a:bodyPr/>
                    <a:lstStyle/>
                    <a:p>
                      <a:r>
                        <a:rPr kumimoji="1" lang="en-US" altLang="ja-JP" dirty="0">
                          <a:solidFill>
                            <a:srgbClr val="FF0000"/>
                          </a:solidFill>
                        </a:rPr>
                        <a:t>195.6</a:t>
                      </a:r>
                      <a:endParaRPr kumimoji="1" lang="ja-JP" altLang="en-US">
                        <a:solidFill>
                          <a:srgbClr val="FF0000"/>
                        </a:solidFill>
                      </a:endParaRPr>
                    </a:p>
                  </a:txBody>
                  <a:tcPr/>
                </a:tc>
                <a:tc>
                  <a:txBody>
                    <a:bodyPr/>
                    <a:lstStyle/>
                    <a:p>
                      <a:r>
                        <a:rPr kumimoji="1" lang="en-US" altLang="ja-JP" dirty="0"/>
                        <a:t>2.41</a:t>
                      </a:r>
                      <a:endParaRPr kumimoji="1" lang="ja-JP" altLang="en-US"/>
                    </a:p>
                  </a:txBody>
                  <a:tcPr/>
                </a:tc>
                <a:tc>
                  <a:txBody>
                    <a:bodyPr/>
                    <a:lstStyle/>
                    <a:p>
                      <a:r>
                        <a:rPr kumimoji="1" lang="en-US" altLang="ja-JP" dirty="0"/>
                        <a:t>209.95</a:t>
                      </a:r>
                      <a:endParaRPr kumimoji="1" lang="ja-JP" altLang="en-US"/>
                    </a:p>
                  </a:txBody>
                  <a:tcPr/>
                </a:tc>
                <a:tc>
                  <a:txBody>
                    <a:bodyPr/>
                    <a:lstStyle/>
                    <a:p>
                      <a:r>
                        <a:rPr kumimoji="1" lang="en-US" altLang="ja-JP" dirty="0"/>
                        <a:t>2.48</a:t>
                      </a:r>
                      <a:endParaRPr kumimoji="1" lang="ja-JP" altLang="en-US"/>
                    </a:p>
                  </a:txBody>
                  <a:tcPr/>
                </a:tc>
                <a:tc>
                  <a:txBody>
                    <a:bodyPr/>
                    <a:lstStyle/>
                    <a:p>
                      <a:r>
                        <a:rPr kumimoji="1" lang="en-US" altLang="ja-JP" dirty="0"/>
                        <a:t>208.88</a:t>
                      </a:r>
                      <a:endParaRPr kumimoji="1" lang="ja-JP" altLang="en-US"/>
                    </a:p>
                  </a:txBody>
                  <a:tcPr/>
                </a:tc>
                <a:tc>
                  <a:txBody>
                    <a:bodyPr/>
                    <a:lstStyle/>
                    <a:p>
                      <a:r>
                        <a:rPr kumimoji="1" lang="en-US" altLang="ja-JP" dirty="0"/>
                        <a:t>2.58</a:t>
                      </a:r>
                      <a:endParaRPr kumimoji="1" lang="ja-JP" altLang="en-US"/>
                    </a:p>
                  </a:txBody>
                  <a:tcPr/>
                </a:tc>
                <a:extLst>
                  <a:ext uri="{0D108BD9-81ED-4DB2-BD59-A6C34878D82A}">
                    <a16:rowId xmlns:a16="http://schemas.microsoft.com/office/drawing/2014/main" val="2196637440"/>
                  </a:ext>
                </a:extLst>
              </a:tr>
              <a:tr h="429958">
                <a:tc>
                  <a:txBody>
                    <a:bodyPr/>
                    <a:lstStyle/>
                    <a:p>
                      <a:r>
                        <a:rPr kumimoji="1" lang="en-US" altLang="ja-JP" dirty="0"/>
                        <a:t>r2b</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t>437.56</a:t>
                      </a:r>
                      <a:endParaRPr kumimoji="1" lang="ja-JP" altLang="en-US"/>
                    </a:p>
                  </a:txBody>
                  <a:tcPr/>
                </a:tc>
                <a:tc>
                  <a:txBody>
                    <a:bodyPr/>
                    <a:lstStyle/>
                    <a:p>
                      <a:r>
                        <a:rPr kumimoji="1" lang="en-US" altLang="ja-JP" dirty="0"/>
                        <a:t>3.34</a:t>
                      </a:r>
                      <a:endParaRPr kumimoji="1" lang="ja-JP" altLang="en-US"/>
                    </a:p>
                  </a:txBody>
                  <a:tcPr/>
                </a:tc>
                <a:tc>
                  <a:txBody>
                    <a:bodyPr/>
                    <a:lstStyle/>
                    <a:p>
                      <a:r>
                        <a:rPr kumimoji="1" lang="en-US" altLang="ja-JP" dirty="0"/>
                        <a:t>453.13</a:t>
                      </a:r>
                      <a:endParaRPr kumimoji="1" lang="ja-JP" altLang="en-US"/>
                    </a:p>
                  </a:txBody>
                  <a:tcPr/>
                </a:tc>
                <a:tc>
                  <a:txBody>
                    <a:bodyPr/>
                    <a:lstStyle/>
                    <a:p>
                      <a:r>
                        <a:rPr kumimoji="1" lang="en-US" altLang="ja-JP" dirty="0"/>
                        <a:t>3.24</a:t>
                      </a:r>
                      <a:endParaRPr kumimoji="1" lang="ja-JP" altLang="en-US"/>
                    </a:p>
                  </a:txBody>
                  <a:tcPr/>
                </a:tc>
                <a:tc>
                  <a:txBody>
                    <a:bodyPr/>
                    <a:lstStyle/>
                    <a:p>
                      <a:r>
                        <a:rPr kumimoji="1" lang="en-US" altLang="ja-JP" dirty="0">
                          <a:solidFill>
                            <a:srgbClr val="FF0000"/>
                          </a:solidFill>
                        </a:rPr>
                        <a:t>432.22</a:t>
                      </a:r>
                      <a:endParaRPr kumimoji="1" lang="ja-JP" altLang="en-US">
                        <a:solidFill>
                          <a:srgbClr val="FF0000"/>
                        </a:solidFill>
                      </a:endParaRPr>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689505874"/>
                  </a:ext>
                </a:extLst>
              </a:tr>
              <a:tr h="429958">
                <a:tc>
                  <a:txBody>
                    <a:bodyPr/>
                    <a:lstStyle/>
                    <a:p>
                      <a:r>
                        <a:rPr kumimoji="1" lang="en-US" altLang="ja-JP" dirty="0"/>
                        <a:t>r3b</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solidFill>
                            <a:srgbClr val="FF0000"/>
                          </a:solidFill>
                        </a:rPr>
                        <a:t>921.74</a:t>
                      </a:r>
                      <a:endParaRPr kumimoji="1" lang="ja-JP" altLang="en-US">
                        <a:solidFill>
                          <a:srgbClr val="FF0000"/>
                        </a:solidFill>
                      </a:endParaRPr>
                    </a:p>
                  </a:txBody>
                  <a:tcPr/>
                </a:tc>
                <a:tc>
                  <a:txBody>
                    <a:bodyPr/>
                    <a:lstStyle/>
                    <a:p>
                      <a:r>
                        <a:rPr kumimoji="1" lang="en-US" altLang="ja-JP" dirty="0"/>
                        <a:t>4.65</a:t>
                      </a:r>
                      <a:endParaRPr kumimoji="1" lang="ja-JP" altLang="en-US"/>
                    </a:p>
                  </a:txBody>
                  <a:tcPr/>
                </a:tc>
                <a:tc>
                  <a:txBody>
                    <a:bodyPr/>
                    <a:lstStyle/>
                    <a:p>
                      <a:r>
                        <a:rPr kumimoji="1" lang="en-US" altLang="ja-JP" dirty="0"/>
                        <a:t>1031.66</a:t>
                      </a:r>
                      <a:endParaRPr kumimoji="1" lang="ja-JP" altLang="en-US"/>
                    </a:p>
                  </a:txBody>
                  <a:tcPr/>
                </a:tc>
                <a:tc>
                  <a:txBody>
                    <a:bodyPr/>
                    <a:lstStyle/>
                    <a:p>
                      <a:r>
                        <a:rPr kumimoji="1" lang="en-US" altLang="ja-JP" dirty="0"/>
                        <a:t>4.71</a:t>
                      </a:r>
                      <a:endParaRPr kumimoji="1" lang="ja-JP" altLang="en-US"/>
                    </a:p>
                  </a:txBody>
                  <a:tcPr/>
                </a:tc>
                <a:tc>
                  <a:txBody>
                    <a:bodyPr/>
                    <a:lstStyle/>
                    <a:p>
                      <a:r>
                        <a:rPr kumimoji="1" lang="en-US" altLang="ja-JP" dirty="0"/>
                        <a:t>923.22</a:t>
                      </a:r>
                      <a:endParaRPr kumimoji="1" lang="ja-JP" altLang="en-US"/>
                    </a:p>
                  </a:txBody>
                  <a:tcPr/>
                </a:tc>
                <a:tc>
                  <a:txBody>
                    <a:bodyPr/>
                    <a:lstStyle/>
                    <a:p>
                      <a:r>
                        <a:rPr kumimoji="1" lang="en-US" altLang="ja-JP" dirty="0"/>
                        <a:t>6.07</a:t>
                      </a:r>
                      <a:endParaRPr kumimoji="1" lang="ja-JP" altLang="en-US"/>
                    </a:p>
                  </a:txBody>
                  <a:tcPr/>
                </a:tc>
                <a:extLst>
                  <a:ext uri="{0D108BD9-81ED-4DB2-BD59-A6C34878D82A}">
                    <a16:rowId xmlns:a16="http://schemas.microsoft.com/office/drawing/2014/main" val="3441054723"/>
                  </a:ext>
                </a:extLst>
              </a:tr>
              <a:tr h="429958">
                <a:tc>
                  <a:txBody>
                    <a:bodyPr/>
                    <a:lstStyle/>
                    <a:p>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r>
                        <a:rPr kumimoji="1" lang="en-US" altLang="ja-JP" dirty="0"/>
                        <a:t>3.40</a:t>
                      </a:r>
                      <a:endParaRPr kumimoji="1" lang="ja-JP" altLang="en-US"/>
                    </a:p>
                  </a:txBody>
                  <a:tcPr/>
                </a:tc>
                <a:tc>
                  <a:txBody>
                    <a:bodyPr/>
                    <a:lstStyle/>
                    <a:p>
                      <a:endParaRPr kumimoji="1" lang="ja-JP" altLang="en-US"/>
                    </a:p>
                  </a:txBody>
                  <a:tcPr/>
                </a:tc>
                <a:tc>
                  <a:txBody>
                    <a:bodyPr/>
                    <a:lstStyle/>
                    <a:p>
                      <a:r>
                        <a:rPr kumimoji="1" lang="en-US" altLang="ja-JP" dirty="0"/>
                        <a:t>3.28</a:t>
                      </a:r>
                      <a:endParaRPr kumimoji="1" lang="ja-JP" altLang="en-US"/>
                    </a:p>
                  </a:txBody>
                  <a:tcPr/>
                </a:tc>
                <a:tc>
                  <a:txBody>
                    <a:bodyPr/>
                    <a:lstStyle/>
                    <a:p>
                      <a:endParaRPr kumimoji="1" lang="ja-JP" altLang="en-US"/>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2586831258"/>
                  </a:ext>
                </a:extLst>
              </a:tr>
            </a:tbl>
          </a:graphicData>
        </a:graphic>
      </p:graphicFrame>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lnSpcReduction="10000"/>
          </a:bodyPr>
          <a:lstStyle/>
          <a:p>
            <a:r>
              <a:rPr kumimoji="1" lang="ja-JP" altLang="en-US" sz="2400"/>
              <a:t>研究背景</a:t>
            </a:r>
            <a:endParaRPr kumimoji="1" lang="en-US" altLang="ja-JP" sz="2400" dirty="0"/>
          </a:p>
          <a:p>
            <a:r>
              <a:rPr lang="ja-JP" altLang="en-US" sz="2400"/>
              <a:t>乗合タクシー</a:t>
            </a:r>
            <a:r>
              <a:rPr kumimoji="1" lang="ja-JP" altLang="en-US" sz="2400"/>
              <a:t>問題</a:t>
            </a:r>
            <a:endParaRPr kumimoji="1" lang="en-US" altLang="ja-JP" sz="2400" dirty="0"/>
          </a:p>
          <a:p>
            <a:r>
              <a:rPr lang="ja-JP" altLang="en-US" sz="2400"/>
              <a:t>問題定義</a:t>
            </a:r>
            <a:endParaRPr lang="en-US" altLang="ja-JP" sz="2400" dirty="0"/>
          </a:p>
          <a:p>
            <a:r>
              <a:rPr lang="ja-JP" altLang="en-US" sz="2400"/>
              <a:t>提案手法</a:t>
            </a:r>
            <a:endParaRPr lang="en-US" altLang="ja-JP" sz="2400" dirty="0"/>
          </a:p>
          <a:p>
            <a:r>
              <a:rPr lang="ja-JP" altLang="en-US" sz="2400"/>
              <a:t>計算実験の結果</a:t>
            </a:r>
            <a:endParaRPr lang="en-US" altLang="ja-JP" sz="2400" dirty="0"/>
          </a:p>
          <a:p>
            <a:r>
              <a:rPr lang="ja-JP" altLang="en-US" sz="2400"/>
              <a:t>まとめと今後の研究計画</a:t>
            </a:r>
            <a:endParaRPr lang="en-US" altLang="ja-JP" sz="24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en-US" altLang="ja-JP" dirty="0" err="1"/>
                  <a:t>Cordeau</a:t>
                </a:r>
                <a:r>
                  <a:rPr lang="ja-JP" altLang="en-US"/>
                  <a:t>らの</a:t>
                </a:r>
                <a:r>
                  <a:rPr kumimoji="1" lang="ja-JP" altLang="en-US"/>
                  <a:t>先行研究との解の精度を比較した。</a:t>
                </a:r>
                <a:endParaRPr kumimoji="1" lang="en-US" altLang="ja-JP" dirty="0"/>
              </a:p>
              <a:p>
                <a:r>
                  <a:rPr lang="ja-JP" altLang="en-US"/>
                  <a:t>先行研究は挿入近傍の探索回数が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blipFill>
                <a:blip r:embed="rId2"/>
                <a:stretch>
                  <a:fillRect l="-528" r="-13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2893833777"/>
              </p:ext>
            </p:extLst>
          </p:nvPr>
        </p:nvGraphicFramePr>
        <p:xfrm>
          <a:off x="498764" y="816709"/>
          <a:ext cx="10794669" cy="5121894"/>
        </p:xfrm>
        <a:graphic>
          <a:graphicData uri="http://schemas.openxmlformats.org/drawingml/2006/table">
            <a:tbl>
              <a:tblPr firstRow="1" bandRow="1">
                <a:tableStyleId>{5C22544A-7EE6-4342-B048-85BDC9FD1C3A}</a:tableStyleId>
              </a:tblPr>
              <a:tblGrid>
                <a:gridCol w="1159660">
                  <a:extLst>
                    <a:ext uri="{9D8B030D-6E8A-4147-A177-3AD203B41FA5}">
                      <a16:colId xmlns:a16="http://schemas.microsoft.com/office/drawing/2014/main" val="3067472456"/>
                    </a:ext>
                  </a:extLst>
                </a:gridCol>
                <a:gridCol w="1045207">
                  <a:extLst>
                    <a:ext uri="{9D8B030D-6E8A-4147-A177-3AD203B41FA5}">
                      <a16:colId xmlns:a16="http://schemas.microsoft.com/office/drawing/2014/main" val="2482243895"/>
                    </a:ext>
                  </a:extLst>
                </a:gridCol>
                <a:gridCol w="1108172">
                  <a:extLst>
                    <a:ext uri="{9D8B030D-6E8A-4147-A177-3AD203B41FA5}">
                      <a16:colId xmlns:a16="http://schemas.microsoft.com/office/drawing/2014/main" val="1348079041"/>
                    </a:ext>
                  </a:extLst>
                </a:gridCol>
                <a:gridCol w="1281445">
                  <a:extLst>
                    <a:ext uri="{9D8B030D-6E8A-4147-A177-3AD203B41FA5}">
                      <a16:colId xmlns:a16="http://schemas.microsoft.com/office/drawing/2014/main" val="2295132505"/>
                    </a:ext>
                  </a:extLst>
                </a:gridCol>
                <a:gridCol w="1351810">
                  <a:extLst>
                    <a:ext uri="{9D8B030D-6E8A-4147-A177-3AD203B41FA5}">
                      <a16:colId xmlns:a16="http://schemas.microsoft.com/office/drawing/2014/main" val="3700408153"/>
                    </a:ext>
                  </a:extLst>
                </a:gridCol>
                <a:gridCol w="1064937">
                  <a:extLst>
                    <a:ext uri="{9D8B030D-6E8A-4147-A177-3AD203B41FA5}">
                      <a16:colId xmlns:a16="http://schemas.microsoft.com/office/drawing/2014/main" val="2489046969"/>
                    </a:ext>
                  </a:extLst>
                </a:gridCol>
                <a:gridCol w="1420249">
                  <a:extLst>
                    <a:ext uri="{9D8B030D-6E8A-4147-A177-3AD203B41FA5}">
                      <a16:colId xmlns:a16="http://schemas.microsoft.com/office/drawing/2014/main" val="4233022040"/>
                    </a:ext>
                  </a:extLst>
                </a:gridCol>
                <a:gridCol w="709625">
                  <a:extLst>
                    <a:ext uri="{9D8B030D-6E8A-4147-A177-3AD203B41FA5}">
                      <a16:colId xmlns:a16="http://schemas.microsoft.com/office/drawing/2014/main" val="4036047598"/>
                    </a:ext>
                  </a:extLst>
                </a:gridCol>
                <a:gridCol w="1653564">
                  <a:extLst>
                    <a:ext uri="{9D8B030D-6E8A-4147-A177-3AD203B41FA5}">
                      <a16:colId xmlns:a16="http://schemas.microsoft.com/office/drawing/2014/main" val="1447902104"/>
                    </a:ext>
                  </a:extLst>
                </a:gridCol>
              </a:tblGrid>
              <a:tr h="402574">
                <a:tc>
                  <a:txBody>
                    <a:bodyPr/>
                    <a:lstStyle/>
                    <a:p>
                      <a:endParaRPr kumimoji="1" lang="ja-JP" altLang="en-US"/>
                    </a:p>
                  </a:txBody>
                  <a:tcPr/>
                </a:tc>
                <a:tc gridSpan="2">
                  <a:txBody>
                    <a:bodyPr/>
                    <a:lstStyle/>
                    <a:p>
                      <a:pPr algn="ctr"/>
                      <a:r>
                        <a:rPr kumimoji="1" lang="en-US" altLang="ja-JP" dirty="0"/>
                        <a:t>Size </a:t>
                      </a:r>
                      <a:endParaRPr kumimoji="1" lang="ja-JP" altLang="en-US"/>
                    </a:p>
                  </a:txBody>
                  <a:tcPr/>
                </a:tc>
                <a:tc hMerge="1">
                  <a:txBody>
                    <a:bodyPr/>
                    <a:lstStyle/>
                    <a:p>
                      <a:endParaRPr kumimoji="1" lang="ja-JP" altLang="en-US"/>
                    </a:p>
                  </a:txBody>
                  <a:tcPr/>
                </a:tc>
                <a:tc gridSpan="5">
                  <a:txBody>
                    <a:bodyPr/>
                    <a:lstStyle/>
                    <a:p>
                      <a:pPr algn="ctr"/>
                      <a:r>
                        <a:rPr kumimoji="1" lang="ja-JP" altLang="en-US"/>
                        <a:t>本研究</a:t>
                      </a:r>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a:t>既存研究</a:t>
                      </a:r>
                    </a:p>
                  </a:txBody>
                  <a:tcPr/>
                </a:tc>
                <a:extLst>
                  <a:ext uri="{0D108BD9-81ED-4DB2-BD59-A6C34878D82A}">
                    <a16:rowId xmlns:a16="http://schemas.microsoft.com/office/drawing/2014/main" val="213501601"/>
                  </a:ext>
                </a:extLst>
              </a:tr>
              <a:tr h="370840">
                <a:tc>
                  <a:txBody>
                    <a:bodyPr/>
                    <a:lstStyle/>
                    <a:p>
                      <a:pPr algn="ctr"/>
                      <a:r>
                        <a:rPr kumimoji="1" lang="ja-JP" altLang="en-US"/>
                        <a:t>問題例</a:t>
                      </a:r>
                    </a:p>
                  </a:txBody>
                  <a:tcPr/>
                </a:tc>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ルートの長さ</a:t>
                      </a:r>
                    </a:p>
                  </a:txBody>
                  <a:tcPr/>
                </a:tc>
                <a:tc>
                  <a:txBody>
                    <a:bodyPr/>
                    <a:lstStyle/>
                    <a:p>
                      <a:pPr algn="ctr"/>
                      <a:r>
                        <a:rPr kumimoji="1" lang="ja-JP" altLang="en-US"/>
                        <a:t>ペナルティ</a:t>
                      </a:r>
                    </a:p>
                  </a:txBody>
                  <a:tcPr/>
                </a:tc>
                <a:tc>
                  <a:txBody>
                    <a:bodyPr/>
                    <a:lstStyle/>
                    <a:p>
                      <a:pPr algn="ctr"/>
                      <a:r>
                        <a:rPr kumimoji="1" lang="en-US" altLang="ja-JP" dirty="0"/>
                        <a:t>GAP(%)</a:t>
                      </a:r>
                      <a:endParaRPr kumimoji="1" lang="ja-JP" altLang="en-US"/>
                    </a:p>
                  </a:txBody>
                  <a:tcPr/>
                </a:tc>
                <a:tc>
                  <a:txBody>
                    <a:bodyPr/>
                    <a:lstStyle/>
                    <a:p>
                      <a:pPr algn="ctr"/>
                      <a:r>
                        <a:rPr kumimoji="1" lang="ja-JP" altLang="en-US"/>
                        <a:t>挿入近傍の</a:t>
                      </a:r>
                      <a:endParaRPr kumimoji="1" lang="en-US" altLang="ja-JP" dirty="0"/>
                    </a:p>
                    <a:p>
                      <a:pPr algn="ctr"/>
                      <a:r>
                        <a:rPr kumimoji="1" lang="ja-JP" altLang="en-US"/>
                        <a:t>探索回数</a:t>
                      </a:r>
                    </a:p>
                  </a:txBody>
                  <a:tcPr/>
                </a:tc>
                <a:tc>
                  <a:txBody>
                    <a:bodyPr/>
                    <a:lstStyle/>
                    <a:p>
                      <a:pPr algn="ctr"/>
                      <a:r>
                        <a:rPr kumimoji="1" lang="ja-JP" altLang="en-US"/>
                        <a:t>改善回数</a:t>
                      </a:r>
                    </a:p>
                  </a:txBody>
                  <a:tcPr/>
                </a:tc>
                <a:tc>
                  <a:txBody>
                    <a:bodyPr/>
                    <a:lstStyle/>
                    <a:p>
                      <a:pPr algn="ctr"/>
                      <a:r>
                        <a:rPr kumimoji="1" lang="ja-JP" altLang="en-US"/>
                        <a:t>値</a:t>
                      </a:r>
                    </a:p>
                  </a:txBody>
                  <a:tcPr/>
                </a:tc>
                <a:extLst>
                  <a:ext uri="{0D108BD9-81ED-4DB2-BD59-A6C34878D82A}">
                    <a16:rowId xmlns:a16="http://schemas.microsoft.com/office/drawing/2014/main" val="4000060795"/>
                  </a:ext>
                </a:extLst>
              </a:tr>
              <a:tr h="370840">
                <a:tc>
                  <a:txBody>
                    <a:bodyPr/>
                    <a:lstStyle/>
                    <a:p>
                      <a:pPr algn="ctr"/>
                      <a:r>
                        <a:rPr kumimoji="1" lang="en-US" altLang="ja-JP" dirty="0"/>
                        <a:t>r1a</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219.27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15.2</a:t>
                      </a:r>
                      <a:endParaRPr kumimoji="1" lang="ja-JP" altLang="en-US"/>
                    </a:p>
                  </a:txBody>
                  <a:tcPr anchor="ctr"/>
                </a:tc>
                <a:tc>
                  <a:txBody>
                    <a:bodyPr/>
                    <a:lstStyle/>
                    <a:p>
                      <a:pPr algn="r"/>
                      <a:r>
                        <a:rPr kumimoji="1" lang="en-US" altLang="ja-JP" dirty="0"/>
                        <a:t>72</a:t>
                      </a:r>
                      <a:endParaRPr kumimoji="1" lang="ja-JP" altLang="en-US"/>
                    </a:p>
                  </a:txBody>
                  <a:tcPr anchor="ctr"/>
                </a:tc>
                <a:tc>
                  <a:txBody>
                    <a:bodyPr/>
                    <a:lstStyle/>
                    <a:p>
                      <a:pPr algn="r"/>
                      <a:r>
                        <a:rPr kumimoji="1" lang="en-US" altLang="ja-JP" dirty="0"/>
                        <a:t>5</a:t>
                      </a:r>
                      <a:endParaRPr kumimoji="1" lang="ja-JP" altLang="en-US"/>
                    </a:p>
                  </a:txBody>
                  <a:tcPr anchor="ctr"/>
                </a:tc>
                <a:tc>
                  <a:txBody>
                    <a:bodyPr/>
                    <a:lstStyle/>
                    <a:p>
                      <a:pPr algn="r"/>
                      <a:r>
                        <a:rPr kumimoji="1" lang="en-US" altLang="ja-JP" dirty="0"/>
                        <a:t>190.02</a:t>
                      </a:r>
                      <a:endParaRPr kumimoji="1" lang="ja-JP" altLang="en-US"/>
                    </a:p>
                  </a:txBody>
                  <a:tcPr anchor="ctr"/>
                </a:tc>
                <a:extLst>
                  <a:ext uri="{0D108BD9-81ED-4DB2-BD59-A6C34878D82A}">
                    <a16:rowId xmlns:a16="http://schemas.microsoft.com/office/drawing/2014/main" val="1352873157"/>
                  </a:ext>
                </a:extLst>
              </a:tr>
              <a:tr h="370840">
                <a:tc>
                  <a:txBody>
                    <a:bodyPr/>
                    <a:lstStyle/>
                    <a:p>
                      <a:pPr algn="ctr"/>
                      <a:r>
                        <a:rPr kumimoji="1" lang="en-US" altLang="ja-JP" dirty="0"/>
                        <a:t>r2a</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solidFill>
                            <a:schemeClr val="tx1"/>
                          </a:solidFill>
                        </a:rPr>
                        <a:t>431.61</a:t>
                      </a:r>
                      <a:endParaRPr kumimoji="1" lang="ja-JP" altLang="en-US">
                        <a:solidFill>
                          <a:schemeClr val="tx1"/>
                        </a:solidFill>
                      </a:endParaRPr>
                    </a:p>
                  </a:txBody>
                  <a:tcPr anchor="ctr"/>
                </a:tc>
                <a:tc>
                  <a:txBody>
                    <a:bodyPr/>
                    <a:lstStyle/>
                    <a:p>
                      <a:pPr algn="r"/>
                      <a:r>
                        <a:rPr kumimoji="1" lang="en-US" altLang="ja-JP" dirty="0">
                          <a:solidFill>
                            <a:schemeClr val="tx1"/>
                          </a:solidFill>
                        </a:rPr>
                        <a:t>0.02</a:t>
                      </a:r>
                      <a:endParaRPr kumimoji="1" lang="ja-JP" altLang="en-US">
                        <a:solidFill>
                          <a:schemeClr val="tx1"/>
                        </a:solidFill>
                      </a:endParaRPr>
                    </a:p>
                  </a:txBody>
                  <a:tcPr anchor="ctr"/>
                </a:tc>
                <a:tc>
                  <a:txBody>
                    <a:bodyPr/>
                    <a:lstStyle/>
                    <a:p>
                      <a:pPr algn="r"/>
                      <a:r>
                        <a:rPr kumimoji="1" lang="en-US" altLang="ja-JP" dirty="0"/>
                        <a:t>42.6</a:t>
                      </a:r>
                      <a:endParaRPr kumimoji="1" lang="ja-JP" altLang="en-US"/>
                    </a:p>
                  </a:txBody>
                  <a:tcPr anchor="ctr"/>
                </a:tc>
                <a:tc>
                  <a:txBody>
                    <a:bodyPr/>
                    <a:lstStyle/>
                    <a:p>
                      <a:pPr algn="r"/>
                      <a:r>
                        <a:rPr kumimoji="1" lang="en-US" altLang="ja-JP" dirty="0"/>
                        <a:t>240</a:t>
                      </a:r>
                      <a:endParaRPr kumimoji="1" lang="ja-JP" altLang="en-US"/>
                    </a:p>
                  </a:txBody>
                  <a:tcPr anchor="ctr"/>
                </a:tc>
                <a:tc>
                  <a:txBody>
                    <a:bodyPr/>
                    <a:lstStyle/>
                    <a:p>
                      <a:pPr algn="r"/>
                      <a:r>
                        <a:rPr kumimoji="1" lang="en-US" altLang="ja-JP" dirty="0"/>
                        <a:t>32</a:t>
                      </a:r>
                      <a:endParaRPr kumimoji="1" lang="ja-JP" altLang="en-US"/>
                    </a:p>
                  </a:txBody>
                  <a:tcPr anchor="ctr"/>
                </a:tc>
                <a:tc>
                  <a:txBody>
                    <a:bodyPr/>
                    <a:lstStyle/>
                    <a:p>
                      <a:pPr algn="r"/>
                      <a:r>
                        <a:rPr kumimoji="1" lang="en-US" altLang="ja-JP" dirty="0"/>
                        <a:t>302.08</a:t>
                      </a:r>
                      <a:endParaRPr kumimoji="1" lang="ja-JP" altLang="en-US"/>
                    </a:p>
                  </a:txBody>
                  <a:tcPr anchor="ctr"/>
                </a:tc>
                <a:extLst>
                  <a:ext uri="{0D108BD9-81ED-4DB2-BD59-A6C34878D82A}">
                    <a16:rowId xmlns:a16="http://schemas.microsoft.com/office/drawing/2014/main" val="4023180184"/>
                  </a:ext>
                </a:extLst>
              </a:tr>
              <a:tr h="370840">
                <a:tc>
                  <a:txBody>
                    <a:bodyPr/>
                    <a:lstStyle/>
                    <a:p>
                      <a:pPr algn="ctr"/>
                      <a:r>
                        <a:rPr kumimoji="1" lang="en-US" altLang="ja-JP" dirty="0"/>
                        <a:t>r3a</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chemeClr val="tx1"/>
                          </a:solidFill>
                        </a:rPr>
                        <a:t>779.04</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46.4</a:t>
                      </a:r>
                      <a:endParaRPr kumimoji="1" lang="ja-JP" altLang="en-US"/>
                    </a:p>
                  </a:txBody>
                  <a:tcPr anchor="ctr"/>
                </a:tc>
                <a:tc>
                  <a:txBody>
                    <a:bodyPr/>
                    <a:lstStyle/>
                    <a:p>
                      <a:pPr algn="r"/>
                      <a:r>
                        <a:rPr kumimoji="1" lang="en-US" altLang="ja-JP" dirty="0"/>
                        <a:t>504</a:t>
                      </a:r>
                      <a:endParaRPr kumimoji="1" lang="ja-JP" altLang="en-US"/>
                    </a:p>
                  </a:txBody>
                  <a:tcPr anchor="ctr"/>
                </a:tc>
                <a:tc>
                  <a:txBody>
                    <a:bodyPr/>
                    <a:lstStyle/>
                    <a:p>
                      <a:pPr algn="r"/>
                      <a:r>
                        <a:rPr kumimoji="1" lang="en-US" altLang="ja-JP" dirty="0"/>
                        <a:t>41</a:t>
                      </a:r>
                      <a:endParaRPr kumimoji="1" lang="ja-JP" altLang="en-US"/>
                    </a:p>
                  </a:txBody>
                  <a:tcPr anchor="ctr"/>
                </a:tc>
                <a:tc>
                  <a:txBody>
                    <a:bodyPr/>
                    <a:lstStyle/>
                    <a:p>
                      <a:pPr algn="r"/>
                      <a:r>
                        <a:rPr kumimoji="1" lang="en-US" altLang="ja-JP" dirty="0"/>
                        <a:t>532.08</a:t>
                      </a:r>
                      <a:endParaRPr kumimoji="1" lang="ja-JP" altLang="en-US"/>
                    </a:p>
                  </a:txBody>
                  <a:tcPr anchor="ctr"/>
                </a:tc>
                <a:extLst>
                  <a:ext uri="{0D108BD9-81ED-4DB2-BD59-A6C34878D82A}">
                    <a16:rowId xmlns:a16="http://schemas.microsoft.com/office/drawing/2014/main" val="2257345316"/>
                  </a:ext>
                </a:extLst>
              </a:tr>
              <a:tr h="370840">
                <a:tc>
                  <a:txBody>
                    <a:bodyPr/>
                    <a:lstStyle/>
                    <a:p>
                      <a:pPr algn="ctr"/>
                      <a:r>
                        <a:rPr kumimoji="1" lang="en-US" altLang="ja-JP" dirty="0"/>
                        <a:t>r4a</a:t>
                      </a:r>
                      <a:endParaRPr kumimoji="1" lang="ja-JP" altLang="en-US"/>
                    </a:p>
                  </a:txBody>
                  <a:tcPr/>
                </a:tc>
                <a:tc>
                  <a:txBody>
                    <a:bodyPr/>
                    <a:lstStyle/>
                    <a:p>
                      <a:pPr algn="ctr"/>
                      <a:r>
                        <a:rPr kumimoji="1" lang="en-US" altLang="ja-JP" dirty="0"/>
                        <a:t>96</a:t>
                      </a:r>
                    </a:p>
                  </a:txBody>
                  <a:tcPr/>
                </a:tc>
                <a:tc>
                  <a:txBody>
                    <a:bodyPr/>
                    <a:lstStyle/>
                    <a:p>
                      <a:pPr algn="ctr"/>
                      <a:r>
                        <a:rPr kumimoji="1" lang="en-US" altLang="ja-JP" dirty="0"/>
                        <a:t>9</a:t>
                      </a:r>
                      <a:endParaRPr kumimoji="1" lang="ja-JP" altLang="en-US"/>
                    </a:p>
                  </a:txBody>
                  <a:tcPr/>
                </a:tc>
                <a:tc>
                  <a:txBody>
                    <a:bodyPr/>
                    <a:lstStyle/>
                    <a:p>
                      <a:pPr algn="r"/>
                      <a:r>
                        <a:rPr kumimoji="1" lang="en-US" altLang="ja-JP" dirty="0"/>
                        <a:t>836.76</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45.9</a:t>
                      </a:r>
                      <a:endParaRPr kumimoji="1" lang="ja-JP" altLang="en-US"/>
                    </a:p>
                  </a:txBody>
                  <a:tcPr anchor="ctr"/>
                </a:tc>
                <a:tc>
                  <a:txBody>
                    <a:bodyPr/>
                    <a:lstStyle/>
                    <a:p>
                      <a:pPr algn="r"/>
                      <a:r>
                        <a:rPr kumimoji="1" lang="en-US" altLang="ja-JP" dirty="0"/>
                        <a:t>864</a:t>
                      </a:r>
                      <a:endParaRPr kumimoji="1" lang="ja-JP" altLang="en-US"/>
                    </a:p>
                  </a:txBody>
                  <a:tcPr anchor="ctr"/>
                </a:tc>
                <a:tc>
                  <a:txBody>
                    <a:bodyPr/>
                    <a:lstStyle/>
                    <a:p>
                      <a:pPr algn="r"/>
                      <a:r>
                        <a:rPr kumimoji="1" lang="en-US" altLang="ja-JP" dirty="0"/>
                        <a:t>61</a:t>
                      </a:r>
                      <a:endParaRPr kumimoji="1" lang="ja-JP" altLang="en-US"/>
                    </a:p>
                  </a:txBody>
                  <a:tcPr anchor="ctr"/>
                </a:tc>
                <a:tc>
                  <a:txBody>
                    <a:bodyPr/>
                    <a:lstStyle/>
                    <a:p>
                      <a:pPr algn="r"/>
                      <a:r>
                        <a:rPr kumimoji="1" lang="en-US" altLang="ja-JP" dirty="0"/>
                        <a:t>572.68</a:t>
                      </a:r>
                      <a:endParaRPr kumimoji="1" lang="ja-JP" altLang="en-US"/>
                    </a:p>
                  </a:txBody>
                  <a:tcPr anchor="ctr"/>
                </a:tc>
                <a:extLst>
                  <a:ext uri="{0D108BD9-81ED-4DB2-BD59-A6C34878D82A}">
                    <a16:rowId xmlns:a16="http://schemas.microsoft.com/office/drawing/2014/main" val="3872839470"/>
                  </a:ext>
                </a:extLst>
              </a:tr>
              <a:tr h="370840">
                <a:tc>
                  <a:txBody>
                    <a:bodyPr/>
                    <a:lstStyle/>
                    <a:p>
                      <a:pPr algn="ctr"/>
                      <a:r>
                        <a:rPr kumimoji="1" lang="en-US" altLang="ja-JP" dirty="0"/>
                        <a:t>r5a</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chemeClr val="tx1"/>
                          </a:solidFill>
                        </a:rPr>
                        <a:t>915.14</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43.6</a:t>
                      </a:r>
                      <a:endParaRPr kumimoji="1" lang="ja-JP" altLang="en-US"/>
                    </a:p>
                  </a:txBody>
                  <a:tcPr anchor="ctr"/>
                </a:tc>
                <a:tc>
                  <a:txBody>
                    <a:bodyPr/>
                    <a:lstStyle/>
                    <a:p>
                      <a:pPr algn="r"/>
                      <a:r>
                        <a:rPr kumimoji="1" lang="en-US" altLang="ja-JP" dirty="0"/>
                        <a:t>1320</a:t>
                      </a:r>
                      <a:endParaRPr kumimoji="1" lang="ja-JP" altLang="en-US"/>
                    </a:p>
                  </a:txBody>
                  <a:tcPr anchor="ctr"/>
                </a:tc>
                <a:tc>
                  <a:txBody>
                    <a:bodyPr/>
                    <a:lstStyle/>
                    <a:p>
                      <a:pPr algn="r"/>
                      <a:r>
                        <a:rPr kumimoji="1" lang="en-US" altLang="ja-JP" dirty="0"/>
                        <a:t>110</a:t>
                      </a:r>
                      <a:endParaRPr kumimoji="1" lang="ja-JP" altLang="en-US"/>
                    </a:p>
                  </a:txBody>
                  <a:tcPr anchor="ctr"/>
                </a:tc>
                <a:tc>
                  <a:txBody>
                    <a:bodyPr/>
                    <a:lstStyle/>
                    <a:p>
                      <a:pPr algn="r"/>
                      <a:r>
                        <a:rPr kumimoji="1" lang="en-US" altLang="ja-JP" dirty="0"/>
                        <a:t>636.97</a:t>
                      </a:r>
                      <a:endParaRPr kumimoji="1" lang="ja-JP" altLang="en-US"/>
                    </a:p>
                  </a:txBody>
                  <a:tcPr anchor="ctr"/>
                </a:tc>
                <a:extLst>
                  <a:ext uri="{0D108BD9-81ED-4DB2-BD59-A6C34878D82A}">
                    <a16:rowId xmlns:a16="http://schemas.microsoft.com/office/drawing/2014/main" val="249719379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r1b</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208.56</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26.4</a:t>
                      </a:r>
                      <a:endParaRPr kumimoji="1" lang="ja-JP" altLang="en-US"/>
                    </a:p>
                  </a:txBody>
                  <a:tcPr anchor="ctr"/>
                </a:tc>
                <a:tc>
                  <a:txBody>
                    <a:bodyPr/>
                    <a:lstStyle/>
                    <a:p>
                      <a:pPr algn="r"/>
                      <a:r>
                        <a:rPr kumimoji="1" lang="en-US" altLang="ja-JP" dirty="0"/>
                        <a:t>72</a:t>
                      </a:r>
                      <a:endParaRPr kumimoji="1" lang="ja-JP" altLang="en-US"/>
                    </a:p>
                  </a:txBody>
                  <a:tcPr anchor="ctr"/>
                </a:tc>
                <a:tc>
                  <a:txBody>
                    <a:bodyPr/>
                    <a:lstStyle/>
                    <a:p>
                      <a:pPr algn="r"/>
                      <a:r>
                        <a:rPr kumimoji="1" lang="en-US" altLang="ja-JP" dirty="0"/>
                        <a:t>16</a:t>
                      </a:r>
                      <a:endParaRPr kumimoji="1" lang="ja-JP" altLang="en-US"/>
                    </a:p>
                  </a:txBody>
                  <a:tcPr anchor="ctr"/>
                </a:tc>
                <a:tc>
                  <a:txBody>
                    <a:bodyPr/>
                    <a:lstStyle/>
                    <a:p>
                      <a:pPr algn="r"/>
                      <a:r>
                        <a:rPr kumimoji="1" lang="en-US" altLang="ja-JP" dirty="0"/>
                        <a:t>164.46</a:t>
                      </a:r>
                      <a:endParaRPr kumimoji="1" lang="ja-JP" altLang="en-US"/>
                    </a:p>
                  </a:txBody>
                  <a:tcPr anchor="ctr"/>
                </a:tc>
                <a:extLst>
                  <a:ext uri="{0D108BD9-81ED-4DB2-BD59-A6C34878D82A}">
                    <a16:rowId xmlns:a16="http://schemas.microsoft.com/office/drawing/2014/main" val="29207130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r2b</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402.11</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35.8</a:t>
                      </a:r>
                      <a:endParaRPr kumimoji="1" lang="ja-JP" altLang="en-US"/>
                    </a:p>
                  </a:txBody>
                  <a:tcPr anchor="ctr"/>
                </a:tc>
                <a:tc>
                  <a:txBody>
                    <a:bodyPr/>
                    <a:lstStyle/>
                    <a:p>
                      <a:pPr algn="r"/>
                      <a:r>
                        <a:rPr kumimoji="1" lang="en-US" altLang="ja-JP" dirty="0"/>
                        <a:t>240</a:t>
                      </a:r>
                      <a:endParaRPr kumimoji="1" lang="ja-JP" altLang="en-US"/>
                    </a:p>
                  </a:txBody>
                  <a:tcPr anchor="ctr"/>
                </a:tc>
                <a:tc>
                  <a:txBody>
                    <a:bodyPr/>
                    <a:lstStyle/>
                    <a:p>
                      <a:pPr algn="r"/>
                      <a:r>
                        <a:rPr kumimoji="1" lang="en-US" altLang="ja-JP" dirty="0"/>
                        <a:t>15</a:t>
                      </a:r>
                      <a:endParaRPr kumimoji="1" lang="ja-JP" altLang="en-US"/>
                    </a:p>
                  </a:txBody>
                  <a:tcPr anchor="ctr"/>
                </a:tc>
                <a:tc>
                  <a:txBody>
                    <a:bodyPr/>
                    <a:lstStyle/>
                    <a:p>
                      <a:pPr algn="r"/>
                      <a:r>
                        <a:rPr kumimoji="1" lang="en-US" altLang="ja-JP" dirty="0"/>
                        <a:t>296.06</a:t>
                      </a:r>
                      <a:endParaRPr kumimoji="1" lang="ja-JP" altLang="en-US"/>
                    </a:p>
                  </a:txBody>
                  <a:tcPr anchor="ctr"/>
                </a:tc>
                <a:extLst>
                  <a:ext uri="{0D108BD9-81ED-4DB2-BD59-A6C34878D82A}">
                    <a16:rowId xmlns:a16="http://schemas.microsoft.com/office/drawing/2014/main" val="9111038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r3b</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697.87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41.4</a:t>
                      </a:r>
                      <a:endParaRPr kumimoji="1" lang="ja-JP" altLang="en-US"/>
                    </a:p>
                  </a:txBody>
                  <a:tcPr anchor="ctr"/>
                </a:tc>
                <a:tc>
                  <a:txBody>
                    <a:bodyPr/>
                    <a:lstStyle/>
                    <a:p>
                      <a:pPr algn="r"/>
                      <a:r>
                        <a:rPr kumimoji="1" lang="en-US" altLang="ja-JP" dirty="0"/>
                        <a:t>504</a:t>
                      </a:r>
                      <a:endParaRPr kumimoji="1" lang="ja-JP" altLang="en-US"/>
                    </a:p>
                  </a:txBody>
                  <a:tcPr anchor="ctr"/>
                </a:tc>
                <a:tc>
                  <a:txBody>
                    <a:bodyPr/>
                    <a:lstStyle/>
                    <a:p>
                      <a:pPr algn="r"/>
                      <a:r>
                        <a:rPr kumimoji="1" lang="en-US" altLang="ja-JP" dirty="0"/>
                        <a:t>49</a:t>
                      </a:r>
                      <a:endParaRPr kumimoji="1" lang="ja-JP" altLang="en-US"/>
                    </a:p>
                  </a:txBody>
                  <a:tcPr anchor="ctr"/>
                </a:tc>
                <a:tc>
                  <a:txBody>
                    <a:bodyPr/>
                    <a:lstStyle/>
                    <a:p>
                      <a:pPr algn="r"/>
                      <a:r>
                        <a:rPr kumimoji="1" lang="en-US" altLang="ja-JP" dirty="0"/>
                        <a:t>493.30</a:t>
                      </a:r>
                      <a:endParaRPr kumimoji="1" lang="ja-JP" altLang="en-US"/>
                    </a:p>
                  </a:txBody>
                  <a:tcPr anchor="ctr"/>
                </a:tc>
                <a:extLst>
                  <a:ext uri="{0D108BD9-81ED-4DB2-BD59-A6C34878D82A}">
                    <a16:rowId xmlns:a16="http://schemas.microsoft.com/office/drawing/2014/main" val="30927927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r4b</a:t>
                      </a:r>
                      <a:endParaRPr kumimoji="1" lang="ja-JP" altLang="en-US"/>
                    </a:p>
                  </a:txBody>
                  <a:tcPr/>
                </a:tc>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solidFill>
                            <a:schemeClr val="tx1"/>
                          </a:solidFill>
                        </a:rPr>
                        <a:t>833.65</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55.5</a:t>
                      </a:r>
                      <a:endParaRPr kumimoji="1" lang="ja-JP" altLang="en-US"/>
                    </a:p>
                  </a:txBody>
                  <a:tcPr anchor="ctr"/>
                </a:tc>
                <a:tc>
                  <a:txBody>
                    <a:bodyPr/>
                    <a:lstStyle/>
                    <a:p>
                      <a:pPr algn="r"/>
                      <a:r>
                        <a:rPr kumimoji="1" lang="en-US" altLang="ja-JP" dirty="0"/>
                        <a:t>864</a:t>
                      </a:r>
                      <a:endParaRPr kumimoji="1" lang="ja-JP" altLang="en-US"/>
                    </a:p>
                  </a:txBody>
                  <a:tcPr anchor="ctr"/>
                </a:tc>
                <a:tc>
                  <a:txBody>
                    <a:bodyPr/>
                    <a:lstStyle/>
                    <a:p>
                      <a:pPr algn="r"/>
                      <a:r>
                        <a:rPr kumimoji="1" lang="en-US" altLang="ja-JP" dirty="0"/>
                        <a:t>75</a:t>
                      </a:r>
                      <a:endParaRPr kumimoji="1" lang="ja-JP" altLang="en-US"/>
                    </a:p>
                  </a:txBody>
                  <a:tcPr anchor="ctr"/>
                </a:tc>
                <a:tc>
                  <a:txBody>
                    <a:bodyPr/>
                    <a:lstStyle/>
                    <a:p>
                      <a:pPr algn="r"/>
                      <a:r>
                        <a:rPr kumimoji="1" lang="en-US" altLang="ja-JP" dirty="0"/>
                        <a:t>535.90</a:t>
                      </a:r>
                      <a:endParaRPr kumimoji="1" lang="ja-JP" altLang="en-US"/>
                    </a:p>
                  </a:txBody>
                  <a:tcPr anchor="ctr"/>
                </a:tc>
                <a:extLst>
                  <a:ext uri="{0D108BD9-81ED-4DB2-BD59-A6C34878D82A}">
                    <a16:rowId xmlns:a16="http://schemas.microsoft.com/office/drawing/2014/main" val="27554150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r5b</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chemeClr val="tx1"/>
                          </a:solidFill>
                        </a:rPr>
                        <a:t>853.89</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44.6</a:t>
                      </a:r>
                      <a:endParaRPr kumimoji="1" lang="ja-JP" altLang="en-US"/>
                    </a:p>
                  </a:txBody>
                  <a:tcPr anchor="ctr"/>
                </a:tc>
                <a:tc>
                  <a:txBody>
                    <a:bodyPr/>
                    <a:lstStyle/>
                    <a:p>
                      <a:pPr algn="r"/>
                      <a:r>
                        <a:rPr kumimoji="1" lang="en-US" altLang="ja-JP" dirty="0"/>
                        <a:t>1320</a:t>
                      </a:r>
                      <a:endParaRPr kumimoji="1" lang="ja-JP" altLang="en-US"/>
                    </a:p>
                  </a:txBody>
                  <a:tcPr anchor="ctr"/>
                </a:tc>
                <a:tc>
                  <a:txBody>
                    <a:bodyPr/>
                    <a:lstStyle/>
                    <a:p>
                      <a:pPr algn="r"/>
                      <a:r>
                        <a:rPr kumimoji="1" lang="en-US" altLang="ja-JP" dirty="0"/>
                        <a:t>106</a:t>
                      </a:r>
                      <a:endParaRPr kumimoji="1" lang="ja-JP" altLang="en-US"/>
                    </a:p>
                  </a:txBody>
                  <a:tcPr anchor="ctr"/>
                </a:tc>
                <a:tc>
                  <a:txBody>
                    <a:bodyPr/>
                    <a:lstStyle/>
                    <a:p>
                      <a:pPr algn="r"/>
                      <a:r>
                        <a:rPr kumimoji="1" lang="en-US" altLang="ja-JP" dirty="0"/>
                        <a:t>589.74</a:t>
                      </a:r>
                      <a:endParaRPr kumimoji="1" lang="ja-JP" altLang="en-US"/>
                    </a:p>
                  </a:txBody>
                  <a:tcPr anchor="ctr"/>
                </a:tc>
                <a:extLst>
                  <a:ext uri="{0D108BD9-81ED-4DB2-BD59-A6C34878D82A}">
                    <a16:rowId xmlns:a16="http://schemas.microsoft.com/office/drawing/2014/main" val="926578938"/>
                  </a:ext>
                </a:extLst>
              </a:tr>
              <a:tr h="370840">
                <a:tc>
                  <a:txBody>
                    <a:bodyPr/>
                    <a:lstStyle/>
                    <a:p>
                      <a:pPr algn="ctr"/>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r>
                        <a:rPr kumimoji="1" lang="en-US" altLang="ja-JP" dirty="0"/>
                        <a:t>39.7</a:t>
                      </a:r>
                      <a:endParaRPr kumimoji="1" lang="ja-JP" altLang="en-US"/>
                    </a:p>
                  </a:txBody>
                  <a:tcPr anchor="ct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endParaRPr kumimoji="1" lang="ja-JP" altLang="en-US"/>
                    </a:p>
                  </a:txBody>
                  <a:tcPr anchor="ctr"/>
                </a:tc>
                <a:extLst>
                  <a:ext uri="{0D108BD9-81ED-4DB2-BD59-A6C34878D82A}">
                    <a16:rowId xmlns:a16="http://schemas.microsoft.com/office/drawing/2014/main" val="966278851"/>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1130270" y="1839259"/>
            <a:ext cx="10008785" cy="3979650"/>
          </a:xfrm>
        </p:spPr>
        <p:txBody>
          <a:bodyPr>
            <a:normAutofit/>
          </a:bodyPr>
          <a:lstStyle/>
          <a:p>
            <a:r>
              <a:rPr lang="ja-JP" altLang="en-US"/>
              <a:t>実社会のサービスで車両数を減らすことは、コストの削減に大きくつながる。</a:t>
            </a:r>
            <a:endParaRPr lang="en-US" altLang="ja-JP" dirty="0"/>
          </a:p>
          <a:p>
            <a:r>
              <a:rPr lang="ja-JP" altLang="en-US"/>
              <a:t>既存研究のインスタンスで定められた車両台数から</a:t>
            </a:r>
            <a:r>
              <a:rPr lang="en-US" altLang="ja-JP" dirty="0"/>
              <a:t>1</a:t>
            </a:r>
            <a:r>
              <a:rPr lang="ja-JP" altLang="en-US"/>
              <a:t>台減らして計算実験を行った。</a:t>
            </a:r>
            <a:endParaRPr lang="en-US" altLang="ja-JP" dirty="0"/>
          </a:p>
          <a:p>
            <a:r>
              <a:rPr lang="ja-JP" altLang="en-US"/>
              <a:t>容量制約を満たすものを必ず出力</a:t>
            </a:r>
            <a:endParaRPr lang="en-US" altLang="ja-JP" dirty="0"/>
          </a:p>
          <a:p>
            <a:pPr marL="0" indent="0">
              <a:buNone/>
            </a:pPr>
            <a:endParaRPr lang="en-US" altLang="ja-JP" dirty="0"/>
          </a:p>
          <a:p>
            <a:pPr marL="0" indent="0">
              <a:buNone/>
            </a:pPr>
            <a:r>
              <a:rPr lang="ja-JP" altLang="en-US"/>
              <a:t> </a:t>
            </a:r>
            <a:r>
              <a:rPr lang="en-US" altLang="ja-JP" dirty="0"/>
              <a:t> </a:t>
            </a:r>
            <a:r>
              <a:rPr lang="ja-JP" altLang="en-US"/>
              <a:t>結果</a:t>
            </a:r>
            <a:endParaRPr lang="en-US" altLang="ja-JP" dirty="0"/>
          </a:p>
          <a:p>
            <a:r>
              <a:rPr lang="ja-JP" altLang="en-US"/>
              <a:t>ほぼ全てのインスタンスでペナルティの値は増加した。</a:t>
            </a:r>
            <a:endParaRPr lang="en-US" altLang="ja-JP" dirty="0"/>
          </a:p>
          <a:p>
            <a:r>
              <a:rPr lang="ja-JP" altLang="en-US"/>
              <a:t>いくつかのインスタンスでは車両を減らすことでルートが改善した。</a:t>
            </a:r>
            <a:endParaRPr lang="en-US" altLang="ja-JP" dirty="0"/>
          </a:p>
          <a:p>
            <a:r>
              <a:rPr lang="ja-JP" altLang="en-US"/>
              <a:t>車両数を削減しつつ運行ができるため、コストの削減が可能である。</a:t>
            </a:r>
            <a:endParaRPr lang="en-US" altLang="ja-JP"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934845037"/>
              </p:ext>
            </p:extLst>
          </p:nvPr>
        </p:nvGraphicFramePr>
        <p:xfrm>
          <a:off x="660140" y="997528"/>
          <a:ext cx="11001427" cy="4315545"/>
        </p:xfrm>
        <a:graphic>
          <a:graphicData uri="http://schemas.openxmlformats.org/drawingml/2006/table">
            <a:tbl>
              <a:tblPr firstRow="1" bandRow="1">
                <a:tableStyleId>{5C22544A-7EE6-4342-B048-85BDC9FD1C3A}</a:tableStyleId>
              </a:tblPr>
              <a:tblGrid>
                <a:gridCol w="895528">
                  <a:extLst>
                    <a:ext uri="{9D8B030D-6E8A-4147-A177-3AD203B41FA5}">
                      <a16:colId xmlns:a16="http://schemas.microsoft.com/office/drawing/2014/main" val="3559914617"/>
                    </a:ext>
                  </a:extLst>
                </a:gridCol>
                <a:gridCol w="914400">
                  <a:extLst>
                    <a:ext uri="{9D8B030D-6E8A-4147-A177-3AD203B41FA5}">
                      <a16:colId xmlns:a16="http://schemas.microsoft.com/office/drawing/2014/main" val="3028046478"/>
                    </a:ext>
                  </a:extLst>
                </a:gridCol>
                <a:gridCol w="1246909">
                  <a:extLst>
                    <a:ext uri="{9D8B030D-6E8A-4147-A177-3AD203B41FA5}">
                      <a16:colId xmlns:a16="http://schemas.microsoft.com/office/drawing/2014/main" val="2115349003"/>
                    </a:ext>
                  </a:extLst>
                </a:gridCol>
                <a:gridCol w="1353787">
                  <a:extLst>
                    <a:ext uri="{9D8B030D-6E8A-4147-A177-3AD203B41FA5}">
                      <a16:colId xmlns:a16="http://schemas.microsoft.com/office/drawing/2014/main" val="2396654004"/>
                    </a:ext>
                  </a:extLst>
                </a:gridCol>
                <a:gridCol w="1508166">
                  <a:extLst>
                    <a:ext uri="{9D8B030D-6E8A-4147-A177-3AD203B41FA5}">
                      <a16:colId xmlns:a16="http://schemas.microsoft.com/office/drawing/2014/main" val="4059110950"/>
                    </a:ext>
                  </a:extLst>
                </a:gridCol>
                <a:gridCol w="997527">
                  <a:extLst>
                    <a:ext uri="{9D8B030D-6E8A-4147-A177-3AD203B41FA5}">
                      <a16:colId xmlns:a16="http://schemas.microsoft.com/office/drawing/2014/main" val="3374093472"/>
                    </a:ext>
                  </a:extLst>
                </a:gridCol>
                <a:gridCol w="1175657">
                  <a:extLst>
                    <a:ext uri="{9D8B030D-6E8A-4147-A177-3AD203B41FA5}">
                      <a16:colId xmlns:a16="http://schemas.microsoft.com/office/drawing/2014/main" val="404505229"/>
                    </a:ext>
                  </a:extLst>
                </a:gridCol>
                <a:gridCol w="1365663">
                  <a:extLst>
                    <a:ext uri="{9D8B030D-6E8A-4147-A177-3AD203B41FA5}">
                      <a16:colId xmlns:a16="http://schemas.microsoft.com/office/drawing/2014/main" val="810827491"/>
                    </a:ext>
                  </a:extLst>
                </a:gridCol>
                <a:gridCol w="1543790">
                  <a:extLst>
                    <a:ext uri="{9D8B030D-6E8A-4147-A177-3AD203B41FA5}">
                      <a16:colId xmlns:a16="http://schemas.microsoft.com/office/drawing/2014/main" val="1267058213"/>
                    </a:ext>
                  </a:extLst>
                </a:gridCol>
              </a:tblGrid>
              <a:tr h="498481">
                <a:tc>
                  <a:txBody>
                    <a:bodyPr/>
                    <a:lstStyle/>
                    <a:p>
                      <a:pPr algn="ctr"/>
                      <a:endParaRPr kumimoji="1" lang="ja-JP" altLang="en-US"/>
                    </a:p>
                  </a:txBody>
                  <a:tcPr anchor="ctr"/>
                </a:tc>
                <a:tc gridSpan="4">
                  <a:txBody>
                    <a:bodyPr/>
                    <a:lstStyle/>
                    <a:p>
                      <a:pPr algn="ctr"/>
                      <a:r>
                        <a:rPr kumimoji="1" lang="ja-JP" altLang="en-US"/>
                        <a:t>台数に変化なし</a:t>
                      </a: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dirty="0"/>
                        <a:t>1</a:t>
                      </a:r>
                      <a:r>
                        <a:rPr kumimoji="1" lang="ja-JP" altLang="en-US"/>
                        <a:t>台削除</a:t>
                      </a: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284834">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ルートの長さ</a:t>
                      </a:r>
                    </a:p>
                  </a:txBody>
                  <a:tcPr/>
                </a:tc>
                <a:tc>
                  <a:txBody>
                    <a:bodyPr/>
                    <a:lstStyle/>
                    <a:p>
                      <a:pPr algn="ctr"/>
                      <a:r>
                        <a:rPr kumimoji="1" lang="ja-JP" altLang="en-US"/>
                        <a:t>合計</a:t>
                      </a:r>
                      <a:endParaRPr kumimoji="1" lang="en-US" altLang="ja-JP" dirty="0"/>
                    </a:p>
                    <a:p>
                      <a:pPr algn="ctr"/>
                      <a:r>
                        <a:rPr kumimoji="1" lang="ja-JP" altLang="en-US"/>
                        <a:t>ペナルティ</a:t>
                      </a:r>
                      <a:endParaRPr kumimoji="1" lang="en-US" altLang="ja-JP" dirty="0"/>
                    </a:p>
                  </a:txBody>
                  <a:tcPr/>
                </a:tc>
                <a:tc>
                  <a:txBody>
                    <a:bodyPr/>
                    <a:lstStyle/>
                    <a:p>
                      <a:pPr algn="ctr"/>
                      <a:r>
                        <a:rPr kumimoji="1" lang="en-US" altLang="ja-JP" dirty="0"/>
                        <a:t>1</a:t>
                      </a:r>
                      <a:r>
                        <a:rPr kumimoji="1" lang="ja-JP" altLang="en-US"/>
                        <a:t>人あたりの</a:t>
                      </a:r>
                      <a:endParaRPr kumimoji="1" lang="en-US" altLang="ja-JP" dirty="0"/>
                    </a:p>
                    <a:p>
                      <a:pPr algn="ctr"/>
                      <a:r>
                        <a:rPr kumimoji="1" lang="ja-JP" altLang="en-US"/>
                        <a:t>ペナルティ</a:t>
                      </a:r>
                      <a:endParaRPr kumimoji="1" lang="en-US" altLang="ja-JP" dirty="0"/>
                    </a:p>
                  </a:txBody>
                  <a:tcPr/>
                </a:tc>
                <a:tc>
                  <a:txBody>
                    <a:bodyPr/>
                    <a:lstStyle/>
                    <a:p>
                      <a:pPr algn="ctr"/>
                      <a:r>
                        <a:rPr kumimoji="1" lang="ja-JP" altLang="en-US"/>
                        <a:t>車両数</a:t>
                      </a:r>
                    </a:p>
                  </a:txBody>
                  <a:tcPr/>
                </a:tc>
                <a:tc>
                  <a:txBody>
                    <a:bodyPr/>
                    <a:lstStyle/>
                    <a:p>
                      <a:pPr algn="ctr"/>
                      <a:r>
                        <a:rPr kumimoji="1" lang="ja-JP" altLang="en-US"/>
                        <a:t>ルートの</a:t>
                      </a:r>
                      <a:endParaRPr kumimoji="1" lang="en-US" altLang="ja-JP" dirty="0"/>
                    </a:p>
                    <a:p>
                      <a:pPr algn="ctr"/>
                      <a:r>
                        <a:rPr kumimoji="1" lang="ja-JP" altLang="en-US"/>
                        <a:t>長さ</a:t>
                      </a:r>
                    </a:p>
                  </a:txBody>
                  <a:tcPr/>
                </a:tc>
                <a:tc>
                  <a:txBody>
                    <a:bodyPr/>
                    <a:lstStyle/>
                    <a:p>
                      <a:pPr algn="ctr"/>
                      <a:r>
                        <a:rPr kumimoji="1" lang="ja-JP" altLang="en-US"/>
                        <a:t>合計</a:t>
                      </a:r>
                      <a:endParaRPr kumimoji="1" lang="en-US" altLang="ja-JP" dirty="0"/>
                    </a:p>
                    <a:p>
                      <a:pPr algn="ctr"/>
                      <a:r>
                        <a:rPr kumimoji="1" lang="ja-JP" altLang="en-US"/>
                        <a:t>ペナルティ</a:t>
                      </a:r>
                    </a:p>
                  </a:txBody>
                  <a:tcPr/>
                </a:tc>
                <a:tc>
                  <a:txBody>
                    <a:bodyPr/>
                    <a:lstStyle/>
                    <a:p>
                      <a:pPr algn="ctr"/>
                      <a:r>
                        <a:rPr kumimoji="1" lang="en-US" altLang="ja-JP" dirty="0"/>
                        <a:t>1</a:t>
                      </a:r>
                      <a:r>
                        <a:rPr kumimoji="1" lang="ja-JP" altLang="en-US"/>
                        <a:t>人あたりの</a:t>
                      </a:r>
                      <a:endParaRPr kumimoji="1" lang="en-US" altLang="ja-JP" dirty="0"/>
                    </a:p>
                    <a:p>
                      <a:pPr algn="ctr"/>
                      <a:r>
                        <a:rPr kumimoji="1" lang="ja-JP" altLang="en-US"/>
                        <a:t>ペナルティ</a:t>
                      </a:r>
                    </a:p>
                  </a:txBody>
                  <a:tcPr/>
                </a:tc>
                <a:extLst>
                  <a:ext uri="{0D108BD9-81ED-4DB2-BD59-A6C34878D82A}">
                    <a16:rowId xmlns:a16="http://schemas.microsoft.com/office/drawing/2014/main" val="2535452297"/>
                  </a:ext>
                </a:extLst>
              </a:tr>
              <a:tr h="397123">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202.19</a:t>
                      </a:r>
                      <a:endParaRPr kumimoji="1" lang="ja-JP" altLang="en-US"/>
                    </a:p>
                  </a:txBody>
                  <a:tcPr/>
                </a:tc>
                <a:tc>
                  <a:txBody>
                    <a:bodyPr/>
                    <a:lstStyle/>
                    <a:p>
                      <a:pPr algn="r"/>
                      <a:r>
                        <a:rPr kumimoji="1" lang="en-US" altLang="ja-JP" dirty="0"/>
                        <a:t>1.07</a:t>
                      </a:r>
                      <a:endParaRPr kumimoji="1" lang="ja-JP" altLang="en-US"/>
                    </a:p>
                  </a:txBody>
                  <a:tcPr/>
                </a:tc>
                <a:tc>
                  <a:txBody>
                    <a:bodyPr/>
                    <a:lstStyle/>
                    <a:p>
                      <a:pPr algn="r"/>
                      <a:r>
                        <a:rPr kumimoji="1" lang="en-US" altLang="ja-JP" dirty="0"/>
                        <a:t>0.04</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235.23</a:t>
                      </a:r>
                      <a:endParaRPr kumimoji="1" lang="ja-JP" altLang="en-US"/>
                    </a:p>
                  </a:txBody>
                  <a:tcPr/>
                </a:tc>
                <a:tc>
                  <a:txBody>
                    <a:bodyPr/>
                    <a:lstStyle/>
                    <a:p>
                      <a:pPr algn="r"/>
                      <a:r>
                        <a:rPr kumimoji="1" lang="en-US" altLang="ja-JP" dirty="0"/>
                        <a:t>0.44</a:t>
                      </a:r>
                      <a:endParaRPr kumimoji="1" lang="ja-JP" altLang="en-US"/>
                    </a:p>
                  </a:txBody>
                  <a:tcPr/>
                </a:tc>
                <a:tc>
                  <a:txBody>
                    <a:bodyPr/>
                    <a:lstStyle/>
                    <a:p>
                      <a:pPr algn="r"/>
                      <a:r>
                        <a:rPr kumimoji="1" lang="en-US" altLang="ja-JP" dirty="0"/>
                        <a:t>0.01</a:t>
                      </a:r>
                      <a:endParaRPr kumimoji="1" lang="ja-JP" altLang="en-US"/>
                    </a:p>
                  </a:txBody>
                  <a:tcPr/>
                </a:tc>
                <a:extLst>
                  <a:ext uri="{0D108BD9-81ED-4DB2-BD59-A6C34878D82A}">
                    <a16:rowId xmlns:a16="http://schemas.microsoft.com/office/drawing/2014/main" val="1971723445"/>
                  </a:ext>
                </a:extLst>
              </a:tr>
              <a:tr h="397123">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424.79</a:t>
                      </a:r>
                      <a:endParaRPr kumimoji="1" lang="ja-JP" altLang="en-US"/>
                    </a:p>
                  </a:txBody>
                  <a:tcPr/>
                </a:tc>
                <a:tc>
                  <a:txBody>
                    <a:bodyPr/>
                    <a:lstStyle/>
                    <a:p>
                      <a:pPr algn="r"/>
                      <a:r>
                        <a:rPr kumimoji="1" lang="en-US" altLang="ja-JP" dirty="0"/>
                        <a:t>1.67</a:t>
                      </a:r>
                      <a:endParaRPr kumimoji="1" lang="ja-JP" altLang="en-US"/>
                    </a:p>
                  </a:txBody>
                  <a:tcPr/>
                </a:tc>
                <a:tc>
                  <a:txBody>
                    <a:bodyPr/>
                    <a:lstStyle/>
                    <a:p>
                      <a:pPr algn="r"/>
                      <a:r>
                        <a:rPr kumimoji="1" lang="en-US" altLang="ja-JP" dirty="0"/>
                        <a:t>0.03</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390.20</a:t>
                      </a:r>
                      <a:endParaRPr kumimoji="1" lang="ja-JP" altLang="en-US"/>
                    </a:p>
                  </a:txBody>
                  <a:tcPr/>
                </a:tc>
                <a:tc>
                  <a:txBody>
                    <a:bodyPr/>
                    <a:lstStyle/>
                    <a:p>
                      <a:pPr algn="r"/>
                      <a:r>
                        <a:rPr kumimoji="1" lang="en-US" altLang="ja-JP" dirty="0"/>
                        <a:t>13.08</a:t>
                      </a:r>
                      <a:endParaRPr kumimoji="1" lang="ja-JP" altLang="en-US"/>
                    </a:p>
                  </a:txBody>
                  <a:tcPr/>
                </a:tc>
                <a:tc>
                  <a:txBody>
                    <a:bodyPr/>
                    <a:lstStyle/>
                    <a:p>
                      <a:pPr algn="r"/>
                      <a:r>
                        <a:rPr kumimoji="1" lang="en-US" altLang="ja-JP" dirty="0"/>
                        <a:t>0.27</a:t>
                      </a:r>
                      <a:endParaRPr kumimoji="1" lang="ja-JP" altLang="en-US"/>
                    </a:p>
                  </a:txBody>
                  <a:tcPr/>
                </a:tc>
                <a:extLst>
                  <a:ext uri="{0D108BD9-81ED-4DB2-BD59-A6C34878D82A}">
                    <a16:rowId xmlns:a16="http://schemas.microsoft.com/office/drawing/2014/main" val="3432216087"/>
                  </a:ext>
                </a:extLst>
              </a:tr>
              <a:tr h="397123">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708.97</a:t>
                      </a:r>
                      <a:endParaRPr kumimoji="1" lang="ja-JP" altLang="en-US"/>
                    </a:p>
                  </a:txBody>
                  <a:tcPr/>
                </a:tc>
                <a:tc>
                  <a:txBody>
                    <a:bodyPr/>
                    <a:lstStyle/>
                    <a:p>
                      <a:pPr algn="r"/>
                      <a:r>
                        <a:rPr kumimoji="1" lang="en-US" altLang="ja-JP" dirty="0"/>
                        <a:t>17.18</a:t>
                      </a:r>
                      <a:endParaRPr kumimoji="1" lang="ja-JP" altLang="en-US"/>
                    </a:p>
                  </a:txBody>
                  <a:tcPr/>
                </a:tc>
                <a:tc>
                  <a:txBody>
                    <a:bodyPr/>
                    <a:lstStyle/>
                    <a:p>
                      <a:pPr algn="r"/>
                      <a:r>
                        <a:rPr kumimoji="1" lang="en-US" altLang="ja-JP" dirty="0"/>
                        <a:t>0.23</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749.78</a:t>
                      </a:r>
                      <a:endParaRPr kumimoji="1" lang="ja-JP" altLang="en-US"/>
                    </a:p>
                  </a:txBody>
                  <a:tcPr/>
                </a:tc>
                <a:tc>
                  <a:txBody>
                    <a:bodyPr/>
                    <a:lstStyle/>
                    <a:p>
                      <a:pPr algn="r"/>
                      <a:r>
                        <a:rPr kumimoji="1" lang="en-US" altLang="ja-JP" dirty="0"/>
                        <a:t>45.47</a:t>
                      </a:r>
                      <a:endParaRPr kumimoji="1" lang="ja-JP" altLang="en-US"/>
                    </a:p>
                  </a:txBody>
                  <a:tcPr/>
                </a:tc>
                <a:tc>
                  <a:txBody>
                    <a:bodyPr/>
                    <a:lstStyle/>
                    <a:p>
                      <a:pPr algn="r"/>
                      <a:r>
                        <a:rPr kumimoji="1" lang="en-US" altLang="ja-JP" dirty="0"/>
                        <a:t>0.63</a:t>
                      </a:r>
                      <a:endParaRPr kumimoji="1" lang="ja-JP" altLang="en-US"/>
                    </a:p>
                  </a:txBody>
                  <a:tcPr/>
                </a:tc>
                <a:extLst>
                  <a:ext uri="{0D108BD9-81ED-4DB2-BD59-A6C34878D82A}">
                    <a16:rowId xmlns:a16="http://schemas.microsoft.com/office/drawing/2014/main" val="1145190447"/>
                  </a:ext>
                </a:extLst>
              </a:tr>
              <a:tr h="397123">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ctr"/>
                      <a:r>
                        <a:rPr kumimoji="1" lang="en-US" altLang="ja-JP" dirty="0"/>
                        <a:t>911.66</a:t>
                      </a:r>
                      <a:endParaRPr kumimoji="1" lang="ja-JP" altLang="en-US"/>
                    </a:p>
                  </a:txBody>
                  <a:tcPr/>
                </a:tc>
                <a:tc>
                  <a:txBody>
                    <a:bodyPr/>
                    <a:lstStyle/>
                    <a:p>
                      <a:pPr algn="r"/>
                      <a:r>
                        <a:rPr kumimoji="1" lang="en-US" altLang="ja-JP" dirty="0"/>
                        <a:t>14.99</a:t>
                      </a:r>
                      <a:endParaRPr kumimoji="1" lang="ja-JP" altLang="en-US"/>
                    </a:p>
                  </a:txBody>
                  <a:tcPr/>
                </a:tc>
                <a:tc>
                  <a:txBody>
                    <a:bodyPr/>
                    <a:lstStyle/>
                    <a:p>
                      <a:pPr algn="r"/>
                      <a:r>
                        <a:rPr kumimoji="1" lang="en-US" altLang="ja-JP" dirty="0"/>
                        <a:t>0.15</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955.01</a:t>
                      </a:r>
                      <a:endParaRPr kumimoji="1" lang="ja-JP" altLang="en-US"/>
                    </a:p>
                  </a:txBody>
                  <a:tcPr/>
                </a:tc>
                <a:tc>
                  <a:txBody>
                    <a:bodyPr/>
                    <a:lstStyle/>
                    <a:p>
                      <a:pPr algn="r"/>
                      <a:r>
                        <a:rPr kumimoji="1" lang="en-US" altLang="ja-JP" dirty="0"/>
                        <a:t>23.95</a:t>
                      </a:r>
                      <a:endParaRPr kumimoji="1" lang="ja-JP" altLang="en-US"/>
                    </a:p>
                  </a:txBody>
                  <a:tcPr/>
                </a:tc>
                <a:tc>
                  <a:txBody>
                    <a:bodyPr/>
                    <a:lstStyle/>
                    <a:p>
                      <a:pPr algn="r"/>
                      <a:r>
                        <a:rPr kumimoji="1" lang="en-US" altLang="ja-JP" dirty="0"/>
                        <a:t>0.24</a:t>
                      </a:r>
                      <a:endParaRPr kumimoji="1" lang="ja-JP" altLang="en-US"/>
                    </a:p>
                  </a:txBody>
                  <a:tcPr/>
                </a:tc>
                <a:extLst>
                  <a:ext uri="{0D108BD9-81ED-4DB2-BD59-A6C34878D82A}">
                    <a16:rowId xmlns:a16="http://schemas.microsoft.com/office/drawing/2014/main" val="1554197312"/>
                  </a:ext>
                </a:extLst>
              </a:tr>
              <a:tr h="397123">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200.74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0.00</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217.61</a:t>
                      </a:r>
                      <a:endParaRPr kumimoji="1" lang="ja-JP" altLang="en-US"/>
                    </a:p>
                  </a:txBody>
                  <a:tcPr/>
                </a:tc>
                <a:tc>
                  <a:txBody>
                    <a:bodyPr/>
                    <a:lstStyle/>
                    <a:p>
                      <a:pPr algn="r"/>
                      <a:r>
                        <a:rPr kumimoji="1" lang="en-US" altLang="ja-JP" dirty="0"/>
                        <a:t>2.40</a:t>
                      </a:r>
                      <a:endParaRPr kumimoji="1" lang="ja-JP" altLang="en-US"/>
                    </a:p>
                  </a:txBody>
                  <a:tcPr/>
                </a:tc>
                <a:tc>
                  <a:txBody>
                    <a:bodyPr/>
                    <a:lstStyle/>
                    <a:p>
                      <a:pPr algn="r"/>
                      <a:r>
                        <a:rPr kumimoji="1" lang="en-US" altLang="ja-JP" dirty="0"/>
                        <a:t>0.10</a:t>
                      </a:r>
                      <a:endParaRPr kumimoji="1" lang="ja-JP" altLang="en-US"/>
                    </a:p>
                  </a:txBody>
                  <a:tcPr/>
                </a:tc>
                <a:extLst>
                  <a:ext uri="{0D108BD9-81ED-4DB2-BD59-A6C34878D82A}">
                    <a16:rowId xmlns:a16="http://schemas.microsoft.com/office/drawing/2014/main" val="2030813029"/>
                  </a:ext>
                </a:extLst>
              </a:tr>
              <a:tr h="397123">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403.99</a:t>
                      </a:r>
                      <a:endParaRPr kumimoji="1" lang="ja-JP" altLang="en-US"/>
                    </a:p>
                  </a:txBody>
                  <a:tcPr/>
                </a:tc>
                <a:tc>
                  <a:txBody>
                    <a:bodyPr/>
                    <a:lstStyle/>
                    <a:p>
                      <a:pPr algn="r"/>
                      <a:r>
                        <a:rPr kumimoji="1" lang="en-US" altLang="ja-JP" dirty="0"/>
                        <a:t>1.38</a:t>
                      </a:r>
                      <a:endParaRPr kumimoji="1" lang="ja-JP" altLang="en-US"/>
                    </a:p>
                  </a:txBody>
                  <a:tcPr/>
                </a:tc>
                <a:tc>
                  <a:txBody>
                    <a:bodyPr/>
                    <a:lstStyle/>
                    <a:p>
                      <a:pPr algn="r"/>
                      <a:r>
                        <a:rPr kumimoji="1" lang="en-US" altLang="ja-JP" dirty="0"/>
                        <a:t>0.02</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377.78</a:t>
                      </a:r>
                      <a:endParaRPr kumimoji="1" lang="ja-JP" altLang="en-US"/>
                    </a:p>
                  </a:txBody>
                  <a:tcPr/>
                </a:tc>
                <a:tc>
                  <a:txBody>
                    <a:bodyPr/>
                    <a:lstStyle/>
                    <a:p>
                      <a:pPr algn="r"/>
                      <a:r>
                        <a:rPr kumimoji="1" lang="en-US" altLang="ja-JP" dirty="0"/>
                        <a:t>11.46</a:t>
                      </a:r>
                      <a:endParaRPr kumimoji="1" lang="ja-JP" altLang="en-US"/>
                    </a:p>
                  </a:txBody>
                  <a:tcPr/>
                </a:tc>
                <a:tc>
                  <a:txBody>
                    <a:bodyPr/>
                    <a:lstStyle/>
                    <a:p>
                      <a:pPr algn="r"/>
                      <a:r>
                        <a:rPr kumimoji="1" lang="en-US" altLang="ja-JP" dirty="0"/>
                        <a:t>0.23</a:t>
                      </a:r>
                      <a:endParaRPr kumimoji="1" lang="ja-JP" altLang="en-US"/>
                    </a:p>
                  </a:txBody>
                  <a:tcPr/>
                </a:tc>
                <a:extLst>
                  <a:ext uri="{0D108BD9-81ED-4DB2-BD59-A6C34878D82A}">
                    <a16:rowId xmlns:a16="http://schemas.microsoft.com/office/drawing/2014/main" val="2472040869"/>
                  </a:ext>
                </a:extLst>
              </a:tr>
              <a:tr h="397123">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686.30</a:t>
                      </a:r>
                      <a:endParaRPr kumimoji="1" lang="ja-JP" altLang="en-US"/>
                    </a:p>
                  </a:txBody>
                  <a:tcPr/>
                </a:tc>
                <a:tc>
                  <a:txBody>
                    <a:bodyPr/>
                    <a:lstStyle/>
                    <a:p>
                      <a:pPr algn="r"/>
                      <a:r>
                        <a:rPr kumimoji="1" lang="en-US" altLang="ja-JP" dirty="0"/>
                        <a:t>15.71</a:t>
                      </a:r>
                      <a:endParaRPr kumimoji="1" lang="ja-JP" altLang="en-US"/>
                    </a:p>
                  </a:txBody>
                  <a:tcPr/>
                </a:tc>
                <a:tc>
                  <a:txBody>
                    <a:bodyPr/>
                    <a:lstStyle/>
                    <a:p>
                      <a:pPr algn="r"/>
                      <a:r>
                        <a:rPr kumimoji="1" lang="en-US" altLang="ja-JP" dirty="0"/>
                        <a:t>0.21</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707.90</a:t>
                      </a:r>
                      <a:endParaRPr kumimoji="1" lang="ja-JP" altLang="en-US"/>
                    </a:p>
                  </a:txBody>
                  <a:tcPr/>
                </a:tc>
                <a:tc>
                  <a:txBody>
                    <a:bodyPr/>
                    <a:lstStyle/>
                    <a:p>
                      <a:pPr algn="r"/>
                      <a:r>
                        <a:rPr kumimoji="1" lang="en-US" altLang="ja-JP" dirty="0"/>
                        <a:t>27.26</a:t>
                      </a:r>
                      <a:endParaRPr kumimoji="1" lang="ja-JP" altLang="en-US"/>
                    </a:p>
                  </a:txBody>
                  <a:tcPr/>
                </a:tc>
                <a:tc>
                  <a:txBody>
                    <a:bodyPr/>
                    <a:lstStyle/>
                    <a:p>
                      <a:pPr algn="r"/>
                      <a:r>
                        <a:rPr kumimoji="1" lang="en-US" altLang="ja-JP" dirty="0"/>
                        <a:t>0.37</a:t>
                      </a:r>
                      <a:endParaRPr kumimoji="1" lang="ja-JP" altLang="en-US"/>
                    </a:p>
                  </a:txBody>
                  <a:tcPr/>
                </a:tc>
                <a:extLst>
                  <a:ext uri="{0D108BD9-81ED-4DB2-BD59-A6C34878D82A}">
                    <a16:rowId xmlns:a16="http://schemas.microsoft.com/office/drawing/2014/main" val="460391319"/>
                  </a:ext>
                </a:extLst>
              </a:tr>
              <a:tr h="397123">
                <a:tc>
                  <a:txBody>
                    <a:bodyPr/>
                    <a:lstStyle/>
                    <a:p>
                      <a:pPr algn="ctr"/>
                      <a:r>
                        <a:rPr kumimoji="1" lang="en-US" altLang="ja-JP" dirty="0"/>
                        <a:t>96</a:t>
                      </a:r>
                      <a:endParaRPr kumimoji="1" lang="ja-JP" altLang="en-US"/>
                    </a:p>
                  </a:txBody>
                  <a:tcPr/>
                </a:tc>
                <a:tc>
                  <a:txBody>
                    <a:bodyPr/>
                    <a:lstStyle/>
                    <a:p>
                      <a:pPr algn="ctr"/>
                      <a:r>
                        <a:rPr kumimoji="1" lang="en-US" altLang="ja-JP" dirty="0"/>
                        <a:t>9</a:t>
                      </a:r>
                    </a:p>
                  </a:txBody>
                  <a:tcPr/>
                </a:tc>
                <a:tc>
                  <a:txBody>
                    <a:bodyPr/>
                    <a:lstStyle/>
                    <a:p>
                      <a:pPr algn="ctr"/>
                      <a:r>
                        <a:rPr kumimoji="1" lang="en-US" altLang="ja-JP" dirty="0"/>
                        <a:t>894.65</a:t>
                      </a:r>
                    </a:p>
                  </a:txBody>
                  <a:tcPr/>
                </a:tc>
                <a:tc>
                  <a:txBody>
                    <a:bodyPr/>
                    <a:lstStyle/>
                    <a:p>
                      <a:pPr algn="r"/>
                      <a:r>
                        <a:rPr kumimoji="1" lang="en-US" altLang="ja-JP" dirty="0"/>
                        <a:t>3.70</a:t>
                      </a:r>
                      <a:endParaRPr kumimoji="1" lang="ja-JP" altLang="en-US"/>
                    </a:p>
                  </a:txBody>
                  <a:tcPr/>
                </a:tc>
                <a:tc>
                  <a:txBody>
                    <a:bodyPr/>
                    <a:lstStyle/>
                    <a:p>
                      <a:pPr algn="r"/>
                      <a:r>
                        <a:rPr kumimoji="1" lang="en-US" altLang="ja-JP" dirty="0"/>
                        <a:t>0.03</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831.89</a:t>
                      </a:r>
                      <a:endParaRPr kumimoji="1" lang="ja-JP" altLang="en-US"/>
                    </a:p>
                  </a:txBody>
                  <a:tcPr/>
                </a:tc>
                <a:tc>
                  <a:txBody>
                    <a:bodyPr/>
                    <a:lstStyle/>
                    <a:p>
                      <a:pPr algn="r"/>
                      <a:r>
                        <a:rPr kumimoji="1" lang="en-US" altLang="ja-JP" dirty="0"/>
                        <a:t>27.26</a:t>
                      </a:r>
                      <a:endParaRPr kumimoji="1" lang="ja-JP" altLang="en-US"/>
                    </a:p>
                  </a:txBody>
                  <a:tcPr/>
                </a:tc>
                <a:tc>
                  <a:txBody>
                    <a:bodyPr/>
                    <a:lstStyle/>
                    <a:p>
                      <a:pPr algn="r"/>
                      <a:r>
                        <a:rPr kumimoji="1" lang="en-US" altLang="ja-JP" dirty="0"/>
                        <a:t>0.31</a:t>
                      </a:r>
                      <a:endParaRPr kumimoji="1" lang="ja-JP" altLang="en-US"/>
                    </a:p>
                  </a:txBody>
                  <a:tcPr/>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1130270" y="1591294"/>
            <a:ext cx="9603275" cy="4251366"/>
          </a:xfrm>
        </p:spPr>
        <p:txBody>
          <a:bodyPr>
            <a:normAutofit lnSpcReduction="10000"/>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a:p>
            <a:r>
              <a:rPr kumimoji="1" lang="ja-JP" altLang="en-US"/>
              <a:t>計算時間を減らす方法の提案</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603998" y="1765465"/>
            <a:ext cx="9129547" cy="3777622"/>
          </a:xfrm>
        </p:spPr>
        <p:txBody>
          <a:bodyPr>
            <a:normAutofit lnSpcReduction="10000"/>
          </a:bodyPr>
          <a:lstStyle/>
          <a:p>
            <a:pPr marL="0" indent="0">
              <a:buNone/>
            </a:pPr>
            <a:endParaRPr kumimoji="1" lang="en-US" altLang="ja-JP" dirty="0"/>
          </a:p>
          <a:p>
            <a:r>
              <a:rPr kumimoji="1" lang="ja-JP" altLang="en-US"/>
              <a:t>利用者が場所や時間を指定する</a:t>
            </a:r>
            <a:endParaRPr kumimoji="1" lang="en-US" altLang="ja-JP" dirty="0"/>
          </a:p>
          <a:p>
            <a:r>
              <a:rPr lang="ja-JP" altLang="en-US"/>
              <a:t>複数の利用者が相乗りする</a:t>
            </a:r>
            <a:endParaRPr lang="en-US" altLang="ja-JP" dirty="0"/>
          </a:p>
          <a:p>
            <a:pPr marL="0" indent="0">
              <a:buNone/>
            </a:pPr>
            <a:endParaRPr kumimoji="1" lang="en-US" altLang="ja-JP" dirty="0"/>
          </a:p>
          <a:p>
            <a:pPr marL="0" indent="0">
              <a:buNone/>
            </a:pPr>
            <a:r>
              <a:rPr lang="ja-JP" altLang="en-US"/>
              <a:t>近年、これらの特徴を持つ乗合タクシーやヘルスケアサービスの送迎などの需要が増加</a:t>
            </a:r>
            <a:endParaRPr lang="en-US" altLang="ja-JP" dirty="0"/>
          </a:p>
          <a:p>
            <a:pPr marL="0" indent="0">
              <a:buNone/>
            </a:pPr>
            <a:r>
              <a:rPr kumimoji="1" lang="ja-JP" altLang="en-US"/>
              <a:t>→</a:t>
            </a:r>
            <a:r>
              <a:rPr kumimoji="1" lang="en-US" altLang="ja-JP" dirty="0"/>
              <a:t> </a:t>
            </a:r>
            <a:r>
              <a:rPr kumimoji="1" lang="ja-JP" altLang="en-US"/>
              <a:t>これらのサービスにおいて最適なルートを求めることで、</a:t>
            </a:r>
            <a:endParaRPr kumimoji="1" lang="en-US" altLang="ja-JP" dirty="0"/>
          </a:p>
          <a:p>
            <a:pPr marL="0" indent="0">
              <a:buNone/>
            </a:pPr>
            <a:r>
              <a:rPr lang="en-US" altLang="ja-JP" dirty="0"/>
              <a:t>	</a:t>
            </a:r>
            <a:r>
              <a:rPr kumimoji="1" lang="ja-JP" altLang="en-US"/>
              <a:t>効率的にサービスを提供できる</a:t>
            </a:r>
            <a:endParaRPr kumimoji="1" lang="en-US" altLang="ja-JP" dirty="0"/>
          </a:p>
          <a:p>
            <a:pPr marL="0" indent="0">
              <a:buNone/>
            </a:pPr>
            <a:endParaRPr kumimoji="1"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999640" y="1874884"/>
            <a:ext cx="10258167" cy="4217157"/>
          </a:xfrm>
        </p:spPr>
        <p:txBody>
          <a:bodyPr>
            <a:normAutofit fontScale="55000" lnSpcReduction="20000"/>
          </a:bodyPr>
          <a:lstStyle/>
          <a:p>
            <a:pPr marL="0" indent="0">
              <a:buNone/>
            </a:pPr>
            <a:r>
              <a:rPr lang="ja-JP" altLang="en-US" sz="3600"/>
              <a:t>入力</a:t>
            </a:r>
            <a:r>
              <a:rPr lang="en-US" altLang="ja-JP" sz="3600" dirty="0"/>
              <a:t>: </a:t>
            </a:r>
            <a:r>
              <a:rPr lang="ja-JP" altLang="en-US" sz="3600"/>
              <a:t>リクエスト</a:t>
            </a:r>
            <a:r>
              <a:rPr lang="en-US" altLang="ja-JP" sz="3600" dirty="0"/>
              <a:t>(</a:t>
            </a:r>
            <a:r>
              <a:rPr lang="ja-JP" altLang="en-US" sz="3600"/>
              <a:t>出発、到着のペア</a:t>
            </a:r>
            <a:r>
              <a:rPr lang="en-US" altLang="ja-JP" sz="3600" dirty="0"/>
              <a:t>)</a:t>
            </a:r>
            <a:r>
              <a:rPr lang="ja-JP" altLang="en-US" sz="3600"/>
              <a:t>の集合、車両数、など</a:t>
            </a:r>
            <a:endParaRPr lang="en-US" altLang="ja-JP" sz="3600" dirty="0"/>
          </a:p>
          <a:p>
            <a:pPr marL="0" indent="0">
              <a:buNone/>
            </a:pPr>
            <a:endParaRPr lang="en-US" altLang="ja-JP" sz="2900" dirty="0"/>
          </a:p>
          <a:p>
            <a:pPr marL="0" indent="0">
              <a:buNone/>
            </a:pPr>
            <a:r>
              <a:rPr lang="ja-JP" altLang="en-US" sz="3600"/>
              <a:t>制約</a:t>
            </a:r>
            <a:endParaRPr lang="en-US" altLang="ja-JP" sz="3600" dirty="0"/>
          </a:p>
          <a:p>
            <a:r>
              <a:rPr lang="ja-JP" altLang="en-US" sz="3600"/>
              <a:t>リクエスト全ての点を訪問する。</a:t>
            </a:r>
            <a:endParaRPr lang="en-US" altLang="ja-JP" sz="3600" dirty="0"/>
          </a:p>
          <a:p>
            <a:r>
              <a:rPr lang="ja-JP" altLang="en-US" sz="3600"/>
              <a:t>車両はデポから出発し、デポに帰る。</a:t>
            </a:r>
            <a:endParaRPr lang="en-US" altLang="ja-JP" sz="3600" dirty="0"/>
          </a:p>
          <a:p>
            <a:r>
              <a:rPr lang="ja-JP" altLang="en-US" sz="3600"/>
              <a:t>リクエストのペアである出発点と到着点は、同じ車両が訪問する。</a:t>
            </a:r>
            <a:endParaRPr lang="en-US" altLang="ja-JP" sz="3600" dirty="0"/>
          </a:p>
          <a:p>
            <a:r>
              <a:rPr lang="ja-JP" altLang="en-US" sz="3600"/>
              <a:t>それぞれのリクエストで、必ず出発地のあとに到着点を訪問する。</a:t>
            </a:r>
            <a:endParaRPr lang="en-US" altLang="ja-JP" sz="3600" dirty="0"/>
          </a:p>
          <a:p>
            <a:endParaRPr lang="en-US" altLang="ja-JP" sz="2900" dirty="0"/>
          </a:p>
          <a:p>
            <a:pPr marL="0" indent="0">
              <a:buNone/>
            </a:pPr>
            <a:r>
              <a:rPr lang="ja-JP" altLang="en-US" sz="3200"/>
              <a:t>これらの制約を満たし、コストを最小化することを目的とする。</a:t>
            </a:r>
            <a:endParaRPr lang="en-US" altLang="ja-JP" sz="3200" dirty="0"/>
          </a:p>
          <a:p>
            <a:pPr marL="0" indent="0">
              <a:buNone/>
            </a:pPr>
            <a:r>
              <a:rPr lang="ja-JP" altLang="en-US" sz="3200"/>
              <a:t>その他の制約として、時間枠制約や車両の容量制約がよく扱われる。</a:t>
            </a:r>
            <a:endParaRPr lang="en-US" altLang="ja-JP" sz="3200"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1130270" y="953324"/>
            <a:ext cx="9603275" cy="1049235"/>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1130269" y="1812554"/>
            <a:ext cx="10139413" cy="4065732"/>
          </a:xfrm>
        </p:spPr>
        <p:txBody>
          <a:bodyPr>
            <a:normAutofit fontScale="92500"/>
          </a:bodyPr>
          <a:lstStyle/>
          <a:p>
            <a:r>
              <a:rPr lang="ja-JP" altLang="en-US" sz="2200"/>
              <a:t>乗合タクシー問題</a:t>
            </a:r>
            <a:r>
              <a:rPr lang="en-US" altLang="ja-JP" sz="2200" dirty="0"/>
              <a:t>(dial-a-ride problem, DARP)</a:t>
            </a:r>
            <a:r>
              <a:rPr lang="ja-JP" altLang="en-US" sz="2200"/>
              <a:t>は、</a:t>
            </a:r>
            <a:r>
              <a:rPr lang="en-US" altLang="ja-JP" sz="2200" dirty="0"/>
              <a:t>PDP</a:t>
            </a:r>
            <a:r>
              <a:rPr lang="ja-JP" altLang="en-US" sz="2200"/>
              <a:t>を人の輸送に特化した問題</a:t>
            </a:r>
            <a:endParaRPr lang="en-US" altLang="ja-JP" sz="2200" dirty="0"/>
          </a:p>
          <a:p>
            <a:r>
              <a:rPr lang="ja-JP" altLang="en-US" sz="2200"/>
              <a:t>人を輸送するため、車両に乗っている時間が長すぎたりすると利用者の不満がたまる</a:t>
            </a:r>
            <a:endParaRPr lang="en-US" altLang="ja-JP" sz="2200" dirty="0"/>
          </a:p>
          <a:p>
            <a:pPr marL="0" indent="0">
              <a:buNone/>
            </a:pPr>
            <a:r>
              <a:rPr lang="en-US" altLang="ja-JP" sz="2200" dirty="0"/>
              <a:t>    </a:t>
            </a:r>
            <a:r>
              <a:rPr lang="ja-JP" altLang="en-US" sz="2200"/>
              <a:t>→</a:t>
            </a:r>
            <a:r>
              <a:rPr lang="en-US" altLang="ja-JP" sz="2200" dirty="0"/>
              <a:t> </a:t>
            </a:r>
            <a:r>
              <a:rPr lang="ja-JP" altLang="en-US" sz="2200"/>
              <a:t>利用者の不満度を考慮する必要がある。</a:t>
            </a:r>
            <a:endParaRPr lang="en-US" altLang="ja-JP" sz="2200" dirty="0"/>
          </a:p>
          <a:p>
            <a:pPr marL="0" indent="0">
              <a:buNone/>
            </a:pPr>
            <a:endParaRPr lang="en-US" altLang="ja-JP" dirty="0"/>
          </a:p>
          <a:p>
            <a:r>
              <a:rPr lang="ja-JP" altLang="en-US" sz="2200"/>
              <a:t>乗合タクシー問題には、多くの先行研究がある。</a:t>
            </a:r>
            <a:endParaRPr lang="en-US" altLang="ja-JP" sz="2200"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　　　　　　ソフト制約にする。</a:t>
            </a:r>
            <a:endParaRPr lang="en-US" altLang="ja-JP" sz="2200" dirty="0"/>
          </a:p>
          <a:p>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1283596" y="1459591"/>
            <a:ext cx="9784001" cy="4673167"/>
          </a:xfrm>
        </p:spPr>
        <p:txBody>
          <a:bodyPr>
            <a:normAutofit fontScale="92500" lnSpcReduction="10000"/>
          </a:bodyPr>
          <a:lstStyle/>
          <a:p>
            <a:pPr marL="0" indent="0">
              <a:buNone/>
            </a:pPr>
            <a:r>
              <a:rPr lang="ja-JP" altLang="en-US"/>
              <a:t>乗降時刻と</a:t>
            </a:r>
            <a:r>
              <a:rPr kumimoji="1" lang="ja-JP" altLang="en-US"/>
              <a:t>乗車時間</a:t>
            </a:r>
            <a:r>
              <a:rPr kumimoji="1" lang="ja-JP" altLang="en-US" dirty="0"/>
              <a:t>を以下のような連続区分線形凸関数のペナルティ関数で与える。</a:t>
            </a:r>
            <a:endParaRPr kumimoji="1" lang="en-US" altLang="ja-JP"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a:t>
            </a:r>
            <a:r>
              <a:rPr kumimoji="1" lang="ja-JP" altLang="en-US" dirty="0"/>
              <a:t>乗車時間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ja-JP" altLang="en-US" sz="2200"/>
              <a:t>この</a:t>
            </a:r>
            <a:r>
              <a:rPr lang="ja-JP" altLang="en-US" sz="2200" dirty="0"/>
              <a:t>ように制約を与えることで、</a:t>
            </a:r>
            <a:r>
              <a:rPr kumimoji="1" lang="en-US" altLang="ja-JP" sz="2200" dirty="0"/>
              <a:t>  </a:t>
            </a:r>
            <a:r>
              <a:rPr kumimoji="1" lang="ja-JP" altLang="en-US" sz="2200" dirty="0"/>
              <a:t>少しの遅延は許容したりすることが可能になる。</a:t>
            </a:r>
          </a:p>
          <a:p>
            <a:pPr marL="0" indent="0">
              <a:buNone/>
            </a:pPr>
            <a:r>
              <a:rPr kumimoji="1" lang="ja-JP" altLang="en-US" sz="2200" dirty="0"/>
              <a:t>また、乗車時間に応じてペナルティがかかるので、不満度を柔軟に表現できる。</a:t>
            </a:r>
            <a:endParaRPr lang="en-US" altLang="ja-JP" sz="2200" dirty="0"/>
          </a:p>
          <a:p>
            <a:pPr marL="0" indent="0">
              <a:buNone/>
            </a:pPr>
            <a:r>
              <a:rPr lang="ja-JP" altLang="en-US" sz="2200" dirty="0"/>
              <a:t>ソフト制約とすることで、</a:t>
            </a:r>
            <a:r>
              <a:rPr lang="en-US" altLang="ja-JP" sz="2200" dirty="0"/>
              <a:t>DARP</a:t>
            </a:r>
            <a:r>
              <a:rPr lang="ja-JP" altLang="en-US" sz="2200" dirty="0"/>
              <a:t>をより</a:t>
            </a:r>
            <a:r>
              <a:rPr kumimoji="1" lang="ja-JP" altLang="en-US" sz="2200" dirty="0"/>
              <a:t>汎用的にすることができる。</a:t>
            </a:r>
            <a:r>
              <a:rPr kumimoji="1" lang="en-US" altLang="ja-JP" sz="2200" dirty="0"/>
              <a:t>                     </a:t>
            </a:r>
            <a:endParaRPr kumimoji="1" lang="ja-JP" altLang="en-US" sz="2200" dirty="0"/>
          </a:p>
        </p:txBody>
      </p:sp>
      <p:pic>
        <p:nvPicPr>
          <p:cNvPr id="13" name="図 12">
            <a:extLst>
              <a:ext uri="{FF2B5EF4-FFF2-40B4-BE49-F238E27FC236}">
                <a16:creationId xmlns:a16="http://schemas.microsoft.com/office/drawing/2014/main" id="{DEC2FDE8-7A4B-8A45-B5BB-4C12105F4BB6}"/>
              </a:ext>
            </a:extLst>
          </p:cNvPr>
          <p:cNvPicPr>
            <a:picLocks noChangeAspect="1"/>
          </p:cNvPicPr>
          <p:nvPr/>
        </p:nvPicPr>
        <p:blipFill>
          <a:blip r:embed="rId2"/>
          <a:stretch>
            <a:fillRect/>
          </a:stretch>
        </p:blipFill>
        <p:spPr>
          <a:xfrm>
            <a:off x="6418470" y="2314897"/>
            <a:ext cx="3728853" cy="2053493"/>
          </a:xfrm>
          <a:prstGeom prst="rect">
            <a:avLst/>
          </a:prstGeom>
        </p:spPr>
      </p:pic>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3"/>
          <a:stretch>
            <a:fillRect/>
          </a:stretch>
        </p:blipFill>
        <p:spPr>
          <a:xfrm>
            <a:off x="1683184" y="2314897"/>
            <a:ext cx="4088651" cy="2053493"/>
          </a:xfrm>
          <a:prstGeom prst="rect">
            <a:avLst/>
          </a:prstGeom>
        </p:spPr>
      </p:pic>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1270658" y="1394814"/>
            <a:ext cx="10497787" cy="4932220"/>
          </a:xfrm>
        </p:spPr>
        <p:txBody>
          <a:bodyPr>
            <a:normAutofit fontScale="85000" lnSpcReduction="20000"/>
          </a:bodyPr>
          <a:lstStyle/>
          <a:p>
            <a:pPr marL="0" indent="0">
              <a:buNone/>
            </a:pPr>
            <a:r>
              <a:rPr lang="ja-JP" altLang="en-US" sz="2200"/>
              <a:t>入力</a:t>
            </a:r>
            <a:endParaRPr lang="en-US" altLang="ja-JP" sz="2200" dirty="0"/>
          </a:p>
          <a:p>
            <a:r>
              <a:rPr kumimoji="1" lang="ja-JP" altLang="en-US" sz="2100"/>
              <a:t>デポ、乗車地点、降車地点を頂点とした完全有向グラフ</a:t>
            </a:r>
            <a:endParaRPr kumimoji="1" lang="en-US" altLang="ja-JP" sz="2100" dirty="0"/>
          </a:p>
          <a:p>
            <a:r>
              <a:rPr kumimoji="1" lang="ja-JP" altLang="en-US" sz="2100"/>
              <a:t>車両数</a:t>
            </a:r>
            <a:r>
              <a:rPr lang="ja-JP" altLang="en-US" sz="2100"/>
              <a:t>、車両容量</a:t>
            </a:r>
            <a:r>
              <a:rPr lang="en-US" altLang="ja-JP" sz="2100" dirty="0"/>
              <a:t>(</a:t>
            </a:r>
            <a:r>
              <a:rPr lang="ja-JP" altLang="en-US" sz="2100"/>
              <a:t>最大乗車人数</a:t>
            </a:r>
            <a:r>
              <a:rPr lang="en-US" altLang="ja-JP" sz="2100" dirty="0"/>
              <a:t>)</a:t>
            </a:r>
            <a:endParaRPr kumimoji="1" lang="en-US" altLang="ja-JP" sz="2100" dirty="0"/>
          </a:p>
          <a:p>
            <a:r>
              <a:rPr lang="ja-JP" altLang="en-US" sz="2100"/>
              <a:t>各リクエストに対して</a:t>
            </a:r>
            <a:r>
              <a:rPr lang="en-US" altLang="ja-JP" sz="2100" dirty="0"/>
              <a:t>:</a:t>
            </a:r>
            <a:r>
              <a:rPr lang="ja-JP" altLang="en-US" sz="2100"/>
              <a:t> </a:t>
            </a:r>
            <a:r>
              <a:rPr kumimoji="1" lang="ja-JP" altLang="en-US" sz="2100"/>
              <a:t>乗降時刻、乗車時間に対するペナルティ関数、消費容量</a:t>
            </a:r>
            <a:r>
              <a:rPr kumimoji="1" lang="en-US" altLang="ja-JP" sz="2100" dirty="0"/>
              <a:t>(</a:t>
            </a:r>
            <a:r>
              <a:rPr kumimoji="1" lang="ja-JP" altLang="en-US" sz="2100"/>
              <a:t>乗車人数</a:t>
            </a:r>
            <a:r>
              <a:rPr kumimoji="1" lang="en-US" altLang="ja-JP" sz="2100" dirty="0"/>
              <a:t>)</a:t>
            </a:r>
          </a:p>
          <a:p>
            <a:pPr marL="0" indent="0">
              <a:buNone/>
            </a:pPr>
            <a:r>
              <a:rPr kumimoji="1" lang="ja-JP" altLang="en-US" sz="2200"/>
              <a:t>出力</a:t>
            </a:r>
            <a:endParaRPr kumimoji="1" lang="en-US" altLang="ja-JP" sz="22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200"/>
              <a:t>制約</a:t>
            </a:r>
            <a:endParaRPr lang="en-US" altLang="ja-JP" sz="22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必ず出発地のあとに到着点を訪問する</a:t>
            </a:r>
            <a:endParaRPr lang="en-US" altLang="ja-JP" dirty="0"/>
          </a:p>
          <a:p>
            <a:r>
              <a:rPr lang="ja-JP" altLang="en-US"/>
              <a:t>車両容量制約</a:t>
            </a:r>
            <a:endParaRPr lang="en-US" altLang="ja-JP" dirty="0"/>
          </a:p>
          <a:p>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1130269" y="1628776"/>
                <a:ext cx="10514043" cy="4249510"/>
              </a:xfrm>
            </p:spPr>
            <p:txBody>
              <a:bodyPr>
                <a:normAutofit/>
              </a:bodyPr>
              <a:lstStyle/>
              <a:p>
                <a:pPr marL="0" indent="0">
                  <a:buNone/>
                </a:pPr>
                <a:r>
                  <a:rPr lang="en-US" altLang="ja-JP" dirty="0"/>
                  <a:t> </a:t>
                </a:r>
                <a:r>
                  <a:rPr kumimoji="1" lang="ja-JP" altLang="en-US"/>
                  <a:t>ルートを</a:t>
                </a:r>
                <a14:m>
                  <m:oMath xmlns:m="http://schemas.openxmlformats.org/officeDocument/2006/math">
                    <m:r>
                      <a:rPr kumimoji="1" lang="ja-JP" altLang="en-US" i="1" smtClean="0">
                        <a:latin typeface="Cambria Math" panose="02040503050406030204" pitchFamily="18" charset="0"/>
                      </a:rPr>
                      <m:t>𝜎</m:t>
                    </m:r>
                  </m:oMath>
                </a14:m>
                <a:r>
                  <a:rPr kumimoji="1" lang="ja-JP" altLang="en-US"/>
                  <a:t>と</a:t>
                </a:r>
                <a:r>
                  <a:rPr lang="ja-JP" altLang="en-US"/>
                  <a:t>する</a:t>
                </a:r>
                <a:endParaRPr lang="en-US" altLang="ja-JP" dirty="0"/>
              </a:p>
              <a:p>
                <a:pPr marL="0" indent="0">
                  <a:buNone/>
                </a:pPr>
                <a:r>
                  <a:rPr kumimoji="1" lang="ja-JP" altLang="en-US"/>
                  <a:t>ルートの総距離を</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oMath>
                </a14:m>
                <a:r>
                  <a:rPr kumimoji="1" lang="ja-JP" altLang="en-US" dirty="0"/>
                  <a:t>とする。</a:t>
                </a:r>
                <a:endParaRPr kumimoji="1" lang="en-US" altLang="ja-JP" dirty="0"/>
              </a:p>
              <a:p>
                <a:pPr marL="0" indent="0">
                  <a:buNone/>
                </a:pPr>
                <a:r>
                  <a:rPr lang="ja-JP" altLang="en-US"/>
                  <a:t>ルート</a:t>
                </a:r>
                <a14:m>
                  <m:oMath xmlns:m="http://schemas.openxmlformats.org/officeDocument/2006/math">
                    <m:r>
                      <a:rPr lang="ja-JP" altLang="en-US" i="1" smtClean="0">
                        <a:latin typeface="Cambria Math" panose="02040503050406030204" pitchFamily="18" charset="0"/>
                      </a:rPr>
                      <m:t>𝜎</m:t>
                    </m:r>
                  </m:oMath>
                </a14:m>
                <a:r>
                  <a:rPr lang="ja-JP" altLang="en-US"/>
                  <a:t>に対する利用者の不満度を</a:t>
                </a:r>
                <a14:m>
                  <m:oMath xmlns:m="http://schemas.openxmlformats.org/officeDocument/2006/math">
                    <m:r>
                      <a:rPr lang="en-US" altLang="ja-JP" b="0" i="1" smtClean="0">
                        <a:latin typeface="Cambria Math" panose="02040503050406030204" pitchFamily="18" charset="0"/>
                      </a:rPr>
                      <m:t>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oMath>
                </a14:m>
                <a:r>
                  <a:rPr lang="ja-JP" altLang="en-US" dirty="0"/>
                  <a:t>と</a:t>
                </a:r>
                <a:r>
                  <a:rPr lang="ja-JP" altLang="en-US"/>
                  <a:t>して、以下のように定義する。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b="0" i="1" smtClean="0">
                              <a:latin typeface="Cambria Math" panose="02040503050406030204" pitchFamily="18" charset="0"/>
                              <a:ea typeface="Cambria Math" panose="02040503050406030204" pitchFamily="18" charset="0"/>
                            </a:rPr>
                          </m:ctrlPr>
                        </m:naryPr>
                        <m:sub>
                          <m:r>
                            <m:rPr>
                              <m:brk m:alnAt="7"/>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 ∈</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𝜎</m:t>
                              </m:r>
                            </m:sub>
                          </m:sSub>
                        </m:sub>
                        <m:sup/>
                        <m:e>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Sub>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e>
                      </m:nary>
                    </m:oMath>
                  </m:oMathPara>
                </a14:m>
                <a:endParaRPr lang="en-US" altLang="ja-JP" dirty="0"/>
              </a:p>
              <a:p>
                <a:pPr marL="0" indent="0">
                  <a:buNone/>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f>
                            <m:fPr>
                              <m:type m:val="noBar"/>
                              <m:ctrlPr>
                                <a:rPr lang="en-US" altLang="ja-JP" i="1" smtClean="0">
                                  <a:latin typeface="Cambria Math" panose="02040503050406030204" pitchFamily="18" charset="0"/>
                                </a:rPr>
                              </m:ctrlPr>
                            </m:fPr>
                            <m:num>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ea typeface="Cambria Math" panose="02040503050406030204" pitchFamily="18" charset="0"/>
                                    </a:rPr>
                                    <m:t>𝜏</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は</m:t>
                              </m:r>
                              <m:r>
                                <a:rPr lang="ja-JP" altLang="en-US" i="1" dirty="0" smtClean="0">
                                  <a:latin typeface="Cambria Math" panose="02040503050406030204" pitchFamily="18" charset="0"/>
                                </a:rPr>
                                <m:t>ユーザ</m:t>
                              </m:r>
                              <m:r>
                                <a:rPr lang="en-US" altLang="ja-JP" b="0" i="1" dirty="0" smtClean="0">
                                  <a:latin typeface="Cambria Math" panose="02040503050406030204" pitchFamily="18" charset="0"/>
                                </a:rPr>
                                <m:t>𝑖</m:t>
                              </m:r>
                              <m:r>
                                <a:rPr lang="ja-JP" altLang="en-US" i="1" dirty="0">
                                  <a:latin typeface="Cambria Math" panose="02040503050406030204" pitchFamily="18" charset="0"/>
                                </a:rPr>
                                <m:t>の</m:t>
                              </m:r>
                              <m:r>
                                <a:rPr lang="ja-JP" altLang="en-US" i="1" dirty="0" smtClean="0">
                                  <a:latin typeface="Cambria Math" panose="02040503050406030204" pitchFamily="18" charset="0"/>
                                </a:rPr>
                                <m:t>乗車時刻</m:t>
                              </m:r>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ea typeface="Cambria Math" panose="02040503050406030204" pitchFamily="18" charset="0"/>
                                    </a:rPr>
                                    <m:t>𝜏</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𝑛</m:t>
                                  </m:r>
                                </m:sub>
                              </m:sSub>
                              <m:r>
                                <a:rPr lang="ja-JP" altLang="en-US" i="1" dirty="0">
                                  <a:latin typeface="Cambria Math" panose="02040503050406030204" pitchFamily="18" charset="0"/>
                                </a:rPr>
                                <m:t>は</m:t>
                              </m:r>
                              <m:r>
                                <a:rPr lang="ja-JP" altLang="en-US" i="1" dirty="0" smtClean="0">
                                  <a:latin typeface="Cambria Math" panose="02040503050406030204" pitchFamily="18" charset="0"/>
                                </a:rPr>
                                <m:t>降車</m:t>
                              </m:r>
                              <m:r>
                                <a:rPr lang="ja-JP" altLang="en-US" i="1" dirty="0">
                                  <a:latin typeface="Cambria Math" panose="02040503050406030204" pitchFamily="18" charset="0"/>
                                </a:rPr>
                                <m:t>時刻</m:t>
                              </m:r>
                              <m:r>
                                <a:rPr lang="en-US" altLang="ja-JP" i="1" dirty="0" smtClean="0">
                                  <a:latin typeface="Cambria Math" panose="02040503050406030204" pitchFamily="18" charset="0"/>
                                </a:rPr>
                                <m:t> </m:t>
                              </m:r>
                            </m:num>
                            <m:den>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i="1">
                                      <a:latin typeface="Cambria Math" panose="02040503050406030204" pitchFamily="18" charset="0"/>
                                      <a:ea typeface="Cambria Math" panose="02040503050406030204" pitchFamily="18" charset="0"/>
                                    </a:rPr>
                                    <m:t>+</m:t>
                                  </m:r>
                                </m:sup>
                              </m:sSubSup>
                              <m:r>
                                <m:rPr>
                                  <m:nor/>
                                </m:rPr>
                                <a:rPr lang="en-US" altLang="ja-JP" dirty="0"/>
                                <m:t>,</m:t>
                              </m:r>
                              <m:r>
                                <m:rPr>
                                  <m:nor/>
                                </m:rPr>
                                <a:rPr lang="en-US" altLang="ja-JP" dirty="0">
                                  <a:ea typeface="Cambria Math" panose="02040503050406030204" pitchFamily="18" charset="0"/>
                                </a:rPr>
                                <m:t> </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i="1">
                                      <a:latin typeface="Cambria Math" panose="02040503050406030204" pitchFamily="18" charset="0"/>
                                      <a:ea typeface="Cambria Math" panose="02040503050406030204" pitchFamily="18" charset="0"/>
                                    </a:rPr>
                                    <m:t>−</m:t>
                                  </m:r>
                                </m:sup>
                              </m:sSubSup>
                              <m:r>
                                <m:rPr>
                                  <m:nor/>
                                </m:rPr>
                                <a:rPr lang="en-US" altLang="ja-JP" dirty="0"/>
                                <m:t>,</m:t>
                              </m:r>
                              <m:r>
                                <m:rPr>
                                  <m:nor/>
                                </m:rPr>
                                <a:rPr lang="en-US" altLang="ja-JP" dirty="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Sub>
                              <m:r>
                                <m:rPr>
                                  <m:nor/>
                                </m:rPr>
                                <a:rPr lang="ja-JP" altLang="en-US">
                                  <a:ea typeface="Cambria Math" panose="02040503050406030204" pitchFamily="18" charset="0"/>
                                </a:rPr>
                                <m:t>はそれぞれ乗車時刻、降車時刻、乗車時間のペナルティ関数</m:t>
                              </m:r>
                            </m:den>
                          </m:f>
                        </m:e>
                      </m:d>
                    </m:oMath>
                  </m:oMathPara>
                </a14:m>
                <a:endParaRPr lang="en-US" altLang="ja-JP" dirty="0">
                  <a:ea typeface="Cambria Math" panose="02040503050406030204" pitchFamily="18" charset="0"/>
                </a:endParaRPr>
              </a:p>
              <a:p>
                <a:pPr marL="0" indent="0">
                  <a:buNone/>
                </a:pPr>
                <a:r>
                  <a:rPr lang="ja-JP" altLang="en-US"/>
                  <a:t>このとき、目的関数を</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oMath>
                </a14:m>
                <a:r>
                  <a:rPr lang="ja-JP" altLang="en-US"/>
                  <a:t>を定数とする以下の重み付き和とする。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𝑑</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m:t>
                      </m:r>
                    </m:oMath>
                  </m:oMathPara>
                </a14:m>
                <a:endParaRPr lang="en-US" altLang="ja-JP" dirty="0"/>
              </a:p>
              <a:p>
                <a:pPr marL="0" indent="0">
                  <a:buNone/>
                </a:pPr>
                <a:endParaRPr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1130269" y="1628776"/>
                <a:ext cx="10514043" cy="4249510"/>
              </a:xfrm>
              <a:blipFill>
                <a:blip r:embed="rId2"/>
                <a:stretch>
                  <a:fillRect l="-48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p:txBody>
              <a:bodyPr>
                <a:normAutofit/>
              </a:bodyPr>
              <a:lstStyle/>
              <a:p>
                <a:pPr marL="0" indent="0">
                  <a:buNone/>
                </a:pPr>
                <a:r>
                  <a:rPr kumimoji="1" lang="ja-JP" altLang="en-US"/>
                  <a:t>局所探索を行う上で、より自由に探索を行うために、容量制約を緩和する。</a:t>
                </a:r>
                <a:endParaRPr kumimoji="1" lang="en-US" altLang="ja-JP" dirty="0"/>
              </a:p>
              <a:p>
                <a:pPr marL="0" indent="0">
                  <a:buNone/>
                </a:pPr>
                <a:endParaRPr kumimoji="1" lang="en-US" altLang="ja-JP" dirty="0"/>
              </a:p>
              <a:p>
                <a:pPr marL="0" indent="0">
                  <a:buNone/>
                </a:pPr>
                <a:r>
                  <a:rPr kumimoji="1" lang="ja-JP" altLang="en-US"/>
                  <a:t>制約を破った際のペナルティ関数</a:t>
                </a:r>
                <a14:m>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Η</m:t>
                    </m:r>
                  </m:oMath>
                </a14:m>
                <a:r>
                  <a:rPr lang="ja-JP" altLang="en-US"/>
                  <a:t>を以下のように定義する。</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b="0" i="1" smtClean="0">
                          <a:latin typeface="Cambria Math" panose="02040503050406030204" pitchFamily="18" charset="0"/>
                          <a:ea typeface="Cambria Math" panose="02040503050406030204" pitchFamily="18" charset="0"/>
                        </a:rPr>
                        <m:t>Η</m:t>
                      </m:r>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𝐾</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𝑛</m:t>
                                  </m:r>
                                </m:e>
                                <m:sub>
                                  <m:r>
                                    <a:rPr lang="en-US" altLang="ja-JP" b="0" i="1" smtClean="0">
                                      <a:latin typeface="Cambria Math" panose="02040503050406030204" pitchFamily="18" charset="0"/>
                                      <a:ea typeface="Cambria Math" panose="02040503050406030204" pitchFamily="18" charset="0"/>
                                    </a:rPr>
                                    <m:t>𝑘</m:t>
                                  </m:r>
                                </m:sub>
                              </m:sSub>
                            </m:sub>
                            <m:sup/>
                            <m:e>
                              <m:sSub>
                                <m:sSubPr>
                                  <m:ctrlPr>
                                    <a:rPr lang="en-US" altLang="ja-JP" b="0" i="1" smtClean="0">
                                      <a:latin typeface="Cambria Math" panose="02040503050406030204" pitchFamily="18" charset="0"/>
                                      <a:ea typeface="Cambria Math" panose="02040503050406030204" pitchFamily="18" charset="0"/>
                                    </a:rPr>
                                  </m:ctrlPr>
                                </m:sSubPr>
                                <m:e>
                                  <m:r>
                                    <m:rPr>
                                      <m:sty m:val="p"/>
                                    </m:rPr>
                                    <a:rPr lang="el-GR" altLang="ja-JP" b="0" i="1" smtClean="0">
                                      <a:latin typeface="Cambria Math" panose="02040503050406030204" pitchFamily="18" charset="0"/>
                                      <a:ea typeface="Cambria Math" panose="02040503050406030204" pitchFamily="18" charset="0"/>
                                    </a:rPr>
                                    <m:t>Η</m:t>
                                  </m:r>
                                </m:e>
                                <m:sub>
                                  <m:r>
                                    <a:rPr lang="en-US" altLang="ja-JP" b="0" i="1" smtClean="0">
                                      <a:latin typeface="Cambria Math" panose="02040503050406030204" pitchFamily="18" charset="0"/>
                                      <a:ea typeface="Cambria Math" panose="02040503050406030204" pitchFamily="18" charset="0"/>
                                    </a:rPr>
                                    <m:t>𝑘𝑖</m:t>
                                  </m:r>
                                </m:sub>
                              </m:sSub>
                            </m:e>
                          </m:nary>
                        </m:e>
                      </m:nary>
                    </m:oMath>
                  </m:oMathPara>
                </a14:m>
                <a:endParaRPr lang="en-US" altLang="ja-JP" dirty="0"/>
              </a:p>
              <a:p>
                <a:pPr marL="0" indent="0">
                  <a:buNone/>
                </a:pPr>
                <a14:m>
                  <m:oMath xmlns:m="http://schemas.openxmlformats.org/officeDocument/2006/math">
                    <m:sSub>
                      <m:sSubPr>
                        <m:ctrlPr>
                          <a:rPr lang="en-US" altLang="ja-JP" i="1" smtClean="0">
                            <a:latin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Η</m:t>
                        </m:r>
                      </m:e>
                      <m:sub>
                        <m:r>
                          <a:rPr lang="en-US" altLang="ja-JP" b="0" i="1" smtClean="0">
                            <a:latin typeface="Cambria Math" panose="02040503050406030204" pitchFamily="18" charset="0"/>
                          </a:rPr>
                          <m:t>𝑘𝑖</m:t>
                        </m:r>
                      </m:sub>
                    </m:sSub>
                    <m:r>
                      <a:rPr lang="en-US" altLang="ja-JP" b="0" i="1" smtClean="0">
                        <a:latin typeface="Cambria Math" panose="02040503050406030204" pitchFamily="18" charset="0"/>
                      </a:rPr>
                      <m:t>:</m:t>
                    </m:r>
                  </m:oMath>
                </a14:m>
                <a:r>
                  <a:rPr lang="ja-JP" altLang="en-US"/>
                  <a:t>車両</a:t>
                </a:r>
                <a:r>
                  <a:rPr lang="en-US" altLang="ja-JP" dirty="0"/>
                  <a:t>k</a:t>
                </a:r>
                <a:r>
                  <a:rPr lang="ja-JP" altLang="en-US"/>
                  <a:t>がルートの</a:t>
                </a:r>
                <a:r>
                  <a:rPr lang="en-US" altLang="ja-JP" dirty="0" err="1"/>
                  <a:t>i</a:t>
                </a:r>
                <a:r>
                  <a:rPr lang="ja-JP" altLang="en-US"/>
                  <a:t>番目を訪問後に容量を超えて乗っている人数</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blipFill>
                <a:blip r:embed="rId2"/>
                <a:stretch>
                  <a:fillRect l="-528" b="-1576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{6BB58913-3877-7A4E-B746-297724F45700}tf10001119</Template>
  <TotalTime>2884</TotalTime>
  <Words>1497</Words>
  <Application>Microsoft Macintosh PowerPoint</Application>
  <PresentationFormat>ワイド画面</PresentationFormat>
  <Paragraphs>485</Paragraphs>
  <Slides>24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制限の緩和</vt:lpstr>
      <vt:lpstr>評価関数 </vt:lpstr>
      <vt:lpstr>最適なサービス時刻の決定</vt:lpstr>
      <vt:lpstr>提案手法</vt:lpstr>
      <vt:lpstr>初期解生成</vt:lpstr>
      <vt:lpstr>初期解生成</vt:lpstr>
      <vt:lpstr>局所探索法</vt:lpstr>
      <vt:lpstr>アルゴリズムの流れ</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162</cp:revision>
  <dcterms:created xsi:type="dcterms:W3CDTF">2019-11-08T05:00:29Z</dcterms:created>
  <dcterms:modified xsi:type="dcterms:W3CDTF">2020-02-01T14:31:31Z</dcterms:modified>
</cp:coreProperties>
</file>