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8"/>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48" r:id="rId14"/>
    <p:sldId id="366" r:id="rId15"/>
    <p:sldId id="364" r:id="rId16"/>
    <p:sldId id="367" r:id="rId17"/>
    <p:sldId id="368" r:id="rId18"/>
    <p:sldId id="369" r:id="rId19"/>
    <p:sldId id="373" r:id="rId20"/>
    <p:sldId id="374" r:id="rId21"/>
    <p:sldId id="375" r:id="rId22"/>
    <p:sldId id="376" r:id="rId23"/>
    <p:sldId id="377" r:id="rId24"/>
    <p:sldId id="378" r:id="rId25"/>
    <p:sldId id="379" r:id="rId26"/>
    <p:sldId id="36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13</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18</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20</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最短のルートを赤色　一番大きいペナルティを紫</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23</a:t>
            </a:fld>
            <a:endParaRPr kumimoji="1" lang="ja-JP" altLang="en-US"/>
          </a:p>
        </p:txBody>
      </p:sp>
    </p:spTree>
    <p:extLst>
      <p:ext uri="{BB962C8B-B14F-4D97-AF65-F5344CB8AC3E}">
        <p14:creationId xmlns:p14="http://schemas.microsoft.com/office/powerpoint/2010/main" val="1761204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2020/1/28</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2020/1/28</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2020/1/28</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𝑄𝑃</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𝑄𝑃</m:t>
                    </m:r>
                  </m:oMath>
                </a14:m>
                <a:r>
                  <a:rPr kumimoji="1" lang="en-US" altLang="ja-JP" dirty="0"/>
                  <a:t>: </a:t>
                </a:r>
                <a:r>
                  <a:rPr kumimoji="1" lang="ja-JP" altLang="en-US"/>
                  <a:t>容量制約に関するペナルティ関数</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lnSpcReduction="10000"/>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endParaRPr kumimoji="1" lang="en-US" altLang="ja-JP" dirty="0"/>
          </a:p>
          <a:p>
            <a:pPr marL="0" indent="0">
              <a:buNone/>
            </a:pPr>
            <a:r>
              <a:rPr lang="ja-JP" altLang="en-US"/>
              <a:t> 本研究では、一定の試行回数を行ったかを終了条件とする。</a:t>
            </a:r>
            <a:endParaRPr kumimoji="1" lang="ja-JP" altLang="en-US"/>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314897"/>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a:p>
            <a:pPr marL="0" indent="0">
              <a:buNone/>
            </a:pPr>
            <a:r>
              <a:rPr kumimoji="1" lang="ja-JP" altLang="en-US"/>
              <a:t>この操作を改善がなくなるまで行う</a:t>
            </a:r>
            <a:endParaRPr kumimoji="1"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r>
                  <a:rPr lang="ja-JP" altLang="en-US"/>
                  <a:t>試行回数を</a:t>
                </a:r>
                <a14:m>
                  <m:oMath xmlns:m="http://schemas.openxmlformats.org/officeDocument/2006/math">
                    <m:r>
                      <a:rPr lang="en-US" altLang="ja-JP" b="0" i="1" smtClean="0">
                        <a:latin typeface="Cambria Math" panose="02040503050406030204" pitchFamily="18" charset="0"/>
                      </a:rPr>
                      <m:t>1000</m:t>
                    </m:r>
                  </m:oMath>
                </a14:m>
                <a:r>
                  <a:rPr lang="ja-JP" altLang="en-US"/>
                  <a:t>として、目的関数の係数は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948225461"/>
              </p:ext>
            </p:extLst>
          </p:nvPr>
        </p:nvGraphicFramePr>
        <p:xfrm>
          <a:off x="452500" y="2002559"/>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lstStyle/>
              <a:p>
                <a:r>
                  <a:rPr kumimoji="1" lang="ja-JP" altLang="en-US"/>
                  <a:t>目的関数のペナルティに対する係数を大きくすることで、ペナルティの値がとても小さい結果を得ることができ、先行研究と比較ができる。</a:t>
                </a:r>
                <a:endParaRPr kumimoji="1" lang="en-US" altLang="ja-JP" dirty="0"/>
              </a:p>
              <a:p>
                <a:r>
                  <a:rPr lang="ja-JP" altLang="en-US"/>
                  <a:t>係数を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=500</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r>
                  <a:rPr lang="en-US" altLang="ja-JP" dirty="0" err="1"/>
                  <a:t>Cordeau</a:t>
                </a:r>
                <a:r>
                  <a:rPr lang="ja-JP" altLang="en-US"/>
                  <a:t>らによる計算と</a:t>
                </a:r>
                <a:r>
                  <a:rPr kumimoji="1" lang="ja-JP" altLang="en-US"/>
                  <a:t>同様に試行回数を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5</m:t>
                        </m:r>
                      </m:sup>
                    </m:sSup>
                    <m:r>
                      <a:rPr lang="ja-JP" altLang="en-US" i="1">
                        <a:latin typeface="Cambria Math" panose="02040503050406030204" pitchFamily="18" charset="0"/>
                      </a:rPr>
                      <m:t>回として</m:t>
                    </m:r>
                  </m:oMath>
                </a14:m>
                <a:r>
                  <a:rPr kumimoji="1" lang="ja-JP" altLang="en-US"/>
                  <a:t>比較を行った。</a:t>
                </a:r>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r="-1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444124989"/>
              </p:ext>
            </p:extLst>
          </p:nvPr>
        </p:nvGraphicFramePr>
        <p:xfrm>
          <a:off x="568962" y="389197"/>
          <a:ext cx="10475090" cy="5594334"/>
        </p:xfrm>
        <a:graphic>
          <a:graphicData uri="http://schemas.openxmlformats.org/drawingml/2006/table">
            <a:tbl>
              <a:tblPr firstRow="1" bandRow="1">
                <a:tableStyleId>{5C22544A-7EE6-4342-B048-85BDC9FD1C3A}</a:tableStyleId>
              </a:tblPr>
              <a:tblGrid>
                <a:gridCol w="974408">
                  <a:extLst>
                    <a:ext uri="{9D8B030D-6E8A-4147-A177-3AD203B41FA5}">
                      <a16:colId xmlns:a16="http://schemas.microsoft.com/office/drawing/2014/main" val="3067472456"/>
                    </a:ext>
                  </a:extLst>
                </a:gridCol>
                <a:gridCol w="878240">
                  <a:extLst>
                    <a:ext uri="{9D8B030D-6E8A-4147-A177-3AD203B41FA5}">
                      <a16:colId xmlns:a16="http://schemas.microsoft.com/office/drawing/2014/main" val="2482243895"/>
                    </a:ext>
                  </a:extLst>
                </a:gridCol>
                <a:gridCol w="931146">
                  <a:extLst>
                    <a:ext uri="{9D8B030D-6E8A-4147-A177-3AD203B41FA5}">
                      <a16:colId xmlns:a16="http://schemas.microsoft.com/office/drawing/2014/main" val="1348079041"/>
                    </a:ext>
                  </a:extLst>
                </a:gridCol>
                <a:gridCol w="1076740">
                  <a:extLst>
                    <a:ext uri="{9D8B030D-6E8A-4147-A177-3AD203B41FA5}">
                      <a16:colId xmlns:a16="http://schemas.microsoft.com/office/drawing/2014/main" val="2295132505"/>
                    </a:ext>
                  </a:extLst>
                </a:gridCol>
                <a:gridCol w="843148">
                  <a:extLst>
                    <a:ext uri="{9D8B030D-6E8A-4147-A177-3AD203B41FA5}">
                      <a16:colId xmlns:a16="http://schemas.microsoft.com/office/drawing/2014/main" val="3700408153"/>
                    </a:ext>
                  </a:extLst>
                </a:gridCol>
                <a:gridCol w="1187533">
                  <a:extLst>
                    <a:ext uri="{9D8B030D-6E8A-4147-A177-3AD203B41FA5}">
                      <a16:colId xmlns:a16="http://schemas.microsoft.com/office/drawing/2014/main" val="2489046969"/>
                    </a:ext>
                  </a:extLst>
                </a:gridCol>
                <a:gridCol w="1033153">
                  <a:extLst>
                    <a:ext uri="{9D8B030D-6E8A-4147-A177-3AD203B41FA5}">
                      <a16:colId xmlns:a16="http://schemas.microsoft.com/office/drawing/2014/main" val="2838135734"/>
                    </a:ext>
                  </a:extLst>
                </a:gridCol>
                <a:gridCol w="973776">
                  <a:extLst>
                    <a:ext uri="{9D8B030D-6E8A-4147-A177-3AD203B41FA5}">
                      <a16:colId xmlns:a16="http://schemas.microsoft.com/office/drawing/2014/main" val="656764561"/>
                    </a:ext>
                  </a:extLst>
                </a:gridCol>
                <a:gridCol w="1187533">
                  <a:extLst>
                    <a:ext uri="{9D8B030D-6E8A-4147-A177-3AD203B41FA5}">
                      <a16:colId xmlns:a16="http://schemas.microsoft.com/office/drawing/2014/main" val="2400946037"/>
                    </a:ext>
                  </a:extLst>
                </a:gridCol>
                <a:gridCol w="1389413">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3">
                  <a:txBody>
                    <a:bodyPr/>
                    <a:lstStyle/>
                    <a:p>
                      <a:pPr algn="ctr"/>
                      <a:r>
                        <a:rPr kumimoji="1" lang="ja-JP" altLang="en-US"/>
                        <a:t>挿入近傍</a:t>
                      </a: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2</a:t>
                      </a:r>
                      <a:r>
                        <a:rPr kumimoji="1" lang="ja-JP" altLang="en-US"/>
                        <a:t>種類を交互</a:t>
                      </a:r>
                    </a:p>
                  </a:txBody>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GAP(%)</a:t>
                      </a:r>
                      <a:endParaRPr kumimoji="1" lang="ja-JP" altLang="en-US"/>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212.49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11.8</a:t>
                      </a:r>
                      <a:endParaRPr kumimoji="1" lang="ja-JP" altLang="en-US"/>
                    </a:p>
                  </a:txBody>
                  <a:tcPr anchor="ctr"/>
                </a:tc>
                <a:tc>
                  <a:txBody>
                    <a:bodyPr/>
                    <a:lstStyle/>
                    <a:p>
                      <a:pPr algn="r"/>
                      <a:r>
                        <a:rPr kumimoji="1" lang="en-US" altLang="ja-JP" dirty="0">
                          <a:solidFill>
                            <a:srgbClr val="FF0000"/>
                          </a:solidFill>
                        </a:rPr>
                        <a:t>208.34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9.6</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415.57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776.31</a:t>
                      </a:r>
                      <a:endParaRPr kumimoji="1" lang="ja-JP" altLang="en-US">
                        <a:solidFill>
                          <a:srgbClr val="FF0000"/>
                        </a:solidFill>
                      </a:endParaRPr>
                    </a:p>
                  </a:txBody>
                  <a:tcPr anchor="ctr"/>
                </a:tc>
                <a:tc>
                  <a:txBody>
                    <a:bodyPr/>
                    <a:lstStyle/>
                    <a:p>
                      <a:pPr algn="r"/>
                      <a:r>
                        <a:rPr kumimoji="1" lang="en-US" altLang="ja-JP" dirty="0"/>
                        <a:t>0.56</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783.60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1005.17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75.4</a:t>
                      </a:r>
                      <a:endParaRPr kumimoji="1" lang="ja-JP" altLang="en-US"/>
                    </a:p>
                  </a:txBody>
                  <a:tcPr anchor="ctr"/>
                </a:tc>
                <a:tc>
                  <a:txBody>
                    <a:bodyPr/>
                    <a:lstStyle/>
                    <a:p>
                      <a:pPr algn="r"/>
                      <a:r>
                        <a:rPr kumimoji="1" lang="en-US" altLang="ja-JP" dirty="0">
                          <a:solidFill>
                            <a:srgbClr val="FF0000"/>
                          </a:solidFill>
                        </a:rPr>
                        <a:t>956.48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67.1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1077.68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69.1</a:t>
                      </a:r>
                      <a:endParaRPr kumimoji="1" lang="ja-JP" altLang="en-US"/>
                    </a:p>
                  </a:txBody>
                  <a:tcPr anchor="ctr"/>
                </a:tc>
                <a:tc>
                  <a:txBody>
                    <a:bodyPr/>
                    <a:lstStyle/>
                    <a:p>
                      <a:pPr algn="r"/>
                      <a:r>
                        <a:rPr kumimoji="1" lang="en-US" altLang="ja-JP" dirty="0"/>
                        <a:t>1121.34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89.1</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algn="ctr"/>
                      <a:r>
                        <a:rPr kumimoji="1" lang="en-US" altLang="ja-JP" dirty="0"/>
                        <a:t>r6a</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t>1506.35</a:t>
                      </a:r>
                      <a:endParaRPr kumimoji="1" lang="ja-JP" altLang="en-US"/>
                    </a:p>
                  </a:txBody>
                  <a:tcPr anchor="ctr"/>
                </a:tc>
                <a:tc>
                  <a:txBody>
                    <a:bodyPr/>
                    <a:lstStyle/>
                    <a:p>
                      <a:pPr algn="r"/>
                      <a:r>
                        <a:rPr kumimoji="1" lang="en-US" altLang="ja-JP" dirty="0"/>
                        <a:t>9.56</a:t>
                      </a:r>
                      <a:endParaRPr kumimoji="1" lang="ja-JP" altLang="en-US"/>
                    </a:p>
                  </a:txBody>
                  <a:tcPr anchor="ctr"/>
                </a:tc>
                <a:tc>
                  <a:txBody>
                    <a:bodyPr/>
                    <a:lstStyle/>
                    <a:p>
                      <a:pPr algn="r"/>
                      <a:r>
                        <a:rPr kumimoji="1" lang="en-US" altLang="ja-JP" dirty="0"/>
                        <a:t>87.9</a:t>
                      </a:r>
                      <a:endParaRPr kumimoji="1" lang="ja-JP" altLang="en-US"/>
                    </a:p>
                  </a:txBody>
                  <a:tcPr anchor="ctr"/>
                </a:tc>
                <a:tc>
                  <a:txBody>
                    <a:bodyPr/>
                    <a:lstStyle/>
                    <a:p>
                      <a:pPr algn="r"/>
                      <a:r>
                        <a:rPr kumimoji="1" lang="en-US" altLang="ja-JP" dirty="0">
                          <a:solidFill>
                            <a:srgbClr val="FF0000"/>
                          </a:solidFill>
                        </a:rPr>
                        <a:t>1500.95</a:t>
                      </a:r>
                      <a:endParaRPr kumimoji="1" lang="ja-JP" altLang="en-US">
                        <a:solidFill>
                          <a:srgbClr val="FF0000"/>
                        </a:solidFill>
                      </a:endParaRPr>
                    </a:p>
                  </a:txBody>
                  <a:tcPr anchor="ctr"/>
                </a:tc>
                <a:tc>
                  <a:txBody>
                    <a:bodyPr/>
                    <a:lstStyle/>
                    <a:p>
                      <a:pPr algn="r"/>
                      <a:r>
                        <a:rPr kumimoji="1" lang="en-US" altLang="ja-JP" dirty="0"/>
                        <a:t>9.41</a:t>
                      </a:r>
                      <a:endParaRPr kumimoji="1" lang="ja-JP" altLang="en-US"/>
                    </a:p>
                  </a:txBody>
                  <a:tcPr anchor="ctr"/>
                </a:tc>
                <a:tc>
                  <a:txBody>
                    <a:bodyPr/>
                    <a:lstStyle/>
                    <a:p>
                      <a:pPr algn="r"/>
                      <a:r>
                        <a:rPr kumimoji="1" lang="en-US" altLang="ja-JP"/>
                        <a:t>87.2</a:t>
                      </a:r>
                      <a:endParaRPr kumimoji="1" lang="ja-JP" altLang="en-US"/>
                    </a:p>
                  </a:txBody>
                  <a:tcPr anchor="ctr"/>
                </a:tc>
                <a:tc>
                  <a:txBody>
                    <a:bodyPr/>
                    <a:lstStyle/>
                    <a:p>
                      <a:pPr algn="r"/>
                      <a:r>
                        <a:rPr kumimoji="1" lang="en-US" altLang="ja-JP" dirty="0"/>
                        <a:t>801.40</a:t>
                      </a:r>
                      <a:endParaRPr kumimoji="1" lang="ja-JP" altLang="en-US"/>
                    </a:p>
                  </a:txBody>
                  <a:tcPr anchor="ctr"/>
                </a:tc>
                <a:extLst>
                  <a:ext uri="{0D108BD9-81ED-4DB2-BD59-A6C34878D82A}">
                    <a16:rowId xmlns:a16="http://schemas.microsoft.com/office/drawing/2014/main" val="22255755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195.60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18.9</a:t>
                      </a:r>
                      <a:endParaRPr kumimoji="1" lang="ja-JP" altLang="en-US"/>
                    </a:p>
                  </a:txBody>
                  <a:tcPr anchor="ctr"/>
                </a:tc>
                <a:tc>
                  <a:txBody>
                    <a:bodyPr/>
                    <a:lstStyle/>
                    <a:p>
                      <a:pPr algn="r"/>
                      <a:r>
                        <a:rPr kumimoji="1" lang="en-US" altLang="ja-JP" dirty="0">
                          <a:solidFill>
                            <a:srgbClr val="FF0000"/>
                          </a:solidFill>
                        </a:rPr>
                        <a:t>191.00</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16.1</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388.43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31.0</a:t>
                      </a:r>
                      <a:endParaRPr kumimoji="1" lang="ja-JP" altLang="en-US"/>
                    </a:p>
                  </a:txBody>
                  <a:tcPr anchor="ctr"/>
                </a:tc>
                <a:tc>
                  <a:txBody>
                    <a:bodyPr/>
                    <a:lstStyle/>
                    <a:p>
                      <a:pPr algn="r"/>
                      <a:r>
                        <a:rPr kumimoji="1" lang="en-US" altLang="ja-JP" dirty="0">
                          <a:solidFill>
                            <a:srgbClr val="FF0000"/>
                          </a:solidFill>
                        </a:rPr>
                        <a:t>380.84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28.3</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777.09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57.5</a:t>
                      </a:r>
                      <a:endParaRPr kumimoji="1" lang="ja-JP" altLang="en-US"/>
                    </a:p>
                  </a:txBody>
                  <a:tcPr anchor="ctr"/>
                </a:tc>
                <a:tc>
                  <a:txBody>
                    <a:bodyPr/>
                    <a:lstStyle/>
                    <a:p>
                      <a:pPr algn="r"/>
                      <a:r>
                        <a:rPr kumimoji="1" lang="en-US" altLang="ja-JP" dirty="0">
                          <a:solidFill>
                            <a:srgbClr val="FF0000"/>
                          </a:solidFill>
                        </a:rPr>
                        <a:t>713.94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973.73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81.6</a:t>
                      </a:r>
                      <a:endParaRPr kumimoji="1" lang="ja-JP" altLang="en-US"/>
                    </a:p>
                  </a:txBody>
                  <a:tcPr anchor="ctr"/>
                </a:tc>
                <a:tc>
                  <a:txBody>
                    <a:bodyPr/>
                    <a:lstStyle/>
                    <a:p>
                      <a:pPr algn="r"/>
                      <a:r>
                        <a:rPr kumimoji="1" lang="en-US" altLang="ja-JP" dirty="0">
                          <a:solidFill>
                            <a:srgbClr val="FF0000"/>
                          </a:solidFill>
                        </a:rPr>
                        <a:t>881.13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64.6</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976.45</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65.5</a:t>
                      </a:r>
                      <a:endParaRPr kumimoji="1" lang="ja-JP" altLang="en-US"/>
                    </a:p>
                  </a:txBody>
                  <a:tcPr anchor="ctr"/>
                </a:tc>
                <a:tc>
                  <a:txBody>
                    <a:bodyPr/>
                    <a:lstStyle/>
                    <a:p>
                      <a:pPr algn="r"/>
                      <a:r>
                        <a:rPr kumimoji="1" lang="en-US" altLang="ja-JP" dirty="0"/>
                        <a:t>1027.24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74.3</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r6b</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1317.47</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77.1</a:t>
                      </a:r>
                      <a:endParaRPr kumimoji="1" lang="ja-JP" altLang="en-US"/>
                    </a:p>
                  </a:txBody>
                  <a:tcPr anchor="ctr"/>
                </a:tc>
                <a:tc>
                  <a:txBody>
                    <a:bodyPr/>
                    <a:lstStyle/>
                    <a:p>
                      <a:pPr algn="r"/>
                      <a:r>
                        <a:rPr kumimoji="1" lang="en-US" altLang="ja-JP" dirty="0"/>
                        <a:t>1352.09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81.9</a:t>
                      </a:r>
                      <a:endParaRPr kumimoji="1" lang="ja-JP" altLang="en-US"/>
                    </a:p>
                  </a:txBody>
                  <a:tcPr anchor="ctr"/>
                </a:tc>
                <a:tc>
                  <a:txBody>
                    <a:bodyPr/>
                    <a:lstStyle/>
                    <a:p>
                      <a:pPr algn="r"/>
                      <a:r>
                        <a:rPr kumimoji="1" lang="en-US" altLang="ja-JP" dirty="0"/>
                        <a:t>743.60</a:t>
                      </a:r>
                      <a:endParaRPr kumimoji="1" lang="ja-JP" altLang="en-US"/>
                    </a:p>
                  </a:txBody>
                  <a:tcPr anchor="ctr"/>
                </a:tc>
                <a:extLst>
                  <a:ext uri="{0D108BD9-81ED-4DB2-BD59-A6C34878D82A}">
                    <a16:rowId xmlns:a16="http://schemas.microsoft.com/office/drawing/2014/main" val="495683044"/>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51.8</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52.9</a:t>
                      </a: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8D0EC-0BE6-5745-8320-C9ED70F9A334}"/>
              </a:ext>
            </a:extLst>
          </p:cNvPr>
          <p:cNvSpPr>
            <a:spLocks noGrp="1"/>
          </p:cNvSpPr>
          <p:nvPr>
            <p:ph type="title"/>
          </p:nvPr>
        </p:nvSpPr>
        <p:spPr/>
        <p:txBody>
          <a:bodyPr/>
          <a:lstStyle/>
          <a:p>
            <a:r>
              <a:rPr kumimoji="1" lang="ja-JP" altLang="en-US"/>
              <a:t>先行研究との比較</a:t>
            </a:r>
          </a:p>
        </p:txBody>
      </p:sp>
      <p:sp>
        <p:nvSpPr>
          <p:cNvPr id="3" name="コンテンツ プレースホルダー 2">
            <a:extLst>
              <a:ext uri="{FF2B5EF4-FFF2-40B4-BE49-F238E27FC236}">
                <a16:creationId xmlns:a16="http://schemas.microsoft.com/office/drawing/2014/main" id="{0AB70998-D480-8A48-BFC5-F2BBB543EEA7}"/>
              </a:ext>
            </a:extLst>
          </p:cNvPr>
          <p:cNvSpPr>
            <a:spLocks noGrp="1"/>
          </p:cNvSpPr>
          <p:nvPr>
            <p:ph idx="1"/>
          </p:nvPr>
        </p:nvSpPr>
        <p:spPr>
          <a:xfrm>
            <a:off x="1130270" y="2171769"/>
            <a:ext cx="9603275" cy="3647140"/>
          </a:xfrm>
        </p:spPr>
        <p:txBody>
          <a:bodyPr>
            <a:normAutofit/>
          </a:bodyPr>
          <a:lstStyle/>
          <a:p>
            <a:r>
              <a:rPr kumimoji="1" lang="ja-JP" altLang="en-US"/>
              <a:t>多くのインスタンスでペナルティが</a:t>
            </a:r>
            <a:r>
              <a:rPr kumimoji="1" lang="en-US" altLang="ja-JP" dirty="0"/>
              <a:t>0</a:t>
            </a:r>
            <a:r>
              <a:rPr lang="ja-JP" altLang="en-US"/>
              <a:t>の解を得ることができた。</a:t>
            </a:r>
            <a:endParaRPr lang="en-US" altLang="ja-JP" dirty="0"/>
          </a:p>
          <a:p>
            <a:r>
              <a:rPr lang="ja-JP" altLang="en-US"/>
              <a:t>規模の小さいインスタンスでは誤差が</a:t>
            </a:r>
            <a:r>
              <a:rPr lang="en-US" altLang="ja-JP" dirty="0"/>
              <a:t>10-30%</a:t>
            </a:r>
            <a:r>
              <a:rPr lang="ja-JP" altLang="en-US"/>
              <a:t>の解を得ることができた。</a:t>
            </a:r>
            <a:endParaRPr lang="en-US" altLang="ja-JP" dirty="0"/>
          </a:p>
          <a:p>
            <a:pPr lvl="1"/>
            <a:r>
              <a:rPr lang="ja-JP" altLang="en-US"/>
              <a:t> 局所最適解に陥っていると考えられる。</a:t>
            </a:r>
            <a:endParaRPr lang="en-US" altLang="ja-JP" dirty="0"/>
          </a:p>
          <a:p>
            <a:r>
              <a:rPr kumimoji="1" lang="ja-JP" altLang="en-US"/>
              <a:t>規模の大きいインスタンスではあまり良い解を得られなかった。</a:t>
            </a:r>
            <a:endParaRPr kumimoji="1" lang="en-US" altLang="ja-JP" dirty="0"/>
          </a:p>
          <a:p>
            <a:pPr lvl="1"/>
            <a:r>
              <a:rPr kumimoji="1" lang="ja-JP" altLang="en-US"/>
              <a:t>試行回数が十分でなかった</a:t>
            </a:r>
            <a:endParaRPr kumimoji="1" lang="en-US" altLang="ja-JP" dirty="0"/>
          </a:p>
          <a:p>
            <a:pPr lvl="1"/>
            <a:r>
              <a:rPr kumimoji="1" lang="ja-JP" altLang="en-US"/>
              <a:t>ペナルティの最小化を優先としているのでルートの総距離は最小化されなかった</a:t>
            </a:r>
            <a:endParaRPr kumimoji="1" lang="en-US" altLang="ja-JP" dirty="0"/>
          </a:p>
          <a:p>
            <a:pPr marL="457200" lvl="1" indent="0">
              <a:buNone/>
            </a:pPr>
            <a:r>
              <a:rPr kumimoji="1" lang="ja-JP" altLang="en-US"/>
              <a:t>これらの理由が考えられる</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98C3D642-9301-724A-A819-AB8BBAAAD29F}"/>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142227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FE8A5-88AC-3448-9D08-AAB323341DC4}"/>
              </a:ext>
            </a:extLst>
          </p:cNvPr>
          <p:cNvSpPr>
            <a:spLocks noGrp="1"/>
          </p:cNvSpPr>
          <p:nvPr>
            <p:ph type="title"/>
          </p:nvPr>
        </p:nvSpPr>
        <p:spPr/>
        <p:txBody>
          <a:bodyPr/>
          <a:lstStyle/>
          <a:p>
            <a:r>
              <a:rPr lang="ja-JP" altLang="en-US"/>
              <a:t>目的関数の係数の違いによる比較</a:t>
            </a:r>
            <a:endParaRPr kumimoji="1" lang="ja-JP" altLang="en-US"/>
          </a:p>
        </p:txBody>
      </p:sp>
      <p:sp>
        <p:nvSpPr>
          <p:cNvPr id="3" name="コンテンツ プレースホルダー 2">
            <a:extLst>
              <a:ext uri="{FF2B5EF4-FFF2-40B4-BE49-F238E27FC236}">
                <a16:creationId xmlns:a16="http://schemas.microsoft.com/office/drawing/2014/main" id="{20331575-145D-DF46-A1EA-99C89B4AFD41}"/>
              </a:ext>
            </a:extLst>
          </p:cNvPr>
          <p:cNvSpPr>
            <a:spLocks noGrp="1"/>
          </p:cNvSpPr>
          <p:nvPr>
            <p:ph idx="1"/>
          </p:nvPr>
        </p:nvSpPr>
        <p:spPr>
          <a:xfrm>
            <a:off x="1130270" y="2171769"/>
            <a:ext cx="9603275" cy="3611514"/>
          </a:xfrm>
        </p:spPr>
        <p:txBody>
          <a:bodyPr>
            <a:normAutofit fontScale="92500" lnSpcReduction="10000"/>
          </a:bodyPr>
          <a:lstStyle/>
          <a:p>
            <a:r>
              <a:rPr lang="ja-JP" altLang="en-US"/>
              <a:t>本研究では、目的関数をルートとペナルティの重み付き和としている。</a:t>
            </a:r>
            <a:endParaRPr lang="en-US" altLang="ja-JP" dirty="0"/>
          </a:p>
          <a:p>
            <a:r>
              <a:rPr lang="ja-JP" altLang="en-US"/>
              <a:t>目的関数の係数を変化させた際の解の比較をした。</a:t>
            </a:r>
            <a:endParaRPr lang="en-US" altLang="ja-JP" dirty="0"/>
          </a:p>
          <a:p>
            <a:r>
              <a:rPr lang="ja-JP" altLang="en-US"/>
              <a:t>近傍操作は挿入近傍を用いた</a:t>
            </a:r>
            <a:endParaRPr lang="en-US" altLang="ja-JP" dirty="0"/>
          </a:p>
          <a:p>
            <a:endParaRPr lang="en-US" altLang="ja-JP" dirty="0"/>
          </a:p>
          <a:p>
            <a:pPr marL="0" indent="0">
              <a:buNone/>
            </a:pPr>
            <a:r>
              <a:rPr lang="ja-JP" altLang="en-US"/>
              <a:t>  結果</a:t>
            </a:r>
            <a:endParaRPr kumimoji="1" lang="en-US" altLang="ja-JP" dirty="0"/>
          </a:p>
          <a:p>
            <a:r>
              <a:rPr lang="ja-JP" altLang="en-US"/>
              <a:t>ペナルティの係数</a:t>
            </a:r>
            <a:r>
              <a:rPr lang="en-US" altLang="ja-JP" dirty="0"/>
              <a:t>β</a:t>
            </a:r>
            <a:r>
              <a:rPr lang="ja-JP" altLang="en-US"/>
              <a:t>が小さいときは、ルートは短く、ペナルティは大きい。</a:t>
            </a:r>
            <a:endParaRPr lang="en-US" altLang="ja-JP" dirty="0"/>
          </a:p>
          <a:p>
            <a:r>
              <a:rPr lang="ja-JP" altLang="en-US"/>
              <a:t>係数</a:t>
            </a:r>
            <a:r>
              <a:rPr lang="en-US" altLang="ja-JP" dirty="0"/>
              <a:t>β</a:t>
            </a:r>
            <a:r>
              <a:rPr lang="ja-JP" altLang="en-US"/>
              <a:t>が大きくすることでペナルティは小さくなる。</a:t>
            </a:r>
            <a:endParaRPr lang="en-US" altLang="ja-JP" dirty="0"/>
          </a:p>
          <a:p>
            <a:pPr marL="0" indent="0">
              <a:buNone/>
            </a:pPr>
            <a:r>
              <a:rPr lang="ja-JP" altLang="en-US"/>
              <a:t>係数を変化させることで、様々な状況に合わせた解を出力することが確認できた。</a:t>
            </a:r>
            <a:endParaRPr lang="en-US" altLang="ja-JP" dirty="0"/>
          </a:p>
        </p:txBody>
      </p:sp>
      <p:sp>
        <p:nvSpPr>
          <p:cNvPr id="4" name="スライド番号プレースホルダー 3">
            <a:extLst>
              <a:ext uri="{FF2B5EF4-FFF2-40B4-BE49-F238E27FC236}">
                <a16:creationId xmlns:a16="http://schemas.microsoft.com/office/drawing/2014/main" id="{AC9A1C76-8489-1943-8FAE-F3E8186A3510}"/>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93084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4490C0A3-F8E5-6E45-A904-CA28E878C104}"/>
              </a:ext>
            </a:extLst>
          </p:cNvPr>
          <p:cNvGraphicFramePr>
            <a:graphicFrameLocks noGrp="1"/>
          </p:cNvGraphicFramePr>
          <p:nvPr>
            <p:extLst>
              <p:ext uri="{D42A27DB-BD31-4B8C-83A1-F6EECF244321}">
                <p14:modId xmlns:p14="http://schemas.microsoft.com/office/powerpoint/2010/main" val="2458621406"/>
              </p:ext>
            </p:extLst>
          </p:nvPr>
        </p:nvGraphicFramePr>
        <p:xfrm>
          <a:off x="926256" y="640986"/>
          <a:ext cx="10177170" cy="5191760"/>
        </p:xfrm>
        <a:graphic>
          <a:graphicData uri="http://schemas.openxmlformats.org/drawingml/2006/table">
            <a:tbl>
              <a:tblPr firstRow="1" bandRow="1">
                <a:tableStyleId>{5C22544A-7EE6-4342-B048-85BDC9FD1C3A}</a:tableStyleId>
              </a:tblPr>
              <a:tblGrid>
                <a:gridCol w="1017717">
                  <a:extLst>
                    <a:ext uri="{9D8B030D-6E8A-4147-A177-3AD203B41FA5}">
                      <a16:colId xmlns:a16="http://schemas.microsoft.com/office/drawing/2014/main" val="222281009"/>
                    </a:ext>
                  </a:extLst>
                </a:gridCol>
                <a:gridCol w="1017717">
                  <a:extLst>
                    <a:ext uri="{9D8B030D-6E8A-4147-A177-3AD203B41FA5}">
                      <a16:colId xmlns:a16="http://schemas.microsoft.com/office/drawing/2014/main" val="2499767930"/>
                    </a:ext>
                  </a:extLst>
                </a:gridCol>
                <a:gridCol w="1017717">
                  <a:extLst>
                    <a:ext uri="{9D8B030D-6E8A-4147-A177-3AD203B41FA5}">
                      <a16:colId xmlns:a16="http://schemas.microsoft.com/office/drawing/2014/main" val="393723076"/>
                    </a:ext>
                  </a:extLst>
                </a:gridCol>
                <a:gridCol w="1017717">
                  <a:extLst>
                    <a:ext uri="{9D8B030D-6E8A-4147-A177-3AD203B41FA5}">
                      <a16:colId xmlns:a16="http://schemas.microsoft.com/office/drawing/2014/main" val="518268210"/>
                    </a:ext>
                  </a:extLst>
                </a:gridCol>
                <a:gridCol w="1017717">
                  <a:extLst>
                    <a:ext uri="{9D8B030D-6E8A-4147-A177-3AD203B41FA5}">
                      <a16:colId xmlns:a16="http://schemas.microsoft.com/office/drawing/2014/main" val="4198577977"/>
                    </a:ext>
                  </a:extLst>
                </a:gridCol>
                <a:gridCol w="1017717">
                  <a:extLst>
                    <a:ext uri="{9D8B030D-6E8A-4147-A177-3AD203B41FA5}">
                      <a16:colId xmlns:a16="http://schemas.microsoft.com/office/drawing/2014/main" val="2045073907"/>
                    </a:ext>
                  </a:extLst>
                </a:gridCol>
                <a:gridCol w="1017717">
                  <a:extLst>
                    <a:ext uri="{9D8B030D-6E8A-4147-A177-3AD203B41FA5}">
                      <a16:colId xmlns:a16="http://schemas.microsoft.com/office/drawing/2014/main" val="1997744215"/>
                    </a:ext>
                  </a:extLst>
                </a:gridCol>
                <a:gridCol w="1017717">
                  <a:extLst>
                    <a:ext uri="{9D8B030D-6E8A-4147-A177-3AD203B41FA5}">
                      <a16:colId xmlns:a16="http://schemas.microsoft.com/office/drawing/2014/main" val="3410747205"/>
                    </a:ext>
                  </a:extLst>
                </a:gridCol>
                <a:gridCol w="1017717">
                  <a:extLst>
                    <a:ext uri="{9D8B030D-6E8A-4147-A177-3AD203B41FA5}">
                      <a16:colId xmlns:a16="http://schemas.microsoft.com/office/drawing/2014/main" val="2050467908"/>
                    </a:ext>
                  </a:extLst>
                </a:gridCol>
                <a:gridCol w="1017717">
                  <a:extLst>
                    <a:ext uri="{9D8B030D-6E8A-4147-A177-3AD203B41FA5}">
                      <a16:colId xmlns:a16="http://schemas.microsoft.com/office/drawing/2014/main" val="1121537908"/>
                    </a:ext>
                  </a:extLst>
                </a:gridCol>
              </a:tblGrid>
              <a:tr h="370840">
                <a:tc>
                  <a:txBody>
                    <a:bodyPr/>
                    <a:lstStyle/>
                    <a:p>
                      <a:endParaRPr kumimoji="1" lang="ja-JP" altLang="en-US"/>
                    </a:p>
                  </a:txBody>
                  <a:tcPr/>
                </a:tc>
                <a:tc>
                  <a:txBody>
                    <a:bodyPr/>
                    <a:lstStyle/>
                    <a:p>
                      <a:endParaRPr kumimoji="1" lang="ja-JP" altLang="en-US"/>
                    </a:p>
                  </a:txBody>
                  <a:tcPr/>
                </a:tc>
                <a:tc gridSpan="2">
                  <a:txBody>
                    <a:bodyPr/>
                    <a:lstStyle/>
                    <a:p>
                      <a:pPr algn="ctr"/>
                      <a:r>
                        <a:rPr kumimoji="1" lang="en-US" altLang="ja-JP" dirty="0"/>
                        <a:t>β=1</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β=10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β=500</a:t>
                      </a:r>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09195620"/>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93088300"/>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solidFill>
                            <a:srgbClr val="FF0000"/>
                          </a:solidFill>
                        </a:rPr>
                        <a:t>202.19</a:t>
                      </a:r>
                      <a:endParaRPr kumimoji="1" lang="ja-JP" altLang="en-US">
                        <a:solidFill>
                          <a:srgbClr val="FF0000"/>
                        </a:solidFill>
                      </a:endParaRPr>
                    </a:p>
                  </a:txBody>
                  <a:tcPr/>
                </a:tc>
                <a:tc>
                  <a:txBody>
                    <a:bodyPr/>
                    <a:lstStyle/>
                    <a:p>
                      <a:pPr algn="r"/>
                      <a:r>
                        <a:rPr kumimoji="1" lang="en-US" altLang="ja-JP" dirty="0">
                          <a:solidFill>
                            <a:srgbClr val="7030A0"/>
                          </a:solidFill>
                        </a:rPr>
                        <a:t>1.07</a:t>
                      </a:r>
                      <a:endParaRPr kumimoji="1" lang="ja-JP" altLang="en-US">
                        <a:solidFill>
                          <a:srgbClr val="7030A0"/>
                        </a:solidFill>
                      </a:endParaRPr>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212.49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93762487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solidFill>
                            <a:srgbClr val="7030A0"/>
                          </a:solidFill>
                        </a:rPr>
                        <a:t>1.67</a:t>
                      </a:r>
                      <a:endParaRPr kumimoji="1" lang="ja-JP" altLang="en-US">
                        <a:solidFill>
                          <a:srgbClr val="7030A0"/>
                        </a:solidFill>
                      </a:endParaRPr>
                    </a:p>
                  </a:txBody>
                  <a:tcPr/>
                </a:tc>
                <a:tc>
                  <a:txBody>
                    <a:bodyPr/>
                    <a:lstStyle/>
                    <a:p>
                      <a:pPr algn="r"/>
                      <a:r>
                        <a:rPr kumimoji="1" lang="en-US" altLang="ja-JP" dirty="0"/>
                        <a:t>391.61</a:t>
                      </a:r>
                      <a:endParaRPr kumimoji="1" lang="ja-JP" altLang="en-US"/>
                    </a:p>
                  </a:txBody>
                  <a:tcPr/>
                </a:tc>
                <a:tc>
                  <a:txBody>
                    <a:bodyPr/>
                    <a:lstStyle/>
                    <a:p>
                      <a:pPr algn="r"/>
                      <a:r>
                        <a:rPr kumimoji="1" lang="en-US" altLang="ja-JP" dirty="0"/>
                        <a:t>0.02</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386.03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773792572"/>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708.97</a:t>
                      </a:r>
                      <a:endParaRPr kumimoji="1" lang="ja-JP" altLang="en-US">
                        <a:solidFill>
                          <a:srgbClr val="FF0000"/>
                        </a:solidFill>
                      </a:endParaRPr>
                    </a:p>
                  </a:txBody>
                  <a:tcPr/>
                </a:tc>
                <a:tc>
                  <a:txBody>
                    <a:bodyPr/>
                    <a:lstStyle/>
                    <a:p>
                      <a:pPr algn="r"/>
                      <a:r>
                        <a:rPr kumimoji="1" lang="en-US" altLang="ja-JP" dirty="0">
                          <a:solidFill>
                            <a:srgbClr val="7030A0"/>
                          </a:solidFill>
                        </a:rPr>
                        <a:t>17.18</a:t>
                      </a:r>
                      <a:endParaRPr kumimoji="1" lang="ja-JP" altLang="en-US">
                        <a:solidFill>
                          <a:srgbClr val="7030A0"/>
                        </a:solidFill>
                      </a:endParaRPr>
                    </a:p>
                  </a:txBody>
                  <a:tcPr/>
                </a:tc>
                <a:tc>
                  <a:txBody>
                    <a:bodyPr/>
                    <a:lstStyle/>
                    <a:p>
                      <a:pPr algn="r"/>
                      <a:r>
                        <a:rPr kumimoji="1" lang="en-US" altLang="ja-JP" dirty="0"/>
                        <a:t>803.64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763.27</a:t>
                      </a:r>
                      <a:endParaRPr kumimoji="1" lang="ja-JP" altLang="en-US"/>
                    </a:p>
                  </a:txBody>
                  <a:tcPr/>
                </a:tc>
                <a:tc>
                  <a:txBody>
                    <a:bodyPr/>
                    <a:lstStyle/>
                    <a:p>
                      <a:pPr algn="r"/>
                      <a:r>
                        <a:rPr kumimoji="1" lang="en-US" altLang="ja-JP" dirty="0"/>
                        <a:t>3.50</a:t>
                      </a:r>
                      <a:endParaRPr kumimoji="1" lang="ja-JP" altLang="en-US"/>
                    </a:p>
                  </a:txBody>
                  <a:tcPr/>
                </a:tc>
                <a:tc>
                  <a:txBody>
                    <a:bodyPr/>
                    <a:lstStyle/>
                    <a:p>
                      <a:pPr algn="r"/>
                      <a:r>
                        <a:rPr kumimoji="1" lang="en-US" altLang="ja-JP" dirty="0"/>
                        <a:t>776.31</a:t>
                      </a:r>
                      <a:endParaRPr kumimoji="1" lang="ja-JP" altLang="en-US"/>
                    </a:p>
                  </a:txBody>
                  <a:tcPr/>
                </a:tc>
                <a:tc>
                  <a:txBody>
                    <a:bodyPr/>
                    <a:lstStyle/>
                    <a:p>
                      <a:pPr algn="r"/>
                      <a:r>
                        <a:rPr kumimoji="1" lang="en-US" altLang="ja-JP" dirty="0"/>
                        <a:t>0.56</a:t>
                      </a:r>
                      <a:endParaRPr kumimoji="1" lang="ja-JP" altLang="en-US"/>
                    </a:p>
                  </a:txBody>
                  <a:tcPr/>
                </a:tc>
                <a:extLst>
                  <a:ext uri="{0D108BD9-81ED-4DB2-BD59-A6C34878D82A}">
                    <a16:rowId xmlns:a16="http://schemas.microsoft.com/office/drawing/2014/main" val="721242875"/>
                  </a:ext>
                </a:extLst>
              </a:tr>
              <a:tr h="370840">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911.66</a:t>
                      </a:r>
                      <a:endParaRPr kumimoji="1" lang="ja-JP" altLang="en-US">
                        <a:solidFill>
                          <a:srgbClr val="FF0000"/>
                        </a:solidFill>
                      </a:endParaRPr>
                    </a:p>
                  </a:txBody>
                  <a:tcPr/>
                </a:tc>
                <a:tc>
                  <a:txBody>
                    <a:bodyPr/>
                    <a:lstStyle/>
                    <a:p>
                      <a:pPr algn="r"/>
                      <a:r>
                        <a:rPr kumimoji="1" lang="en-US" altLang="ja-JP" dirty="0">
                          <a:solidFill>
                            <a:srgbClr val="7030A0"/>
                          </a:solidFill>
                        </a:rPr>
                        <a:t>14.99</a:t>
                      </a:r>
                      <a:endParaRPr kumimoji="1" lang="ja-JP" altLang="en-US">
                        <a:solidFill>
                          <a:srgbClr val="7030A0"/>
                        </a:solidFill>
                      </a:endParaRPr>
                    </a:p>
                  </a:txBody>
                  <a:tcPr/>
                </a:tc>
                <a:tc>
                  <a:txBody>
                    <a:bodyPr/>
                    <a:lstStyle/>
                    <a:p>
                      <a:pPr algn="r"/>
                      <a:r>
                        <a:rPr kumimoji="1" lang="en-US" altLang="ja-JP" dirty="0"/>
                        <a:t>928.49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7381420"/>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1038.52</a:t>
                      </a:r>
                      <a:endParaRPr kumimoji="1" lang="ja-JP" altLang="en-US">
                        <a:solidFill>
                          <a:srgbClr val="FF0000"/>
                        </a:solidFill>
                      </a:endParaRPr>
                    </a:p>
                  </a:txBody>
                  <a:tcPr/>
                </a:tc>
                <a:tc>
                  <a:txBody>
                    <a:bodyPr/>
                    <a:lstStyle/>
                    <a:p>
                      <a:pPr algn="r"/>
                      <a:r>
                        <a:rPr kumimoji="1" lang="en-US" altLang="ja-JP" dirty="0">
                          <a:solidFill>
                            <a:srgbClr val="7030A0"/>
                          </a:solidFill>
                        </a:rPr>
                        <a:t>19.37</a:t>
                      </a:r>
                      <a:endParaRPr kumimoji="1" lang="ja-JP" altLang="en-US">
                        <a:solidFill>
                          <a:srgbClr val="7030A0"/>
                        </a:solidFill>
                      </a:endParaRPr>
                    </a:p>
                  </a:txBody>
                  <a:tcPr/>
                </a:tc>
                <a:tc>
                  <a:txBody>
                    <a:bodyPr/>
                    <a:lstStyle/>
                    <a:p>
                      <a:pPr algn="r"/>
                      <a:r>
                        <a:rPr kumimoji="1" lang="en-US" altLang="ja-JP" dirty="0"/>
                        <a:t>1094.43</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1077.68</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044546570"/>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1350.81</a:t>
                      </a:r>
                      <a:endParaRPr kumimoji="1" lang="ja-JP" altLang="en-US">
                        <a:solidFill>
                          <a:srgbClr val="FF0000"/>
                        </a:solidFill>
                      </a:endParaRPr>
                    </a:p>
                  </a:txBody>
                  <a:tcPr/>
                </a:tc>
                <a:tc>
                  <a:txBody>
                    <a:bodyPr/>
                    <a:lstStyle/>
                    <a:p>
                      <a:pPr algn="r"/>
                      <a:r>
                        <a:rPr kumimoji="1" lang="en-US" altLang="ja-JP" dirty="0"/>
                        <a:t>22.38</a:t>
                      </a:r>
                      <a:endParaRPr kumimoji="1" lang="ja-JP" altLang="en-US"/>
                    </a:p>
                  </a:txBody>
                  <a:tcPr/>
                </a:tc>
                <a:tc>
                  <a:txBody>
                    <a:bodyPr/>
                    <a:lstStyle/>
                    <a:p>
                      <a:pPr algn="r"/>
                      <a:r>
                        <a:rPr kumimoji="1" lang="en-US" altLang="ja-JP" dirty="0"/>
                        <a:t>1428.04</a:t>
                      </a:r>
                      <a:endParaRPr kumimoji="1" lang="ja-JP" altLang="en-US"/>
                    </a:p>
                  </a:txBody>
                  <a:tcPr/>
                </a:tc>
                <a:tc>
                  <a:txBody>
                    <a:bodyPr/>
                    <a:lstStyle/>
                    <a:p>
                      <a:pPr algn="r"/>
                      <a:r>
                        <a:rPr kumimoji="1" lang="en-US" altLang="ja-JP" dirty="0">
                          <a:solidFill>
                            <a:srgbClr val="7030A0"/>
                          </a:solidFill>
                        </a:rPr>
                        <a:t>49.88</a:t>
                      </a:r>
                      <a:endParaRPr kumimoji="1" lang="ja-JP" altLang="en-US">
                        <a:solidFill>
                          <a:srgbClr val="7030A0"/>
                        </a:solidFill>
                      </a:endParaRPr>
                    </a:p>
                  </a:txBody>
                  <a:tcPr/>
                </a:tc>
                <a:tc>
                  <a:txBody>
                    <a:bodyPr/>
                    <a:lstStyle/>
                    <a:p>
                      <a:pPr algn="r"/>
                      <a:r>
                        <a:rPr kumimoji="1" lang="en-US" altLang="ja-JP" dirty="0"/>
                        <a:t>1494.52</a:t>
                      </a:r>
                      <a:endParaRPr kumimoji="1" lang="ja-JP" altLang="en-US"/>
                    </a:p>
                  </a:txBody>
                  <a:tcPr/>
                </a:tc>
                <a:tc>
                  <a:txBody>
                    <a:bodyPr/>
                    <a:lstStyle/>
                    <a:p>
                      <a:pPr algn="r"/>
                      <a:r>
                        <a:rPr kumimoji="1" lang="en-US" altLang="ja-JP" dirty="0"/>
                        <a:t>39.64</a:t>
                      </a:r>
                      <a:endParaRPr kumimoji="1" lang="ja-JP" altLang="en-US"/>
                    </a:p>
                  </a:txBody>
                  <a:tcPr/>
                </a:tc>
                <a:tc>
                  <a:txBody>
                    <a:bodyPr/>
                    <a:lstStyle/>
                    <a:p>
                      <a:pPr algn="r"/>
                      <a:r>
                        <a:rPr kumimoji="1" lang="en-US" altLang="ja-JP" dirty="0"/>
                        <a:t>1506.35</a:t>
                      </a:r>
                      <a:endParaRPr kumimoji="1" lang="ja-JP" altLang="en-US"/>
                    </a:p>
                  </a:txBody>
                  <a:tcPr/>
                </a:tc>
                <a:tc>
                  <a:txBody>
                    <a:bodyPr/>
                    <a:lstStyle/>
                    <a:p>
                      <a:pPr algn="r"/>
                      <a:r>
                        <a:rPr kumimoji="1" lang="en-US" altLang="ja-JP" dirty="0"/>
                        <a:t>9.56</a:t>
                      </a:r>
                      <a:endParaRPr kumimoji="1" lang="ja-JP" altLang="en-US"/>
                    </a:p>
                  </a:txBody>
                  <a:tcPr/>
                </a:tc>
                <a:extLst>
                  <a:ext uri="{0D108BD9-81ED-4DB2-BD59-A6C34878D82A}">
                    <a16:rowId xmlns:a16="http://schemas.microsoft.com/office/drawing/2014/main" val="299300032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197.48</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203.61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195.60</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601042982"/>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solidFill>
                            <a:srgbClr val="7030A0"/>
                          </a:solidFill>
                        </a:rPr>
                        <a:t>1.38</a:t>
                      </a:r>
                      <a:endParaRPr kumimoji="1" lang="ja-JP" altLang="en-US">
                        <a:solidFill>
                          <a:srgbClr val="7030A0"/>
                        </a:solidFill>
                      </a:endParaRPr>
                    </a:p>
                  </a:txBody>
                  <a:tcPr/>
                </a:tc>
                <a:tc>
                  <a:txBody>
                    <a:bodyPr/>
                    <a:lstStyle/>
                    <a:p>
                      <a:pPr algn="r"/>
                      <a:r>
                        <a:rPr kumimoji="1" lang="en-US" altLang="ja-JP" dirty="0"/>
                        <a:t>398.94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386.47</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388.43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45572803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686.30</a:t>
                      </a:r>
                      <a:endParaRPr kumimoji="1" lang="ja-JP" altLang="en-US">
                        <a:solidFill>
                          <a:srgbClr val="FF0000"/>
                        </a:solidFill>
                      </a:endParaRPr>
                    </a:p>
                  </a:txBody>
                  <a:tcPr/>
                </a:tc>
                <a:tc>
                  <a:txBody>
                    <a:bodyPr/>
                    <a:lstStyle/>
                    <a:p>
                      <a:pPr algn="r"/>
                      <a:r>
                        <a:rPr kumimoji="1" lang="en-US" altLang="ja-JP" dirty="0">
                          <a:solidFill>
                            <a:srgbClr val="7030A0"/>
                          </a:solidFill>
                        </a:rPr>
                        <a:t>15.71</a:t>
                      </a:r>
                      <a:endParaRPr kumimoji="1" lang="ja-JP" altLang="en-US">
                        <a:solidFill>
                          <a:srgbClr val="7030A0"/>
                        </a:solidFill>
                      </a:endParaRPr>
                    </a:p>
                  </a:txBody>
                  <a:tcPr/>
                </a:tc>
                <a:tc>
                  <a:txBody>
                    <a:bodyPr/>
                    <a:lstStyle/>
                    <a:p>
                      <a:pPr algn="r"/>
                      <a:r>
                        <a:rPr kumimoji="1" lang="en-US" altLang="ja-JP" dirty="0"/>
                        <a:t>752.70</a:t>
                      </a:r>
                      <a:endParaRPr kumimoji="1" lang="ja-JP" altLang="en-US"/>
                    </a:p>
                  </a:txBody>
                  <a:tcPr/>
                </a:tc>
                <a:tc>
                  <a:txBody>
                    <a:bodyPr/>
                    <a:lstStyle/>
                    <a:p>
                      <a:pPr algn="r"/>
                      <a:r>
                        <a:rPr kumimoji="1" lang="en-US" altLang="ja-JP" dirty="0"/>
                        <a:t>0.14</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538989466"/>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894.65</a:t>
                      </a:r>
                      <a:endParaRPr kumimoji="1" lang="ja-JP" altLang="en-US">
                        <a:solidFill>
                          <a:srgbClr val="FF0000"/>
                        </a:solidFill>
                      </a:endParaRPr>
                    </a:p>
                  </a:txBody>
                  <a:tcPr/>
                </a:tc>
                <a:tc>
                  <a:txBody>
                    <a:bodyPr/>
                    <a:lstStyle/>
                    <a:p>
                      <a:pPr algn="r"/>
                      <a:r>
                        <a:rPr kumimoji="1" lang="en-US" altLang="ja-JP" dirty="0">
                          <a:solidFill>
                            <a:srgbClr val="7030A0"/>
                          </a:solidFill>
                        </a:rPr>
                        <a:t>3.70</a:t>
                      </a:r>
                      <a:endParaRPr kumimoji="1" lang="ja-JP" altLang="en-US">
                        <a:solidFill>
                          <a:srgbClr val="7030A0"/>
                        </a:solidFill>
                      </a:endParaRPr>
                    </a:p>
                  </a:txBody>
                  <a:tcPr/>
                </a:tc>
                <a:tc>
                  <a:txBody>
                    <a:bodyPr/>
                    <a:lstStyle/>
                    <a:p>
                      <a:pPr algn="r"/>
                      <a:r>
                        <a:rPr kumimoji="1" lang="en-US" altLang="ja-JP" dirty="0"/>
                        <a:t>919.01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958.40</a:t>
                      </a:r>
                      <a:endParaRPr kumimoji="1" lang="ja-JP" altLang="en-US"/>
                    </a:p>
                  </a:txBody>
                  <a:tcPr/>
                </a:tc>
                <a:tc>
                  <a:txBody>
                    <a:bodyPr/>
                    <a:lstStyle/>
                    <a:p>
                      <a:pPr algn="r"/>
                      <a:r>
                        <a:rPr kumimoji="1" lang="en-US" altLang="ja-JP" dirty="0"/>
                        <a:t>0.24</a:t>
                      </a:r>
                      <a:endParaRPr kumimoji="1" lang="ja-JP" altLang="en-US"/>
                    </a:p>
                  </a:txBody>
                  <a:tcPr/>
                </a:tc>
                <a:tc>
                  <a:txBody>
                    <a:bodyPr/>
                    <a:lstStyle/>
                    <a:p>
                      <a:pPr algn="r"/>
                      <a:r>
                        <a:rPr kumimoji="1" lang="en-US" altLang="ja-JP" dirty="0"/>
                        <a:t>973.73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618405646"/>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964.83</a:t>
                      </a:r>
                      <a:endParaRPr kumimoji="1" lang="ja-JP" altLang="en-US">
                        <a:solidFill>
                          <a:srgbClr val="FF0000"/>
                        </a:solidFill>
                      </a:endParaRPr>
                    </a:p>
                  </a:txBody>
                  <a:tcPr/>
                </a:tc>
                <a:tc>
                  <a:txBody>
                    <a:bodyPr/>
                    <a:lstStyle/>
                    <a:p>
                      <a:pPr algn="r"/>
                      <a:r>
                        <a:rPr kumimoji="1" lang="en-US" altLang="ja-JP" dirty="0">
                          <a:solidFill>
                            <a:srgbClr val="7030A0"/>
                          </a:solidFill>
                        </a:rPr>
                        <a:t>12.25</a:t>
                      </a:r>
                      <a:endParaRPr kumimoji="1" lang="ja-JP" altLang="en-US">
                        <a:solidFill>
                          <a:srgbClr val="7030A0"/>
                        </a:solidFill>
                      </a:endParaRPr>
                    </a:p>
                  </a:txBody>
                  <a:tcPr/>
                </a:tc>
                <a:tc>
                  <a:txBody>
                    <a:bodyPr/>
                    <a:lstStyle/>
                    <a:p>
                      <a:pPr algn="r"/>
                      <a:r>
                        <a:rPr kumimoji="1" lang="en-US" altLang="ja-JP" dirty="0"/>
                        <a:t>1007.51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1918070349"/>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1264.03</a:t>
                      </a:r>
                      <a:endParaRPr kumimoji="1" lang="ja-JP" altLang="en-US">
                        <a:solidFill>
                          <a:srgbClr val="FF0000"/>
                        </a:solidFill>
                      </a:endParaRPr>
                    </a:p>
                  </a:txBody>
                  <a:tcPr/>
                </a:tc>
                <a:tc>
                  <a:txBody>
                    <a:bodyPr/>
                    <a:lstStyle/>
                    <a:p>
                      <a:pPr algn="r"/>
                      <a:r>
                        <a:rPr kumimoji="1" lang="en-US" altLang="ja-JP" dirty="0">
                          <a:solidFill>
                            <a:srgbClr val="7030A0"/>
                          </a:solidFill>
                        </a:rPr>
                        <a:t>22.45</a:t>
                      </a:r>
                      <a:endParaRPr kumimoji="1" lang="ja-JP" altLang="en-US">
                        <a:solidFill>
                          <a:srgbClr val="7030A0"/>
                        </a:solidFill>
                      </a:endParaRPr>
                    </a:p>
                  </a:txBody>
                  <a:tcPr/>
                </a:tc>
                <a:tc>
                  <a:txBody>
                    <a:bodyPr/>
                    <a:lstStyle/>
                    <a:p>
                      <a:pPr algn="r"/>
                      <a:r>
                        <a:rPr kumimoji="1" lang="en-US" altLang="ja-JP" dirty="0"/>
                        <a:t>1297.15</a:t>
                      </a:r>
                      <a:endParaRPr kumimoji="1" lang="ja-JP" altLang="en-US"/>
                    </a:p>
                  </a:txBody>
                  <a:tcPr/>
                </a:tc>
                <a:tc>
                  <a:txBody>
                    <a:bodyPr/>
                    <a:lstStyle/>
                    <a:p>
                      <a:pPr algn="r"/>
                      <a:r>
                        <a:rPr kumimoji="1" lang="en-US" altLang="ja-JP" dirty="0"/>
                        <a:t>0.34</a:t>
                      </a:r>
                      <a:endParaRPr kumimoji="1" lang="ja-JP" altLang="en-US"/>
                    </a:p>
                  </a:txBody>
                  <a:tcPr/>
                </a:tc>
                <a:tc>
                  <a:txBody>
                    <a:bodyPr/>
                    <a:lstStyle/>
                    <a:p>
                      <a:pPr algn="r"/>
                      <a:r>
                        <a:rPr kumimoji="1" lang="en-US" altLang="ja-JP" dirty="0"/>
                        <a:t>1314.24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1317.47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052037"/>
                  </a:ext>
                </a:extLst>
              </a:tr>
            </a:tbl>
          </a:graphicData>
        </a:graphic>
      </p:graphicFrame>
      <p:sp>
        <p:nvSpPr>
          <p:cNvPr id="3" name="スライド番号プレースホルダー 2">
            <a:extLst>
              <a:ext uri="{FF2B5EF4-FFF2-40B4-BE49-F238E27FC236}">
                <a16:creationId xmlns:a16="http://schemas.microsoft.com/office/drawing/2014/main" id="{E4C68E15-6390-D94E-927F-BF41B9424F5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81064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9603275" cy="3837145"/>
              </a:xfrm>
            </p:spPr>
            <p:txBody>
              <a:bodyPr>
                <a:normAutofit fontScale="92500"/>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目的関数の係数</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𝛽</m:t>
                    </m:r>
                    <m:r>
                      <a:rPr lang="ja-JP" altLang="en-US" i="1">
                        <a:latin typeface="Cambria Math" panose="02040503050406030204" pitchFamily="18" charset="0"/>
                        <a:ea typeface="Cambria Math" panose="02040503050406030204" pitchFamily="18" charset="0"/>
                      </a:rPr>
                      <m:t>は</m:t>
                    </m:r>
                    <m:r>
                      <a:rPr lang="ja-JP" altLang="en-US" i="1" smtClean="0">
                        <a:latin typeface="Cambria Math" panose="02040503050406030204" pitchFamily="18" charset="0"/>
                        <a:ea typeface="Cambria Math" panose="02040503050406030204" pitchFamily="18" charset="0"/>
                      </a:rPr>
                      <m:t>ともに</m:t>
                    </m:r>
                    <m:r>
                      <a:rPr lang="en-US" altLang="ja-JP" b="0" i="1" smtClean="0">
                        <a:latin typeface="Cambria Math" panose="02040503050406030204" pitchFamily="18" charset="0"/>
                        <a:ea typeface="Cambria Math" panose="02040503050406030204" pitchFamily="18" charset="0"/>
                      </a:rPr>
                      <m:t>1</m:t>
                    </m:r>
                    <m:r>
                      <a:rPr lang="ja-JP" altLang="en-US" i="1">
                        <a:latin typeface="Cambria Math" panose="02040503050406030204" pitchFamily="18" charset="0"/>
                        <a:ea typeface="Cambria Math" panose="02040503050406030204" pitchFamily="18" charset="0"/>
                      </a:rPr>
                      <m:t>とした</m:t>
                    </m:r>
                  </m:oMath>
                </a14:m>
                <a:r>
                  <a:rPr lang="ja-JP" altLang="en-US" dirty="0"/>
                  <a:t>。</a:t>
                </a:r>
                <a:endParaRPr lang="en-US" altLang="ja-JP" dirty="0"/>
              </a:p>
              <a:p>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いくつかのインスタンスでは車両を減らすことで解が改善した。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4EB8ED30-B0D8-D54F-9EF5-59C71AC4BF02}"/>
                  </a:ext>
                </a:extLst>
              </p:cNvPr>
              <p:cNvSpPr>
                <a:spLocks noGrp="1" noRot="1" noChangeAspect="1" noMove="1" noResize="1" noEditPoints="1" noAdjustHandles="1" noChangeArrowheads="1" noChangeShapeType="1" noTextEdit="1"/>
              </p:cNvSpPr>
              <p:nvPr>
                <p:ph idx="1"/>
              </p:nvPr>
            </p:nvSpPr>
            <p:spPr>
              <a:xfrm>
                <a:off x="1130270" y="1839259"/>
                <a:ext cx="9603275" cy="3837145"/>
              </a:xfrm>
              <a:blipFill>
                <a:blip r:embed="rId2"/>
                <a:stretch>
                  <a:fillRect l="-39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959393191"/>
              </p:ext>
            </p:extLst>
          </p:nvPr>
        </p:nvGraphicFramePr>
        <p:xfrm>
          <a:off x="1818245" y="1413164"/>
          <a:ext cx="8128001" cy="3703671"/>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559914617"/>
                    </a:ext>
                  </a:extLst>
                </a:gridCol>
                <a:gridCol w="1161143">
                  <a:extLst>
                    <a:ext uri="{9D8B030D-6E8A-4147-A177-3AD203B41FA5}">
                      <a16:colId xmlns:a16="http://schemas.microsoft.com/office/drawing/2014/main" val="3028046478"/>
                    </a:ext>
                  </a:extLst>
                </a:gridCol>
                <a:gridCol w="1161143">
                  <a:extLst>
                    <a:ext uri="{9D8B030D-6E8A-4147-A177-3AD203B41FA5}">
                      <a16:colId xmlns:a16="http://schemas.microsoft.com/office/drawing/2014/main" val="380045088"/>
                    </a:ext>
                  </a:extLst>
                </a:gridCol>
                <a:gridCol w="1161143">
                  <a:extLst>
                    <a:ext uri="{9D8B030D-6E8A-4147-A177-3AD203B41FA5}">
                      <a16:colId xmlns:a16="http://schemas.microsoft.com/office/drawing/2014/main" val="2396654004"/>
                    </a:ext>
                  </a:extLst>
                </a:gridCol>
                <a:gridCol w="1161143">
                  <a:extLst>
                    <a:ext uri="{9D8B030D-6E8A-4147-A177-3AD203B41FA5}">
                      <a16:colId xmlns:a16="http://schemas.microsoft.com/office/drawing/2014/main" val="3374093472"/>
                    </a:ext>
                  </a:extLst>
                </a:gridCol>
                <a:gridCol w="1161143">
                  <a:extLst>
                    <a:ext uri="{9D8B030D-6E8A-4147-A177-3AD203B41FA5}">
                      <a16:colId xmlns:a16="http://schemas.microsoft.com/office/drawing/2014/main" val="404505229"/>
                    </a:ext>
                  </a:extLst>
                </a:gridCol>
                <a:gridCol w="1161143">
                  <a:extLst>
                    <a:ext uri="{9D8B030D-6E8A-4147-A177-3AD203B41FA5}">
                      <a16:colId xmlns:a16="http://schemas.microsoft.com/office/drawing/2014/main" val="810827491"/>
                    </a:ext>
                  </a:extLst>
                </a:gridCol>
              </a:tblGrid>
              <a:tr h="366111">
                <a:tc>
                  <a:txBody>
                    <a:bodyPr/>
                    <a:lstStyle/>
                    <a:p>
                      <a:pPr algn="ctr"/>
                      <a:endParaRPr kumimoji="1" lang="ja-JP" altLang="en-US"/>
                    </a:p>
                  </a:txBody>
                  <a:tcPr anchor="ctr"/>
                </a:tc>
                <a:tc gridSpan="3">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2110944"/>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nchor="ctr"/>
                </a:tc>
                <a:tc>
                  <a:txBody>
                    <a:bodyPr/>
                    <a:lstStyle/>
                    <a:p>
                      <a:pPr algn="ctr"/>
                      <a:r>
                        <a:rPr kumimoji="1" lang="ja-JP" altLang="en-US"/>
                        <a:t>ペナ</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3545229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extLst>
                  <a:ext uri="{0D108BD9-81ED-4DB2-BD59-A6C34878D82A}">
                    <a16:rowId xmlns:a16="http://schemas.microsoft.com/office/drawing/2014/main" val="1971723445"/>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extLst>
                  <a:ext uri="{0D108BD9-81ED-4DB2-BD59-A6C34878D82A}">
                    <a16:rowId xmlns:a16="http://schemas.microsoft.com/office/drawing/2014/main" val="343221608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extLst>
                  <a:ext uri="{0D108BD9-81ED-4DB2-BD59-A6C34878D82A}">
                    <a16:rowId xmlns:a16="http://schemas.microsoft.com/office/drawing/2014/main" val="1145190447"/>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extLst>
                  <a:ext uri="{0D108BD9-81ED-4DB2-BD59-A6C34878D82A}">
                    <a16:rowId xmlns:a16="http://schemas.microsoft.com/office/drawing/2014/main" val="1554197312"/>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extLst>
                  <a:ext uri="{0D108BD9-81ED-4DB2-BD59-A6C34878D82A}">
                    <a16:rowId xmlns:a16="http://schemas.microsoft.com/office/drawing/2014/main" val="203081302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extLst>
                  <a:ext uri="{0D108BD9-81ED-4DB2-BD59-A6C34878D82A}">
                    <a16:rowId xmlns:a16="http://schemas.microsoft.com/office/drawing/2014/main" val="2472040869"/>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460391319"/>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r"/>
                      <a:r>
                        <a:rPr kumimoji="1" lang="en-US" altLang="ja-JP" dirty="0"/>
                        <a:t>894.65</a:t>
                      </a:r>
                      <a:endParaRPr kumimoji="1" lang="ja-JP" altLang="en-US"/>
                    </a:p>
                  </a:txBody>
                  <a:tcPr/>
                </a:tc>
                <a:tc>
                  <a:txBody>
                    <a:bodyPr/>
                    <a:lstStyle/>
                    <a:p>
                      <a:pPr algn="r"/>
                      <a:r>
                        <a:rPr kumimoji="1" lang="en-US" altLang="ja-JP" dirty="0"/>
                        <a:t>3.70</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75116"/>
          </a:xfrm>
        </p:spPr>
        <p:txBody>
          <a:bodyPr>
            <a:norm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kumimoji="1" lang="ja-JP" altLang="en-US"/>
              <a:t>目的関数の係数を変えた際の比較</a:t>
            </a:r>
            <a:endParaRPr kumimoji="1"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局所最適解に陥らないような手法の提案</a:t>
            </a:r>
            <a:endParaRPr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5"/>
            <a:ext cx="10258167" cy="3813396"/>
          </a:xfrm>
        </p:spPr>
        <p:txBody>
          <a:bodyPr>
            <a:normAutofit fontScale="55000" lnSpcReduction="20000"/>
          </a:bodyPr>
          <a:lstStyle/>
          <a:p>
            <a:pPr marL="0" indent="0">
              <a:buNone/>
            </a:pPr>
            <a:r>
              <a:rPr lang="ja-JP" altLang="en-US" sz="2900"/>
              <a:t>入力</a:t>
            </a:r>
            <a:r>
              <a:rPr lang="en-US" altLang="ja-JP" sz="2900" dirty="0"/>
              <a:t>: </a:t>
            </a:r>
            <a:r>
              <a:rPr lang="ja-JP" altLang="en-US" sz="2900"/>
              <a:t>リクエスト</a:t>
            </a:r>
            <a:r>
              <a:rPr lang="en-US" altLang="ja-JP" sz="2900" dirty="0"/>
              <a:t>(</a:t>
            </a:r>
            <a:r>
              <a:rPr lang="ja-JP" altLang="en-US" sz="2900"/>
              <a:t>出発、到着のペア</a:t>
            </a:r>
            <a:r>
              <a:rPr lang="en-US" altLang="ja-JP" sz="2900" dirty="0"/>
              <a:t>)</a:t>
            </a:r>
            <a:r>
              <a:rPr lang="ja-JP" altLang="en-US" sz="2900"/>
              <a:t>の集合、車両数、など</a:t>
            </a:r>
            <a:endParaRPr lang="en-US" altLang="ja-JP" sz="2900" dirty="0"/>
          </a:p>
          <a:p>
            <a:endParaRPr lang="en-US" altLang="ja-JP" sz="2900" dirty="0"/>
          </a:p>
          <a:p>
            <a:pPr marL="0" indent="0">
              <a:buNone/>
            </a:pPr>
            <a:r>
              <a:rPr lang="ja-JP" altLang="en-US" sz="2900"/>
              <a:t>制約</a:t>
            </a:r>
            <a:endParaRPr lang="en-US" altLang="ja-JP" sz="2900" dirty="0"/>
          </a:p>
          <a:p>
            <a:r>
              <a:rPr lang="ja-JP" altLang="en-US" sz="2900"/>
              <a:t>リクエスト全ての点を訪問する。</a:t>
            </a:r>
            <a:endParaRPr lang="en-US" altLang="ja-JP" sz="2900" dirty="0"/>
          </a:p>
          <a:p>
            <a:r>
              <a:rPr lang="ja-JP" altLang="en-US" sz="2900"/>
              <a:t>車両はデポから出発し、デポに帰る。</a:t>
            </a:r>
            <a:endParaRPr lang="en-US" altLang="ja-JP" sz="2900" dirty="0"/>
          </a:p>
          <a:p>
            <a:r>
              <a:rPr lang="ja-JP" altLang="en-US" sz="2900"/>
              <a:t>リクエストのペアである出発点と到着点は、同じ車両が訪問する。</a:t>
            </a:r>
            <a:endParaRPr lang="en-US" altLang="ja-JP" sz="2900" dirty="0"/>
          </a:p>
          <a:p>
            <a:r>
              <a:rPr lang="ja-JP" altLang="en-US" sz="2900"/>
              <a:t>それぞれのリクエストで、必ず出発地のあとに到着点を訪問する。</a:t>
            </a:r>
            <a:endParaRPr lang="en-US" altLang="ja-JP" sz="2900" dirty="0"/>
          </a:p>
          <a:p>
            <a:endParaRPr lang="en-US" altLang="ja-JP" sz="2900" dirty="0"/>
          </a:p>
          <a:p>
            <a:pPr marL="0" indent="0">
              <a:buNone/>
            </a:pPr>
            <a:r>
              <a:rPr lang="ja-JP" altLang="en-US" sz="2900"/>
              <a:t>これらの制約を満たし、コストを最小化することを目的とする。</a:t>
            </a:r>
            <a:endParaRPr lang="en-US" altLang="ja-JP" sz="2900" dirty="0"/>
          </a:p>
          <a:p>
            <a:pPr marL="0" indent="0">
              <a:buNone/>
            </a:pPr>
            <a:r>
              <a:rPr lang="ja-JP" altLang="en-US" sz="2900"/>
              <a:t>その他の制約として、時間枠制約や車両の容量制約がよく扱われる。</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70" y="1812554"/>
            <a:ext cx="9759404" cy="3765892"/>
          </a:xfrm>
        </p:spPr>
        <p:txBody>
          <a:bodyPr>
            <a:normAutofit/>
          </a:bodyPr>
          <a:lstStyle/>
          <a:p>
            <a:r>
              <a:rPr lang="ja-JP" altLang="en-US" sz="1900"/>
              <a:t>乗合タクシー問題</a:t>
            </a:r>
            <a:r>
              <a:rPr lang="en-US" altLang="ja-JP" sz="1900" dirty="0"/>
              <a:t>(dial-a-ride problem, DARP)</a:t>
            </a:r>
            <a:r>
              <a:rPr lang="ja-JP" altLang="en-US" sz="1900"/>
              <a:t>は、</a:t>
            </a:r>
            <a:r>
              <a:rPr lang="en-US" altLang="ja-JP" sz="1900" dirty="0"/>
              <a:t>PDP</a:t>
            </a:r>
            <a:r>
              <a:rPr lang="ja-JP" altLang="en-US" sz="1900"/>
              <a:t>を人の輸送に特化した問題</a:t>
            </a:r>
            <a:endParaRPr lang="en-US" altLang="ja-JP" sz="1900" dirty="0"/>
          </a:p>
          <a:p>
            <a:r>
              <a:rPr lang="ja-JP" altLang="en-US" sz="1900"/>
              <a:t>人を輸送するため、車両に乗っている時間が長すぎたりすると利用者の不満がたまる</a:t>
            </a:r>
            <a:endParaRPr lang="en-US" altLang="ja-JP" sz="1900" dirty="0"/>
          </a:p>
          <a:p>
            <a:pPr marL="0" indent="0">
              <a:buNone/>
            </a:pPr>
            <a:r>
              <a:rPr lang="en-US" altLang="ja-JP" dirty="0"/>
              <a:t>    </a:t>
            </a:r>
            <a:r>
              <a:rPr lang="ja-JP" altLang="en-US"/>
              <a:t>→利用者の不満度を考慮する必要がある。</a:t>
            </a:r>
            <a:endParaRPr lang="en-US" altLang="ja-JP" dirty="0"/>
          </a:p>
          <a:p>
            <a:pPr marL="0" indent="0">
              <a:buNone/>
            </a:pPr>
            <a:endParaRPr lang="en-US" altLang="ja-JP" dirty="0"/>
          </a:p>
          <a:p>
            <a:r>
              <a:rPr lang="ja-JP" altLang="en-US"/>
              <a:t>乗合タクシー問題は、多くの先行研究がある。</a:t>
            </a:r>
            <a:endParaRPr lang="en-US" altLang="ja-JP" dirty="0"/>
          </a:p>
          <a:p>
            <a:r>
              <a:rPr lang="ja-JP" altLang="en-US"/>
              <a:t>先行研究では、乗降に関しての時間枠と最大乗車時間をハード制約で与える。</a:t>
            </a:r>
            <a:endParaRPr lang="en-US" altLang="ja-JP" dirty="0"/>
          </a:p>
          <a:p>
            <a:r>
              <a:rPr lang="ja-JP" altLang="en-US"/>
              <a:t>本研究では、リクエストに関する制約をペナルティ関数として与えて、　　　　　ソフト制約にする。</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20000"/>
          </a:bodyPr>
          <a:lstStyle/>
          <a:p>
            <a:pPr marL="0" indent="0">
              <a:buNone/>
            </a:pPr>
            <a:r>
              <a:rPr lang="ja-JP" altLang="en-US"/>
              <a:t>乗降時刻と</a:t>
            </a:r>
            <a:r>
              <a:rPr kumimoji="1" lang="ja-JP" altLang="en-US"/>
              <a:t>乗車時間</a:t>
            </a:r>
            <a:r>
              <a:rPr kumimoji="1" lang="ja-JP" altLang="en-US" dirty="0"/>
              <a:t>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ja-JP" altLang="en-US" dirty="0"/>
              <a:t>このように制約を与えることで、</a:t>
            </a:r>
            <a:r>
              <a:rPr kumimoji="1" lang="en-US" altLang="ja-JP" dirty="0"/>
              <a:t>  </a:t>
            </a:r>
            <a:r>
              <a:rPr kumimoji="1" lang="ja-JP" altLang="en-US" dirty="0"/>
              <a:t>少しの遅延は許容したりすることが可能になる。</a:t>
            </a:r>
          </a:p>
          <a:p>
            <a:pPr marL="0" indent="0">
              <a:buNone/>
            </a:pPr>
            <a:r>
              <a:rPr kumimoji="1" lang="ja-JP" altLang="en-US" dirty="0"/>
              <a:t>また、乗車時間に応じてペナルティがかかるので、不満度を柔軟に表現できる。</a:t>
            </a:r>
            <a:endParaRPr lang="en-US" altLang="ja-JP" dirty="0"/>
          </a:p>
          <a:p>
            <a:pPr marL="0" indent="0">
              <a:buNone/>
            </a:pPr>
            <a:r>
              <a:rPr lang="ja-JP" altLang="en-US" dirty="0"/>
              <a:t>ソフト制約とすることで、</a:t>
            </a:r>
            <a:r>
              <a:rPr lang="en-US" altLang="ja-JP" dirty="0"/>
              <a:t>DARP</a:t>
            </a:r>
            <a:r>
              <a:rPr lang="ja-JP" altLang="en-US" dirty="0"/>
              <a:t>をより</a:t>
            </a:r>
            <a:r>
              <a:rPr kumimoji="1" lang="ja-JP" altLang="en-US" dirty="0"/>
              <a:t>汎用的にすることができる。</a:t>
            </a:r>
            <a:r>
              <a:rPr kumimoji="1" lang="en-US" altLang="ja-JP" dirty="0"/>
              <a:t>                     </a:t>
            </a:r>
            <a:endParaRPr kumimoji="1" lang="ja-JP" altLang="en-US"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845982" y="2508826"/>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2086945" y="2508826"/>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82535" y="1477941"/>
            <a:ext cx="10094026"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a:t>デポ、乗車地点、降車地点を頂点とした完全有向グラフ</a:t>
            </a:r>
            <a:endParaRPr kumimoji="1" lang="en-US" altLang="ja-JP" dirty="0"/>
          </a:p>
          <a:p>
            <a:r>
              <a:rPr kumimoji="1" lang="ja-JP" altLang="en-US"/>
              <a:t>車両数</a:t>
            </a:r>
            <a:r>
              <a:rPr lang="ja-JP" altLang="en-US"/>
              <a:t>、車両容量</a:t>
            </a:r>
            <a:r>
              <a:rPr lang="en-US" altLang="ja-JP" dirty="0"/>
              <a:t>(</a:t>
            </a:r>
            <a:r>
              <a:rPr lang="ja-JP" altLang="en-US"/>
              <a:t>最大乗車人数</a:t>
            </a:r>
            <a:r>
              <a:rPr lang="en-US" altLang="ja-JP" dirty="0"/>
              <a:t>)</a:t>
            </a:r>
            <a:endParaRPr kumimoji="1" lang="en-US" altLang="ja-JP" dirty="0"/>
          </a:p>
          <a:p>
            <a:r>
              <a:rPr lang="ja-JP" altLang="en-US"/>
              <a:t>各リクエストに対して</a:t>
            </a:r>
            <a:r>
              <a:rPr lang="en-US" altLang="ja-JP" dirty="0"/>
              <a:t>:</a:t>
            </a:r>
            <a:r>
              <a:rPr lang="ja-JP" altLang="en-US"/>
              <a:t> </a:t>
            </a:r>
            <a:r>
              <a:rPr kumimoji="1" lang="ja-JP" altLang="en-US"/>
              <a:t>乗降時刻、乗車時間に対するペナルティ関数、消費容量</a:t>
            </a:r>
            <a:r>
              <a:rPr kumimoji="1" lang="en-US" altLang="ja-JP" dirty="0"/>
              <a:t>(</a:t>
            </a:r>
            <a:r>
              <a:rPr kumimoji="1" lang="ja-JP" altLang="en-US"/>
              <a:t>乗車人数</a:t>
            </a:r>
            <a:r>
              <a:rPr kumimoji="1" lang="en-US" altLang="ja-JP"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fontScale="92500" lnSpcReduction="20000"/>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とする</a:t>
                </a:r>
                <a:endParaRPr kumimoji="1" lang="en-US" altLang="ja-JP" dirty="0"/>
              </a:p>
              <a:p>
                <a:pPr marL="0" indent="0">
                  <a:buNone/>
                </a:pPr>
                <a:r>
                  <a:rPr kumimoji="1" lang="ja-JP" altLang="en-US"/>
                  <a:t> ルートの総距離を</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rPr>
                      <m:t>)</m:t>
                    </m:r>
                  </m:oMath>
                </a14:m>
                <a:r>
                  <a:rPr kumimoji="1" lang="ja-JP" altLang="en-US" dirty="0"/>
                  <a:t>とする</a:t>
                </a:r>
                <a:r>
                  <a:rPr kumimoji="1" lang="ja-JP" altLang="en-US"/>
                  <a:t>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=0</m:t>
                              </m:r>
                            </m:sub>
                            <m: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+1)</m:t>
                                      </m:r>
                                    </m:sub>
                                  </m:sSub>
                                </m:sub>
                              </m:sSub>
                            </m:e>
                          </m:nary>
                        </m:e>
                      </m:nary>
                    </m:oMath>
                  </m:oMathPara>
                </a14:m>
                <a:endParaRPr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𝜌</m:t>
                    </m:r>
                  </m:oMath>
                </a14:m>
                <a:r>
                  <a:rPr lang="ja-JP" altLang="en-US"/>
                  <a:t>に対する利用者の不満度を</a:t>
                </a:r>
                <a14:m>
                  <m:oMath xmlns:m="http://schemas.openxmlformats.org/officeDocument/2006/math">
                    <m:r>
                      <a:rPr lang="ja-JP" altLang="en-US"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a14:m>
                <a:r>
                  <a:rPr lang="ja-JP" altLang="en-US" dirty="0"/>
                  <a:t>と</a:t>
                </a:r>
                <a:r>
                  <a:rPr lang="ja-JP" altLang="en-US"/>
                  <a:t>すると、</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r>
                  <a:rPr lang="en-US" altLang="ja-JP" dirty="0">
                    <a:ea typeface="Cambria Math" panose="02040503050406030204" pitchFamily="18" charset="0"/>
                  </a:rPr>
                  <a:t>	(</a:t>
                </a:r>
                <a14:m>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oMath>
                </a14:m>
                <a:r>
                  <a:rPr lang="ja-JP" altLang="en-US">
                    <a:ea typeface="Cambria Math" panose="02040503050406030204" pitchFamily="18" charset="0"/>
                  </a:rPr>
                  <a:t>はそれぞれ乗車時刻、降車時刻、乗車時間のペナルティ関数</a:t>
                </a:r>
                <a:r>
                  <a:rPr lang="en-US" altLang="ja-JP" dirty="0">
                    <a:ea typeface="Cambria Math" panose="02040503050406030204" pitchFamily="18" charset="0"/>
                  </a:rPr>
                  <a:t>)</a:t>
                </a:r>
              </a:p>
              <a:p>
                <a:pPr marL="0" indent="0">
                  <a:buNone/>
                </a:pPr>
                <a:r>
                  <a:rPr lang="ja-JP" altLang="en-US"/>
                  <a:t>このとき、目的関数は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を定数とする以下の重み付き和で表せる。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t="-1190" b="-38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endParaRPr kumimoji="1" lang="en-US" altLang="ja-JP" dirty="0"/>
              </a:p>
              <a:p>
                <a:pPr marL="0" indent="0">
                  <a:buNone/>
                </a:pPr>
                <a:r>
                  <a:rPr kumimoji="1" lang="ja-JP" altLang="en-US"/>
                  <a:t>制約を破った際のペナルティ関数</a:t>
                </a:r>
                <a14:m>
                  <m:oMath xmlns:m="http://schemas.openxmlformats.org/officeDocument/2006/math">
                    <m:r>
                      <a:rPr kumimoji="1" lang="en-US" altLang="ja-JP" b="0" i="1" smtClean="0">
                        <a:latin typeface="Cambria Math" panose="02040503050406030204" pitchFamily="18" charset="0"/>
                      </a:rPr>
                      <m:t>𝑄𝑃</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𝑄𝑃</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𝑄𝑃</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e>
                          </m:nary>
                        </m:e>
                      </m:nary>
                    </m:oMath>
                  </m:oMathPara>
                </a14:m>
                <a:endParaRPr lang="en-US" altLang="ja-JP" dirty="0"/>
              </a:p>
              <a:p>
                <a:pPr marL="0" indent="0">
                  <a:buNone/>
                </a:pPr>
                <a14:m>
                  <m:oMath xmlns:m="http://schemas.openxmlformats.org/officeDocument/2006/math">
                    <m:r>
                      <a:rPr lang="en-US" altLang="ja-JP" i="1">
                        <a:latin typeface="Cambria Math" panose="02040503050406030204" pitchFamily="18" charset="0"/>
                      </a:rPr>
                      <m:t>𝑄</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𝑖</m:t>
                        </m:r>
                      </m:sub>
                      <m:sup>
                        <m:r>
                          <a:rPr lang="en-US" altLang="ja-JP" i="1">
                            <a:latin typeface="Cambria Math" panose="02040503050406030204" pitchFamily="18" charset="0"/>
                          </a:rPr>
                          <m:t>𝑘</m:t>
                        </m:r>
                      </m:sup>
                    </m:sSubSup>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712" t="-33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2714</TotalTime>
  <Words>1792</Words>
  <Application>Microsoft Macintosh PowerPoint</Application>
  <PresentationFormat>ワイド画面</PresentationFormat>
  <Paragraphs>645</Paragraphs>
  <Slides>26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先行研究との比較</vt:lpstr>
      <vt:lpstr>目的関数の係数の違いによる比較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142</cp:revision>
  <dcterms:created xsi:type="dcterms:W3CDTF">2019-11-08T05:00:29Z</dcterms:created>
  <dcterms:modified xsi:type="dcterms:W3CDTF">2020-01-28T12:09:13Z</dcterms:modified>
</cp:coreProperties>
</file>