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1" r:id="rId1"/>
  </p:sldMasterIdLst>
  <p:notesMasterIdLst>
    <p:notesMasterId r:id="rId26"/>
  </p:notesMasterIdLst>
  <p:sldIdLst>
    <p:sldId id="256" r:id="rId2"/>
    <p:sldId id="257" r:id="rId3"/>
    <p:sldId id="258" r:id="rId4"/>
    <p:sldId id="260" r:id="rId5"/>
    <p:sldId id="259" r:id="rId6"/>
    <p:sldId id="263" r:id="rId7"/>
    <p:sldId id="261" r:id="rId8"/>
    <p:sldId id="268" r:id="rId9"/>
    <p:sldId id="270" r:id="rId10"/>
    <p:sldId id="380" r:id="rId11"/>
    <p:sldId id="348" r:id="rId12"/>
    <p:sldId id="366" r:id="rId13"/>
    <p:sldId id="364" r:id="rId14"/>
    <p:sldId id="267" r:id="rId15"/>
    <p:sldId id="269" r:id="rId16"/>
    <p:sldId id="371" r:id="rId17"/>
    <p:sldId id="367" r:id="rId18"/>
    <p:sldId id="368" r:id="rId19"/>
    <p:sldId id="369" r:id="rId20"/>
    <p:sldId id="373" r:id="rId21"/>
    <p:sldId id="374" r:id="rId22"/>
    <p:sldId id="378" r:id="rId23"/>
    <p:sldId id="379" r:id="rId24"/>
    <p:sldId id="361"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7"/>
    <p:restoredTop sz="94681"/>
  </p:normalViewPr>
  <p:slideViewPr>
    <p:cSldViewPr snapToGrid="0" snapToObjects="1">
      <p:cViewPr varScale="1">
        <p:scale>
          <a:sx n="107" d="100"/>
          <a:sy n="107"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2020/2/11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11</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19</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21</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2020/2/11</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sp>
        <p:nvSpPr>
          <p:cNvPr id="6" name="Slide Number Placeholder 5"/>
          <p:cNvSpPr>
            <a:spLocks noGrp="1"/>
          </p:cNvSpPr>
          <p:nvPr>
            <p:ph type="sldNum" sz="quarter" idx="12"/>
          </p:nvPr>
        </p:nvSpPr>
        <p:spPr>
          <a:xfrm>
            <a:off x="6886200" y="131730"/>
            <a:ext cx="802005"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366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53332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C3E3BD-DD2F-0F4C-9F7B-BD2CFE73C08E}"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4784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08936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985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104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2123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66389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076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3F034A29-2760-CE48-9EAD-37F6D8A2ED9E}" type="datetime1">
              <a:rPr kumimoji="1" lang="ja-JP" altLang="en-US" smtClean="0"/>
              <a:t>2020/2/11</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lang="en-US" dirty="0"/>
          </a:p>
        </p:txBody>
      </p:sp>
      <p:sp>
        <p:nvSpPr>
          <p:cNvPr id="7" name="Slide Number Placeholder 6"/>
          <p:cNvSpPr>
            <a:spLocks noGrp="1"/>
          </p:cNvSpPr>
          <p:nvPr>
            <p:ph type="sldNum" sz="quarter" idx="12"/>
          </p:nvPr>
        </p:nvSpPr>
        <p:spPr>
          <a:xfrm>
            <a:off x="3726491" y="131730"/>
            <a:ext cx="795746"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179520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2020/2/11</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008281796"/>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736270" y="1151653"/>
            <a:ext cx="7671459" cy="1963916"/>
          </a:xfrm>
        </p:spPr>
        <p:txBody>
          <a:bodyPr>
            <a:noAutofit/>
          </a:bodyPr>
          <a:lstStyle/>
          <a:p>
            <a:r>
              <a:rPr lang="ja-JP" altLang="en-US" sz="3200"/>
              <a:t>時間枠及び乗車時間ペナルティ付き</a:t>
            </a:r>
            <a:br>
              <a:rPr lang="en-US" altLang="ja-JP" sz="3200" dirty="0"/>
            </a:br>
            <a:r>
              <a:rPr lang="ja-JP" altLang="en-US" sz="3200"/>
              <a:t>乗合タクシー問題に対する局所探索法</a:t>
            </a: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a:xfrm>
            <a:off x="1024432" y="3697460"/>
            <a:ext cx="5760741" cy="977621"/>
          </a:xfrm>
        </p:spPr>
        <p:txBody>
          <a:bodyPr>
            <a:normAutofit/>
          </a:bodyPr>
          <a:lstStyle/>
          <a:p>
            <a:r>
              <a:rPr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a:xfrm>
            <a:off x="985652" y="1710047"/>
            <a:ext cx="7315200" cy="3883231"/>
          </a:xfrm>
        </p:spPr>
        <p:txBody>
          <a:bodyPr>
            <a:normAutofit fontScale="85000" lnSpcReduction="10000"/>
          </a:bodyPr>
          <a:lstStyle/>
          <a:p>
            <a:r>
              <a:rPr kumimoji="1" lang="ja-JP" altLang="en-US" sz="2400"/>
              <a:t>リクエストをランダムに選び、</a:t>
            </a:r>
            <a:r>
              <a:rPr lang="ja-JP" altLang="en-US" sz="2400"/>
              <a:t>出発地と目的地をペアで挿入</a:t>
            </a:r>
            <a:endParaRPr lang="en-US" altLang="ja-JP" sz="2400" dirty="0"/>
          </a:p>
          <a:p>
            <a:r>
              <a:rPr lang="ja-JP" altLang="en-US" sz="2400"/>
              <a:t>未割り当てのリクエストがなくなるまで繰り返す</a:t>
            </a:r>
            <a:endParaRPr lang="en-US" altLang="ja-JP" sz="2400" dirty="0"/>
          </a:p>
          <a:p>
            <a:endParaRPr kumimoji="1" lang="en-US" altLang="ja-JP" dirty="0"/>
          </a:p>
          <a:p>
            <a:pPr marL="0" indent="0">
              <a:buNone/>
            </a:pPr>
            <a:r>
              <a:rPr lang="ja-JP" altLang="en-US" sz="2600"/>
              <a:t>このように生成することで、</a:t>
            </a:r>
            <a:endParaRPr lang="en-US" altLang="ja-JP" sz="2600" dirty="0"/>
          </a:p>
          <a:p>
            <a:r>
              <a:rPr lang="ja-JP" altLang="en-US" sz="2600"/>
              <a:t>容量制約</a:t>
            </a:r>
            <a:endParaRPr lang="en-US" altLang="ja-JP" sz="2600" dirty="0"/>
          </a:p>
          <a:p>
            <a:r>
              <a:rPr lang="ja-JP" altLang="en-US" sz="2600"/>
              <a:t>リクエストの訪問順</a:t>
            </a:r>
            <a:endParaRPr lang="en-US" altLang="ja-JP" sz="2600" dirty="0"/>
          </a:p>
          <a:p>
            <a:r>
              <a:rPr lang="ja-JP" altLang="en-US" sz="2600"/>
              <a:t>同じ車両がリクエストのペアをこなす</a:t>
            </a:r>
            <a:endParaRPr lang="en-US" altLang="ja-JP" sz="2600" dirty="0"/>
          </a:p>
          <a:p>
            <a:pPr marL="0" indent="0">
              <a:buNone/>
            </a:pPr>
            <a:r>
              <a:rPr lang="ja-JP" altLang="en-US" sz="2600"/>
              <a:t>これらの制約を必ず満たす解を生成することができる。</a:t>
            </a:r>
            <a:endParaRPr lang="en-US" altLang="ja-JP" sz="2600"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2521390" y="2394510"/>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2521390" y="3155958"/>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1747320" y="2547985"/>
            <a:ext cx="631480" cy="300082"/>
          </a:xfrm>
          <a:prstGeom prst="rect">
            <a:avLst/>
          </a:prstGeom>
          <a:noFill/>
        </p:spPr>
        <p:txBody>
          <a:bodyPr wrap="square" rtlCol="0">
            <a:spAutoFit/>
          </a:bodyPr>
          <a:lstStyle/>
          <a:p>
            <a:r>
              <a:rPr lang="ja-JP" altLang="en-US" sz="1350" dirty="0"/>
              <a:t>車両</a:t>
            </a:r>
            <a:r>
              <a:rPr lang="en-US" altLang="ja-JP" sz="1350" dirty="0"/>
              <a:t>1</a:t>
            </a:r>
            <a:endParaRPr lang="ja-JP" altLang="en-US" sz="1350"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1747320" y="3309433"/>
            <a:ext cx="631480" cy="300082"/>
          </a:xfrm>
          <a:prstGeom prst="rect">
            <a:avLst/>
          </a:prstGeom>
          <a:noFill/>
        </p:spPr>
        <p:txBody>
          <a:bodyPr wrap="square" rtlCol="0">
            <a:spAutoFit/>
          </a:bodyPr>
          <a:lstStyle/>
          <a:p>
            <a:r>
              <a:rPr lang="ja-JP" altLang="en-US" sz="1350" dirty="0"/>
              <a:t>車両</a:t>
            </a:r>
            <a:r>
              <a:rPr lang="en-US" altLang="ja-JP" sz="1350" dirty="0"/>
              <a:t>2</a:t>
            </a:r>
            <a:endParaRPr lang="ja-JP" altLang="en-US" sz="1350"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192794" y="4070881"/>
            <a:ext cx="4824981" cy="12820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2374780" y="3838285"/>
            <a:ext cx="1880858" cy="300082"/>
          </a:xfrm>
          <a:prstGeom prst="rect">
            <a:avLst/>
          </a:prstGeom>
          <a:noFill/>
        </p:spPr>
        <p:txBody>
          <a:bodyPr wrap="square" rtlCol="0">
            <a:spAutoFit/>
          </a:bodyPr>
          <a:lstStyle/>
          <a:p>
            <a:r>
              <a:rPr lang="ja-JP" altLang="en-US" sz="1350"/>
              <a:t>リクエストのペア</a:t>
            </a:r>
            <a:endParaRPr lang="ja-JP" altLang="en-US" sz="1350" dirty="0"/>
          </a:p>
        </p:txBody>
      </p:sp>
      <p:sp>
        <p:nvSpPr>
          <p:cNvPr id="12" name="楕円 11">
            <a:extLst>
              <a:ext uri="{FF2B5EF4-FFF2-40B4-BE49-F238E27FC236}">
                <a16:creationId xmlns:a16="http://schemas.microsoft.com/office/drawing/2014/main" id="{84C56148-DDDC-4689-8154-7D1D731B4E57}"/>
              </a:ext>
            </a:extLst>
          </p:cNvPr>
          <p:cNvSpPr/>
          <p:nvPr/>
        </p:nvSpPr>
        <p:spPr>
          <a:xfrm>
            <a:off x="2981929"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2374780" y="441454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4574129" y="440340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6064219" y="4409178"/>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3580222" y="489978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5298998" y="4875325"/>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3968116"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5442127"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2973276" y="490821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4692052" y="488713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3235261"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2636764" y="2516727"/>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46573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4050160" y="2523693"/>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60415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5405415"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3253090"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264084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4657309"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404213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3160735" y="2679424"/>
            <a:ext cx="74527"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3759230" y="268639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4574129" y="2686390"/>
            <a:ext cx="83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5181279" y="2686390"/>
            <a:ext cx="224137"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5929386" y="2686390"/>
            <a:ext cx="112124"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3164818" y="3462908"/>
            <a:ext cx="8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3777061" y="3462908"/>
            <a:ext cx="265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4566109" y="3462908"/>
            <a:ext cx="91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6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sz="2200"/>
              <a:t>解を逐次的に改善させていく手法</a:t>
            </a:r>
            <a:endParaRPr kumimoji="1" lang="en-US" altLang="ja-JP" sz="2200" dirty="0"/>
          </a:p>
          <a:p>
            <a:r>
              <a:rPr kumimoji="1" lang="ja-JP" altLang="en-US" sz="2200"/>
              <a:t>現在の解の近傍内に良い解が存在すればその解に移動する作業を反復</a:t>
            </a:r>
            <a:endParaRPr kumimoji="1" lang="en-US" altLang="ja-JP" sz="2200" dirty="0"/>
          </a:p>
          <a:p>
            <a:r>
              <a:rPr kumimoji="1" lang="ja-JP" altLang="en-US" sz="2200"/>
              <a:t>本研究ではルート内とルート間の</a:t>
            </a:r>
            <a:r>
              <a:rPr kumimoji="1" lang="en-US" altLang="ja-JP" sz="2200" dirty="0"/>
              <a:t>2</a:t>
            </a:r>
            <a:r>
              <a:rPr kumimoji="1" lang="ja-JP" altLang="en-US" sz="2200"/>
              <a:t>つの近傍操作を行う</a:t>
            </a:r>
            <a:endParaRPr kumimoji="1" lang="en-US" altLang="ja-JP" sz="2200"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局所探索法の流れ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342900" indent="-342900">
              <a:buFont typeface="+mj-lt"/>
              <a:buAutoNum type="arabicPeriod"/>
            </a:pPr>
            <a:r>
              <a:rPr kumimoji="1" lang="ja-JP" altLang="en-US" sz="2200"/>
              <a:t>初期解生成</a:t>
            </a:r>
            <a:endParaRPr kumimoji="1" lang="en-US" altLang="ja-JP" sz="2200" dirty="0"/>
          </a:p>
          <a:p>
            <a:pPr marL="342900" indent="-342900">
              <a:buFont typeface="+mj-lt"/>
              <a:buAutoNum type="arabicPeriod"/>
            </a:pPr>
            <a:r>
              <a:rPr lang="ja-JP" altLang="en-US" sz="2200"/>
              <a:t>ルート内近傍操作</a:t>
            </a:r>
            <a:endParaRPr lang="en-US" altLang="ja-JP" sz="2200" dirty="0"/>
          </a:p>
          <a:p>
            <a:pPr marL="342900" indent="-342900">
              <a:buFont typeface="+mj-lt"/>
              <a:buAutoNum type="arabicPeriod"/>
            </a:pPr>
            <a:r>
              <a:rPr kumimoji="1" lang="ja-JP" altLang="en-US" sz="2200"/>
              <a:t>ルート間近傍操作</a:t>
            </a:r>
            <a:endParaRPr kumimoji="1" lang="en-US" altLang="ja-JP" sz="2200" dirty="0"/>
          </a:p>
          <a:p>
            <a:pPr marL="342900" indent="-342900">
              <a:buFont typeface="+mj-lt"/>
              <a:buAutoNum type="arabicPeriod"/>
            </a:pPr>
            <a:r>
              <a:rPr lang="ja-JP" altLang="en-US" sz="2200"/>
              <a:t>終了条件を満たすならば解を出力</a:t>
            </a:r>
            <a:endParaRPr lang="en-US" altLang="ja-JP" sz="2200" dirty="0"/>
          </a:p>
          <a:p>
            <a:pPr marL="0" indent="0">
              <a:buNone/>
            </a:pPr>
            <a:r>
              <a:rPr lang="ja-JP" altLang="en-US" sz="2200"/>
              <a:t>       そうでないならば</a:t>
            </a:r>
            <a:r>
              <a:rPr lang="en-US" altLang="ja-JP" sz="2200" dirty="0"/>
              <a:t>3</a:t>
            </a:r>
            <a:r>
              <a:rPr lang="ja-JP" altLang="en-US" sz="2200"/>
              <a:t>に戻る</a:t>
            </a:r>
            <a:endParaRPr lang="en-US" altLang="ja-JP" sz="2200"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a:xfrm>
                <a:off x="1128684" y="2039510"/>
                <a:ext cx="6571343" cy="3288635"/>
              </a:xfrm>
            </p:spPr>
            <p:txBody>
              <a:bodyPr>
                <a:normAutofit fontScale="92500"/>
              </a:bodyPr>
              <a:lstStyle/>
              <a:p>
                <a:pPr marL="0" indent="0">
                  <a:buNone/>
                </a:pPr>
                <a:r>
                  <a:rPr kumimoji="1" lang="ja-JP" altLang="en-US" sz="2200">
                    <a:latin typeface="+mn-ea"/>
                  </a:rPr>
                  <a:t>局所探索を行う上で、より自由に探索を行うために、</a:t>
                </a:r>
                <a:r>
                  <a:rPr kumimoji="1" lang="en-US" altLang="ja-JP" sz="2200" dirty="0">
                    <a:latin typeface="+mn-ea"/>
                  </a:rPr>
                  <a:t>      </a:t>
                </a:r>
                <a:r>
                  <a:rPr kumimoji="1" lang="ja-JP" altLang="en-US" sz="2200">
                    <a:latin typeface="+mn-ea"/>
                  </a:rPr>
                  <a:t>容量制約を緩和する。</a:t>
                </a:r>
                <a:endParaRPr kumimoji="1" lang="en-US" altLang="ja-JP" sz="2200" dirty="0">
                  <a:latin typeface="+mn-ea"/>
                </a:endParaRPr>
              </a:p>
              <a:p>
                <a:pPr marL="0" indent="0">
                  <a:buNone/>
                </a:pPr>
                <a:r>
                  <a:rPr kumimoji="1" lang="ja-JP" altLang="en-US" sz="2200">
                    <a:latin typeface="+mn-ea"/>
                  </a:rPr>
                  <a:t>制約を破った際のペナルティ関数</a:t>
                </a:r>
                <a14:m>
                  <m:oMath xmlns:m="http://schemas.openxmlformats.org/officeDocument/2006/math">
                    <m:r>
                      <m:rPr>
                        <m:sty m:val="p"/>
                      </m:rPr>
                      <a:rPr kumimoji="1" lang="el-GR" altLang="ja-JP" sz="2200" i="1" smtClean="0">
                        <a:latin typeface="Cambria Math" panose="02040503050406030204" pitchFamily="18" charset="0"/>
                      </a:rPr>
                      <m:t>Η</m:t>
                    </m:r>
                  </m:oMath>
                </a14:m>
                <a:r>
                  <a:rPr lang="ja-JP" altLang="en-US" sz="2200">
                    <a:latin typeface="+mn-ea"/>
                  </a:rPr>
                  <a:t>を以下に定義する</a:t>
                </a:r>
                <a:r>
                  <a:rPr lang="ja-JP" altLang="en-US"/>
                  <a:t>。</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sz="2400" b="0" i="1" smtClean="0">
                          <a:latin typeface="Cambria Math" panose="02040503050406030204" pitchFamily="18" charset="0"/>
                          <a:ea typeface="Cambria Math" panose="02040503050406030204" pitchFamily="18" charset="0"/>
                        </a:rPr>
                        <m:t>Η</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𝐾</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en-US" altLang="ja-JP" sz="2400" b="0" i="1" smtClean="0">
                                      <a:latin typeface="Cambria Math" panose="02040503050406030204" pitchFamily="18" charset="0"/>
                                      <a:ea typeface="Cambria Math" panose="02040503050406030204" pitchFamily="18" charset="0"/>
                                    </a:rPr>
                                    <m:t>𝑘</m:t>
                                  </m:r>
                                </m:sub>
                              </m:sSub>
                            </m:sub>
                            <m:sup/>
                            <m:e>
                              <m:sSub>
                                <m:sSubPr>
                                  <m:ctrlPr>
                                    <a:rPr lang="en-US" altLang="ja-JP" sz="2400" b="0" i="1" smtClean="0">
                                      <a:latin typeface="Cambria Math" panose="02040503050406030204" pitchFamily="18" charset="0"/>
                                      <a:ea typeface="Cambria Math" panose="02040503050406030204" pitchFamily="18" charset="0"/>
                                    </a:rPr>
                                  </m:ctrlPr>
                                </m:sSubPr>
                                <m:e>
                                  <m:r>
                                    <m:rPr>
                                      <m:sty m:val="p"/>
                                    </m:rPr>
                                    <a:rPr lang="el-GR" altLang="ja-JP" sz="2400" b="0" i="1" smtClean="0">
                                      <a:latin typeface="Cambria Math" panose="02040503050406030204" pitchFamily="18" charset="0"/>
                                      <a:ea typeface="Cambria Math" panose="02040503050406030204" pitchFamily="18" charset="0"/>
                                    </a:rPr>
                                    <m:t>Η</m:t>
                                  </m:r>
                                </m:e>
                                <m:sub>
                                  <m:r>
                                    <a:rPr lang="en-US" altLang="ja-JP" sz="2400" b="0" i="1" smtClean="0">
                                      <a:latin typeface="Cambria Math" panose="02040503050406030204" pitchFamily="18" charset="0"/>
                                      <a:ea typeface="Cambria Math" panose="02040503050406030204" pitchFamily="18" charset="0"/>
                                    </a:rPr>
                                    <m:t>𝑘𝑖</m:t>
                                  </m:r>
                                </m:sub>
                              </m:sSub>
                            </m:e>
                          </m:nary>
                        </m:e>
                      </m:nary>
                    </m:oMath>
                  </m:oMathPara>
                </a14:m>
                <a:endParaRPr lang="en-US" altLang="ja-JP" sz="2400" dirty="0"/>
              </a:p>
              <a:p>
                <a:pPr marL="0" indent="0">
                  <a:buNone/>
                </a:pPr>
                <a14:m>
                  <m:oMath xmlns:m="http://schemas.openxmlformats.org/officeDocument/2006/math">
                    <m:sSub>
                      <m:sSubPr>
                        <m:ctrlPr>
                          <a:rPr lang="en-US" altLang="ja-JP" sz="2200" i="1" smtClean="0">
                            <a:latin typeface="Cambria Math" panose="02040503050406030204" pitchFamily="18" charset="0"/>
                          </a:rPr>
                        </m:ctrlPr>
                      </m:sSubPr>
                      <m:e>
                        <m:r>
                          <m:rPr>
                            <m:sty m:val="p"/>
                          </m:rPr>
                          <a:rPr lang="el-GR" altLang="ja-JP" sz="2200" i="1" smtClean="0">
                            <a:latin typeface="Cambria Math" panose="02040503050406030204" pitchFamily="18" charset="0"/>
                            <a:ea typeface="Cambria Math" panose="02040503050406030204" pitchFamily="18" charset="0"/>
                          </a:rPr>
                          <m:t>Η</m:t>
                        </m:r>
                      </m:e>
                      <m:sub>
                        <m:r>
                          <a:rPr lang="en-US" altLang="ja-JP" sz="2200" b="0" i="1" smtClean="0">
                            <a:latin typeface="Cambria Math" panose="02040503050406030204" pitchFamily="18" charset="0"/>
                          </a:rPr>
                          <m:t>𝑘𝑖</m:t>
                        </m:r>
                      </m:sub>
                    </m:sSub>
                    <m:r>
                      <a:rPr lang="en-US" altLang="ja-JP" sz="2200" b="0" i="1" smtClean="0">
                        <a:latin typeface="Cambria Math" panose="02040503050406030204" pitchFamily="18" charset="0"/>
                      </a:rPr>
                      <m:t>:</m:t>
                    </m:r>
                  </m:oMath>
                </a14:m>
                <a:r>
                  <a:rPr lang="ja-JP" altLang="en-US" sz="2200">
                    <a:latin typeface="+mn-ea"/>
                  </a:rPr>
                  <a:t>車両</a:t>
                </a:r>
                <a:r>
                  <a:rPr lang="en-US" altLang="ja-JP" sz="2200" dirty="0">
                    <a:latin typeface="+mn-ea"/>
                  </a:rPr>
                  <a:t>k</a:t>
                </a:r>
                <a:r>
                  <a:rPr lang="ja-JP" altLang="en-US" sz="2200">
                    <a:latin typeface="+mn-ea"/>
                  </a:rPr>
                  <a:t>がルートの</a:t>
                </a:r>
                <a:r>
                  <a:rPr lang="en-US" altLang="ja-JP" sz="2200" dirty="0" err="1">
                    <a:latin typeface="+mn-ea"/>
                  </a:rPr>
                  <a:t>i</a:t>
                </a:r>
                <a:r>
                  <a:rPr lang="ja-JP" altLang="en-US" sz="2200">
                    <a:latin typeface="+mn-ea"/>
                  </a:rPr>
                  <a:t>番目を訪問後に容量を超えて</a:t>
                </a:r>
                <a:r>
                  <a:rPr lang="en-US" altLang="ja-JP" sz="2200" dirty="0">
                    <a:latin typeface="+mn-ea"/>
                  </a:rPr>
                  <a:t>   </a:t>
                </a:r>
                <a:r>
                  <a:rPr lang="ja-JP" altLang="en-US" sz="2200">
                    <a:latin typeface="+mn-ea"/>
                  </a:rPr>
                  <a:t>乗っている人数</a:t>
                </a:r>
                <a:endParaRPr lang="en-US" altLang="ja-JP" sz="2200" dirty="0">
                  <a:latin typeface="+mn-ea"/>
                </a:endParaRPr>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xfrm>
                <a:off x="1128684" y="2039510"/>
                <a:ext cx="6571343" cy="3288635"/>
              </a:xfrm>
              <a:blipFill>
                <a:blip r:embed="rId2"/>
                <a:stretch>
                  <a:fillRect l="-772" b="-200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a:xfrm>
                <a:off x="1128684" y="1632996"/>
                <a:ext cx="6571343" cy="4126536"/>
              </a:xfrm>
            </p:spPr>
            <p:txBody>
              <a:bodyPr>
                <a:normAutofit lnSpcReduction="1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xfrm>
                <a:off x="1128684" y="1632996"/>
                <a:ext cx="6571343" cy="4126536"/>
              </a:xfrm>
              <a:blipFill>
                <a:blip r:embed="rId2"/>
                <a:stretch>
                  <a:fillRect l="-772" r="-38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車両の割り当てとリクエストの訪問順が決まったルートが与えられた際に、各頂点でのサービス開始時刻を決定する必要がある。</a:t>
            </a:r>
            <a:endParaRPr lang="en-US" altLang="ja-JP" dirty="0"/>
          </a:p>
          <a:p>
            <a:r>
              <a:rPr lang="ja-JP" altLang="en-US"/>
              <a:t>目的関数と制約は、全て線形の式で表す事が可能</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813127" y="2005407"/>
            <a:ext cx="7202456" cy="2470932"/>
          </a:xfrm>
        </p:spPr>
        <p:txBody>
          <a:bodyPr/>
          <a:lstStyle/>
          <a:p>
            <a:pPr marL="342900" indent="-3429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342900" indent="-342900">
              <a:buFont typeface="+mj-lt"/>
              <a:buAutoNum type="arabicPeriod"/>
            </a:pPr>
            <a:r>
              <a:rPr kumimoji="1" lang="ja-JP" altLang="en-US"/>
              <a:t>同じルート内の別の箇所に挿入し直す</a:t>
            </a:r>
            <a:endParaRPr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
        <p:nvSpPr>
          <p:cNvPr id="5" name="四角形: 角を丸くする 25">
            <a:extLst>
              <a:ext uri="{FF2B5EF4-FFF2-40B4-BE49-F238E27FC236}">
                <a16:creationId xmlns:a16="http://schemas.microsoft.com/office/drawing/2014/main" id="{3DD580A8-1A7F-5E44-8EF7-2F1DB304B610}"/>
              </a:ext>
            </a:extLst>
          </p:cNvPr>
          <p:cNvSpPr/>
          <p:nvPr/>
        </p:nvSpPr>
        <p:spPr>
          <a:xfrm>
            <a:off x="1128684" y="3118884"/>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6" name="楕円 22">
            <a:extLst>
              <a:ext uri="{FF2B5EF4-FFF2-40B4-BE49-F238E27FC236}">
                <a16:creationId xmlns:a16="http://schemas.microsoft.com/office/drawing/2014/main" id="{1A8D31D6-388E-EA46-9A22-605017A4E7CB}"/>
              </a:ext>
            </a:extLst>
          </p:cNvPr>
          <p:cNvSpPr/>
          <p:nvPr/>
        </p:nvSpPr>
        <p:spPr>
          <a:xfrm>
            <a:off x="1260466" y="3248161"/>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7" name="楕円 22">
            <a:extLst>
              <a:ext uri="{FF2B5EF4-FFF2-40B4-BE49-F238E27FC236}">
                <a16:creationId xmlns:a16="http://schemas.microsoft.com/office/drawing/2014/main" id="{E55C2E40-7333-E248-9090-3A54ABD71E6D}"/>
              </a:ext>
            </a:extLst>
          </p:cNvPr>
          <p:cNvSpPr/>
          <p:nvPr/>
        </p:nvSpPr>
        <p:spPr>
          <a:xfrm>
            <a:off x="5654710" y="3239792"/>
            <a:ext cx="705527"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cxnSp>
        <p:nvCxnSpPr>
          <p:cNvPr id="10" name="直線矢印コネクタ 9">
            <a:extLst>
              <a:ext uri="{FF2B5EF4-FFF2-40B4-BE49-F238E27FC236}">
                <a16:creationId xmlns:a16="http://schemas.microsoft.com/office/drawing/2014/main" id="{AAA04495-4B96-6F4E-B56D-2CF193EB3392}"/>
              </a:ext>
            </a:extLst>
          </p:cNvPr>
          <p:cNvCxnSpPr>
            <a:cxnSpLocks/>
          </p:cNvCxnSpPr>
          <p:nvPr/>
        </p:nvCxnSpPr>
        <p:spPr>
          <a:xfrm flipV="1">
            <a:off x="1973066" y="3402983"/>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楕円 22">
            <a:extLst>
              <a:ext uri="{FF2B5EF4-FFF2-40B4-BE49-F238E27FC236}">
                <a16:creationId xmlns:a16="http://schemas.microsoft.com/office/drawing/2014/main" id="{1CFB6D91-ACF7-7E48-9D86-3EDA67623CA3}"/>
              </a:ext>
            </a:extLst>
          </p:cNvPr>
          <p:cNvSpPr/>
          <p:nvPr/>
        </p:nvSpPr>
        <p:spPr>
          <a:xfrm>
            <a:off x="2263996" y="3240285"/>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2" name="楕円 22">
            <a:extLst>
              <a:ext uri="{FF2B5EF4-FFF2-40B4-BE49-F238E27FC236}">
                <a16:creationId xmlns:a16="http://schemas.microsoft.com/office/drawing/2014/main" id="{E03BB51E-1CED-7D47-9BA0-B99106064B4A}"/>
              </a:ext>
            </a:extLst>
          </p:cNvPr>
          <p:cNvSpPr/>
          <p:nvPr/>
        </p:nvSpPr>
        <p:spPr>
          <a:xfrm>
            <a:off x="3076948" y="3248161"/>
            <a:ext cx="525903" cy="325396"/>
          </a:xfrm>
          <a:prstGeom prst="ellipse">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22">
            <a:extLst>
              <a:ext uri="{FF2B5EF4-FFF2-40B4-BE49-F238E27FC236}">
                <a16:creationId xmlns:a16="http://schemas.microsoft.com/office/drawing/2014/main" id="{9B0066E3-7E51-744F-848D-CEDF6EB8317B}"/>
              </a:ext>
            </a:extLst>
          </p:cNvPr>
          <p:cNvSpPr/>
          <p:nvPr/>
        </p:nvSpPr>
        <p:spPr>
          <a:xfrm>
            <a:off x="3922010" y="3261277"/>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4" name="楕円 22">
            <a:extLst>
              <a:ext uri="{FF2B5EF4-FFF2-40B4-BE49-F238E27FC236}">
                <a16:creationId xmlns:a16="http://schemas.microsoft.com/office/drawing/2014/main" id="{4F5570EC-9DFF-FB41-A12E-FFE2686BF92B}"/>
              </a:ext>
            </a:extLst>
          </p:cNvPr>
          <p:cNvSpPr/>
          <p:nvPr/>
        </p:nvSpPr>
        <p:spPr>
          <a:xfrm>
            <a:off x="4781389" y="3239792"/>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cxnSp>
        <p:nvCxnSpPr>
          <p:cNvPr id="16" name="直線矢印コネクタ 15">
            <a:extLst>
              <a:ext uri="{FF2B5EF4-FFF2-40B4-BE49-F238E27FC236}">
                <a16:creationId xmlns:a16="http://schemas.microsoft.com/office/drawing/2014/main" id="{97343E35-9351-A641-A4A5-DD1BB77275DD}"/>
              </a:ext>
            </a:extLst>
          </p:cNvPr>
          <p:cNvCxnSpPr/>
          <p:nvPr/>
        </p:nvCxnSpPr>
        <p:spPr>
          <a:xfrm>
            <a:off x="2764221"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9CB575B-66FC-5D44-8EE4-61BC8104E71F}"/>
              </a:ext>
            </a:extLst>
          </p:cNvPr>
          <p:cNvCxnSpPr/>
          <p:nvPr/>
        </p:nvCxnSpPr>
        <p:spPr>
          <a:xfrm>
            <a:off x="3607726"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A164960-72AB-F54B-B8EE-D83BB90EF523}"/>
              </a:ext>
            </a:extLst>
          </p:cNvPr>
          <p:cNvCxnSpPr/>
          <p:nvPr/>
        </p:nvCxnSpPr>
        <p:spPr>
          <a:xfrm>
            <a:off x="4447913" y="3393905"/>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AB4008A-86F2-6B47-9B83-DE060B3AEE80}"/>
              </a:ext>
            </a:extLst>
          </p:cNvPr>
          <p:cNvCxnSpPr>
            <a:cxnSpLocks/>
          </p:cNvCxnSpPr>
          <p:nvPr/>
        </p:nvCxnSpPr>
        <p:spPr>
          <a:xfrm>
            <a:off x="5307292" y="3393437"/>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下矢印 23">
            <a:extLst>
              <a:ext uri="{FF2B5EF4-FFF2-40B4-BE49-F238E27FC236}">
                <a16:creationId xmlns:a16="http://schemas.microsoft.com/office/drawing/2014/main" id="{40E31693-FEC4-2444-9B0C-BFABB9915A54}"/>
              </a:ext>
            </a:extLst>
          </p:cNvPr>
          <p:cNvSpPr/>
          <p:nvPr/>
        </p:nvSpPr>
        <p:spPr>
          <a:xfrm>
            <a:off x="3447393" y="3836276"/>
            <a:ext cx="315310" cy="515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B3A7B1C-5FEF-5546-A28F-73215671E10A}"/>
              </a:ext>
            </a:extLst>
          </p:cNvPr>
          <p:cNvSpPr/>
          <p:nvPr/>
        </p:nvSpPr>
        <p:spPr>
          <a:xfrm>
            <a:off x="1128684" y="4484726"/>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楕円 22">
            <a:extLst>
              <a:ext uri="{FF2B5EF4-FFF2-40B4-BE49-F238E27FC236}">
                <a16:creationId xmlns:a16="http://schemas.microsoft.com/office/drawing/2014/main" id="{B9681567-2EC5-0C4F-BD6C-F84AD8B1496B}"/>
              </a:ext>
            </a:extLst>
          </p:cNvPr>
          <p:cNvSpPr/>
          <p:nvPr/>
        </p:nvSpPr>
        <p:spPr>
          <a:xfrm>
            <a:off x="1260465" y="4619318"/>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8" name="楕円 22">
            <a:extLst>
              <a:ext uri="{FF2B5EF4-FFF2-40B4-BE49-F238E27FC236}">
                <a16:creationId xmlns:a16="http://schemas.microsoft.com/office/drawing/2014/main" id="{E4AF2F73-BD12-4048-82A9-BE754487F5CD}"/>
              </a:ext>
            </a:extLst>
          </p:cNvPr>
          <p:cNvSpPr/>
          <p:nvPr/>
        </p:nvSpPr>
        <p:spPr>
          <a:xfrm>
            <a:off x="5669434" y="4614002"/>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9" name="楕円 22">
            <a:extLst>
              <a:ext uri="{FF2B5EF4-FFF2-40B4-BE49-F238E27FC236}">
                <a16:creationId xmlns:a16="http://schemas.microsoft.com/office/drawing/2014/main" id="{C031E2D6-9D9C-0F48-9408-6D6003AA5D99}"/>
              </a:ext>
            </a:extLst>
          </p:cNvPr>
          <p:cNvSpPr/>
          <p:nvPr/>
        </p:nvSpPr>
        <p:spPr>
          <a:xfrm>
            <a:off x="2259367" y="4611140"/>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30" name="楕円 22">
            <a:extLst>
              <a:ext uri="{FF2B5EF4-FFF2-40B4-BE49-F238E27FC236}">
                <a16:creationId xmlns:a16="http://schemas.microsoft.com/office/drawing/2014/main" id="{6E283139-F087-7244-BC01-EB0A31247A7C}"/>
              </a:ext>
            </a:extLst>
          </p:cNvPr>
          <p:cNvSpPr/>
          <p:nvPr/>
        </p:nvSpPr>
        <p:spPr>
          <a:xfrm>
            <a:off x="3105782" y="4597247"/>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31" name="楕円 22">
            <a:extLst>
              <a:ext uri="{FF2B5EF4-FFF2-40B4-BE49-F238E27FC236}">
                <a16:creationId xmlns:a16="http://schemas.microsoft.com/office/drawing/2014/main" id="{9EE36245-EC38-864E-ADCF-7C3E21BAA4DB}"/>
              </a:ext>
            </a:extLst>
          </p:cNvPr>
          <p:cNvSpPr/>
          <p:nvPr/>
        </p:nvSpPr>
        <p:spPr>
          <a:xfrm>
            <a:off x="3942017" y="4597247"/>
            <a:ext cx="5387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32" name="楕円 22">
            <a:extLst>
              <a:ext uri="{FF2B5EF4-FFF2-40B4-BE49-F238E27FC236}">
                <a16:creationId xmlns:a16="http://schemas.microsoft.com/office/drawing/2014/main" id="{16799394-C0B9-8B48-AEE1-367881D0D1C6}"/>
              </a:ext>
            </a:extLst>
          </p:cNvPr>
          <p:cNvSpPr/>
          <p:nvPr/>
        </p:nvSpPr>
        <p:spPr>
          <a:xfrm>
            <a:off x="4814586" y="4610552"/>
            <a:ext cx="540922" cy="325396"/>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cxnSp>
        <p:nvCxnSpPr>
          <p:cNvPr id="33" name="直線矢印コネクタ 32">
            <a:extLst>
              <a:ext uri="{FF2B5EF4-FFF2-40B4-BE49-F238E27FC236}">
                <a16:creationId xmlns:a16="http://schemas.microsoft.com/office/drawing/2014/main" id="{BAC5FF59-3620-384A-AAF2-2102F6FD447F}"/>
              </a:ext>
            </a:extLst>
          </p:cNvPr>
          <p:cNvCxnSpPr>
            <a:cxnSpLocks/>
          </p:cNvCxnSpPr>
          <p:nvPr/>
        </p:nvCxnSpPr>
        <p:spPr>
          <a:xfrm flipV="1">
            <a:off x="1968437" y="477383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ED46548-1BB1-9242-9EA0-52519B159295}"/>
              </a:ext>
            </a:extLst>
          </p:cNvPr>
          <p:cNvCxnSpPr>
            <a:cxnSpLocks/>
          </p:cNvCxnSpPr>
          <p:nvPr/>
        </p:nvCxnSpPr>
        <p:spPr>
          <a:xfrm flipV="1">
            <a:off x="2797657" y="4782016"/>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C0F40EF-F322-3D46-BD04-9296AD7DFC38}"/>
              </a:ext>
            </a:extLst>
          </p:cNvPr>
          <p:cNvCxnSpPr>
            <a:cxnSpLocks/>
          </p:cNvCxnSpPr>
          <p:nvPr/>
        </p:nvCxnSpPr>
        <p:spPr>
          <a:xfrm flipV="1">
            <a:off x="3637436" y="4759357"/>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CE3A4EDA-2AFC-B343-8770-18EEC68A055A}"/>
              </a:ext>
            </a:extLst>
          </p:cNvPr>
          <p:cNvCxnSpPr>
            <a:cxnSpLocks/>
          </p:cNvCxnSpPr>
          <p:nvPr/>
        </p:nvCxnSpPr>
        <p:spPr>
          <a:xfrm flipV="1">
            <a:off x="4492285" y="478142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E51EE4D-08E0-F048-8B03-EA1F5B1E2225}"/>
              </a:ext>
            </a:extLst>
          </p:cNvPr>
          <p:cNvCxnSpPr>
            <a:cxnSpLocks/>
          </p:cNvCxnSpPr>
          <p:nvPr/>
        </p:nvCxnSpPr>
        <p:spPr>
          <a:xfrm flipV="1">
            <a:off x="5355507" y="477325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5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789376" y="1791650"/>
            <a:ext cx="7891485" cy="3967881"/>
          </a:xfrm>
        </p:spPr>
        <p:txBody>
          <a:bodyPr>
            <a:no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a:t>
            </a:r>
            <a:endParaRPr lang="en-US" altLang="ja-JP" dirty="0"/>
          </a:p>
          <a:p>
            <a:pPr marL="0" indent="0">
              <a:buNone/>
            </a:pPr>
            <a:r>
              <a:rPr lang="ja-JP" altLang="en-US"/>
              <a:t>　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847702" y="1965705"/>
                <a:ext cx="7202456" cy="3437419"/>
              </a:xfrm>
            </p:spPr>
            <p:txBody>
              <a:bodyPr>
                <a:normAutofit/>
              </a:bodyPr>
              <a:lstStyle/>
              <a:p>
                <a:pPr marL="0" indent="0">
                  <a:buNone/>
                </a:pPr>
                <a:r>
                  <a:rPr lang="ja-JP" altLang="en-US"/>
                  <a:t>サービス最適時刻の決定回数</a:t>
                </a:r>
                <a14:m>
                  <m:oMath xmlns:m="http://schemas.openxmlformats.org/officeDocument/2006/math">
                    <m:r>
                      <a:rPr lang="ja-JP" altLang="en-US" b="0" i="1">
                        <a:latin typeface="Cambria Math" panose="02040503050406030204" pitchFamily="18" charset="0"/>
                      </a:rPr>
                      <m:t>が</m:t>
                    </m:r>
                    <m:r>
                      <a:rPr lang="en-US" altLang="ja-JP" b="0" i="1" smtClean="0">
                        <a:latin typeface="Cambria Math" panose="02040503050406030204" pitchFamily="18" charset="0"/>
                      </a:rPr>
                      <m:t>1000</m:t>
                    </m:r>
                    <m:r>
                      <a:rPr lang="ja-JP" altLang="en-US" i="1">
                        <a:latin typeface="Cambria Math" panose="02040503050406030204" pitchFamily="18" charset="0"/>
                      </a:rPr>
                      <m:t>回</m:t>
                    </m:r>
                  </m:oMath>
                </a14:m>
                <a:r>
                  <a:rPr lang="ja-JP" altLang="en-US"/>
                  <a:t>の解を比較</a:t>
                </a:r>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847702" y="1965705"/>
                <a:ext cx="7202456" cy="3437419"/>
              </a:xfrm>
              <a:blipFill>
                <a:blip r:embed="rId3"/>
                <a:stretch>
                  <a:fillRect l="-880"/>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3822820416"/>
              </p:ext>
            </p:extLst>
          </p:nvPr>
        </p:nvGraphicFramePr>
        <p:xfrm>
          <a:off x="938679" y="2419701"/>
          <a:ext cx="7111479" cy="3090452"/>
        </p:xfrm>
        <a:graphic>
          <a:graphicData uri="http://schemas.openxmlformats.org/drawingml/2006/table">
            <a:tbl>
              <a:tblPr firstRow="1" bandRow="1">
                <a:tableStyleId>{5C22544A-7EE6-4342-B048-85BDC9FD1C3A}</a:tableStyleId>
              </a:tblPr>
              <a:tblGrid>
                <a:gridCol w="1013470">
                  <a:extLst>
                    <a:ext uri="{9D8B030D-6E8A-4147-A177-3AD203B41FA5}">
                      <a16:colId xmlns:a16="http://schemas.microsoft.com/office/drawing/2014/main" val="2599965255"/>
                    </a:ext>
                  </a:extLst>
                </a:gridCol>
                <a:gridCol w="1015700">
                  <a:extLst>
                    <a:ext uri="{9D8B030D-6E8A-4147-A177-3AD203B41FA5}">
                      <a16:colId xmlns:a16="http://schemas.microsoft.com/office/drawing/2014/main" val="22681179"/>
                    </a:ext>
                  </a:extLst>
                </a:gridCol>
                <a:gridCol w="953002">
                  <a:extLst>
                    <a:ext uri="{9D8B030D-6E8A-4147-A177-3AD203B41FA5}">
                      <a16:colId xmlns:a16="http://schemas.microsoft.com/office/drawing/2014/main" val="3230224282"/>
                    </a:ext>
                  </a:extLst>
                </a:gridCol>
                <a:gridCol w="1206822">
                  <a:extLst>
                    <a:ext uri="{9D8B030D-6E8A-4147-A177-3AD203B41FA5}">
                      <a16:colId xmlns:a16="http://schemas.microsoft.com/office/drawing/2014/main" val="2487091211"/>
                    </a:ext>
                  </a:extLst>
                </a:gridCol>
                <a:gridCol w="1272291">
                  <a:extLst>
                    <a:ext uri="{9D8B030D-6E8A-4147-A177-3AD203B41FA5}">
                      <a16:colId xmlns:a16="http://schemas.microsoft.com/office/drawing/2014/main" val="2963714782"/>
                    </a:ext>
                  </a:extLst>
                </a:gridCol>
                <a:gridCol w="1650194">
                  <a:extLst>
                    <a:ext uri="{9D8B030D-6E8A-4147-A177-3AD203B41FA5}">
                      <a16:colId xmlns:a16="http://schemas.microsoft.com/office/drawing/2014/main" val="2668350789"/>
                    </a:ext>
                  </a:extLst>
                </a:gridCol>
              </a:tblGrid>
              <a:tr h="375815">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r>
                        <a:rPr kumimoji="1" lang="ja-JP" altLang="en-US" sz="1600"/>
                        <a:t>挿入近傍</a:t>
                      </a:r>
                      <a:endParaRPr kumimoji="1" lang="en-US" altLang="ja-JP" sz="1600" dirty="0"/>
                    </a:p>
                  </a:txBody>
                  <a:tcPr marL="68580" marR="68580" marT="34290" marB="34290"/>
                </a:tc>
                <a:tc>
                  <a:txBody>
                    <a:bodyPr/>
                    <a:lstStyle/>
                    <a:p>
                      <a:r>
                        <a:rPr kumimoji="1" lang="ja-JP" altLang="en-US" sz="1600"/>
                        <a:t>交換近傍</a:t>
                      </a:r>
                    </a:p>
                  </a:txBody>
                  <a:tcPr marL="68580" marR="68580" marT="34290" marB="34290"/>
                </a:tc>
                <a:tc>
                  <a:txBody>
                    <a:bodyPr/>
                    <a:lstStyle/>
                    <a:p>
                      <a:r>
                        <a:rPr kumimoji="1" lang="en-US" altLang="ja-JP" sz="1600" dirty="0"/>
                        <a:t>2</a:t>
                      </a:r>
                      <a:r>
                        <a:rPr kumimoji="1" lang="ja-JP" altLang="en-US" sz="1600"/>
                        <a:t>種類を交互</a:t>
                      </a:r>
                    </a:p>
                  </a:txBody>
                  <a:tcPr marL="68580" marR="68580" marT="34290" marB="34290"/>
                </a:tc>
                <a:extLst>
                  <a:ext uri="{0D108BD9-81ED-4DB2-BD59-A6C34878D82A}">
                    <a16:rowId xmlns:a16="http://schemas.microsoft.com/office/drawing/2014/main" val="3113886848"/>
                  </a:ext>
                </a:extLst>
              </a:tr>
              <a:tr h="387904">
                <a:tc>
                  <a:txBody>
                    <a:bodyPr/>
                    <a:lstStyle/>
                    <a:p>
                      <a:r>
                        <a:rPr kumimoji="1" lang="ja-JP" altLang="en-US" sz="1600"/>
                        <a:t>問題例</a:t>
                      </a:r>
                    </a:p>
                  </a:txBody>
                  <a:tcPr marL="68580" marR="68580" marT="34290" marB="34290"/>
                </a:tc>
                <a:tc>
                  <a:txBody>
                    <a:bodyPr/>
                    <a:lstStyle/>
                    <a:p>
                      <a:r>
                        <a:rPr kumimoji="1" lang="ja-JP" altLang="en-US" sz="1600"/>
                        <a:t>顧客数</a:t>
                      </a:r>
                    </a:p>
                  </a:txBody>
                  <a:tcPr marL="68580" marR="68580" marT="34290" marB="34290"/>
                </a:tc>
                <a:tc>
                  <a:txBody>
                    <a:bodyPr/>
                    <a:lstStyle/>
                    <a:p>
                      <a:r>
                        <a:rPr kumimoji="1" lang="ja-JP" altLang="en-US" sz="1600"/>
                        <a:t>車両数</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extLst>
                  <a:ext uri="{0D108BD9-81ED-4DB2-BD59-A6C34878D82A}">
                    <a16:rowId xmlns:a16="http://schemas.microsoft.com/office/drawing/2014/main" val="3627163853"/>
                  </a:ext>
                </a:extLst>
              </a:tr>
              <a:tr h="387904">
                <a:tc>
                  <a:txBody>
                    <a:bodyPr/>
                    <a:lstStyle/>
                    <a:p>
                      <a:r>
                        <a:rPr kumimoji="1" lang="en-US" altLang="ja-JP" sz="1800" dirty="0"/>
                        <a:t>r1a</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endParaRPr kumimoji="1" lang="ja-JP" altLang="en-US" sz="1800"/>
                    </a:p>
                  </a:txBody>
                  <a:tcPr marL="68580" marR="68580" marT="34290" marB="34290"/>
                </a:tc>
                <a:tc>
                  <a:txBody>
                    <a:bodyPr/>
                    <a:lstStyle/>
                    <a:p>
                      <a:r>
                        <a:rPr kumimoji="1" lang="en-US" altLang="ja-JP" sz="1800" dirty="0"/>
                        <a:t>216.00</a:t>
                      </a:r>
                      <a:endParaRPr kumimoji="1" lang="ja-JP" altLang="en-US" sz="1800"/>
                    </a:p>
                  </a:txBody>
                  <a:tcPr marL="68580" marR="68580" marT="34290" marB="34290"/>
                </a:tc>
                <a:tc>
                  <a:txBody>
                    <a:bodyPr/>
                    <a:lstStyle/>
                    <a:p>
                      <a:r>
                        <a:rPr kumimoji="1" lang="en-US" altLang="ja-JP" sz="1800" dirty="0"/>
                        <a:t>233.37</a:t>
                      </a:r>
                      <a:endParaRPr kumimoji="1" lang="ja-JP" altLang="en-US" sz="1800"/>
                    </a:p>
                  </a:txBody>
                  <a:tcPr marL="68580" marR="68580" marT="34290" marB="34290"/>
                </a:tc>
                <a:tc>
                  <a:txBody>
                    <a:bodyPr/>
                    <a:lstStyle/>
                    <a:p>
                      <a:r>
                        <a:rPr kumimoji="1" lang="en-US" altLang="ja-JP" sz="1800" dirty="0">
                          <a:solidFill>
                            <a:srgbClr val="FF0000"/>
                          </a:solidFill>
                        </a:rPr>
                        <a:t>211.84</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386346857"/>
                  </a:ext>
                </a:extLst>
              </a:tr>
              <a:tr h="387904">
                <a:tc>
                  <a:txBody>
                    <a:bodyPr/>
                    <a:lstStyle/>
                    <a:p>
                      <a:r>
                        <a:rPr kumimoji="1" lang="en-US" altLang="ja-JP" sz="1800" dirty="0"/>
                        <a:t>r1b</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p>
                  </a:txBody>
                  <a:tcPr marL="68580" marR="68580" marT="34290" marB="34290"/>
                </a:tc>
                <a:tc>
                  <a:txBody>
                    <a:bodyPr/>
                    <a:lstStyle/>
                    <a:p>
                      <a:r>
                        <a:rPr kumimoji="1" lang="en-US" altLang="ja-JP" sz="1800" dirty="0">
                          <a:solidFill>
                            <a:srgbClr val="FF0000"/>
                          </a:solidFill>
                        </a:rPr>
                        <a:t>195.6</a:t>
                      </a:r>
                      <a:endParaRPr kumimoji="1" lang="ja-JP" altLang="en-US" sz="1800">
                        <a:solidFill>
                          <a:srgbClr val="FF0000"/>
                        </a:solidFill>
                      </a:endParaRPr>
                    </a:p>
                  </a:txBody>
                  <a:tcPr marL="68580" marR="68580" marT="34290" marB="34290"/>
                </a:tc>
                <a:tc>
                  <a:txBody>
                    <a:bodyPr/>
                    <a:lstStyle/>
                    <a:p>
                      <a:r>
                        <a:rPr kumimoji="1" lang="en-US" altLang="ja-JP" sz="1800" dirty="0"/>
                        <a:t>209.95</a:t>
                      </a:r>
                      <a:endParaRPr kumimoji="1" lang="ja-JP" altLang="en-US" sz="1800"/>
                    </a:p>
                  </a:txBody>
                  <a:tcPr marL="68580" marR="68580" marT="34290" marB="34290"/>
                </a:tc>
                <a:tc>
                  <a:txBody>
                    <a:bodyPr/>
                    <a:lstStyle/>
                    <a:p>
                      <a:r>
                        <a:rPr kumimoji="1" lang="en-US" altLang="ja-JP" sz="1800" dirty="0"/>
                        <a:t>208.88</a:t>
                      </a:r>
                      <a:endParaRPr kumimoji="1" lang="ja-JP" altLang="en-US" sz="1800"/>
                    </a:p>
                  </a:txBody>
                  <a:tcPr marL="68580" marR="68580" marT="34290" marB="34290"/>
                </a:tc>
                <a:extLst>
                  <a:ext uri="{0D108BD9-81ED-4DB2-BD59-A6C34878D82A}">
                    <a16:rowId xmlns:a16="http://schemas.microsoft.com/office/drawing/2014/main" val="1387758825"/>
                  </a:ext>
                </a:extLst>
              </a:tr>
              <a:tr h="387904">
                <a:tc>
                  <a:txBody>
                    <a:bodyPr/>
                    <a:lstStyle/>
                    <a:p>
                      <a:r>
                        <a:rPr kumimoji="1" lang="en-US" altLang="ja-JP" sz="1800" dirty="0"/>
                        <a:t>r2a</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solidFill>
                            <a:srgbClr val="FF0000"/>
                          </a:solidFill>
                        </a:rPr>
                        <a:t>514.50</a:t>
                      </a:r>
                      <a:endParaRPr kumimoji="1" lang="ja-JP" altLang="en-US" sz="1800">
                        <a:solidFill>
                          <a:srgbClr val="FF0000"/>
                        </a:solidFill>
                      </a:endParaRPr>
                    </a:p>
                  </a:txBody>
                  <a:tcPr marL="68580" marR="68580" marT="34290" marB="34290"/>
                </a:tc>
                <a:tc>
                  <a:txBody>
                    <a:bodyPr/>
                    <a:lstStyle/>
                    <a:p>
                      <a:r>
                        <a:rPr kumimoji="1" lang="en-US" altLang="ja-JP" sz="1800" dirty="0"/>
                        <a:t>566.30</a:t>
                      </a:r>
                      <a:endParaRPr kumimoji="1" lang="ja-JP" altLang="en-US" sz="1800"/>
                    </a:p>
                  </a:txBody>
                  <a:tcPr marL="68580" marR="68580" marT="34290" marB="34290"/>
                </a:tc>
                <a:tc>
                  <a:txBody>
                    <a:bodyPr/>
                    <a:lstStyle/>
                    <a:p>
                      <a:r>
                        <a:rPr kumimoji="1" lang="en-US" altLang="ja-JP" sz="1800" dirty="0"/>
                        <a:t>558.18</a:t>
                      </a:r>
                      <a:endParaRPr kumimoji="1" lang="ja-JP" altLang="en-US" sz="1800"/>
                    </a:p>
                  </a:txBody>
                  <a:tcPr marL="68580" marR="68580" marT="34290" marB="34290"/>
                </a:tc>
                <a:extLst>
                  <a:ext uri="{0D108BD9-81ED-4DB2-BD59-A6C34878D82A}">
                    <a16:rowId xmlns:a16="http://schemas.microsoft.com/office/drawing/2014/main" val="4114635442"/>
                  </a:ext>
                </a:extLst>
              </a:tr>
              <a:tr h="387904">
                <a:tc>
                  <a:txBody>
                    <a:bodyPr/>
                    <a:lstStyle/>
                    <a:p>
                      <a:r>
                        <a:rPr kumimoji="1" lang="en-US" altLang="ja-JP" sz="1800" dirty="0"/>
                        <a:t>r2b</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t>437.56</a:t>
                      </a:r>
                      <a:endParaRPr kumimoji="1" lang="ja-JP" altLang="en-US" sz="1800"/>
                    </a:p>
                  </a:txBody>
                  <a:tcPr marL="68580" marR="68580" marT="34290" marB="34290"/>
                </a:tc>
                <a:tc>
                  <a:txBody>
                    <a:bodyPr/>
                    <a:lstStyle/>
                    <a:p>
                      <a:r>
                        <a:rPr kumimoji="1" lang="en-US" altLang="ja-JP" sz="1800" dirty="0"/>
                        <a:t>453.13</a:t>
                      </a:r>
                      <a:endParaRPr kumimoji="1" lang="ja-JP" altLang="en-US" sz="1800"/>
                    </a:p>
                  </a:txBody>
                  <a:tcPr marL="68580" marR="68580" marT="34290" marB="34290"/>
                </a:tc>
                <a:tc>
                  <a:txBody>
                    <a:bodyPr/>
                    <a:lstStyle/>
                    <a:p>
                      <a:r>
                        <a:rPr kumimoji="1" lang="en-US" altLang="ja-JP" sz="1800" dirty="0">
                          <a:solidFill>
                            <a:srgbClr val="FF0000"/>
                          </a:solidFill>
                        </a:rPr>
                        <a:t>432.22</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924545297"/>
                  </a:ext>
                </a:extLst>
              </a:tr>
              <a:tr h="387213">
                <a:tc>
                  <a:txBody>
                    <a:bodyPr/>
                    <a:lstStyle/>
                    <a:p>
                      <a:r>
                        <a:rPr kumimoji="1" lang="en-US" altLang="ja-JP" sz="1800" dirty="0"/>
                        <a:t>r3a</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t>960.47</a:t>
                      </a:r>
                      <a:endParaRPr kumimoji="1" lang="ja-JP" altLang="en-US" sz="1800"/>
                    </a:p>
                  </a:txBody>
                  <a:tcPr marL="68580" marR="68580" marT="34290" marB="34290"/>
                </a:tc>
                <a:tc>
                  <a:txBody>
                    <a:bodyPr/>
                    <a:lstStyle/>
                    <a:p>
                      <a:r>
                        <a:rPr kumimoji="1" lang="en-US" altLang="ja-JP" sz="1800" dirty="0"/>
                        <a:t>959.99</a:t>
                      </a:r>
                      <a:endParaRPr kumimoji="1" lang="ja-JP" altLang="en-US" sz="1800"/>
                    </a:p>
                  </a:txBody>
                  <a:tcPr marL="68580" marR="68580" marT="34290" marB="34290"/>
                </a:tc>
                <a:tc>
                  <a:txBody>
                    <a:bodyPr/>
                    <a:lstStyle/>
                    <a:p>
                      <a:r>
                        <a:rPr kumimoji="1" lang="en-US" altLang="ja-JP" sz="1800" dirty="0">
                          <a:solidFill>
                            <a:srgbClr val="FF0000"/>
                          </a:solidFill>
                        </a:rPr>
                        <a:t>919.01</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1914903201"/>
                  </a:ext>
                </a:extLst>
              </a:tr>
              <a:tr h="387904">
                <a:tc>
                  <a:txBody>
                    <a:bodyPr/>
                    <a:lstStyle/>
                    <a:p>
                      <a:r>
                        <a:rPr kumimoji="1" lang="en-US" altLang="ja-JP" sz="1800" dirty="0"/>
                        <a:t>r3b</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solidFill>
                            <a:srgbClr val="FF0000"/>
                          </a:solidFill>
                        </a:rPr>
                        <a:t>921.74</a:t>
                      </a:r>
                      <a:endParaRPr kumimoji="1" lang="ja-JP" altLang="en-US" sz="1800">
                        <a:solidFill>
                          <a:srgbClr val="FF0000"/>
                        </a:solidFill>
                      </a:endParaRPr>
                    </a:p>
                  </a:txBody>
                  <a:tcPr marL="68580" marR="68580" marT="34290" marB="34290"/>
                </a:tc>
                <a:tc>
                  <a:txBody>
                    <a:bodyPr/>
                    <a:lstStyle/>
                    <a:p>
                      <a:r>
                        <a:rPr kumimoji="1" lang="en-US" altLang="ja-JP" sz="1800" dirty="0"/>
                        <a:t>1031.66</a:t>
                      </a:r>
                      <a:endParaRPr kumimoji="1" lang="ja-JP" altLang="en-US" sz="1800"/>
                    </a:p>
                  </a:txBody>
                  <a:tcPr marL="68580" marR="68580" marT="34290" marB="34290"/>
                </a:tc>
                <a:tc>
                  <a:txBody>
                    <a:bodyPr/>
                    <a:lstStyle/>
                    <a:p>
                      <a:r>
                        <a:rPr kumimoji="1" lang="en-US" altLang="ja-JP" sz="1800" dirty="0"/>
                        <a:t>923.22</a:t>
                      </a:r>
                      <a:endParaRPr kumimoji="1" lang="ja-JP" altLang="en-US" sz="1800"/>
                    </a:p>
                  </a:txBody>
                  <a:tcPr marL="68580" marR="68580" marT="34290" marB="34290"/>
                </a:tc>
                <a:extLst>
                  <a:ext uri="{0D108BD9-81ED-4DB2-BD59-A6C34878D82A}">
                    <a16:rowId xmlns:a16="http://schemas.microsoft.com/office/drawing/2014/main" val="3441054723"/>
                  </a:ext>
                </a:extLst>
              </a:tr>
            </a:tbl>
          </a:graphicData>
        </a:graphic>
      </p:graphicFrame>
    </p:spTree>
    <p:extLst>
      <p:ext uri="{BB962C8B-B14F-4D97-AF65-F5344CB8AC3E}">
        <p14:creationId xmlns:p14="http://schemas.microsoft.com/office/powerpoint/2010/main" val="37372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a:bodyPr>
          <a:lstStyle/>
          <a:p>
            <a:r>
              <a:rPr lang="ja-JP" altLang="en-US" sz="2200"/>
              <a:t>研究背景</a:t>
            </a:r>
            <a:endParaRPr lang="en-US" altLang="ja-JP" sz="2200" dirty="0"/>
          </a:p>
          <a:p>
            <a:r>
              <a:rPr lang="ja-JP" altLang="en-US" sz="2200"/>
              <a:t>乗合タクシー問題</a:t>
            </a:r>
            <a:endParaRPr lang="en-US" altLang="ja-JP" sz="2200" dirty="0"/>
          </a:p>
          <a:p>
            <a:r>
              <a:rPr lang="ja-JP" altLang="en-US" sz="2200"/>
              <a:t>問題定義</a:t>
            </a:r>
            <a:endParaRPr lang="en-US" altLang="ja-JP" sz="2200" dirty="0"/>
          </a:p>
          <a:p>
            <a:r>
              <a:rPr lang="ja-JP" altLang="en-US" sz="2200"/>
              <a:t>提案手法</a:t>
            </a:r>
            <a:endParaRPr lang="en-US" altLang="ja-JP" sz="2200" dirty="0"/>
          </a:p>
          <a:p>
            <a:r>
              <a:rPr lang="ja-JP" altLang="en-US" sz="2200"/>
              <a:t>計算実験の結果</a:t>
            </a:r>
            <a:endParaRPr lang="en-US" altLang="ja-JP" sz="2200" dirty="0"/>
          </a:p>
          <a:p>
            <a:r>
              <a:rPr lang="ja-JP" altLang="en-US" sz="2200"/>
              <a:t>まとめと今後の研究計画</a:t>
            </a:r>
            <a:endParaRPr lang="en-US" altLang="ja-JP" sz="2200" dirty="0"/>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a:xfrm>
                <a:off x="1128684" y="2167385"/>
                <a:ext cx="6848668" cy="3288635"/>
              </a:xfrm>
            </p:spPr>
            <p:txBody>
              <a:bodyPr>
                <a:normAutofit/>
              </a:bodyPr>
              <a:lstStyle/>
              <a:p>
                <a:r>
                  <a:rPr kumimoji="1" lang="ja-JP" altLang="en-US"/>
                  <a:t>目的関数のペナルティに対する係数を十分に大きくすることで、</a:t>
                </a:r>
                <a:r>
                  <a:rPr lang="ja-JP" altLang="en-US"/>
                  <a:t>ハード制約として扱うことができる。</a:t>
                </a:r>
                <a:endParaRPr lang="en-US" altLang="ja-JP" dirty="0"/>
              </a:p>
              <a:p>
                <a:r>
                  <a:rPr lang="en-US" altLang="ja-JP" dirty="0" err="1"/>
                  <a:t>Cordeau</a:t>
                </a:r>
                <a:r>
                  <a:rPr lang="ja-JP" altLang="en-US"/>
                  <a:t>ら</a:t>
                </a:r>
                <a:r>
                  <a:rPr lang="en-US" altLang="ja-JP" baseline="30000" dirty="0"/>
                  <a:t>[1]</a:t>
                </a:r>
                <a:r>
                  <a:rPr lang="ja-JP" altLang="en-US"/>
                  <a:t>の先行研究との解の精度を比較した</a:t>
                </a:r>
                <a:endParaRPr lang="en-US" altLang="ja-JP" dirty="0"/>
              </a:p>
              <a:p>
                <a:r>
                  <a:rPr lang="ja-JP" altLang="en-US">
                    <a:latin typeface="+mn-ea"/>
                  </a:rPr>
                  <a:t>挿入近傍を用いた。</a:t>
                </a:r>
                <a:endParaRPr lang="en-US" altLang="ja-JP" dirty="0">
                  <a:latin typeface="+mn-ea"/>
                </a:endParaRPr>
              </a:p>
              <a:p>
                <a:r>
                  <a:rPr lang="ja-JP" altLang="en-US">
                    <a:latin typeface="+mn-ea"/>
                  </a:rPr>
                  <a:t>容量制約を満たすものを必ず出力する。</a:t>
                </a:r>
                <a:endParaRPr lang="en-US" altLang="ja-JP" dirty="0"/>
              </a:p>
              <a:p>
                <a:r>
                  <a:rPr lang="ja-JP" altLang="en-US"/>
                  <a:t>先行研究はルート間の挿入近傍の探索回数が</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a14:m>
                <a:r>
                  <a:rPr kumimoji="1" lang="ja-JP" altLang="en-US"/>
                  <a:t>回の解</a:t>
                </a:r>
                <a:endParaRPr kumimoji="1" lang="en-US" altLang="ja-JP" dirty="0"/>
              </a:p>
            </p:txBody>
          </p:sp>
        </mc:Choice>
        <mc:Fallback>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xfrm>
                <a:off x="1128684" y="2167385"/>
                <a:ext cx="6848668" cy="3288635"/>
              </a:xfrm>
              <a:blipFill>
                <a:blip r:embed="rId2"/>
                <a:stretch>
                  <a:fillRect l="-7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
        <p:nvSpPr>
          <p:cNvPr id="5" name="テキスト ボックス 4">
            <a:extLst>
              <a:ext uri="{FF2B5EF4-FFF2-40B4-BE49-F238E27FC236}">
                <a16:creationId xmlns:a16="http://schemas.microsoft.com/office/drawing/2014/main" id="{E6B1330A-C0E0-7C48-B8F7-59902ACC1661}"/>
              </a:ext>
            </a:extLst>
          </p:cNvPr>
          <p:cNvSpPr txBox="1"/>
          <p:nvPr/>
        </p:nvSpPr>
        <p:spPr>
          <a:xfrm>
            <a:off x="376744" y="5617998"/>
            <a:ext cx="8075221" cy="369332"/>
          </a:xfrm>
          <a:prstGeom prst="rect">
            <a:avLst/>
          </a:prstGeom>
          <a:noFill/>
        </p:spPr>
        <p:txBody>
          <a:bodyPr wrap="square" rtlCol="0">
            <a:spAutoFit/>
          </a:bodyPr>
          <a:lstStyle/>
          <a:p>
            <a:r>
              <a:rPr lang="en-US" altLang="ja-JP" dirty="0"/>
              <a:t>[1]</a:t>
            </a:r>
            <a:r>
              <a:rPr lang="en-US" altLang="ja-JP" sz="1400" i="1" dirty="0" err="1"/>
              <a:t>J.Cordeau</a:t>
            </a:r>
            <a:r>
              <a:rPr lang="en-US" altLang="ja-JP" sz="1400" i="1" dirty="0"/>
              <a:t> and </a:t>
            </a:r>
            <a:r>
              <a:rPr lang="en-US" altLang="ja-JP" sz="1400" i="1" dirty="0" err="1"/>
              <a:t>D.Laporte</a:t>
            </a:r>
            <a:r>
              <a:rPr lang="en-US" altLang="ja-JP" sz="1400" i="1" dirty="0"/>
              <a:t>. A </a:t>
            </a:r>
            <a:r>
              <a:rPr lang="en-US" altLang="ja-JP" sz="1400" i="1" dirty="0" err="1"/>
              <a:t>tabu</a:t>
            </a:r>
            <a:r>
              <a:rPr lang="en-US" altLang="ja-JP" sz="1400" i="1" dirty="0"/>
              <a:t> search for the static multi-vehicle dial-a-ride problem. </a:t>
            </a:r>
            <a:endParaRPr kumimoji="1" lang="ja-JP" altLang="en-US" sz="1400" i="1"/>
          </a:p>
        </p:txBody>
      </p:sp>
    </p:spTree>
    <p:extLst>
      <p:ext uri="{BB962C8B-B14F-4D97-AF65-F5344CB8AC3E}">
        <p14:creationId xmlns:p14="http://schemas.microsoft.com/office/powerpoint/2010/main" val="317289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859146484"/>
              </p:ext>
            </p:extLst>
          </p:nvPr>
        </p:nvGraphicFramePr>
        <p:xfrm>
          <a:off x="124691" y="792887"/>
          <a:ext cx="8829303" cy="4883520"/>
        </p:xfrm>
        <a:graphic>
          <a:graphicData uri="http://schemas.openxmlformats.org/drawingml/2006/table">
            <a:tbl>
              <a:tblPr firstRow="1" bandRow="1">
                <a:tableStyleId>{5C22544A-7EE6-4342-B048-85BDC9FD1C3A}</a:tableStyleId>
              </a:tblPr>
              <a:tblGrid>
                <a:gridCol w="682831">
                  <a:extLst>
                    <a:ext uri="{9D8B030D-6E8A-4147-A177-3AD203B41FA5}">
                      <a16:colId xmlns:a16="http://schemas.microsoft.com/office/drawing/2014/main" val="3067472456"/>
                    </a:ext>
                  </a:extLst>
                </a:gridCol>
                <a:gridCol w="688769">
                  <a:extLst>
                    <a:ext uri="{9D8B030D-6E8A-4147-A177-3AD203B41FA5}">
                      <a16:colId xmlns:a16="http://schemas.microsoft.com/office/drawing/2014/main" val="2482243895"/>
                    </a:ext>
                  </a:extLst>
                </a:gridCol>
                <a:gridCol w="783771">
                  <a:extLst>
                    <a:ext uri="{9D8B030D-6E8A-4147-A177-3AD203B41FA5}">
                      <a16:colId xmlns:a16="http://schemas.microsoft.com/office/drawing/2014/main" val="1348079041"/>
                    </a:ext>
                  </a:extLst>
                </a:gridCol>
                <a:gridCol w="1116281">
                  <a:extLst>
                    <a:ext uri="{9D8B030D-6E8A-4147-A177-3AD203B41FA5}">
                      <a16:colId xmlns:a16="http://schemas.microsoft.com/office/drawing/2014/main" val="2295132505"/>
                    </a:ext>
                  </a:extLst>
                </a:gridCol>
                <a:gridCol w="1353787">
                  <a:extLst>
                    <a:ext uri="{9D8B030D-6E8A-4147-A177-3AD203B41FA5}">
                      <a16:colId xmlns:a16="http://schemas.microsoft.com/office/drawing/2014/main" val="3700408153"/>
                    </a:ext>
                  </a:extLst>
                </a:gridCol>
                <a:gridCol w="771896">
                  <a:extLst>
                    <a:ext uri="{9D8B030D-6E8A-4147-A177-3AD203B41FA5}">
                      <a16:colId xmlns:a16="http://schemas.microsoft.com/office/drawing/2014/main" val="2489046969"/>
                    </a:ext>
                  </a:extLst>
                </a:gridCol>
                <a:gridCol w="1383271">
                  <a:extLst>
                    <a:ext uri="{9D8B030D-6E8A-4147-A177-3AD203B41FA5}">
                      <a16:colId xmlns:a16="http://schemas.microsoft.com/office/drawing/2014/main" val="4233022040"/>
                    </a:ext>
                  </a:extLst>
                </a:gridCol>
                <a:gridCol w="767255">
                  <a:extLst>
                    <a:ext uri="{9D8B030D-6E8A-4147-A177-3AD203B41FA5}">
                      <a16:colId xmlns:a16="http://schemas.microsoft.com/office/drawing/2014/main" val="4036047598"/>
                    </a:ext>
                  </a:extLst>
                </a:gridCol>
                <a:gridCol w="1281442">
                  <a:extLst>
                    <a:ext uri="{9D8B030D-6E8A-4147-A177-3AD203B41FA5}">
                      <a16:colId xmlns:a16="http://schemas.microsoft.com/office/drawing/2014/main" val="1447902104"/>
                    </a:ext>
                  </a:extLst>
                </a:gridCol>
              </a:tblGrid>
              <a:tr h="385951">
                <a:tc>
                  <a:txBody>
                    <a:bodyPr/>
                    <a:lstStyle/>
                    <a:p>
                      <a:endParaRPr kumimoji="1" lang="ja-JP" altLang="en-US" sz="1400"/>
                    </a:p>
                  </a:txBody>
                  <a:tcPr marL="68580" marR="68580" marT="34290" marB="34290"/>
                </a:tc>
                <a:tc gridSpan="2">
                  <a:txBody>
                    <a:bodyPr/>
                    <a:lstStyle/>
                    <a:p>
                      <a:pPr algn="ctr"/>
                      <a:r>
                        <a:rPr kumimoji="1" lang="en-US" altLang="ja-JP" sz="1400" dirty="0"/>
                        <a:t>Size </a:t>
                      </a:r>
                      <a:endParaRPr kumimoji="1" lang="ja-JP" altLang="en-US" sz="1400"/>
                    </a:p>
                  </a:txBody>
                  <a:tcPr marL="68580" marR="68580" marT="34290" marB="34290"/>
                </a:tc>
                <a:tc hMerge="1">
                  <a:txBody>
                    <a:bodyPr/>
                    <a:lstStyle/>
                    <a:p>
                      <a:endParaRPr kumimoji="1" lang="ja-JP" altLang="en-US"/>
                    </a:p>
                  </a:txBody>
                  <a:tcPr/>
                </a:tc>
                <a:tc gridSpan="5">
                  <a:txBody>
                    <a:bodyPr/>
                    <a:lstStyle/>
                    <a:p>
                      <a:pPr algn="ctr"/>
                      <a:r>
                        <a:rPr kumimoji="1" lang="ja-JP" altLang="en-US" sz="1400"/>
                        <a:t>本研究</a:t>
                      </a:r>
                    </a:p>
                  </a:txBody>
                  <a:tcPr marL="68580" marR="68580" marT="34290" marB="34290"/>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tc>
                <a:tc hMerge="1">
                  <a:txBody>
                    <a:bodyPr/>
                    <a:lstStyle/>
                    <a:p>
                      <a:pPr algn="ctr"/>
                      <a:endParaRPr kumimoji="1" lang="ja-JP" altLang="en-US"/>
                    </a:p>
                  </a:txBody>
                  <a:tcPr/>
                </a:tc>
                <a:tc>
                  <a:txBody>
                    <a:bodyPr/>
                    <a:lstStyle/>
                    <a:p>
                      <a:r>
                        <a:rPr kumimoji="1" lang="ja-JP" altLang="en-US" sz="1400"/>
                        <a:t>既存研究</a:t>
                      </a:r>
                    </a:p>
                  </a:txBody>
                  <a:tcPr marL="68580" marR="68580" marT="34290" marB="34290"/>
                </a:tc>
                <a:extLst>
                  <a:ext uri="{0D108BD9-81ED-4DB2-BD59-A6C34878D82A}">
                    <a16:rowId xmlns:a16="http://schemas.microsoft.com/office/drawing/2014/main" val="213501601"/>
                  </a:ext>
                </a:extLst>
              </a:tr>
              <a:tr h="686069">
                <a:tc>
                  <a:txBody>
                    <a:bodyPr/>
                    <a:lstStyle/>
                    <a:p>
                      <a:pPr algn="ctr"/>
                      <a:r>
                        <a:rPr kumimoji="1" lang="ja-JP" altLang="en-US" sz="1800"/>
                        <a:t>問題例</a:t>
                      </a:r>
                    </a:p>
                  </a:txBody>
                  <a:tcPr marL="68580" marR="68580" marT="34290" marB="34290"/>
                </a:tc>
                <a:tc>
                  <a:txBody>
                    <a:bodyPr/>
                    <a:lstStyle/>
                    <a:p>
                      <a:pPr algn="ctr"/>
                      <a:r>
                        <a:rPr kumimoji="1" lang="ja-JP" altLang="en-US" sz="1800"/>
                        <a:t>顧客数</a:t>
                      </a:r>
                    </a:p>
                  </a:txBody>
                  <a:tcPr marL="68580" marR="68580" marT="34290" marB="34290"/>
                </a:tc>
                <a:tc>
                  <a:txBody>
                    <a:bodyPr/>
                    <a:lstStyle/>
                    <a:p>
                      <a:pPr algn="ctr"/>
                      <a:r>
                        <a:rPr kumimoji="1" lang="ja-JP" altLang="en-US" sz="1800"/>
                        <a:t>車両数</a:t>
                      </a:r>
                    </a:p>
                  </a:txBody>
                  <a:tcPr marL="68580" marR="68580" marT="34290" marB="34290"/>
                </a:tc>
                <a:tc>
                  <a:txBody>
                    <a:bodyPr/>
                    <a:lstStyle/>
                    <a:p>
                      <a:pPr algn="ctr"/>
                      <a:r>
                        <a:rPr kumimoji="1" lang="ja-JP" altLang="en-US" sz="1800"/>
                        <a:t>ルートの長さ</a:t>
                      </a:r>
                    </a:p>
                  </a:txBody>
                  <a:tcPr marL="68580" marR="68580" marT="34290" marB="34290"/>
                </a:tc>
                <a:tc>
                  <a:txBody>
                    <a:bodyPr/>
                    <a:lstStyle/>
                    <a:p>
                      <a:pPr algn="ctr"/>
                      <a:r>
                        <a:rPr kumimoji="1" lang="ja-JP" altLang="en-US" sz="1800"/>
                        <a:t>ペナルティ</a:t>
                      </a:r>
                    </a:p>
                  </a:txBody>
                  <a:tcPr marL="68580" marR="68580" marT="34290" marB="34290"/>
                </a:tc>
                <a:tc>
                  <a:txBody>
                    <a:bodyPr/>
                    <a:lstStyle/>
                    <a:p>
                      <a:pPr algn="ctr"/>
                      <a:r>
                        <a:rPr kumimoji="1" lang="en-US" altLang="ja-JP" sz="1800" dirty="0"/>
                        <a:t>GAP (%)</a:t>
                      </a:r>
                      <a:endParaRPr kumimoji="1" lang="ja-JP" altLang="en-US" sz="1800"/>
                    </a:p>
                  </a:txBody>
                  <a:tcPr marL="68580" marR="68580" marT="34290" marB="34290"/>
                </a:tc>
                <a:tc>
                  <a:txBody>
                    <a:bodyPr/>
                    <a:lstStyle/>
                    <a:p>
                      <a:pPr algn="ctr"/>
                      <a:r>
                        <a:rPr kumimoji="1" lang="ja-JP" altLang="en-US" sz="1800"/>
                        <a:t>挿入近傍の</a:t>
                      </a:r>
                      <a:endParaRPr kumimoji="1" lang="en-US" altLang="ja-JP" sz="1800" dirty="0"/>
                    </a:p>
                    <a:p>
                      <a:pPr algn="ctr"/>
                      <a:r>
                        <a:rPr kumimoji="1" lang="ja-JP" altLang="en-US" sz="1800"/>
                        <a:t>探索回数</a:t>
                      </a:r>
                    </a:p>
                  </a:txBody>
                  <a:tcPr marL="68580" marR="68580" marT="34290" marB="34290"/>
                </a:tc>
                <a:tc>
                  <a:txBody>
                    <a:bodyPr/>
                    <a:lstStyle/>
                    <a:p>
                      <a:pPr algn="ctr"/>
                      <a:r>
                        <a:rPr kumimoji="1" lang="ja-JP" altLang="en-US" sz="1800"/>
                        <a:t>改善回数</a:t>
                      </a:r>
                    </a:p>
                  </a:txBody>
                  <a:tcPr marL="68580" marR="68580" marT="34290" marB="34290"/>
                </a:tc>
                <a:tc>
                  <a:txBody>
                    <a:bodyPr/>
                    <a:lstStyle/>
                    <a:p>
                      <a:pPr algn="ctr"/>
                      <a:r>
                        <a:rPr kumimoji="1" lang="ja-JP" altLang="en-US" sz="1800"/>
                        <a:t>値</a:t>
                      </a:r>
                    </a:p>
                  </a:txBody>
                  <a:tcPr marL="68580" marR="68580" marT="34290" marB="34290"/>
                </a:tc>
                <a:extLst>
                  <a:ext uri="{0D108BD9-81ED-4DB2-BD59-A6C34878D82A}">
                    <a16:rowId xmlns:a16="http://schemas.microsoft.com/office/drawing/2014/main" val="4000060795"/>
                  </a:ext>
                </a:extLst>
              </a:tr>
              <a:tr h="381150">
                <a:tc>
                  <a:txBody>
                    <a:bodyPr/>
                    <a:lstStyle/>
                    <a:p>
                      <a:pPr algn="ctr"/>
                      <a:r>
                        <a:rPr kumimoji="1" lang="en-US" altLang="ja-JP" sz="1800" dirty="0"/>
                        <a:t>r1a</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219.27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15.2</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5</a:t>
                      </a:r>
                      <a:endParaRPr kumimoji="1" lang="ja-JP" altLang="en-US" sz="1800"/>
                    </a:p>
                  </a:txBody>
                  <a:tcPr marL="68580" marR="68580" marT="34290" marB="34290" anchor="ctr"/>
                </a:tc>
                <a:tc>
                  <a:txBody>
                    <a:bodyPr/>
                    <a:lstStyle/>
                    <a:p>
                      <a:pPr algn="r"/>
                      <a:r>
                        <a:rPr kumimoji="1" lang="en-US" altLang="ja-JP" sz="1800" dirty="0"/>
                        <a:t>190.02</a:t>
                      </a:r>
                      <a:endParaRPr kumimoji="1" lang="ja-JP" altLang="en-US" sz="1800"/>
                    </a:p>
                  </a:txBody>
                  <a:tcPr marL="68580" marR="68580" marT="34290" marB="34290" anchor="ctr"/>
                </a:tc>
                <a:extLst>
                  <a:ext uri="{0D108BD9-81ED-4DB2-BD59-A6C34878D82A}">
                    <a16:rowId xmlns:a16="http://schemas.microsoft.com/office/drawing/2014/main" val="1352873157"/>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r1b</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208.56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26.4</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16</a:t>
                      </a:r>
                      <a:endParaRPr kumimoji="1" lang="ja-JP" altLang="en-US" sz="1800"/>
                    </a:p>
                  </a:txBody>
                  <a:tcPr marL="68580" marR="68580" marT="34290" marB="34290" anchor="ctr"/>
                </a:tc>
                <a:tc>
                  <a:txBody>
                    <a:bodyPr/>
                    <a:lstStyle/>
                    <a:p>
                      <a:pPr algn="r"/>
                      <a:r>
                        <a:rPr kumimoji="1" lang="en-US" altLang="ja-JP" sz="1800" dirty="0"/>
                        <a:t>164.46</a:t>
                      </a:r>
                      <a:endParaRPr kumimoji="1" lang="ja-JP" altLang="en-US" sz="1800"/>
                    </a:p>
                  </a:txBody>
                  <a:tcPr marL="68580" marR="68580" marT="34290" marB="34290" anchor="ctr"/>
                </a:tc>
                <a:extLst>
                  <a:ext uri="{0D108BD9-81ED-4DB2-BD59-A6C34878D82A}">
                    <a16:rowId xmlns:a16="http://schemas.microsoft.com/office/drawing/2014/main" val="2995667888"/>
                  </a:ext>
                </a:extLst>
              </a:tr>
              <a:tr h="381150">
                <a:tc>
                  <a:txBody>
                    <a:bodyPr/>
                    <a:lstStyle/>
                    <a:p>
                      <a:pPr algn="ctr"/>
                      <a:r>
                        <a:rPr kumimoji="1" lang="en-US" altLang="ja-JP" sz="1800" dirty="0"/>
                        <a:t>r2a</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solidFill>
                            <a:schemeClr val="tx1"/>
                          </a:solidFill>
                        </a:rPr>
                        <a:t>431.61</a:t>
                      </a:r>
                      <a:endParaRPr kumimoji="1" lang="ja-JP" altLang="en-US" sz="1800">
                        <a:solidFill>
                          <a:schemeClr val="tx1"/>
                        </a:solidFill>
                      </a:endParaRPr>
                    </a:p>
                  </a:txBody>
                  <a:tcPr marL="68580" marR="68580" marT="34290" marB="34290" anchor="ctr"/>
                </a:tc>
                <a:tc>
                  <a:txBody>
                    <a:bodyPr/>
                    <a:lstStyle/>
                    <a:p>
                      <a:pPr algn="r"/>
                      <a:r>
                        <a:rPr kumimoji="1" lang="en-US" altLang="ja-JP" sz="1800" dirty="0">
                          <a:solidFill>
                            <a:schemeClr val="tx1"/>
                          </a:solidFill>
                        </a:rPr>
                        <a:t>0.02</a:t>
                      </a:r>
                      <a:endParaRPr kumimoji="1" lang="ja-JP" altLang="en-US" sz="1800">
                        <a:solidFill>
                          <a:schemeClr val="tx1"/>
                        </a:solidFill>
                      </a:endParaRPr>
                    </a:p>
                  </a:txBody>
                  <a:tcPr marL="68580" marR="68580" marT="34290" marB="34290" anchor="ctr"/>
                </a:tc>
                <a:tc>
                  <a:txBody>
                    <a:bodyPr/>
                    <a:lstStyle/>
                    <a:p>
                      <a:pPr algn="r"/>
                      <a:r>
                        <a:rPr kumimoji="1" lang="en-US" altLang="ja-JP" sz="1800" dirty="0"/>
                        <a:t>42.6</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32</a:t>
                      </a:r>
                      <a:endParaRPr kumimoji="1" lang="ja-JP" altLang="en-US" sz="1800"/>
                    </a:p>
                  </a:txBody>
                  <a:tcPr marL="68580" marR="68580" marT="34290" marB="34290" anchor="ctr"/>
                </a:tc>
                <a:tc>
                  <a:txBody>
                    <a:bodyPr/>
                    <a:lstStyle/>
                    <a:p>
                      <a:pPr algn="r"/>
                      <a:r>
                        <a:rPr kumimoji="1" lang="en-US" altLang="ja-JP" sz="1800" dirty="0"/>
                        <a:t>302.08</a:t>
                      </a:r>
                      <a:endParaRPr kumimoji="1" lang="ja-JP" altLang="en-US" sz="1800"/>
                    </a:p>
                  </a:txBody>
                  <a:tcPr marL="68580" marR="68580" marT="34290" marB="34290" anchor="ctr"/>
                </a:tc>
                <a:extLst>
                  <a:ext uri="{0D108BD9-81ED-4DB2-BD59-A6C34878D82A}">
                    <a16:rowId xmlns:a16="http://schemas.microsoft.com/office/drawing/2014/main" val="4023180184"/>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r2b</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t>402.11</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35.8</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15</a:t>
                      </a:r>
                      <a:endParaRPr kumimoji="1" lang="ja-JP" altLang="en-US" sz="1800"/>
                    </a:p>
                  </a:txBody>
                  <a:tcPr marL="68580" marR="68580" marT="34290" marB="34290" anchor="ctr"/>
                </a:tc>
                <a:tc>
                  <a:txBody>
                    <a:bodyPr/>
                    <a:lstStyle/>
                    <a:p>
                      <a:pPr algn="r"/>
                      <a:r>
                        <a:rPr kumimoji="1" lang="en-US" altLang="ja-JP" sz="1800" dirty="0"/>
                        <a:t>296.06</a:t>
                      </a:r>
                      <a:endParaRPr kumimoji="1" lang="ja-JP" altLang="en-US" sz="1800"/>
                    </a:p>
                  </a:txBody>
                  <a:tcPr marL="68580" marR="68580" marT="34290" marB="34290" anchor="ctr"/>
                </a:tc>
                <a:extLst>
                  <a:ext uri="{0D108BD9-81ED-4DB2-BD59-A6C34878D82A}">
                    <a16:rowId xmlns:a16="http://schemas.microsoft.com/office/drawing/2014/main" val="4045562915"/>
                  </a:ext>
                </a:extLst>
              </a:tr>
              <a:tr h="381150">
                <a:tc>
                  <a:txBody>
                    <a:bodyPr/>
                    <a:lstStyle/>
                    <a:p>
                      <a:pPr algn="ctr"/>
                      <a:r>
                        <a:rPr kumimoji="1" lang="en-US" altLang="ja-JP" sz="1800" dirty="0"/>
                        <a:t>r3a</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solidFill>
                            <a:schemeClr val="tx1"/>
                          </a:solidFill>
                        </a:rPr>
                        <a:t>779.04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46.4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41</a:t>
                      </a:r>
                      <a:endParaRPr kumimoji="1" lang="ja-JP" altLang="en-US" sz="1800"/>
                    </a:p>
                  </a:txBody>
                  <a:tcPr marL="68580" marR="68580" marT="34290" marB="34290" anchor="ctr"/>
                </a:tc>
                <a:tc>
                  <a:txBody>
                    <a:bodyPr/>
                    <a:lstStyle/>
                    <a:p>
                      <a:pPr algn="r"/>
                      <a:r>
                        <a:rPr kumimoji="1" lang="en-US" altLang="ja-JP" sz="1800" dirty="0"/>
                        <a:t>532.08</a:t>
                      </a:r>
                      <a:endParaRPr kumimoji="1" lang="ja-JP" altLang="en-US" sz="1800"/>
                    </a:p>
                  </a:txBody>
                  <a:tcPr marL="68580" marR="68580" marT="34290" marB="34290" anchor="ctr"/>
                </a:tc>
                <a:extLst>
                  <a:ext uri="{0D108BD9-81ED-4DB2-BD59-A6C34878D82A}">
                    <a16:rowId xmlns:a16="http://schemas.microsoft.com/office/drawing/2014/main" val="2257345316"/>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r3b</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t>697.87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41.4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49</a:t>
                      </a:r>
                      <a:endParaRPr kumimoji="1" lang="ja-JP" altLang="en-US" sz="1800"/>
                    </a:p>
                  </a:txBody>
                  <a:tcPr marL="68580" marR="68580" marT="34290" marB="34290" anchor="ctr"/>
                </a:tc>
                <a:tc>
                  <a:txBody>
                    <a:bodyPr/>
                    <a:lstStyle/>
                    <a:p>
                      <a:pPr algn="r"/>
                      <a:r>
                        <a:rPr kumimoji="1" lang="en-US" altLang="ja-JP" sz="1800" dirty="0"/>
                        <a:t>493.30</a:t>
                      </a:r>
                      <a:endParaRPr kumimoji="1" lang="ja-JP" altLang="en-US" sz="1800"/>
                    </a:p>
                  </a:txBody>
                  <a:tcPr marL="68580" marR="68580" marT="34290" marB="34290" anchor="ctr"/>
                </a:tc>
                <a:extLst>
                  <a:ext uri="{0D108BD9-81ED-4DB2-BD59-A6C34878D82A}">
                    <a16:rowId xmlns:a16="http://schemas.microsoft.com/office/drawing/2014/main" val="523082997"/>
                  </a:ext>
                </a:extLst>
              </a:tr>
              <a:tr h="381150">
                <a:tc>
                  <a:txBody>
                    <a:bodyPr/>
                    <a:lstStyle/>
                    <a:p>
                      <a:pPr algn="ctr"/>
                      <a:r>
                        <a:rPr kumimoji="1" lang="en-US" altLang="ja-JP" sz="1800" dirty="0"/>
                        <a:t>r4a</a:t>
                      </a:r>
                      <a:endParaRPr kumimoji="1" lang="ja-JP" altLang="en-US" sz="1800"/>
                    </a:p>
                  </a:txBody>
                  <a:tcPr marL="68580" marR="68580" marT="34290" marB="34290"/>
                </a:tc>
                <a:tc>
                  <a:txBody>
                    <a:bodyPr/>
                    <a:lstStyle/>
                    <a:p>
                      <a:pPr algn="ctr"/>
                      <a:r>
                        <a:rPr kumimoji="1" lang="en-US" altLang="ja-JP" sz="1800" dirty="0"/>
                        <a:t>96</a:t>
                      </a:r>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t>836.76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45.9</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61</a:t>
                      </a:r>
                      <a:endParaRPr kumimoji="1" lang="ja-JP" altLang="en-US" sz="1800"/>
                    </a:p>
                  </a:txBody>
                  <a:tcPr marL="68580" marR="68580" marT="34290" marB="34290" anchor="ctr"/>
                </a:tc>
                <a:tc>
                  <a:txBody>
                    <a:bodyPr/>
                    <a:lstStyle/>
                    <a:p>
                      <a:pPr algn="r"/>
                      <a:r>
                        <a:rPr kumimoji="1" lang="en-US" altLang="ja-JP" sz="1800" dirty="0"/>
                        <a:t>572.68</a:t>
                      </a:r>
                      <a:endParaRPr kumimoji="1" lang="ja-JP" altLang="en-US" sz="1800"/>
                    </a:p>
                  </a:txBody>
                  <a:tcPr marL="68580" marR="68580" marT="34290" marB="34290" anchor="ctr"/>
                </a:tc>
                <a:extLst>
                  <a:ext uri="{0D108BD9-81ED-4DB2-BD59-A6C34878D82A}">
                    <a16:rowId xmlns:a16="http://schemas.microsoft.com/office/drawing/2014/main" val="3872839470"/>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r4b</a:t>
                      </a:r>
                      <a:endParaRPr kumimoji="1" lang="ja-JP" altLang="en-US" sz="1800"/>
                    </a:p>
                  </a:txBody>
                  <a:tcPr marL="68580" marR="68580" marT="34290" marB="34290"/>
                </a:tc>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solidFill>
                            <a:schemeClr val="tx1"/>
                          </a:solidFill>
                        </a:rPr>
                        <a:t>833.65</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55.5</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75</a:t>
                      </a:r>
                      <a:endParaRPr kumimoji="1" lang="ja-JP" altLang="en-US" sz="1800"/>
                    </a:p>
                  </a:txBody>
                  <a:tcPr marL="68580" marR="68580" marT="34290" marB="34290" anchor="ctr"/>
                </a:tc>
                <a:tc>
                  <a:txBody>
                    <a:bodyPr/>
                    <a:lstStyle/>
                    <a:p>
                      <a:pPr algn="r"/>
                      <a:r>
                        <a:rPr kumimoji="1" lang="en-US" altLang="ja-JP" sz="1800" dirty="0"/>
                        <a:t>535.90</a:t>
                      </a:r>
                      <a:endParaRPr kumimoji="1" lang="ja-JP" altLang="en-US" sz="1800"/>
                    </a:p>
                  </a:txBody>
                  <a:tcPr marL="68580" marR="68580" marT="34290" marB="34290" anchor="ctr"/>
                </a:tc>
                <a:extLst>
                  <a:ext uri="{0D108BD9-81ED-4DB2-BD59-A6C34878D82A}">
                    <a16:rowId xmlns:a16="http://schemas.microsoft.com/office/drawing/2014/main" val="1194476806"/>
                  </a:ext>
                </a:extLst>
              </a:tr>
              <a:tr h="381150">
                <a:tc>
                  <a:txBody>
                    <a:bodyPr/>
                    <a:lstStyle/>
                    <a:p>
                      <a:pPr algn="ctr"/>
                      <a:r>
                        <a:rPr kumimoji="1" lang="en-US" altLang="ja-JP" sz="1800" dirty="0"/>
                        <a:t>r5a</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915.14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43.6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110</a:t>
                      </a:r>
                      <a:endParaRPr kumimoji="1" lang="ja-JP" altLang="en-US" sz="1800"/>
                    </a:p>
                  </a:txBody>
                  <a:tcPr marL="68580" marR="68580" marT="34290" marB="34290" anchor="ctr"/>
                </a:tc>
                <a:tc>
                  <a:txBody>
                    <a:bodyPr/>
                    <a:lstStyle/>
                    <a:p>
                      <a:pPr algn="r"/>
                      <a:r>
                        <a:rPr kumimoji="1" lang="en-US" altLang="ja-JP" sz="1800" dirty="0"/>
                        <a:t>636.97</a:t>
                      </a:r>
                      <a:endParaRPr kumimoji="1" lang="ja-JP" altLang="en-US" sz="1800"/>
                    </a:p>
                  </a:txBody>
                  <a:tcPr marL="68580" marR="68580" marT="34290" marB="34290" anchor="ctr"/>
                </a:tc>
                <a:extLst>
                  <a:ext uri="{0D108BD9-81ED-4DB2-BD59-A6C34878D82A}">
                    <a16:rowId xmlns:a16="http://schemas.microsoft.com/office/drawing/2014/main" val="2497193795"/>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r5b</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853.89</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44.6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106</a:t>
                      </a:r>
                      <a:endParaRPr kumimoji="1" lang="ja-JP" altLang="en-US" sz="1800"/>
                    </a:p>
                  </a:txBody>
                  <a:tcPr marL="68580" marR="68580" marT="34290" marB="34290" anchor="ctr"/>
                </a:tc>
                <a:tc>
                  <a:txBody>
                    <a:bodyPr/>
                    <a:lstStyle/>
                    <a:p>
                      <a:pPr algn="r"/>
                      <a:r>
                        <a:rPr kumimoji="1" lang="en-US" altLang="ja-JP" sz="1800" dirty="0"/>
                        <a:t>589.74</a:t>
                      </a:r>
                      <a:endParaRPr kumimoji="1" lang="ja-JP" altLang="en-US" sz="1800"/>
                    </a:p>
                  </a:txBody>
                  <a:tcPr marL="68580" marR="68580" marT="34290" marB="34290" anchor="ctr"/>
                </a:tc>
                <a:extLst>
                  <a:ext uri="{0D108BD9-81ED-4DB2-BD59-A6C34878D82A}">
                    <a16:rowId xmlns:a16="http://schemas.microsoft.com/office/drawing/2014/main" val="926578938"/>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510639" y="1642927"/>
            <a:ext cx="8752114" cy="4817250"/>
          </a:xfrm>
        </p:spPr>
        <p:txBody>
          <a:bodyPr>
            <a:normAutofit fontScale="62500" lnSpcReduction="20000"/>
          </a:bodyPr>
          <a:lstStyle/>
          <a:p>
            <a:r>
              <a:rPr lang="ja-JP" altLang="en-US" sz="3200"/>
              <a:t>実社会のサービスで車両数を減らすことは、コストの削減に大きく　　つながる。</a:t>
            </a:r>
            <a:endParaRPr lang="en-US" altLang="ja-JP" sz="3200" dirty="0"/>
          </a:p>
          <a:p>
            <a:r>
              <a:rPr lang="ja-JP" altLang="en-US" sz="3200"/>
              <a:t>既存研究のインスタンスで定められた車両台数から</a:t>
            </a:r>
            <a:r>
              <a:rPr lang="en-US" altLang="ja-JP" sz="3200" dirty="0"/>
              <a:t>1</a:t>
            </a:r>
            <a:r>
              <a:rPr lang="ja-JP" altLang="en-US" sz="3200"/>
              <a:t>台減らして</a:t>
            </a:r>
            <a:r>
              <a:rPr lang="en-US" altLang="ja-JP" sz="3200" dirty="0"/>
              <a:t>            </a:t>
            </a:r>
            <a:r>
              <a:rPr lang="ja-JP" altLang="en-US" sz="3200"/>
              <a:t>計算実験を行った。</a:t>
            </a:r>
            <a:endParaRPr lang="en-US" altLang="ja-JP" sz="3200" dirty="0"/>
          </a:p>
          <a:p>
            <a:r>
              <a:rPr lang="ja-JP" altLang="en-US" sz="3200"/>
              <a:t>容量制約を満たすものを必ず出力</a:t>
            </a:r>
            <a:endParaRPr lang="en-US" altLang="ja-JP" sz="3200" dirty="0"/>
          </a:p>
          <a:p>
            <a:pPr marL="0" indent="0">
              <a:buNone/>
            </a:pPr>
            <a:endParaRPr lang="en-US" altLang="ja-JP" sz="2900" dirty="0"/>
          </a:p>
          <a:p>
            <a:pPr marL="0" indent="0">
              <a:buNone/>
            </a:pPr>
            <a:r>
              <a:rPr lang="ja-JP" altLang="en-US" sz="2900"/>
              <a:t> </a:t>
            </a:r>
            <a:r>
              <a:rPr lang="en-US" altLang="ja-JP" sz="2900" dirty="0"/>
              <a:t> </a:t>
            </a:r>
            <a:r>
              <a:rPr lang="ja-JP" altLang="en-US" sz="3200"/>
              <a:t>結果</a:t>
            </a:r>
            <a:endParaRPr lang="en-US" altLang="ja-JP" sz="3200" dirty="0"/>
          </a:p>
          <a:p>
            <a:r>
              <a:rPr lang="ja-JP" altLang="en-US" sz="3200"/>
              <a:t>ほぼ全てのインスタンスでペナルティの値は増加した。</a:t>
            </a:r>
            <a:endParaRPr lang="en-US" altLang="ja-JP" sz="3200" dirty="0"/>
          </a:p>
          <a:p>
            <a:r>
              <a:rPr lang="ja-JP" altLang="en-US" sz="3200"/>
              <a:t>いくつかのインスタンスは車両を減らすことでルートの長さが改善した。</a:t>
            </a:r>
            <a:endParaRPr lang="en-US" altLang="ja-JP" sz="3200" dirty="0"/>
          </a:p>
          <a:p>
            <a:r>
              <a:rPr lang="ja-JP" altLang="en-US" sz="3200"/>
              <a:t>車両数を削減しつつ運行ができるため、コストの削減が可能である。</a:t>
            </a:r>
            <a:endParaRPr lang="en-US" altLang="ja-JP" sz="3200" dirty="0"/>
          </a:p>
          <a:p>
            <a:endParaRPr lang="en-US" altLang="ja-JP" dirty="0"/>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3403451723"/>
              </p:ext>
            </p:extLst>
          </p:nvPr>
        </p:nvGraphicFramePr>
        <p:xfrm>
          <a:off x="400103" y="1106631"/>
          <a:ext cx="8251071" cy="4738850"/>
        </p:xfrm>
        <a:graphic>
          <a:graphicData uri="http://schemas.openxmlformats.org/drawingml/2006/table">
            <a:tbl>
              <a:tblPr firstRow="1" bandRow="1">
                <a:tableStyleId>{5C22544A-7EE6-4342-B048-85BDC9FD1C3A}</a:tableStyleId>
              </a:tblPr>
              <a:tblGrid>
                <a:gridCol w="671646">
                  <a:extLst>
                    <a:ext uri="{9D8B030D-6E8A-4147-A177-3AD203B41FA5}">
                      <a16:colId xmlns:a16="http://schemas.microsoft.com/office/drawing/2014/main" val="3559914617"/>
                    </a:ext>
                  </a:extLst>
                </a:gridCol>
                <a:gridCol w="685800">
                  <a:extLst>
                    <a:ext uri="{9D8B030D-6E8A-4147-A177-3AD203B41FA5}">
                      <a16:colId xmlns:a16="http://schemas.microsoft.com/office/drawing/2014/main" val="3028046478"/>
                    </a:ext>
                  </a:extLst>
                </a:gridCol>
                <a:gridCol w="935182">
                  <a:extLst>
                    <a:ext uri="{9D8B030D-6E8A-4147-A177-3AD203B41FA5}">
                      <a16:colId xmlns:a16="http://schemas.microsoft.com/office/drawing/2014/main" val="2115349003"/>
                    </a:ext>
                  </a:extLst>
                </a:gridCol>
                <a:gridCol w="1015340">
                  <a:extLst>
                    <a:ext uri="{9D8B030D-6E8A-4147-A177-3AD203B41FA5}">
                      <a16:colId xmlns:a16="http://schemas.microsoft.com/office/drawing/2014/main" val="2396654004"/>
                    </a:ext>
                  </a:extLst>
                </a:gridCol>
                <a:gridCol w="1131125">
                  <a:extLst>
                    <a:ext uri="{9D8B030D-6E8A-4147-A177-3AD203B41FA5}">
                      <a16:colId xmlns:a16="http://schemas.microsoft.com/office/drawing/2014/main" val="4059110950"/>
                    </a:ext>
                  </a:extLst>
                </a:gridCol>
                <a:gridCol w="748145">
                  <a:extLst>
                    <a:ext uri="{9D8B030D-6E8A-4147-A177-3AD203B41FA5}">
                      <a16:colId xmlns:a16="http://schemas.microsoft.com/office/drawing/2014/main" val="3374093472"/>
                    </a:ext>
                  </a:extLst>
                </a:gridCol>
                <a:gridCol w="881743">
                  <a:extLst>
                    <a:ext uri="{9D8B030D-6E8A-4147-A177-3AD203B41FA5}">
                      <a16:colId xmlns:a16="http://schemas.microsoft.com/office/drawing/2014/main" val="404505229"/>
                    </a:ext>
                  </a:extLst>
                </a:gridCol>
                <a:gridCol w="1024247">
                  <a:extLst>
                    <a:ext uri="{9D8B030D-6E8A-4147-A177-3AD203B41FA5}">
                      <a16:colId xmlns:a16="http://schemas.microsoft.com/office/drawing/2014/main" val="810827491"/>
                    </a:ext>
                  </a:extLst>
                </a:gridCol>
                <a:gridCol w="1157843">
                  <a:extLst>
                    <a:ext uri="{9D8B030D-6E8A-4147-A177-3AD203B41FA5}">
                      <a16:colId xmlns:a16="http://schemas.microsoft.com/office/drawing/2014/main" val="1267058213"/>
                    </a:ext>
                  </a:extLst>
                </a:gridCol>
              </a:tblGrid>
              <a:tr h="546590">
                <a:tc>
                  <a:txBody>
                    <a:bodyPr/>
                    <a:lstStyle/>
                    <a:p>
                      <a:pPr algn="ctr"/>
                      <a:endParaRPr kumimoji="1" lang="ja-JP" altLang="en-US" sz="1000"/>
                    </a:p>
                  </a:txBody>
                  <a:tcPr marL="68580" marR="68580" marT="34290" marB="34290" anchor="ctr"/>
                </a:tc>
                <a:tc gridSpan="4">
                  <a:txBody>
                    <a:bodyPr/>
                    <a:lstStyle/>
                    <a:p>
                      <a:pPr algn="ctr"/>
                      <a:r>
                        <a:rPr kumimoji="1" lang="ja-JP" altLang="en-US" sz="2000"/>
                        <a:t>台数に変化なし</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tc gridSpan="4">
                  <a:txBody>
                    <a:bodyPr/>
                    <a:lstStyle/>
                    <a:p>
                      <a:pPr algn="ctr"/>
                      <a:r>
                        <a:rPr kumimoji="1" lang="en-US" altLang="ja-JP" sz="2000" dirty="0"/>
                        <a:t>1</a:t>
                      </a:r>
                      <a:r>
                        <a:rPr kumimoji="1" lang="ja-JP" altLang="en-US" sz="2000"/>
                        <a:t>台削除</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extLst>
                  <a:ext uri="{0D108BD9-81ED-4DB2-BD59-A6C34878D82A}">
                    <a16:rowId xmlns:a16="http://schemas.microsoft.com/office/drawing/2014/main" val="4102110944"/>
                  </a:ext>
                </a:extLst>
              </a:tr>
              <a:tr h="551457">
                <a:tc>
                  <a:txBody>
                    <a:bodyPr/>
                    <a:lstStyle/>
                    <a:p>
                      <a:pPr algn="ctr"/>
                      <a:r>
                        <a:rPr kumimoji="1" lang="ja-JP" altLang="en-US" sz="1400"/>
                        <a:t>顧客数</a:t>
                      </a:r>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a:t>
                      </a:r>
                      <a:endParaRPr kumimoji="1" lang="en-US" altLang="ja-JP" sz="1400" dirty="0"/>
                    </a:p>
                    <a:p>
                      <a:pPr algn="ctr"/>
                      <a:r>
                        <a:rPr kumimoji="1" lang="ja-JP" altLang="en-US" sz="1400"/>
                        <a:t>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p>
                  </a:txBody>
                  <a:tcPr marL="68580" marR="68580" marT="34290" marB="34290"/>
                </a:tc>
                <a:extLst>
                  <a:ext uri="{0D108BD9-81ED-4DB2-BD59-A6C34878D82A}">
                    <a16:rowId xmlns:a16="http://schemas.microsoft.com/office/drawing/2014/main" val="2535452297"/>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202.19</a:t>
                      </a:r>
                      <a:endParaRPr kumimoji="1" lang="ja-JP" altLang="en-US" sz="1800"/>
                    </a:p>
                  </a:txBody>
                  <a:tcPr marL="68580" marR="68580" marT="34290" marB="34290"/>
                </a:tc>
                <a:tc>
                  <a:txBody>
                    <a:bodyPr/>
                    <a:lstStyle/>
                    <a:p>
                      <a:pPr algn="r"/>
                      <a:r>
                        <a:rPr kumimoji="1" lang="en-US" altLang="ja-JP" sz="1800" dirty="0"/>
                        <a:t>1.07</a:t>
                      </a:r>
                      <a:endParaRPr kumimoji="1" lang="ja-JP" altLang="en-US" sz="1800"/>
                    </a:p>
                  </a:txBody>
                  <a:tcPr marL="68580" marR="68580" marT="34290" marB="34290"/>
                </a:tc>
                <a:tc>
                  <a:txBody>
                    <a:bodyPr/>
                    <a:lstStyle/>
                    <a:p>
                      <a:pPr algn="r"/>
                      <a:r>
                        <a:rPr kumimoji="1" lang="en-US" altLang="ja-JP" sz="1800" dirty="0"/>
                        <a:t>0.04</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235.23</a:t>
                      </a:r>
                      <a:endParaRPr kumimoji="1" lang="ja-JP" altLang="en-US" sz="1800"/>
                    </a:p>
                  </a:txBody>
                  <a:tcPr marL="68580" marR="68580" marT="34290" marB="34290"/>
                </a:tc>
                <a:tc>
                  <a:txBody>
                    <a:bodyPr/>
                    <a:lstStyle/>
                    <a:p>
                      <a:pPr algn="r"/>
                      <a:r>
                        <a:rPr kumimoji="1" lang="en-US" altLang="ja-JP" sz="1800" dirty="0"/>
                        <a:t>0.44</a:t>
                      </a:r>
                      <a:endParaRPr kumimoji="1" lang="ja-JP" altLang="en-US" sz="1800"/>
                    </a:p>
                  </a:txBody>
                  <a:tcPr marL="68580" marR="68580" marT="34290" marB="34290"/>
                </a:tc>
                <a:tc>
                  <a:txBody>
                    <a:bodyPr/>
                    <a:lstStyle/>
                    <a:p>
                      <a:pPr algn="r"/>
                      <a:r>
                        <a:rPr kumimoji="1" lang="en-US" altLang="ja-JP" sz="1800" dirty="0"/>
                        <a:t>0.01</a:t>
                      </a:r>
                      <a:endParaRPr kumimoji="1" lang="ja-JP" altLang="en-US" sz="1800"/>
                    </a:p>
                  </a:txBody>
                  <a:tcPr marL="68580" marR="68580" marT="34290" marB="34290"/>
                </a:tc>
                <a:extLst>
                  <a:ext uri="{0D108BD9-81ED-4DB2-BD59-A6C34878D82A}">
                    <a16:rowId xmlns:a16="http://schemas.microsoft.com/office/drawing/2014/main" val="1971723445"/>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200.74</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217.61</a:t>
                      </a:r>
                      <a:endParaRPr kumimoji="1" lang="ja-JP" altLang="en-US" sz="1800"/>
                    </a:p>
                  </a:txBody>
                  <a:tcPr marL="68580" marR="68580" marT="34290" marB="34290"/>
                </a:tc>
                <a:tc>
                  <a:txBody>
                    <a:bodyPr/>
                    <a:lstStyle/>
                    <a:p>
                      <a:pPr algn="r"/>
                      <a:r>
                        <a:rPr kumimoji="1" lang="en-US" altLang="ja-JP" sz="1800" dirty="0"/>
                        <a:t>2.40</a:t>
                      </a:r>
                      <a:endParaRPr kumimoji="1" lang="ja-JP" altLang="en-US" sz="1800"/>
                    </a:p>
                  </a:txBody>
                  <a:tcPr marL="68580" marR="68580" marT="34290" marB="34290"/>
                </a:tc>
                <a:tc>
                  <a:txBody>
                    <a:bodyPr/>
                    <a:lstStyle/>
                    <a:p>
                      <a:pPr algn="r"/>
                      <a:r>
                        <a:rPr kumimoji="1" lang="en-US" altLang="ja-JP" sz="1800" dirty="0"/>
                        <a:t>0.10</a:t>
                      </a:r>
                      <a:endParaRPr kumimoji="1" lang="ja-JP" altLang="en-US" sz="1800"/>
                    </a:p>
                  </a:txBody>
                  <a:tcPr marL="68580" marR="68580" marT="34290" marB="34290"/>
                </a:tc>
                <a:extLst>
                  <a:ext uri="{0D108BD9-81ED-4DB2-BD59-A6C34878D82A}">
                    <a16:rowId xmlns:a16="http://schemas.microsoft.com/office/drawing/2014/main" val="1220666301"/>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424.79</a:t>
                      </a:r>
                      <a:endParaRPr kumimoji="1" lang="ja-JP" altLang="en-US" sz="1800"/>
                    </a:p>
                  </a:txBody>
                  <a:tcPr marL="68580" marR="68580" marT="34290" marB="34290"/>
                </a:tc>
                <a:tc>
                  <a:txBody>
                    <a:bodyPr/>
                    <a:lstStyle/>
                    <a:p>
                      <a:pPr algn="r"/>
                      <a:r>
                        <a:rPr kumimoji="1" lang="en-US" altLang="ja-JP" sz="1800" dirty="0"/>
                        <a:t>1.67</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390.20</a:t>
                      </a:r>
                      <a:endParaRPr kumimoji="1" lang="ja-JP" altLang="en-US" sz="1800"/>
                    </a:p>
                  </a:txBody>
                  <a:tcPr marL="68580" marR="68580" marT="34290" marB="34290"/>
                </a:tc>
                <a:tc>
                  <a:txBody>
                    <a:bodyPr/>
                    <a:lstStyle/>
                    <a:p>
                      <a:pPr algn="r"/>
                      <a:r>
                        <a:rPr kumimoji="1" lang="en-US" altLang="ja-JP" sz="1800" dirty="0"/>
                        <a:t>13.08</a:t>
                      </a:r>
                      <a:endParaRPr kumimoji="1" lang="ja-JP" altLang="en-US" sz="1800"/>
                    </a:p>
                  </a:txBody>
                  <a:tcPr marL="68580" marR="68580" marT="34290" marB="34290"/>
                </a:tc>
                <a:tc>
                  <a:txBody>
                    <a:bodyPr/>
                    <a:lstStyle/>
                    <a:p>
                      <a:pPr algn="r"/>
                      <a:r>
                        <a:rPr kumimoji="1" lang="en-US" altLang="ja-JP" sz="1800" dirty="0"/>
                        <a:t>0.27</a:t>
                      </a:r>
                      <a:endParaRPr kumimoji="1" lang="ja-JP" altLang="en-US" sz="1800"/>
                    </a:p>
                  </a:txBody>
                  <a:tcPr marL="68580" marR="68580" marT="34290" marB="34290"/>
                </a:tc>
                <a:extLst>
                  <a:ext uri="{0D108BD9-81ED-4DB2-BD59-A6C34878D82A}">
                    <a16:rowId xmlns:a16="http://schemas.microsoft.com/office/drawing/2014/main" val="3432216087"/>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403.99</a:t>
                      </a:r>
                      <a:endParaRPr kumimoji="1" lang="ja-JP" altLang="en-US" sz="1800"/>
                    </a:p>
                  </a:txBody>
                  <a:tcPr marL="68580" marR="68580" marT="34290" marB="34290"/>
                </a:tc>
                <a:tc>
                  <a:txBody>
                    <a:bodyPr/>
                    <a:lstStyle/>
                    <a:p>
                      <a:pPr algn="r"/>
                      <a:r>
                        <a:rPr kumimoji="1" lang="en-US" altLang="ja-JP" sz="1800" dirty="0"/>
                        <a:t>1.38</a:t>
                      </a:r>
                      <a:endParaRPr kumimoji="1" lang="ja-JP" altLang="en-US" sz="1800"/>
                    </a:p>
                  </a:txBody>
                  <a:tcPr marL="68580" marR="68580" marT="34290" marB="34290"/>
                </a:tc>
                <a:tc>
                  <a:txBody>
                    <a:bodyPr/>
                    <a:lstStyle/>
                    <a:p>
                      <a:pPr algn="r"/>
                      <a:r>
                        <a:rPr kumimoji="1" lang="en-US" altLang="ja-JP" sz="1800" dirty="0"/>
                        <a:t>0.02</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377.78</a:t>
                      </a:r>
                      <a:endParaRPr kumimoji="1" lang="ja-JP" altLang="en-US" sz="1800"/>
                    </a:p>
                  </a:txBody>
                  <a:tcPr marL="68580" marR="68580" marT="34290" marB="34290"/>
                </a:tc>
                <a:tc>
                  <a:txBody>
                    <a:bodyPr/>
                    <a:lstStyle/>
                    <a:p>
                      <a:pPr algn="r"/>
                      <a:r>
                        <a:rPr kumimoji="1" lang="en-US" altLang="ja-JP" sz="1800" dirty="0"/>
                        <a:t>11.46</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extLst>
                  <a:ext uri="{0D108BD9-81ED-4DB2-BD59-A6C34878D82A}">
                    <a16:rowId xmlns:a16="http://schemas.microsoft.com/office/drawing/2014/main" val="1566996090"/>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708.97</a:t>
                      </a:r>
                      <a:endParaRPr kumimoji="1" lang="ja-JP" altLang="en-US" sz="1800"/>
                    </a:p>
                  </a:txBody>
                  <a:tcPr marL="68580" marR="68580" marT="34290" marB="34290"/>
                </a:tc>
                <a:tc>
                  <a:txBody>
                    <a:bodyPr/>
                    <a:lstStyle/>
                    <a:p>
                      <a:pPr algn="r"/>
                      <a:r>
                        <a:rPr kumimoji="1" lang="en-US" altLang="ja-JP" sz="1800" dirty="0"/>
                        <a:t>17.18</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749.78</a:t>
                      </a:r>
                      <a:endParaRPr kumimoji="1" lang="ja-JP" altLang="en-US" sz="1800"/>
                    </a:p>
                  </a:txBody>
                  <a:tcPr marL="68580" marR="68580" marT="34290" marB="34290"/>
                </a:tc>
                <a:tc>
                  <a:txBody>
                    <a:bodyPr/>
                    <a:lstStyle/>
                    <a:p>
                      <a:pPr algn="r"/>
                      <a:r>
                        <a:rPr kumimoji="1" lang="en-US" altLang="ja-JP" sz="1800" dirty="0"/>
                        <a:t>45.47</a:t>
                      </a:r>
                      <a:endParaRPr kumimoji="1" lang="ja-JP" altLang="en-US" sz="1800"/>
                    </a:p>
                  </a:txBody>
                  <a:tcPr marL="68580" marR="68580" marT="34290" marB="34290"/>
                </a:tc>
                <a:tc>
                  <a:txBody>
                    <a:bodyPr/>
                    <a:lstStyle/>
                    <a:p>
                      <a:pPr algn="r"/>
                      <a:r>
                        <a:rPr kumimoji="1" lang="en-US" altLang="ja-JP" sz="1800" dirty="0"/>
                        <a:t>0.63</a:t>
                      </a:r>
                      <a:endParaRPr kumimoji="1" lang="ja-JP" altLang="en-US" sz="1800"/>
                    </a:p>
                  </a:txBody>
                  <a:tcPr marL="68580" marR="68580" marT="34290" marB="34290"/>
                </a:tc>
                <a:extLst>
                  <a:ext uri="{0D108BD9-81ED-4DB2-BD59-A6C34878D82A}">
                    <a16:rowId xmlns:a16="http://schemas.microsoft.com/office/drawing/2014/main" val="1145190447"/>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686.30</a:t>
                      </a:r>
                      <a:endParaRPr kumimoji="1" lang="ja-JP" altLang="en-US" sz="1800"/>
                    </a:p>
                  </a:txBody>
                  <a:tcPr marL="68580" marR="68580" marT="34290" marB="34290"/>
                </a:tc>
                <a:tc>
                  <a:txBody>
                    <a:bodyPr/>
                    <a:lstStyle/>
                    <a:p>
                      <a:pPr algn="r"/>
                      <a:r>
                        <a:rPr kumimoji="1" lang="en-US" altLang="ja-JP" sz="1800" dirty="0"/>
                        <a:t>15.71</a:t>
                      </a:r>
                      <a:endParaRPr kumimoji="1" lang="ja-JP" altLang="en-US" sz="1800"/>
                    </a:p>
                  </a:txBody>
                  <a:tcPr marL="68580" marR="68580" marT="34290" marB="34290"/>
                </a:tc>
                <a:tc>
                  <a:txBody>
                    <a:bodyPr/>
                    <a:lstStyle/>
                    <a:p>
                      <a:pPr algn="r"/>
                      <a:r>
                        <a:rPr kumimoji="1" lang="en-US" altLang="ja-JP" sz="1800" dirty="0"/>
                        <a:t>0.21</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707.90</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0.37</a:t>
                      </a:r>
                      <a:endParaRPr kumimoji="1" lang="ja-JP" altLang="en-US" sz="1800"/>
                    </a:p>
                  </a:txBody>
                  <a:tcPr marL="68580" marR="68580" marT="34290" marB="34290"/>
                </a:tc>
                <a:extLst>
                  <a:ext uri="{0D108BD9-81ED-4DB2-BD59-A6C34878D82A}">
                    <a16:rowId xmlns:a16="http://schemas.microsoft.com/office/drawing/2014/main" val="2960886249"/>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ctr"/>
                      <a:r>
                        <a:rPr kumimoji="1" lang="en-US" altLang="ja-JP" sz="1800" dirty="0"/>
                        <a:t>911.66</a:t>
                      </a:r>
                      <a:endParaRPr kumimoji="1" lang="ja-JP" altLang="en-US" sz="1800"/>
                    </a:p>
                  </a:txBody>
                  <a:tcPr marL="68580" marR="68580" marT="34290" marB="34290"/>
                </a:tc>
                <a:tc>
                  <a:txBody>
                    <a:bodyPr/>
                    <a:lstStyle/>
                    <a:p>
                      <a:pPr algn="r"/>
                      <a:r>
                        <a:rPr kumimoji="1" lang="en-US" altLang="ja-JP" sz="1800" dirty="0"/>
                        <a:t>14.99</a:t>
                      </a:r>
                      <a:endParaRPr kumimoji="1" lang="ja-JP" altLang="en-US" sz="1800"/>
                    </a:p>
                  </a:txBody>
                  <a:tcPr marL="68580" marR="68580" marT="34290" marB="34290"/>
                </a:tc>
                <a:tc>
                  <a:txBody>
                    <a:bodyPr/>
                    <a:lstStyle/>
                    <a:p>
                      <a:pPr algn="r"/>
                      <a:r>
                        <a:rPr kumimoji="1" lang="en-US" altLang="ja-JP" sz="1800" dirty="0"/>
                        <a:t>0.15</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955.01</a:t>
                      </a:r>
                      <a:endParaRPr kumimoji="1" lang="ja-JP" altLang="en-US" sz="1800"/>
                    </a:p>
                  </a:txBody>
                  <a:tcPr marL="68580" marR="68580" marT="34290" marB="34290"/>
                </a:tc>
                <a:tc>
                  <a:txBody>
                    <a:bodyPr/>
                    <a:lstStyle/>
                    <a:p>
                      <a:pPr algn="r"/>
                      <a:r>
                        <a:rPr kumimoji="1" lang="en-US" altLang="ja-JP" sz="1800" dirty="0"/>
                        <a:t>23.95</a:t>
                      </a:r>
                      <a:endParaRPr kumimoji="1" lang="ja-JP" altLang="en-US" sz="1800"/>
                    </a:p>
                  </a:txBody>
                  <a:tcPr marL="68580" marR="68580" marT="34290" marB="34290"/>
                </a:tc>
                <a:tc>
                  <a:txBody>
                    <a:bodyPr/>
                    <a:lstStyle/>
                    <a:p>
                      <a:pPr algn="r"/>
                      <a:r>
                        <a:rPr kumimoji="1" lang="en-US" altLang="ja-JP" sz="1800" dirty="0"/>
                        <a:t>0.24</a:t>
                      </a:r>
                      <a:endParaRPr kumimoji="1" lang="ja-JP" altLang="en-US" sz="1800"/>
                    </a:p>
                  </a:txBody>
                  <a:tcPr marL="68580" marR="68580" marT="34290" marB="34290"/>
                </a:tc>
                <a:extLst>
                  <a:ext uri="{0D108BD9-81ED-4DB2-BD59-A6C34878D82A}">
                    <a16:rowId xmlns:a16="http://schemas.microsoft.com/office/drawing/2014/main" val="1554197312"/>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p>
                  </a:txBody>
                  <a:tcPr marL="68580" marR="68580" marT="34290" marB="34290"/>
                </a:tc>
                <a:tc>
                  <a:txBody>
                    <a:bodyPr/>
                    <a:lstStyle/>
                    <a:p>
                      <a:pPr algn="ctr"/>
                      <a:r>
                        <a:rPr kumimoji="1" lang="en-US" altLang="ja-JP" sz="1800" dirty="0"/>
                        <a:t>894.65</a:t>
                      </a:r>
                    </a:p>
                  </a:txBody>
                  <a:tcPr marL="68580" marR="68580" marT="34290" marB="34290"/>
                </a:tc>
                <a:tc>
                  <a:txBody>
                    <a:bodyPr/>
                    <a:lstStyle/>
                    <a:p>
                      <a:pPr algn="r"/>
                      <a:r>
                        <a:rPr kumimoji="1" lang="en-US" altLang="ja-JP" sz="1800" dirty="0"/>
                        <a:t>3.70</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831.89</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0.31</a:t>
                      </a:r>
                      <a:endParaRPr kumimoji="1" lang="ja-JP" altLang="en-US" sz="1800"/>
                    </a:p>
                  </a:txBody>
                  <a:tcPr marL="68580" marR="68580" marT="34290" marB="34290"/>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918955" y="1658834"/>
            <a:ext cx="7202456" cy="3188525"/>
          </a:xfrm>
        </p:spPr>
        <p:txBody>
          <a:bodyPr>
            <a:noAutofit/>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lang="ja-JP" altLang="en-US"/>
              <a:t>車両台数を減らした際の考察</a:t>
            </a:r>
            <a:endParaRPr lang="en-US" altLang="ja-JP" dirty="0"/>
          </a:p>
          <a:p>
            <a:endParaRPr lang="en-US" altLang="ja-JP" dirty="0"/>
          </a:p>
          <a:p>
            <a:pPr marL="0" indent="0">
              <a:buNone/>
            </a:pPr>
            <a:r>
              <a:rPr kumimoji="1" lang="ja-JP" altLang="en-US"/>
              <a:t>今後の研究計画</a:t>
            </a:r>
            <a:endParaRPr kumimoji="1" lang="en-US" altLang="ja-JP" dirty="0"/>
          </a:p>
          <a:p>
            <a:r>
              <a:rPr kumimoji="1" lang="ja-JP" altLang="en-US"/>
              <a:t>ヒューリスティックを用いた手法の提案</a:t>
            </a:r>
            <a:endParaRPr lang="en-US" altLang="ja-JP" dirty="0"/>
          </a:p>
          <a:p>
            <a:r>
              <a:rPr kumimoji="1" lang="ja-JP" altLang="en-US"/>
              <a:t>近傍操作の見直し</a:t>
            </a:r>
            <a:endParaRPr lang="en-US" altLang="ja-JP" dirty="0"/>
          </a:p>
          <a:p>
            <a:r>
              <a:rPr kumimoji="1" lang="ja-JP" altLang="en-US"/>
              <a:t>計算時間を減らす方法の提案</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2B914-E469-B044-B40D-9CD9E61CB9CC}"/>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AE331D98-A15E-414E-A78F-90DC41BE37B7}"/>
              </a:ext>
            </a:extLst>
          </p:cNvPr>
          <p:cNvSpPr>
            <a:spLocks noGrp="1"/>
          </p:cNvSpPr>
          <p:nvPr>
            <p:ph idx="1"/>
          </p:nvPr>
        </p:nvSpPr>
        <p:spPr>
          <a:xfrm>
            <a:off x="1128684" y="1326325"/>
            <a:ext cx="7302798" cy="4492584"/>
          </a:xfrm>
        </p:spPr>
        <p:txBody>
          <a:bodyPr>
            <a:normAutofit/>
          </a:bodyPr>
          <a:lstStyle/>
          <a:p>
            <a:pPr marL="0" indent="0">
              <a:buNone/>
            </a:pPr>
            <a:endParaRPr kumimoji="1" lang="en-US" altLang="ja-JP" dirty="0"/>
          </a:p>
          <a:p>
            <a:pPr marL="0" indent="0">
              <a:buNone/>
            </a:pPr>
            <a:endParaRPr lang="en-US" altLang="ja-JP" dirty="0"/>
          </a:p>
          <a:p>
            <a:r>
              <a:rPr lang="ja-JP" altLang="en-US"/>
              <a:t>利用者が場所や時間を指定する</a:t>
            </a:r>
            <a:endParaRPr lang="en-US" altLang="ja-JP" dirty="0"/>
          </a:p>
          <a:p>
            <a:r>
              <a:rPr lang="ja-JP" altLang="en-US"/>
              <a:t>複数の利用者が相乗りする</a:t>
            </a:r>
            <a:endParaRPr lang="en-US" altLang="ja-JP" dirty="0"/>
          </a:p>
          <a:p>
            <a:endParaRPr lang="en-US" altLang="ja-JP" dirty="0"/>
          </a:p>
          <a:p>
            <a:pPr marL="0" indent="0">
              <a:buNone/>
            </a:pPr>
            <a:r>
              <a:rPr lang="ja-JP" altLang="en-US"/>
              <a:t>近年、これらの特徴を持つ乗合タクシーやヘルスケアサービスの送迎などの需要が増加</a:t>
            </a:r>
            <a:endParaRPr lang="en-US" altLang="ja-JP" dirty="0"/>
          </a:p>
          <a:p>
            <a:pPr marL="0" indent="0">
              <a:buNone/>
            </a:pPr>
            <a:r>
              <a:rPr lang="ja-JP" altLang="en-US"/>
              <a:t>→</a:t>
            </a:r>
            <a:r>
              <a:rPr lang="en-US" altLang="ja-JP" dirty="0"/>
              <a:t> </a:t>
            </a:r>
            <a:r>
              <a:rPr lang="ja-JP" altLang="en-US"/>
              <a:t>これらのサービスにおいて最適なルートを求めることで、効率的にサービスを提供できる</a:t>
            </a:r>
            <a:endParaRPr lang="en-US" altLang="ja-JP" dirty="0"/>
          </a:p>
          <a:p>
            <a:pPr marL="0" indent="0">
              <a:buNone/>
            </a:pPr>
            <a:endParaRPr kumimoji="1" lang="en-US" altLang="ja-JP" sz="2200"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CE5D5E86-0673-AA45-ACD8-B10F5A666E25}"/>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pic>
        <p:nvPicPr>
          <p:cNvPr id="8" name="図 7">
            <a:extLst>
              <a:ext uri="{FF2B5EF4-FFF2-40B4-BE49-F238E27FC236}">
                <a16:creationId xmlns:a16="http://schemas.microsoft.com/office/drawing/2014/main" id="{1CC8A018-E318-3C41-B8D2-EB111B9FC5FC}"/>
              </a:ext>
            </a:extLst>
          </p:cNvPr>
          <p:cNvPicPr>
            <a:picLocks noChangeAspect="1"/>
          </p:cNvPicPr>
          <p:nvPr/>
        </p:nvPicPr>
        <p:blipFill>
          <a:blip r:embed="rId2"/>
          <a:stretch>
            <a:fillRect/>
          </a:stretch>
        </p:blipFill>
        <p:spPr>
          <a:xfrm>
            <a:off x="5306552" y="1861797"/>
            <a:ext cx="2123029" cy="1889496"/>
          </a:xfrm>
          <a:prstGeom prst="rect">
            <a:avLst/>
          </a:prstGeom>
        </p:spPr>
      </p:pic>
      <p:sp>
        <p:nvSpPr>
          <p:cNvPr id="10" name="円形吹き出し 9">
            <a:extLst>
              <a:ext uri="{FF2B5EF4-FFF2-40B4-BE49-F238E27FC236}">
                <a16:creationId xmlns:a16="http://schemas.microsoft.com/office/drawing/2014/main" id="{3F3B59CC-E16A-C84F-B489-FB7C19819785}"/>
              </a:ext>
            </a:extLst>
          </p:cNvPr>
          <p:cNvSpPr/>
          <p:nvPr/>
        </p:nvSpPr>
        <p:spPr>
          <a:xfrm>
            <a:off x="6674069" y="1030014"/>
            <a:ext cx="2203207" cy="1177479"/>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形吹き出し 13">
            <a:extLst>
              <a:ext uri="{FF2B5EF4-FFF2-40B4-BE49-F238E27FC236}">
                <a16:creationId xmlns:a16="http://schemas.microsoft.com/office/drawing/2014/main" id="{68DE013F-5A89-BD45-9FD6-523A5098EC86}"/>
              </a:ext>
            </a:extLst>
          </p:cNvPr>
          <p:cNvSpPr/>
          <p:nvPr/>
        </p:nvSpPr>
        <p:spPr>
          <a:xfrm flipH="1">
            <a:off x="3668110" y="1030014"/>
            <a:ext cx="2338409" cy="118305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7BB3F92-7504-404E-8946-9A4C4AFD49C1}"/>
              </a:ext>
            </a:extLst>
          </p:cNvPr>
          <p:cNvSpPr txBox="1"/>
          <p:nvPr/>
        </p:nvSpPr>
        <p:spPr>
          <a:xfrm>
            <a:off x="3825092" y="1353606"/>
            <a:ext cx="2253731" cy="584775"/>
          </a:xfrm>
          <a:prstGeom prst="rect">
            <a:avLst/>
          </a:prstGeom>
          <a:noFill/>
        </p:spPr>
        <p:txBody>
          <a:bodyPr wrap="square" rtlCol="0">
            <a:spAutoFit/>
          </a:bodyPr>
          <a:lstStyle/>
          <a:p>
            <a:r>
              <a:rPr kumimoji="1" lang="en-US" altLang="ja-JP" sz="1600" dirty="0"/>
              <a:t>1</a:t>
            </a:r>
            <a:r>
              <a:rPr kumimoji="1" lang="ja-JP" altLang="en-US" sz="1600"/>
              <a:t>時頃に家から会社</a:t>
            </a:r>
            <a:endParaRPr kumimoji="1" lang="en-US" altLang="ja-JP" sz="1600" dirty="0"/>
          </a:p>
          <a:p>
            <a:r>
              <a:rPr kumimoji="1" lang="ja-JP" altLang="en-US" sz="1600"/>
              <a:t>まで</a:t>
            </a:r>
            <a:r>
              <a:rPr lang="ja-JP" altLang="en-US" sz="1600"/>
              <a:t>送迎してほしい</a:t>
            </a:r>
            <a:endParaRPr kumimoji="1" lang="ja-JP" altLang="en-US" sz="1600"/>
          </a:p>
        </p:txBody>
      </p:sp>
      <p:sp>
        <p:nvSpPr>
          <p:cNvPr id="16" name="テキスト ボックス 15">
            <a:extLst>
              <a:ext uri="{FF2B5EF4-FFF2-40B4-BE49-F238E27FC236}">
                <a16:creationId xmlns:a16="http://schemas.microsoft.com/office/drawing/2014/main" id="{D09D6A54-9380-FB40-A8B8-9D62004BDCAD}"/>
              </a:ext>
            </a:extLst>
          </p:cNvPr>
          <p:cNvSpPr txBox="1"/>
          <p:nvPr/>
        </p:nvSpPr>
        <p:spPr>
          <a:xfrm>
            <a:off x="6746373" y="1301674"/>
            <a:ext cx="2164668" cy="584775"/>
          </a:xfrm>
          <a:prstGeom prst="rect">
            <a:avLst/>
          </a:prstGeom>
          <a:noFill/>
        </p:spPr>
        <p:txBody>
          <a:bodyPr wrap="square" rtlCol="0">
            <a:spAutoFit/>
          </a:bodyPr>
          <a:lstStyle/>
          <a:p>
            <a:r>
              <a:rPr lang="en-US" altLang="ja-JP" sz="1600" dirty="0"/>
              <a:t>1</a:t>
            </a:r>
            <a:r>
              <a:rPr lang="ja-JP" altLang="en-US" sz="1600"/>
              <a:t>時半頃に大学から駅まで送迎してほしい</a:t>
            </a:r>
            <a:endParaRPr kumimoji="1" lang="ja-JP" altLang="en-US" sz="1600"/>
          </a:p>
        </p:txBody>
      </p:sp>
    </p:spTree>
    <p:extLst>
      <p:ext uri="{BB962C8B-B14F-4D97-AF65-F5344CB8AC3E}">
        <p14:creationId xmlns:p14="http://schemas.microsoft.com/office/powerpoint/2010/main" val="335025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a:xfrm>
            <a:off x="749732" y="956172"/>
            <a:ext cx="7337364" cy="1049235"/>
          </a:xfrm>
        </p:spPr>
        <p:txBody>
          <a:bodyPr/>
          <a:lstStyle/>
          <a:p>
            <a:r>
              <a:rPr lang="en-US" altLang="ja-JP" dirty="0"/>
              <a:t>p</a:t>
            </a:r>
            <a:r>
              <a:rPr kumimoji="1" lang="en-US" altLang="ja-JP" dirty="0"/>
              <a:t>ickup and delivery problem (PDP)</a:t>
            </a:r>
            <a:endParaRPr kumimoji="1" lang="ja-JP" altLang="en-US"/>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749732" y="1752773"/>
            <a:ext cx="8168637" cy="4564900"/>
          </a:xfrm>
        </p:spPr>
        <p:txBody>
          <a:bodyPr>
            <a:normAutofit fontScale="55000" lnSpcReduction="20000"/>
          </a:bodyPr>
          <a:lstStyle/>
          <a:p>
            <a:pPr marL="0" indent="0">
              <a:buNone/>
            </a:pPr>
            <a:r>
              <a:rPr lang="ja-JP" altLang="en-US" sz="4000"/>
              <a:t>入力</a:t>
            </a:r>
            <a:r>
              <a:rPr lang="en-US" altLang="ja-JP" sz="4000" dirty="0"/>
              <a:t>: </a:t>
            </a:r>
            <a:r>
              <a:rPr lang="ja-JP" altLang="en-US" sz="4000"/>
              <a:t>リクエスト</a:t>
            </a:r>
            <a:r>
              <a:rPr lang="en-US" altLang="ja-JP" sz="4000" dirty="0"/>
              <a:t>(</a:t>
            </a:r>
            <a:r>
              <a:rPr lang="ja-JP" altLang="en-US" sz="4000"/>
              <a:t>集荷、配達のペア</a:t>
            </a:r>
            <a:r>
              <a:rPr lang="en-US" altLang="ja-JP" sz="4000" dirty="0"/>
              <a:t>)</a:t>
            </a:r>
            <a:r>
              <a:rPr lang="ja-JP" altLang="en-US" sz="4000"/>
              <a:t>の集合、車両数、など</a:t>
            </a:r>
            <a:endParaRPr lang="en-US" altLang="ja-JP" sz="4000" dirty="0"/>
          </a:p>
          <a:p>
            <a:pPr marL="0" indent="0">
              <a:buNone/>
            </a:pPr>
            <a:endParaRPr lang="en-US" altLang="ja-JP" sz="4000" dirty="0"/>
          </a:p>
          <a:p>
            <a:pPr marL="0" indent="0">
              <a:buNone/>
            </a:pPr>
            <a:r>
              <a:rPr lang="ja-JP" altLang="en-US" sz="4000"/>
              <a:t>制約</a:t>
            </a:r>
            <a:endParaRPr lang="en-US" altLang="ja-JP" sz="4000" dirty="0"/>
          </a:p>
          <a:p>
            <a:r>
              <a:rPr lang="ja-JP" altLang="en-US" sz="3600"/>
              <a:t>リクエスト全てをこなす。</a:t>
            </a:r>
            <a:endParaRPr lang="en-US" altLang="ja-JP" sz="3600" dirty="0"/>
          </a:p>
          <a:p>
            <a:r>
              <a:rPr lang="ja-JP" altLang="en-US" sz="3600"/>
              <a:t>各車両はデポから出発し、デポに帰る。</a:t>
            </a:r>
            <a:endParaRPr lang="en-US" altLang="ja-JP" sz="3600" dirty="0"/>
          </a:p>
          <a:p>
            <a:r>
              <a:rPr lang="ja-JP" altLang="en-US" sz="3600"/>
              <a:t>リクエストのペアである集荷点と配達点は、同じ車両が訪問する。</a:t>
            </a:r>
            <a:endParaRPr lang="en-US" altLang="ja-JP" sz="3600" dirty="0"/>
          </a:p>
          <a:p>
            <a:pPr marL="0" indent="0">
              <a:buNone/>
            </a:pPr>
            <a:r>
              <a:rPr lang="ja-JP" altLang="en-US" sz="3600"/>
              <a:t>目的</a:t>
            </a:r>
            <a:endParaRPr lang="en-US" altLang="ja-JP" sz="3600" dirty="0"/>
          </a:p>
          <a:p>
            <a:pPr marL="0" indent="0">
              <a:buNone/>
            </a:pPr>
            <a:r>
              <a:rPr lang="ja-JP" altLang="en-US" sz="3600"/>
              <a:t>これらの制約を満たし、総コストを最小化</a:t>
            </a:r>
            <a:endParaRPr lang="en-US" altLang="ja-JP" sz="3600" dirty="0"/>
          </a:p>
          <a:p>
            <a:pPr marL="0" indent="0">
              <a:buNone/>
            </a:pPr>
            <a:endParaRPr lang="en-US" altLang="ja-JP" sz="3300" dirty="0"/>
          </a:p>
          <a:p>
            <a:pPr marL="0" indent="0">
              <a:buNone/>
            </a:pPr>
            <a:r>
              <a:rPr lang="ja-JP" altLang="en-US" sz="3600"/>
              <a:t>その他の制約として、時間枠制約や車両の容量制約がよく扱われる。</a:t>
            </a:r>
            <a:endParaRPr lang="en-US" altLang="ja-JP" sz="3600"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1626920"/>
            <a:ext cx="8130043" cy="4595750"/>
          </a:xfrm>
        </p:spPr>
        <p:txBody>
          <a:bodyPr>
            <a:normAutofit fontScale="92500" lnSpcReduction="10000"/>
          </a:bodyPr>
          <a:lstStyle/>
          <a:p>
            <a:r>
              <a:rPr lang="ja-JP" altLang="en-US" sz="2200"/>
              <a:t>乗合タクシー問題</a:t>
            </a:r>
            <a:r>
              <a:rPr lang="en-US" altLang="ja-JP" sz="2200" dirty="0"/>
              <a:t>(dial-a-ride problem, DARP)</a:t>
            </a:r>
            <a:r>
              <a:rPr lang="ja-JP" altLang="en-US" sz="2200"/>
              <a:t>は、</a:t>
            </a:r>
            <a:r>
              <a:rPr lang="en-US" altLang="ja-JP" sz="2200" dirty="0"/>
              <a:t>PDP</a:t>
            </a:r>
            <a:r>
              <a:rPr lang="ja-JP" altLang="en-US" sz="2200"/>
              <a:t>を人の輸送に特化した問題</a:t>
            </a:r>
            <a:endParaRPr lang="en-US" altLang="ja-JP" sz="2200" dirty="0"/>
          </a:p>
          <a:p>
            <a:r>
              <a:rPr lang="ja-JP" altLang="en-US" sz="2200"/>
              <a:t>人を輸送するため、車両に乗っている時間が長すぎたりすると　　　　　　利用者の不満がたまる</a:t>
            </a:r>
            <a:endParaRPr lang="en-US" altLang="ja-JP" sz="2200" dirty="0"/>
          </a:p>
          <a:p>
            <a:pPr marL="0" indent="0">
              <a:buNone/>
            </a:pPr>
            <a:r>
              <a:rPr lang="en-US" altLang="ja-JP" sz="1800" dirty="0"/>
              <a:t>    </a:t>
            </a:r>
            <a:r>
              <a:rPr lang="ja-JP" altLang="en-US" sz="2200"/>
              <a:t>→</a:t>
            </a:r>
            <a:r>
              <a:rPr lang="en-US" altLang="ja-JP" sz="2200" dirty="0"/>
              <a:t> </a:t>
            </a:r>
            <a:r>
              <a:rPr lang="ja-JP" altLang="en-US" sz="2200"/>
              <a:t>利用者の不満度を考慮する必要がある</a:t>
            </a:r>
            <a:r>
              <a:rPr lang="ja-JP" altLang="en-US" sz="1800"/>
              <a:t>。</a:t>
            </a:r>
            <a:endParaRPr lang="en-US" altLang="ja-JP" sz="1800" dirty="0"/>
          </a:p>
          <a:p>
            <a:pPr marL="0" indent="0">
              <a:buNone/>
            </a:pPr>
            <a:endParaRPr lang="en-US" altLang="ja-JP"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a:t>
            </a:r>
            <a:r>
              <a:rPr lang="ja-JP" altLang="en-US" sz="2200" b="1"/>
              <a:t>ソフト制約</a:t>
            </a:r>
            <a:r>
              <a:rPr lang="ja-JP" altLang="en-US" sz="2200"/>
              <a:t>にする。これを時間枠及び乗車時間ペナルティ付き乗合タクシー問題として新たに定義する。</a:t>
            </a:r>
            <a:endParaRPr lang="en-US" altLang="ja-JP" sz="22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927071" y="1480789"/>
            <a:ext cx="7302529" cy="4646879"/>
          </a:xfrm>
        </p:spPr>
        <p:txBody>
          <a:bodyPr>
            <a:normAutofit fontScale="77500" lnSpcReduction="20000"/>
          </a:bodyPr>
          <a:lstStyle/>
          <a:p>
            <a:pPr marL="0" indent="0">
              <a:buNone/>
            </a:pPr>
            <a:r>
              <a:rPr lang="ja-JP" altLang="en-US" sz="2600"/>
              <a:t>乗降時刻と</a:t>
            </a:r>
            <a:r>
              <a:rPr kumimoji="1" lang="ja-JP" altLang="en-US" sz="2600"/>
              <a:t>乗車時間</a:t>
            </a:r>
            <a:r>
              <a:rPr kumimoji="1" lang="ja-JP" altLang="en-US" sz="2600" dirty="0"/>
              <a:t>を以下のような連続区分線形凸</a:t>
            </a:r>
            <a:r>
              <a:rPr kumimoji="1" lang="ja-JP" altLang="en-US" sz="2600"/>
              <a:t>関数の</a:t>
            </a:r>
            <a:endParaRPr kumimoji="1" lang="en-US" altLang="ja-JP" sz="2600" dirty="0"/>
          </a:p>
          <a:p>
            <a:pPr marL="0" indent="0">
              <a:buNone/>
            </a:pPr>
            <a:r>
              <a:rPr kumimoji="1" lang="ja-JP" altLang="en-US" sz="2600"/>
              <a:t>ペナルティ関数で与える</a:t>
            </a:r>
            <a:r>
              <a:rPr kumimoji="1" lang="ja-JP" altLang="en-US" sz="2600" dirty="0"/>
              <a:t>。</a:t>
            </a:r>
            <a:endParaRPr kumimoji="1" lang="en-US" altLang="ja-JP" sz="2600"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乗車</a:t>
            </a:r>
            <a:r>
              <a:rPr kumimoji="1" lang="ja-JP" altLang="en-US" dirty="0"/>
              <a:t>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sz="2600"/>
              <a:t>この</a:t>
            </a:r>
            <a:r>
              <a:rPr lang="ja-JP" altLang="en-US" sz="2600" dirty="0"/>
              <a:t>ように制約を与えることで、</a:t>
            </a:r>
            <a:r>
              <a:rPr lang="en-US" altLang="ja-JP" sz="2600" dirty="0"/>
              <a:t>  </a:t>
            </a:r>
            <a:r>
              <a:rPr lang="ja-JP" altLang="en-US" sz="2600" dirty="0"/>
              <a:t>少しの遅延は許容したりすることが可能になる。</a:t>
            </a:r>
          </a:p>
          <a:p>
            <a:pPr marL="0" indent="0">
              <a:buNone/>
            </a:pPr>
            <a:r>
              <a:rPr lang="ja-JP" altLang="en-US" sz="2600" dirty="0"/>
              <a:t>また、乗車時間に応じてペナルティがかかるので、不満度を柔軟に表現できる。</a:t>
            </a:r>
            <a:endParaRPr lang="en-US" altLang="ja-JP" sz="2600" dirty="0"/>
          </a:p>
          <a:p>
            <a:pPr marL="0" indent="0">
              <a:buNone/>
            </a:pPr>
            <a:r>
              <a:rPr lang="ja-JP" altLang="en-US" sz="2600" dirty="0"/>
              <a:t>ソフト制約とすることで、</a:t>
            </a:r>
            <a:r>
              <a:rPr lang="en-US" altLang="ja-JP" sz="2600" dirty="0"/>
              <a:t>DARP</a:t>
            </a:r>
            <a:r>
              <a:rPr lang="ja-JP" altLang="en-US" sz="2600" dirty="0"/>
              <a:t>をより</a:t>
            </a:r>
            <a:r>
              <a:rPr lang="ja-JP" altLang="en-US" sz="2600"/>
              <a:t>汎用的にできる</a:t>
            </a:r>
            <a:r>
              <a:rPr lang="ja-JP" altLang="en-US" sz="2600" dirty="0"/>
              <a:t>。</a:t>
            </a:r>
            <a:r>
              <a:rPr lang="en-US" altLang="ja-JP" sz="2600" dirty="0"/>
              <a:t>                     </a:t>
            </a:r>
            <a:endParaRPr lang="ja-JP" altLang="en-US" sz="2600" dirty="0"/>
          </a:p>
        </p:txBody>
      </p:sp>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2"/>
          <a:stretch>
            <a:fillRect/>
          </a:stretch>
        </p:blipFill>
        <p:spPr>
          <a:xfrm>
            <a:off x="1262389" y="2593423"/>
            <a:ext cx="3066488" cy="1444187"/>
          </a:xfrm>
          <a:prstGeom prst="rect">
            <a:avLst/>
          </a:prstGeom>
        </p:spPr>
      </p:pic>
      <p:pic>
        <p:nvPicPr>
          <p:cNvPr id="6" name="図 5">
            <a:extLst>
              <a:ext uri="{FF2B5EF4-FFF2-40B4-BE49-F238E27FC236}">
                <a16:creationId xmlns:a16="http://schemas.microsoft.com/office/drawing/2014/main" id="{6B96F33C-F87F-7F48-BB14-54943F7FE44F}"/>
              </a:ext>
            </a:extLst>
          </p:cNvPr>
          <p:cNvPicPr>
            <a:picLocks noChangeAspect="1"/>
          </p:cNvPicPr>
          <p:nvPr/>
        </p:nvPicPr>
        <p:blipFill>
          <a:blip r:embed="rId3"/>
          <a:stretch>
            <a:fillRect/>
          </a:stretch>
        </p:blipFill>
        <p:spPr>
          <a:xfrm>
            <a:off x="4757625" y="2593423"/>
            <a:ext cx="3114325" cy="1444187"/>
          </a:xfrm>
          <a:prstGeom prst="rect">
            <a:avLst/>
          </a:prstGeom>
        </p:spPr>
      </p:pic>
    </p:spTree>
    <p:extLst>
      <p:ext uri="{BB962C8B-B14F-4D97-AF65-F5344CB8AC3E}">
        <p14:creationId xmlns:p14="http://schemas.microsoft.com/office/powerpoint/2010/main" val="123873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807523" y="1480789"/>
            <a:ext cx="8134596" cy="4682505"/>
          </a:xfrm>
        </p:spPr>
        <p:txBody>
          <a:bodyPr>
            <a:normAutofit fontScale="85000" lnSpcReduction="10000"/>
          </a:bodyPr>
          <a:lstStyle/>
          <a:p>
            <a:pPr marL="0" indent="0">
              <a:buNone/>
            </a:pPr>
            <a:r>
              <a:rPr lang="ja-JP" altLang="en-US" sz="2100"/>
              <a:t>入力</a:t>
            </a:r>
            <a:endParaRPr lang="en-US" altLang="ja-JP" sz="2100" dirty="0"/>
          </a:p>
          <a:p>
            <a:r>
              <a:rPr lang="ja-JP" altLang="en-US"/>
              <a:t>デポ、乗車地点、降車地点を頂点とした完全有向グラフ</a:t>
            </a:r>
            <a:endParaRPr lang="en-US" altLang="ja-JP" dirty="0"/>
          </a:p>
          <a:p>
            <a:r>
              <a:rPr lang="ja-JP" altLang="en-US"/>
              <a:t>車両数、車両容量</a:t>
            </a:r>
            <a:r>
              <a:rPr lang="en-US" altLang="ja-JP" dirty="0"/>
              <a:t>(</a:t>
            </a:r>
            <a:r>
              <a:rPr lang="ja-JP" altLang="en-US"/>
              <a:t>最大乗車人数</a:t>
            </a:r>
            <a:r>
              <a:rPr lang="en-US" altLang="ja-JP" dirty="0"/>
              <a:t>)</a:t>
            </a:r>
          </a:p>
          <a:p>
            <a:r>
              <a:rPr lang="ja-JP" altLang="en-US"/>
              <a:t>各リクエストに対して</a:t>
            </a:r>
            <a:r>
              <a:rPr lang="en-US" altLang="ja-JP" dirty="0"/>
              <a:t>:</a:t>
            </a:r>
            <a:r>
              <a:rPr lang="ja-JP" altLang="en-US"/>
              <a:t> 乗降時刻、乗車時間に対するペナルティ関数、乗車人数</a:t>
            </a:r>
            <a:endParaRPr lang="en-US" altLang="ja-JP" dirty="0"/>
          </a:p>
          <a:p>
            <a:pPr marL="0" indent="0">
              <a:buNone/>
            </a:pPr>
            <a:r>
              <a:rPr lang="ja-JP" altLang="en-US" sz="2100"/>
              <a:t>出力</a:t>
            </a:r>
            <a:endParaRPr lang="en-US" altLang="ja-JP" sz="21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100"/>
              <a:t>制約</a:t>
            </a:r>
            <a:endParaRPr lang="en-US" altLang="ja-JP" sz="21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車両容量制約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835826" y="1793824"/>
                <a:ext cx="7885532" cy="4108211"/>
              </a:xfrm>
            </p:spPr>
            <p:txBody>
              <a:bodyPr>
                <a:normAutofit fontScale="70000" lnSpcReduction="20000"/>
              </a:bodyPr>
              <a:lstStyle/>
              <a:p>
                <a:pPr marL="0" indent="0">
                  <a:buNone/>
                </a:pPr>
                <a:r>
                  <a:rPr lang="en-US" altLang="ja-JP" dirty="0"/>
                  <a:t> </a:t>
                </a:r>
                <a:r>
                  <a:rPr kumimoji="1" lang="ja-JP" altLang="en-US" sz="2900"/>
                  <a:t>ルートを</a:t>
                </a:r>
                <a14:m>
                  <m:oMath xmlns:m="http://schemas.openxmlformats.org/officeDocument/2006/math">
                    <m:r>
                      <a:rPr kumimoji="1" lang="ja-JP" altLang="en-US" sz="2900" i="1" smtClean="0">
                        <a:latin typeface="Cambria Math" panose="02040503050406030204" pitchFamily="18" charset="0"/>
                      </a:rPr>
                      <m:t>𝜎</m:t>
                    </m:r>
                  </m:oMath>
                </a14:m>
                <a:r>
                  <a:rPr kumimoji="1" lang="ja-JP" altLang="en-US" sz="2900"/>
                  <a:t>と</a:t>
                </a:r>
                <a:r>
                  <a:rPr lang="ja-JP" altLang="en-US" sz="2900"/>
                  <a:t>する</a:t>
                </a:r>
                <a:endParaRPr lang="en-US" altLang="ja-JP" sz="2900" dirty="0"/>
              </a:p>
              <a:p>
                <a:pPr marL="0" indent="0">
                  <a:buNone/>
                </a:pPr>
                <a:r>
                  <a:rPr kumimoji="1" lang="ja-JP" altLang="en-US" sz="2900"/>
                  <a:t>ルートの総距離を</a:t>
                </a:r>
                <a14:m>
                  <m:oMath xmlns:m="http://schemas.openxmlformats.org/officeDocument/2006/math">
                    <m:r>
                      <a:rPr kumimoji="1" lang="en-US" altLang="ja-JP" sz="2900" b="0" i="1" smtClean="0">
                        <a:latin typeface="Cambria Math" panose="02040503050406030204" pitchFamily="18" charset="0"/>
                      </a:rPr>
                      <m:t>𝑑</m:t>
                    </m:r>
                    <m:d>
                      <m:dPr>
                        <m:ctrlPr>
                          <a:rPr kumimoji="1" lang="en-US" altLang="ja-JP" sz="2900" b="0" i="1" smtClean="0">
                            <a:latin typeface="Cambria Math" panose="02040503050406030204" pitchFamily="18" charset="0"/>
                          </a:rPr>
                        </m:ctrlPr>
                      </m:dPr>
                      <m:e>
                        <m:r>
                          <a:rPr kumimoji="1" lang="en-US" altLang="ja-JP" sz="2900" b="0" i="1" smtClean="0">
                            <a:latin typeface="Cambria Math" panose="02040503050406030204" pitchFamily="18" charset="0"/>
                            <a:ea typeface="Cambria Math" panose="02040503050406030204" pitchFamily="18" charset="0"/>
                          </a:rPr>
                          <m:t>𝜎</m:t>
                        </m:r>
                      </m:e>
                    </m:d>
                  </m:oMath>
                </a14:m>
                <a:r>
                  <a:rPr kumimoji="1" lang="ja-JP" altLang="en-US" sz="2900" dirty="0"/>
                  <a:t>とする。</a:t>
                </a:r>
                <a:endParaRPr kumimoji="1" lang="en-US" altLang="ja-JP" sz="2900" dirty="0"/>
              </a:p>
              <a:p>
                <a:pPr marL="0" indent="0">
                  <a:buNone/>
                </a:pPr>
                <a:r>
                  <a:rPr lang="ja-JP" altLang="en-US" sz="2900"/>
                  <a:t>ルート</a:t>
                </a:r>
                <a14:m>
                  <m:oMath xmlns:m="http://schemas.openxmlformats.org/officeDocument/2006/math">
                    <m:r>
                      <a:rPr lang="ja-JP" altLang="en-US" sz="2900" i="1" smtClean="0">
                        <a:latin typeface="Cambria Math" panose="02040503050406030204" pitchFamily="18" charset="0"/>
                      </a:rPr>
                      <m:t>𝜎</m:t>
                    </m:r>
                  </m:oMath>
                </a14:m>
                <a:r>
                  <a:rPr lang="ja-JP" altLang="en-US" sz="2900"/>
                  <a:t>に対する利用者の不満度を</a:t>
                </a:r>
                <a14:m>
                  <m:oMath xmlns:m="http://schemas.openxmlformats.org/officeDocument/2006/math">
                    <m:r>
                      <a:rPr lang="en-US" altLang="ja-JP" sz="2900" b="0" i="1" smtClean="0">
                        <a:latin typeface="Cambria Math" panose="02040503050406030204" pitchFamily="18" charset="0"/>
                      </a:rPr>
                      <m:t>𝑡</m:t>
                    </m:r>
                    <m:d>
                      <m:dPr>
                        <m:ctrlPr>
                          <a:rPr lang="en-US" altLang="ja-JP" sz="2900" b="0" i="1" smtClean="0">
                            <a:latin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oMath>
                </a14:m>
                <a:r>
                  <a:rPr lang="ja-JP" altLang="en-US" sz="2900" dirty="0"/>
                  <a:t>と</a:t>
                </a:r>
                <a:r>
                  <a:rPr lang="ja-JP" altLang="en-US" sz="2900"/>
                  <a:t>して、以下に定義する。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600" b="0" i="1" smtClean="0">
                          <a:latin typeface="Cambria Math" panose="02040503050406030204" pitchFamily="18" charset="0"/>
                        </a:rPr>
                        <m:t>𝑡</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ea typeface="Cambria Math" panose="02040503050406030204" pitchFamily="18" charset="0"/>
                            </a:rPr>
                            <m:t>𝜎</m:t>
                          </m:r>
                        </m:e>
                      </m:d>
                      <m:r>
                        <a:rPr lang="en-US" altLang="ja-JP" sz="2600" b="0" i="1" smtClean="0">
                          <a:latin typeface="Cambria Math" panose="02040503050406030204" pitchFamily="18" charset="0"/>
                          <a:ea typeface="Cambria Math" panose="02040503050406030204" pitchFamily="18" charset="0"/>
                        </a:rPr>
                        <m:t>=</m:t>
                      </m:r>
                      <m:nary>
                        <m:naryPr>
                          <m:chr m:val="∑"/>
                          <m:supHide m:val="on"/>
                          <m:ctrlPr>
                            <a:rPr lang="en-US" altLang="ja-JP" sz="2600" b="0" i="1" smtClean="0">
                              <a:latin typeface="Cambria Math" panose="02040503050406030204" pitchFamily="18" charset="0"/>
                              <a:ea typeface="Cambria Math" panose="02040503050406030204" pitchFamily="18" charset="0"/>
                            </a:rPr>
                          </m:ctrlPr>
                        </m:naryPr>
                        <m:sub>
                          <m:r>
                            <m:rPr>
                              <m:brk m:alnAt="7"/>
                            </m:rP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 ∈</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𝐼</m:t>
                              </m:r>
                            </m:e>
                            <m:sub>
                              <m:r>
                                <a:rPr lang="en-US" altLang="ja-JP" sz="2600" b="0" i="1" smtClean="0">
                                  <a:latin typeface="Cambria Math" panose="02040503050406030204" pitchFamily="18" charset="0"/>
                                  <a:ea typeface="Cambria Math" panose="02040503050406030204" pitchFamily="18" charset="0"/>
                                </a:rPr>
                                <m:t>𝜎</m:t>
                              </m:r>
                            </m:sub>
                          </m:sSub>
                        </m:sub>
                        <m:sup/>
                        <m:e>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e>
                          </m:d>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Sub>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e>
                      </m:nary>
                    </m:oMath>
                  </m:oMathPara>
                </a14:m>
                <a:endParaRPr lang="en-US" altLang="ja-JP" sz="2600" dirty="0"/>
              </a:p>
              <a:p>
                <a:pPr marL="0" indent="0">
                  <a:buNone/>
                </a:pPr>
                <a14:m>
                  <m:oMathPara xmlns:m="http://schemas.openxmlformats.org/officeDocument/2006/math">
                    <m:oMathParaPr>
                      <m:jc m:val="centerGroup"/>
                    </m:oMathParaPr>
                    <m:oMath xmlns:m="http://schemas.openxmlformats.org/officeDocument/2006/math">
                      <m:d>
                        <m:dPr>
                          <m:ctrlPr>
                            <a:rPr lang="en-US" altLang="ja-JP" sz="2600" i="1" smtClean="0">
                              <a:latin typeface="Cambria Math" panose="02040503050406030204" pitchFamily="18" charset="0"/>
                            </a:rPr>
                          </m:ctrlPr>
                        </m:dPr>
                        <m:e>
                          <m:f>
                            <m:fPr>
                              <m:type m:val="noBar"/>
                              <m:ctrlPr>
                                <a:rPr lang="en-US" altLang="ja-JP" sz="2600" i="1" smtClean="0">
                                  <a:latin typeface="Cambria Math" panose="02040503050406030204" pitchFamily="18" charset="0"/>
                                </a:rPr>
                              </m:ctrlPr>
                            </m:fPr>
                            <m:num>
                              <m:sSub>
                                <m:sSubPr>
                                  <m:ctrlPr>
                                    <a:rPr lang="en-US" altLang="ja-JP" sz="2600" i="1" dirty="0" smtClean="0">
                                      <a:latin typeface="Cambria Math" panose="02040503050406030204" pitchFamily="18" charset="0"/>
                                    </a:rPr>
                                  </m:ctrlPr>
                                </m:sSubPr>
                                <m:e>
                                  <m:r>
                                    <a:rPr lang="en-US" altLang="ja-JP" sz="260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en-US" altLang="ja-JP" sz="2600" b="0" i="1" dirty="0" smtClean="0">
                                  <a:latin typeface="Cambria Math" panose="02040503050406030204" pitchFamily="18" charset="0"/>
                                </a:rPr>
                                <m:t>𝑖</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乗車時刻</m:t>
                              </m:r>
                              <m:r>
                                <a:rPr lang="en-US" altLang="ja-JP" sz="2600" b="0" i="1" dirty="0" smtClean="0">
                                  <a:latin typeface="Cambria Math" panose="02040503050406030204" pitchFamily="18" charset="0"/>
                                </a:rPr>
                                <m:t>,</m:t>
                              </m:r>
                              <m:sSub>
                                <m:sSubPr>
                                  <m:ctrlPr>
                                    <a:rPr lang="en-US" altLang="ja-JP" sz="2600" b="0" i="1" dirty="0" smtClean="0">
                                      <a:latin typeface="Cambria Math" panose="02040503050406030204" pitchFamily="18" charset="0"/>
                                    </a:rPr>
                                  </m:ctrlPr>
                                </m:sSubPr>
                                <m:e>
                                  <m:r>
                                    <a:rPr lang="en-US" altLang="ja-JP" sz="2600" b="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降車</m:t>
                              </m:r>
                              <m:r>
                                <a:rPr lang="ja-JP" altLang="en-US" sz="2600" i="1" dirty="0">
                                  <a:latin typeface="Cambria Math" panose="02040503050406030204" pitchFamily="18" charset="0"/>
                                </a:rPr>
                                <m:t>時刻</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数</m:t>
                              </m:r>
                              <m:r>
                                <a:rPr lang="en-US" altLang="ja-JP" sz="2600" i="1" dirty="0" smtClean="0">
                                  <a:latin typeface="Cambria Math" panose="02040503050406030204" pitchFamily="18" charset="0"/>
                                </a:rPr>
                                <m:t> </m:t>
                              </m:r>
                            </m:num>
                            <m:den>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
                                <m:sSubPr>
                                  <m:ctrlPr>
                                    <a:rPr lang="en-US" altLang="ja-JP" sz="2600" i="1">
                                      <a:latin typeface="Cambria Math" panose="02040503050406030204" pitchFamily="18" charset="0"/>
                                      <a:ea typeface="Cambria Math" panose="02040503050406030204" pitchFamily="18" charset="0"/>
                                    </a:rPr>
                                  </m:ctrlPr>
                                </m:sSub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Sub>
                              <m:r>
                                <m:rPr>
                                  <m:nor/>
                                </m:rPr>
                                <a:rPr lang="ja-JP" altLang="en-US" sz="2600">
                                  <a:ea typeface="Cambria Math" panose="02040503050406030204" pitchFamily="18" charset="0"/>
                                </a:rPr>
                                <m:t>はそれぞれ乗車時刻、降車時刻、乗車時間のペナルティ関数</m:t>
                              </m:r>
                            </m:den>
                          </m:f>
                        </m:e>
                      </m:d>
                    </m:oMath>
                  </m:oMathPara>
                </a14:m>
                <a:endParaRPr lang="en-US" altLang="ja-JP" sz="2600" dirty="0">
                  <a:ea typeface="Cambria Math" panose="02040503050406030204" pitchFamily="18" charset="0"/>
                </a:endParaRPr>
              </a:p>
              <a:p>
                <a:pPr marL="0" indent="0">
                  <a:buNone/>
                </a:pPr>
                <a:r>
                  <a:rPr lang="ja-JP" altLang="en-US" sz="2900"/>
                  <a:t>このとき、目的関数を</a:t>
                </a:r>
                <a14:m>
                  <m:oMath xmlns:m="http://schemas.openxmlformats.org/officeDocument/2006/math">
                    <m:r>
                      <a:rPr lang="ja-JP" altLang="en-US" sz="2900" i="1" smtClean="0">
                        <a:latin typeface="Cambria Math" panose="02040503050406030204" pitchFamily="18" charset="0"/>
                      </a:rPr>
                      <m:t>𝛼</m:t>
                    </m:r>
                    <m:r>
                      <a:rPr lang="en-US" altLang="ja-JP" sz="2900" b="0" i="1" smtClean="0">
                        <a:latin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oMath>
                </a14:m>
                <a:r>
                  <a:rPr lang="ja-JP" altLang="en-US" sz="2900"/>
                  <a:t>を定数とする以下の重み付き和とする。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900" i="1" smtClean="0">
                          <a:latin typeface="Cambria Math" panose="02040503050406030204" pitchFamily="18" charset="0"/>
                          <a:ea typeface="Cambria Math" panose="02040503050406030204" pitchFamily="18" charset="0"/>
                        </a:rPr>
                        <m:t>𝛼</m:t>
                      </m:r>
                      <m:r>
                        <a:rPr lang="en-US" altLang="ja-JP" sz="2900" b="0" i="1" smtClean="0">
                          <a:latin typeface="Cambria Math" panose="02040503050406030204" pitchFamily="18" charset="0"/>
                          <a:ea typeface="Cambria Math" panose="02040503050406030204" pitchFamily="18" charset="0"/>
                        </a:rPr>
                        <m:t>𝑑</m:t>
                      </m:r>
                      <m:d>
                        <m:dPr>
                          <m:ctrlPr>
                            <a:rPr lang="en-US" altLang="ja-JP" sz="2900" b="0" i="1" smtClean="0">
                              <a:latin typeface="Cambria Math" panose="02040503050406030204" pitchFamily="18" charset="0"/>
                              <a:ea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r>
                        <a:rPr lang="en-US" altLang="ja-JP" sz="2900" b="0" i="1" smtClean="0">
                          <a:latin typeface="Cambria Math" panose="02040503050406030204" pitchFamily="18" charset="0"/>
                          <a:ea typeface="Cambria Math" panose="02040503050406030204" pitchFamily="18" charset="0"/>
                        </a:rPr>
                        <m:t>𝑡</m:t>
                      </m:r>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𝜎</m:t>
                      </m:r>
                      <m:r>
                        <a:rPr lang="en-US" altLang="ja-JP" sz="2900" b="0" i="1" smtClean="0">
                          <a:latin typeface="Cambria Math" panose="02040503050406030204" pitchFamily="18" charset="0"/>
                          <a:ea typeface="Cambria Math" panose="02040503050406030204" pitchFamily="18" charset="0"/>
                        </a:rPr>
                        <m:t>)</m:t>
                      </m:r>
                    </m:oMath>
                  </m:oMathPara>
                </a14:m>
                <a:endParaRPr lang="en-US" altLang="ja-JP" sz="2900" dirty="0"/>
              </a:p>
              <a:p>
                <a:pPr marL="0" indent="0">
                  <a:buNone/>
                </a:pPr>
                <a:endParaRPr lang="en-US" altLang="ja-JP" sz="2600"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835826" y="1793824"/>
                <a:ext cx="7885532" cy="4108211"/>
              </a:xfrm>
              <a:blipFill>
                <a:blip r:embed="rId2"/>
                <a:stretch>
                  <a:fillRect l="-804" t="-3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fontScale="92500"/>
          </a:bodyPr>
          <a:lstStyle/>
          <a:p>
            <a:r>
              <a:rPr lang="ja-JP" altLang="en-US" sz="2400"/>
              <a:t>初期解の生成</a:t>
            </a:r>
            <a:endParaRPr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a:t>
            </a:r>
            <a:endParaRPr lang="en-US" altLang="ja-JP" sz="2400" dirty="0"/>
          </a:p>
          <a:p>
            <a:endParaRPr lang="en-US" altLang="ja-JP" sz="2400" dirty="0"/>
          </a:p>
          <a:p>
            <a:pPr marL="0" indent="0">
              <a:buNone/>
            </a:pPr>
            <a:r>
              <a:rPr lang="ja-JP" altLang="en-US" sz="2400"/>
              <a:t>先行研究のインスタンスに修正を加えて計算実験を行う</a:t>
            </a:r>
            <a:r>
              <a:rPr lang="ja-JP" altLang="en-US" sz="1800"/>
              <a:t>。</a:t>
            </a:r>
            <a:endParaRPr lang="en-US" altLang="ja-JP" sz="18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3368</TotalTime>
  <Words>1314</Words>
  <Application>Microsoft Macintosh PowerPoint</Application>
  <PresentationFormat>画面に合わせる (4:3)</PresentationFormat>
  <Paragraphs>471</Paragraphs>
  <Slides>24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游ゴシック</vt:lpstr>
      <vt:lpstr>游ゴシック Light</vt:lpstr>
      <vt:lpstr>Arial</vt:lpstr>
      <vt:lpstr>Cambria Math</vt:lpstr>
      <vt:lpstr>Century Gothic</vt:lpstr>
      <vt:lpstr>ギャラリー</vt:lpstr>
      <vt:lpstr>時間枠及び乗車時間ペナルティ付き 乗合タクシー問題に対する局所探索法</vt:lpstr>
      <vt:lpstr>目次</vt:lpstr>
      <vt:lpstr>研究背景</vt:lpstr>
      <vt:lpstr>pickup and delivery problem (PDP)</vt:lpstr>
      <vt:lpstr>乗合タクシー問題</vt:lpstr>
      <vt:lpstr>ソフトな時間枠と乗車時間制約</vt:lpstr>
      <vt:lpstr>問題定義</vt:lpstr>
      <vt:lpstr>目的関数</vt:lpstr>
      <vt:lpstr>提案手法</vt:lpstr>
      <vt:lpstr>初期解生成</vt:lpstr>
      <vt:lpstr>初期解生成</vt:lpstr>
      <vt:lpstr>局所探索法</vt:lpstr>
      <vt:lpstr>局所探索法の流れ</vt:lpstr>
      <vt:lpstr>制限の緩和</vt:lpstr>
      <vt:lpstr>評価関数 </vt:lpstr>
      <vt:lpstr>最適なサービス時刻の決定</vt:lpstr>
      <vt:lpstr>ルート内の近傍操作</vt:lpstr>
      <vt:lpstr>ルート間の近傍操作</vt:lpstr>
      <vt:lpstr>3つの近傍操作の比較</vt:lpstr>
      <vt:lpstr>先行研究との比較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190</cp:revision>
  <dcterms:created xsi:type="dcterms:W3CDTF">2019-11-08T05:00:29Z</dcterms:created>
  <dcterms:modified xsi:type="dcterms:W3CDTF">2020-02-11T06:04:55Z</dcterms:modified>
</cp:coreProperties>
</file>