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49" r:id="rId1"/>
  </p:sldMasterIdLst>
  <p:notesMasterIdLst>
    <p:notesMasterId r:id="rId26"/>
  </p:notesMasterIdLst>
  <p:sldIdLst>
    <p:sldId id="256" r:id="rId2"/>
    <p:sldId id="257" r:id="rId3"/>
    <p:sldId id="258" r:id="rId4"/>
    <p:sldId id="260" r:id="rId5"/>
    <p:sldId id="259" r:id="rId6"/>
    <p:sldId id="263" r:id="rId7"/>
    <p:sldId id="261" r:id="rId8"/>
    <p:sldId id="268" r:id="rId9"/>
    <p:sldId id="267" r:id="rId10"/>
    <p:sldId id="269" r:id="rId11"/>
    <p:sldId id="371" r:id="rId12"/>
    <p:sldId id="270" r:id="rId13"/>
    <p:sldId id="380" r:id="rId14"/>
    <p:sldId id="348" r:id="rId15"/>
    <p:sldId id="366" r:id="rId16"/>
    <p:sldId id="364" r:id="rId17"/>
    <p:sldId id="367" r:id="rId18"/>
    <p:sldId id="368" r:id="rId19"/>
    <p:sldId id="369" r:id="rId20"/>
    <p:sldId id="373" r:id="rId21"/>
    <p:sldId id="374" r:id="rId22"/>
    <p:sldId id="378" r:id="rId23"/>
    <p:sldId id="379" r:id="rId24"/>
    <p:sldId id="361"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07"/>
    <p:restoredTop sz="94681"/>
  </p:normalViewPr>
  <p:slideViewPr>
    <p:cSldViewPr snapToGrid="0" snapToObjects="1">
      <p:cViewPr varScale="1">
        <p:scale>
          <a:sx n="107" d="100"/>
          <a:sy n="107" d="100"/>
        </p:scale>
        <p:origin x="3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5D03E-571D-BA42-85BF-4D068DC12E29}" type="datetimeFigureOut">
              <a:rPr kumimoji="1" lang="ja-JP" altLang="en-US" smtClean="0"/>
              <a:t>2020/2/5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ECB9-90C9-174D-9D23-E8CCC93280F1}" type="slidenum">
              <a:rPr kumimoji="1" lang="ja-JP" altLang="en-US" smtClean="0"/>
              <a:t>‹#›</a:t>
            </a:fld>
            <a:endParaRPr kumimoji="1" lang="ja-JP" altLang="en-US"/>
          </a:p>
        </p:txBody>
      </p:sp>
    </p:spTree>
    <p:extLst>
      <p:ext uri="{BB962C8B-B14F-4D97-AF65-F5344CB8AC3E}">
        <p14:creationId xmlns:p14="http://schemas.microsoft.com/office/powerpoint/2010/main" val="22550098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print</a:t>
            </a:r>
            <a:endParaRPr kumimoji="1" lang="ja-JP" altLang="en-US" dirty="0"/>
          </a:p>
        </p:txBody>
      </p:sp>
      <p:sp>
        <p:nvSpPr>
          <p:cNvPr id="4" name="スライド番号プレースホルダー 3"/>
          <p:cNvSpPr>
            <a:spLocks noGrp="1"/>
          </p:cNvSpPr>
          <p:nvPr>
            <p:ph type="sldNum" sz="quarter" idx="5"/>
          </p:nvPr>
        </p:nvSpPr>
        <p:spPr/>
        <p:txBody>
          <a:bodyPr/>
          <a:lstStyle/>
          <a:p>
            <a:fld id="{BA7BC9EE-7218-487F-B7EF-509475BF8400}" type="slidenum">
              <a:rPr kumimoji="1" lang="ja-JP" altLang="en-US" smtClean="0"/>
              <a:t>14</a:t>
            </a:fld>
            <a:endParaRPr kumimoji="1" lang="ja-JP" altLang="en-US" dirty="0"/>
          </a:p>
        </p:txBody>
      </p:sp>
    </p:spTree>
    <p:extLst>
      <p:ext uri="{BB962C8B-B14F-4D97-AF65-F5344CB8AC3E}">
        <p14:creationId xmlns:p14="http://schemas.microsoft.com/office/powerpoint/2010/main" val="1376866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赤色が最良値</a:t>
            </a:r>
          </a:p>
        </p:txBody>
      </p:sp>
      <p:sp>
        <p:nvSpPr>
          <p:cNvPr id="4" name="スライド番号プレースホルダー 3"/>
          <p:cNvSpPr>
            <a:spLocks noGrp="1"/>
          </p:cNvSpPr>
          <p:nvPr>
            <p:ph type="sldNum" sz="quarter" idx="5"/>
          </p:nvPr>
        </p:nvSpPr>
        <p:spPr/>
        <p:txBody>
          <a:bodyPr/>
          <a:lstStyle/>
          <a:p>
            <a:fld id="{6932ECB9-90C9-174D-9D23-E8CCC93280F1}" type="slidenum">
              <a:rPr kumimoji="1" lang="ja-JP" altLang="en-US" smtClean="0"/>
              <a:t>19</a:t>
            </a:fld>
            <a:endParaRPr kumimoji="1" lang="ja-JP" altLang="en-US"/>
          </a:p>
        </p:txBody>
      </p:sp>
    </p:spTree>
    <p:extLst>
      <p:ext uri="{BB962C8B-B14F-4D97-AF65-F5344CB8AC3E}">
        <p14:creationId xmlns:p14="http://schemas.microsoft.com/office/powerpoint/2010/main" val="414267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赤色が最良値</a:t>
            </a:r>
          </a:p>
        </p:txBody>
      </p:sp>
      <p:sp>
        <p:nvSpPr>
          <p:cNvPr id="4" name="スライド番号プレースホルダー 3"/>
          <p:cNvSpPr>
            <a:spLocks noGrp="1"/>
          </p:cNvSpPr>
          <p:nvPr>
            <p:ph type="sldNum" sz="quarter" idx="5"/>
          </p:nvPr>
        </p:nvSpPr>
        <p:spPr/>
        <p:txBody>
          <a:bodyPr/>
          <a:lstStyle/>
          <a:p>
            <a:fld id="{6932ECB9-90C9-174D-9D23-E8CCC93280F1}" type="slidenum">
              <a:rPr kumimoji="1" lang="ja-JP" altLang="en-US" smtClean="0"/>
              <a:t>21</a:t>
            </a:fld>
            <a:endParaRPr kumimoji="1" lang="ja-JP" altLang="en-US"/>
          </a:p>
        </p:txBody>
      </p:sp>
    </p:spTree>
    <p:extLst>
      <p:ext uri="{BB962C8B-B14F-4D97-AF65-F5344CB8AC3E}">
        <p14:creationId xmlns:p14="http://schemas.microsoft.com/office/powerpoint/2010/main" val="25197362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ja-JP" altLang="en-US"/>
              <a:t>マスター タイトルの書式設定</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022EDAD-B217-3946-A79C-481C6FEC392F}" type="datetime1">
              <a:rPr kumimoji="1" lang="ja-JP" altLang="en-US" smtClean="0"/>
              <a:t>2020/2/5</a:t>
            </a:fld>
            <a:endParaRPr kumimoji="1" lang="ja-JP" altLang="en-US"/>
          </a:p>
        </p:txBody>
      </p:sp>
      <p:sp>
        <p:nvSpPr>
          <p:cNvPr id="5" name="Footer Placeholder 4"/>
          <p:cNvSpPr>
            <a:spLocks noGrp="1"/>
          </p:cNvSpPr>
          <p:nvPr>
            <p:ph type="ftr" sz="quarter" idx="11"/>
          </p:nvPr>
        </p:nvSpPr>
        <p:spPr>
          <a:xfrm>
            <a:off x="1127124" y="329307"/>
            <a:ext cx="5943668" cy="309201"/>
          </a:xfrm>
        </p:spPr>
        <p:txBody>
          <a:bodyPr/>
          <a:lstStyle/>
          <a:p>
            <a:endParaRPr kumimoji="1" lang="ja-JP" altLang="en-US"/>
          </a:p>
        </p:txBody>
      </p:sp>
      <p:sp>
        <p:nvSpPr>
          <p:cNvPr id="6" name="Slide Number Placeholder 5"/>
          <p:cNvSpPr>
            <a:spLocks noGrp="1"/>
          </p:cNvSpPr>
          <p:nvPr>
            <p:ph type="sldNum" sz="quarter" idx="12"/>
          </p:nvPr>
        </p:nvSpPr>
        <p:spPr>
          <a:xfrm>
            <a:off x="9924392" y="134930"/>
            <a:ext cx="811019" cy="503578"/>
          </a:xfrm>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348954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F2CA839-3EA4-F84E-9DD3-1549C09B4DFF}" type="datetime1">
              <a:rPr kumimoji="1" lang="ja-JP" altLang="en-US" smtClean="0"/>
              <a:t>2020/2/5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168852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903EBEF-087E-1C4B-A394-4BF982076E9B}" type="datetime1">
              <a:rPr kumimoji="1" lang="ja-JP" altLang="en-US" smtClean="0"/>
              <a:t>2020/2/5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3356662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lvl1pPr>
              <a:defRPr sz="1200"/>
            </a:lvl1pPr>
          </a:lstStyle>
          <a:p>
            <a:fld id="{3CC3E3BD-DD2F-0F4C-9F7B-BD2CFE73C08E}" type="datetime1">
              <a:rPr kumimoji="1" lang="ja-JP" altLang="en-US" smtClean="0"/>
              <a:t>2020/2/5</a:t>
            </a:fld>
            <a:endParaRPr kumimoji="1" lang="ja-JP" altLang="en-US"/>
          </a:p>
        </p:txBody>
      </p:sp>
      <p:sp>
        <p:nvSpPr>
          <p:cNvPr id="5" name="Footer Placeholder 4"/>
          <p:cNvSpPr>
            <a:spLocks noGrp="1"/>
          </p:cNvSpPr>
          <p:nvPr>
            <p:ph type="ftr" sz="quarter" idx="11"/>
          </p:nvPr>
        </p:nvSpPr>
        <p:spPr/>
        <p:txBody>
          <a:bodyPr/>
          <a:lstStyle>
            <a:lvl1pPr>
              <a:defRPr sz="1200"/>
            </a:lvl1p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25177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115CAE8-F975-9249-9A1B-F50E55793BF8}" type="datetime1">
              <a:rPr kumimoji="1" lang="ja-JP" altLang="en-US" smtClean="0"/>
              <a:t>2020/2/5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580344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B86C5E8-D6C8-5540-A4FD-D0987B8EBD10}" type="datetime1">
              <a:rPr kumimoji="1" lang="ja-JP" altLang="en-US" smtClean="0"/>
              <a:t>2020/2/5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889507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1129166" y="2974448"/>
            <a:ext cx="4645152" cy="2493876"/>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6094337" y="2971669"/>
            <a:ext cx="4645152" cy="2487193"/>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FA0929B-742B-B141-B071-CCB3728A9B97}" type="datetime1">
              <a:rPr kumimoji="1" lang="ja-JP" altLang="en-US" smtClean="0"/>
              <a:t>2020/2/5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738310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E24F31F-B5AD-3641-8587-346597BEC0BE}" type="datetime1">
              <a:rPr kumimoji="1" lang="ja-JP" altLang="en-US" smtClean="0"/>
              <a:t>2020/2/5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97872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99A350-A1B1-1E45-BB25-3DF64E2FB64C}" type="datetime1">
              <a:rPr kumimoji="1" lang="ja-JP" altLang="en-US" smtClean="0"/>
              <a:t>2020/2/5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spTree>
    <p:extLst>
      <p:ext uri="{BB962C8B-B14F-4D97-AF65-F5344CB8AC3E}">
        <p14:creationId xmlns:p14="http://schemas.microsoft.com/office/powerpoint/2010/main" val="3366378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6F413D-3751-BA4F-95FD-B012FBB5AC38}" type="datetime1">
              <a:rPr kumimoji="1" lang="ja-JP" altLang="en-US" smtClean="0"/>
              <a:t>2020/2/5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252366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3F034A29-2760-CE48-9EAD-37F6D8A2ED9E}" type="datetime1">
              <a:rPr kumimoji="1" lang="ja-JP" altLang="en-US" smtClean="0"/>
              <a:t>2020/2/5</a:t>
            </a:fld>
            <a:endParaRPr kumimoji="1" lang="ja-JP" altLang="en-US"/>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84E0C278-47E8-3649-A055-2003DC36C60A}" type="slidenum">
              <a:rPr kumimoji="1" lang="ja-JP" altLang="en-US" smtClean="0"/>
              <a:t>‹#›</a:t>
            </a:fld>
            <a:endParaRPr kumimoji="1" lang="ja-JP" alt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2500806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BD725EE-9545-E84A-BF76-93ECAC915F52}" type="datetime1">
              <a:rPr kumimoji="1" lang="ja-JP" altLang="en-US" smtClean="0"/>
              <a:t>2020/2/5</a:t>
            </a:fld>
            <a:endParaRPr kumimoji="1" lang="ja-JP" alt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84E0C278-47E8-3649-A055-2003DC36C60A}" type="slidenum">
              <a:rPr kumimoji="1" lang="ja-JP" altLang="en-US" smtClean="0"/>
              <a:t>‹#›</a:t>
            </a:fld>
            <a:endParaRPr kumimoji="1" lang="ja-JP" altLang="en-US"/>
          </a:p>
        </p:txBody>
      </p:sp>
    </p:spTree>
    <p:extLst>
      <p:ext uri="{BB962C8B-B14F-4D97-AF65-F5344CB8AC3E}">
        <p14:creationId xmlns:p14="http://schemas.microsoft.com/office/powerpoint/2010/main" val="2407036343"/>
      </p:ext>
    </p:extLst>
  </p:cSld>
  <p:clrMap bg1="lt1" tx1="dk1" bg2="lt2" tx2="dk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Lst>
  <p:hf hdr="0" ftr="0" dt="0"/>
  <p:txStyles>
    <p:titleStyle>
      <a:lvl1pPr algn="l" defTabSz="914400" rtl="0" eaLnBrk="1" latinLnBrk="0" hangingPunct="1">
        <a:lnSpc>
          <a:spcPct val="90000"/>
        </a:lnSpc>
        <a:spcBef>
          <a:spcPct val="0"/>
        </a:spcBef>
        <a:buNone/>
        <a:defRPr kumimoji="1"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485609-AEB8-D643-8FA2-D1A8D22669DF}"/>
              </a:ext>
            </a:extLst>
          </p:cNvPr>
          <p:cNvSpPr>
            <a:spLocks noGrp="1"/>
          </p:cNvSpPr>
          <p:nvPr>
            <p:ph type="ctrTitle"/>
          </p:nvPr>
        </p:nvSpPr>
        <p:spPr>
          <a:xfrm>
            <a:off x="1128403" y="945913"/>
            <a:ext cx="9048750" cy="2618554"/>
          </a:xfrm>
        </p:spPr>
        <p:txBody>
          <a:bodyPr>
            <a:normAutofit/>
          </a:bodyPr>
          <a:lstStyle/>
          <a:p>
            <a:r>
              <a:rPr lang="ja-JP" altLang="en-US" sz="4000"/>
              <a:t>時間枠及び乗車時間ペナルティ付き</a:t>
            </a:r>
            <a:br>
              <a:rPr lang="en-US" altLang="ja-JP" sz="4000" dirty="0"/>
            </a:br>
            <a:r>
              <a:rPr lang="ja-JP" altLang="en-US" sz="4000"/>
              <a:t>乗合タクシー問題に対する局所探索法</a:t>
            </a:r>
          </a:p>
        </p:txBody>
      </p:sp>
      <p:sp>
        <p:nvSpPr>
          <p:cNvPr id="3" name="字幕 2">
            <a:extLst>
              <a:ext uri="{FF2B5EF4-FFF2-40B4-BE49-F238E27FC236}">
                <a16:creationId xmlns:a16="http://schemas.microsoft.com/office/drawing/2014/main" id="{0B81EBE9-C384-EF4E-BB42-C155808553E2}"/>
              </a:ext>
            </a:extLst>
          </p:cNvPr>
          <p:cNvSpPr>
            <a:spLocks noGrp="1"/>
          </p:cNvSpPr>
          <p:nvPr>
            <p:ph type="subTitle" idx="1"/>
          </p:nvPr>
        </p:nvSpPr>
        <p:spPr/>
        <p:txBody>
          <a:bodyPr>
            <a:normAutofit/>
          </a:bodyPr>
          <a:lstStyle/>
          <a:p>
            <a:r>
              <a:rPr kumimoji="1" lang="ja-JP" altLang="en-US" sz="2400"/>
              <a:t>柳浦研究室  竹田  陽</a:t>
            </a:r>
          </a:p>
        </p:txBody>
      </p:sp>
      <p:sp>
        <p:nvSpPr>
          <p:cNvPr id="4" name="スライド番号プレースホルダー 3">
            <a:extLst>
              <a:ext uri="{FF2B5EF4-FFF2-40B4-BE49-F238E27FC236}">
                <a16:creationId xmlns:a16="http://schemas.microsoft.com/office/drawing/2014/main" id="{433B2733-6926-8247-AF37-57D7622F6603}"/>
              </a:ext>
            </a:extLst>
          </p:cNvPr>
          <p:cNvSpPr>
            <a:spLocks noGrp="1"/>
          </p:cNvSpPr>
          <p:nvPr>
            <p:ph type="sldNum" sz="quarter" idx="12"/>
          </p:nvPr>
        </p:nvSpPr>
        <p:spPr/>
        <p:txBody>
          <a:bodyPr/>
          <a:lstStyle/>
          <a:p>
            <a:fld id="{84E0C278-47E8-3649-A055-2003DC36C60A}" type="slidenum">
              <a:rPr kumimoji="1" lang="ja-JP" altLang="en-US" smtClean="0"/>
              <a:t>1</a:t>
            </a:fld>
            <a:endParaRPr kumimoji="1" lang="ja-JP" altLang="en-US"/>
          </a:p>
        </p:txBody>
      </p:sp>
    </p:spTree>
    <p:extLst>
      <p:ext uri="{BB962C8B-B14F-4D97-AF65-F5344CB8AC3E}">
        <p14:creationId xmlns:p14="http://schemas.microsoft.com/office/powerpoint/2010/main" val="3133330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31DFEE-A849-A44B-9886-B4D0DB38A54C}"/>
              </a:ext>
            </a:extLst>
          </p:cNvPr>
          <p:cNvSpPr>
            <a:spLocks noGrp="1"/>
          </p:cNvSpPr>
          <p:nvPr>
            <p:ph type="title"/>
          </p:nvPr>
        </p:nvSpPr>
        <p:spPr/>
        <p:txBody>
          <a:bodyPr/>
          <a:lstStyle/>
          <a:p>
            <a:r>
              <a:rPr kumimoji="1" lang="ja-JP" altLang="en-US"/>
              <a:t>評価関数</a:t>
            </a:r>
            <a:br>
              <a:rPr kumimoji="1" lang="en-US" altLang="ja-JP" dirty="0"/>
            </a:b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DCB015B-A78C-FC46-856F-AEA9CAAE7C1C}"/>
                  </a:ext>
                </a:extLst>
              </p:cNvPr>
              <p:cNvSpPr>
                <a:spLocks noGrp="1"/>
              </p:cNvSpPr>
              <p:nvPr>
                <p:ph idx="1"/>
              </p:nvPr>
            </p:nvSpPr>
            <p:spPr/>
            <p:txBody>
              <a:bodyPr>
                <a:normAutofit fontScale="92500" lnSpcReduction="20000"/>
              </a:bodyPr>
              <a:lstStyle/>
              <a:p>
                <a:pPr marL="0" indent="0">
                  <a:buNone/>
                </a:pPr>
                <a:r>
                  <a:rPr kumimoji="1" lang="en-US" altLang="ja-JP" dirty="0"/>
                  <a:t>		        </a:t>
                </a:r>
                <a:r>
                  <a:rPr kumimoji="1" lang="ja-JP" altLang="en-US"/>
                  <a:t>ペナルティを加えた評価関数を</a:t>
                </a:r>
                <a14:m>
                  <m:oMath xmlns:m="http://schemas.openxmlformats.org/officeDocument/2006/math">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𝜎</m:t>
                    </m:r>
                    <m:r>
                      <a:rPr kumimoji="1" lang="en-US" altLang="ja-JP" b="0" i="1" smtClean="0">
                        <a:latin typeface="Cambria Math" panose="02040503050406030204" pitchFamily="18" charset="0"/>
                        <a:ea typeface="Cambria Math" panose="02040503050406030204" pitchFamily="18" charset="0"/>
                      </a:rPr>
                      <m:t>)</m:t>
                    </m:r>
                  </m:oMath>
                </a14:m>
                <a:r>
                  <a:rPr kumimoji="1" lang="ja-JP" altLang="en-US"/>
                  <a:t>とすると、</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𝛼</m:t>
                      </m:r>
                      <m:r>
                        <a:rPr kumimoji="1" lang="en-US" altLang="ja-JP" b="0" i="1" smtClean="0">
                          <a:latin typeface="Cambria Math" panose="02040503050406030204" pitchFamily="18" charset="0"/>
                          <a:ea typeface="Cambria Math" panose="02040503050406030204" pitchFamily="18" charset="0"/>
                        </a:rPr>
                        <m:t>𝑑</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𝛽𝜏</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𝛾</m:t>
                      </m:r>
                      <m:r>
                        <m:rPr>
                          <m:sty m:val="p"/>
                        </m:rPr>
                        <a:rPr kumimoji="1" lang="el-GR" altLang="ja-JP" b="0" i="1" smtClean="0">
                          <a:latin typeface="Cambria Math" panose="02040503050406030204" pitchFamily="18" charset="0"/>
                          <a:ea typeface="Cambria Math" panose="02040503050406030204" pitchFamily="18" charset="0"/>
                        </a:rPr>
                        <m:t>Η</m:t>
                      </m:r>
                    </m:oMath>
                  </m:oMathPara>
                </a14:m>
                <a:endParaRPr kumimoji="1" lang="en-US" altLang="ja-JP" b="0" i="1" dirty="0">
                  <a:latin typeface="Cambria Math" panose="02040503050406030204" pitchFamily="18" charset="0"/>
                  <a:ea typeface="Cambria Math" panose="02040503050406030204" pitchFamily="18" charset="0"/>
                </a:endParaRPr>
              </a:p>
              <a:p>
                <a:pPr marL="0" indent="0">
                  <a:buNone/>
                </a:pPr>
                <a:r>
                  <a:rPr kumimoji="1" lang="en-US" altLang="ja-JP" b="0" dirty="0"/>
                  <a:t> </a:t>
                </a:r>
                <a14:m>
                  <m:oMath xmlns:m="http://schemas.openxmlformats.org/officeDocument/2006/math">
                    <m:r>
                      <a:rPr kumimoji="1" lang="en-US" altLang="ja-JP" b="0" i="1" smtClean="0">
                        <a:latin typeface="Cambria Math" panose="02040503050406030204" pitchFamily="18" charset="0"/>
                      </a:rPr>
                      <m:t>𝑑</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oMath>
                </a14:m>
                <a:r>
                  <a:rPr kumimoji="1" lang="en-US" altLang="ja-JP" b="0" dirty="0">
                    <a:ea typeface="Cambria Math" panose="02040503050406030204" pitchFamily="18" charset="0"/>
                  </a:rPr>
                  <a:t> </a:t>
                </a:r>
                <a:r>
                  <a:rPr lang="ja-JP" altLang="en-US">
                    <a:latin typeface="+mn-ea"/>
                  </a:rPr>
                  <a:t>ルートの長さ</a:t>
                </a:r>
                <a:endParaRPr kumimoji="1" lang="en-US" altLang="ja-JP" b="0" dirty="0">
                  <a:ea typeface="Cambria Math" panose="02040503050406030204" pitchFamily="18" charset="0"/>
                </a:endParaRPr>
              </a:p>
              <a:p>
                <a:pPr marL="0" indent="0">
                  <a:buNone/>
                </a:pPr>
                <a:r>
                  <a:rPr lang="en-US" altLang="ja-JP" dirty="0">
                    <a:ea typeface="Cambria Math" panose="02040503050406030204" pitchFamily="18" charset="0"/>
                  </a:rPr>
                  <a:t> </a:t>
                </a: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𝜏</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0" smtClean="0">
                        <a:latin typeface="Cambria Math" panose="02040503050406030204" pitchFamily="18" charset="0"/>
                        <a:ea typeface="Cambria Math" panose="02040503050406030204" pitchFamily="18" charset="0"/>
                      </a:rPr>
                      <m:t>:</m:t>
                    </m:r>
                  </m:oMath>
                </a14:m>
                <a:r>
                  <a:rPr kumimoji="1" lang="en-US" altLang="ja-JP" dirty="0"/>
                  <a:t> </a:t>
                </a:r>
                <a:r>
                  <a:rPr kumimoji="1" lang="ja-JP" altLang="en-US"/>
                  <a:t>利用者の不満度</a:t>
                </a:r>
                <a:endParaRPr kumimoji="1" lang="en-US" altLang="ja-JP" dirty="0"/>
              </a:p>
              <a:p>
                <a:pPr marL="0" indent="0">
                  <a:buNone/>
                </a:pPr>
                <a:r>
                  <a:rPr kumimoji="1" lang="en-US" altLang="ja-JP" b="0" dirty="0"/>
                  <a:t> </a:t>
                </a:r>
                <a14:m>
                  <m:oMath xmlns:m="http://schemas.openxmlformats.org/officeDocument/2006/math">
                    <m:r>
                      <m:rPr>
                        <m:sty m:val="p"/>
                      </m:rPr>
                      <a:rPr kumimoji="1" lang="el-GR" altLang="ja-JP" b="0" i="1" smtClean="0">
                        <a:latin typeface="Cambria Math" panose="02040503050406030204" pitchFamily="18" charset="0"/>
                        <a:ea typeface="Cambria Math" panose="02040503050406030204" pitchFamily="18" charset="0"/>
                      </a:rPr>
                      <m:t>Η</m:t>
                    </m:r>
                  </m:oMath>
                </a14:m>
                <a:r>
                  <a:rPr kumimoji="1" lang="en-US" altLang="ja-JP" dirty="0"/>
                  <a:t>: </a:t>
                </a:r>
                <a:r>
                  <a:rPr kumimoji="1" lang="ja-JP" altLang="en-US"/>
                  <a:t>容量制約に関するペナルティ</a:t>
                </a:r>
                <a:endParaRPr kumimoji="1" lang="en-US" altLang="ja-JP" dirty="0"/>
              </a:p>
              <a:p>
                <a:pPr marL="0" indent="0">
                  <a:buNone/>
                </a:pPr>
                <a:r>
                  <a:rPr kumimoji="1" lang="ja-JP" altLang="en-US"/>
                  <a:t>ただし、</a:t>
                </a:r>
                <a14:m>
                  <m:oMath xmlns:m="http://schemas.openxmlformats.org/officeDocument/2006/math">
                    <m:r>
                      <a:rPr kumimoji="1" lang="ja-JP" altLang="en-US" i="1" smtClean="0">
                        <a:latin typeface="Cambria Math" panose="02040503050406030204" pitchFamily="18" charset="0"/>
                      </a:rPr>
                      <m:t>𝛼</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𝛽</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𝛾</m:t>
                    </m:r>
                  </m:oMath>
                </a14:m>
                <a:r>
                  <a:rPr kumimoji="1" lang="ja-JP" altLang="en-US"/>
                  <a:t>は定数とする。</a:t>
                </a:r>
                <a:endParaRPr kumimoji="1" lang="en-US" altLang="ja-JP" dirty="0"/>
              </a:p>
              <a:p>
                <a:pPr marL="0" indent="0">
                  <a:buNone/>
                </a:pPr>
                <a:endParaRPr kumimoji="1" lang="en-US" altLang="ja-JP" dirty="0"/>
              </a:p>
              <a:p>
                <a:pPr marL="0" indent="0">
                  <a:buNone/>
                </a:pPr>
                <a:r>
                  <a:rPr kumimoji="1" lang="ja-JP" altLang="en-US"/>
                  <a:t>評価関数をこのように設定することで、実行不可能解を探索することも可能になる。</a:t>
                </a:r>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5DCB015B-A78C-FC46-856F-AEA9CAAE7C1C}"/>
                  </a:ext>
                </a:extLst>
              </p:cNvPr>
              <p:cNvSpPr>
                <a:spLocks noGrp="1" noRot="1" noChangeAspect="1" noMove="1" noResize="1" noEditPoints="1" noAdjustHandles="1" noChangeArrowheads="1" noChangeShapeType="1" noTextEdit="1"/>
              </p:cNvSpPr>
              <p:nvPr>
                <p:ph idx="1"/>
              </p:nvPr>
            </p:nvSpPr>
            <p:spPr>
              <a:blipFill>
                <a:blip r:embed="rId2"/>
                <a:stretch>
                  <a:fillRect l="-528" t="-385" b="-1154"/>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87B66DB9-4402-4346-BE8A-66758141438B}"/>
              </a:ext>
            </a:extLst>
          </p:cNvPr>
          <p:cNvSpPr>
            <a:spLocks noGrp="1"/>
          </p:cNvSpPr>
          <p:nvPr>
            <p:ph type="sldNum" sz="quarter" idx="12"/>
          </p:nvPr>
        </p:nvSpPr>
        <p:spPr/>
        <p:txBody>
          <a:bodyPr/>
          <a:lstStyle/>
          <a:p>
            <a:fld id="{84E0C278-47E8-3649-A055-2003DC36C60A}" type="slidenum">
              <a:rPr kumimoji="1" lang="ja-JP" altLang="en-US" smtClean="0"/>
              <a:t>10</a:t>
            </a:fld>
            <a:endParaRPr kumimoji="1" lang="ja-JP" altLang="en-US"/>
          </a:p>
        </p:txBody>
      </p:sp>
    </p:spTree>
    <p:extLst>
      <p:ext uri="{BB962C8B-B14F-4D97-AF65-F5344CB8AC3E}">
        <p14:creationId xmlns:p14="http://schemas.microsoft.com/office/powerpoint/2010/main" val="1081047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31330-6F27-954C-B476-DE1BD4EDFDA2}"/>
              </a:ext>
            </a:extLst>
          </p:cNvPr>
          <p:cNvSpPr>
            <a:spLocks noGrp="1"/>
          </p:cNvSpPr>
          <p:nvPr>
            <p:ph type="title"/>
          </p:nvPr>
        </p:nvSpPr>
        <p:spPr/>
        <p:txBody>
          <a:bodyPr/>
          <a:lstStyle/>
          <a:p>
            <a:r>
              <a:rPr kumimoji="1" lang="ja-JP" altLang="en-US"/>
              <a:t>最適なサービス時刻の決定</a:t>
            </a:r>
          </a:p>
        </p:txBody>
      </p:sp>
      <p:sp>
        <p:nvSpPr>
          <p:cNvPr id="3" name="コンテンツ プレースホルダー 2">
            <a:extLst>
              <a:ext uri="{FF2B5EF4-FFF2-40B4-BE49-F238E27FC236}">
                <a16:creationId xmlns:a16="http://schemas.microsoft.com/office/drawing/2014/main" id="{69E9E900-65AB-2742-A106-B31492A267ED}"/>
              </a:ext>
            </a:extLst>
          </p:cNvPr>
          <p:cNvSpPr>
            <a:spLocks noGrp="1"/>
          </p:cNvSpPr>
          <p:nvPr>
            <p:ph idx="1"/>
          </p:nvPr>
        </p:nvSpPr>
        <p:spPr/>
        <p:txBody>
          <a:bodyPr/>
          <a:lstStyle/>
          <a:p>
            <a:r>
              <a:rPr lang="ja-JP" altLang="en-US"/>
              <a:t>車両の割り当てとリクエストの訪問順が決まったルートが与えられた際に、</a:t>
            </a:r>
            <a:endParaRPr lang="en-US" altLang="ja-JP" dirty="0"/>
          </a:p>
          <a:p>
            <a:pPr marL="0" indent="0">
              <a:buNone/>
            </a:pPr>
            <a:r>
              <a:rPr lang="ja-JP" altLang="en-US"/>
              <a:t>   各頂点でのサービス開始時刻を決定する必要がある。</a:t>
            </a:r>
            <a:endParaRPr lang="en-US" altLang="ja-JP" dirty="0"/>
          </a:p>
          <a:p>
            <a:r>
              <a:rPr lang="ja-JP" altLang="en-US"/>
              <a:t>目的関数と制約は、全て線形の式で表す事が可能である</a:t>
            </a:r>
            <a:endParaRPr lang="en-US" altLang="ja-JP" dirty="0"/>
          </a:p>
          <a:p>
            <a:r>
              <a:rPr lang="ja-JP" altLang="en-US"/>
              <a:t>線形計画問題</a:t>
            </a:r>
            <a:r>
              <a:rPr lang="en-US" altLang="ja-JP" dirty="0"/>
              <a:t>(LP)</a:t>
            </a:r>
            <a:r>
              <a:rPr lang="ja-JP" altLang="en-US"/>
              <a:t>として定式化して解くことができる</a:t>
            </a:r>
            <a:endParaRPr lang="en-US" altLang="ja-JP" dirty="0"/>
          </a:p>
          <a:p>
            <a:r>
              <a:rPr lang="ja-JP" altLang="en-US"/>
              <a:t>本研究では、</a:t>
            </a:r>
            <a:r>
              <a:rPr lang="en-US" altLang="ja-JP" dirty="0" err="1"/>
              <a:t>gurobi</a:t>
            </a:r>
            <a:r>
              <a:rPr lang="en-US" altLang="ja-JP" dirty="0"/>
              <a:t> optimizer (</a:t>
            </a:r>
            <a:r>
              <a:rPr lang="en-US" altLang="ja-JP" dirty="0" err="1"/>
              <a:t>ver</a:t>
            </a:r>
            <a:r>
              <a:rPr lang="en-US" altLang="ja-JP" dirty="0"/>
              <a:t> 9.0.0)</a:t>
            </a:r>
            <a:r>
              <a:rPr lang="ja-JP" altLang="en-US"/>
              <a:t>を使用した。</a:t>
            </a:r>
            <a:endParaRPr lang="en-US" altLang="ja-JP" dirty="0"/>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DCCC7825-9B01-8A47-B19B-E5347686B04B}"/>
              </a:ext>
            </a:extLst>
          </p:cNvPr>
          <p:cNvSpPr>
            <a:spLocks noGrp="1"/>
          </p:cNvSpPr>
          <p:nvPr>
            <p:ph type="sldNum" sz="quarter" idx="12"/>
          </p:nvPr>
        </p:nvSpPr>
        <p:spPr/>
        <p:txBody>
          <a:bodyPr/>
          <a:lstStyle/>
          <a:p>
            <a:fld id="{84E0C278-47E8-3649-A055-2003DC36C60A}" type="slidenum">
              <a:rPr kumimoji="1" lang="ja-JP" altLang="en-US" smtClean="0"/>
              <a:t>11</a:t>
            </a:fld>
            <a:endParaRPr kumimoji="1" lang="ja-JP" altLang="en-US"/>
          </a:p>
        </p:txBody>
      </p:sp>
    </p:spTree>
    <p:extLst>
      <p:ext uri="{BB962C8B-B14F-4D97-AF65-F5344CB8AC3E}">
        <p14:creationId xmlns:p14="http://schemas.microsoft.com/office/powerpoint/2010/main" val="890849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BAB066-03BF-E34F-B9C8-40E7B9B3D77C}"/>
              </a:ext>
            </a:extLst>
          </p:cNvPr>
          <p:cNvSpPr>
            <a:spLocks noGrp="1"/>
          </p:cNvSpPr>
          <p:nvPr>
            <p:ph type="title"/>
          </p:nvPr>
        </p:nvSpPr>
        <p:spPr/>
        <p:txBody>
          <a:bodyPr/>
          <a:lstStyle/>
          <a:p>
            <a:r>
              <a:rPr lang="ja-JP" altLang="en-US"/>
              <a:t>提案手法</a:t>
            </a:r>
            <a:endParaRPr kumimoji="1" lang="ja-JP" altLang="en-US"/>
          </a:p>
        </p:txBody>
      </p:sp>
      <p:sp>
        <p:nvSpPr>
          <p:cNvPr id="3" name="コンテンツ プレースホルダー 2">
            <a:extLst>
              <a:ext uri="{FF2B5EF4-FFF2-40B4-BE49-F238E27FC236}">
                <a16:creationId xmlns:a16="http://schemas.microsoft.com/office/drawing/2014/main" id="{BB714603-E14D-0A4F-B349-95213C14808A}"/>
              </a:ext>
            </a:extLst>
          </p:cNvPr>
          <p:cNvSpPr>
            <a:spLocks noGrp="1"/>
          </p:cNvSpPr>
          <p:nvPr>
            <p:ph idx="1"/>
          </p:nvPr>
        </p:nvSpPr>
        <p:spPr/>
        <p:txBody>
          <a:bodyPr>
            <a:normAutofit/>
          </a:bodyPr>
          <a:lstStyle/>
          <a:p>
            <a:r>
              <a:rPr kumimoji="1" lang="ja-JP" altLang="en-US" sz="2400"/>
              <a:t>初期解の生成</a:t>
            </a:r>
            <a:endParaRPr kumimoji="1" lang="en-US" altLang="ja-JP" sz="2400" dirty="0"/>
          </a:p>
          <a:p>
            <a:r>
              <a:rPr lang="ja-JP" altLang="en-US" sz="2400"/>
              <a:t>局所探索法</a:t>
            </a:r>
            <a:endParaRPr lang="en-US" altLang="ja-JP" sz="2400" dirty="0"/>
          </a:p>
          <a:p>
            <a:r>
              <a:rPr lang="ja-JP" altLang="en-US" sz="2400"/>
              <a:t>探索ごとに</a:t>
            </a:r>
            <a:r>
              <a:rPr lang="en-US" altLang="ja-JP" sz="2400" dirty="0"/>
              <a:t>LP</a:t>
            </a:r>
            <a:r>
              <a:rPr lang="ja-JP" altLang="en-US" sz="2400"/>
              <a:t>を解いてサービス開始時刻を決定する</a:t>
            </a:r>
            <a:endParaRPr lang="en-US" altLang="ja-JP" sz="2400" dirty="0"/>
          </a:p>
          <a:p>
            <a:endParaRPr lang="en-US" altLang="ja-JP" sz="2400" dirty="0"/>
          </a:p>
          <a:p>
            <a:pPr marL="0" indent="0">
              <a:buNone/>
            </a:pPr>
            <a:r>
              <a:rPr lang="ja-JP" altLang="en-US" sz="2400"/>
              <a:t>先行研究のインスタンスに修正を加えて計算実験を行う。</a:t>
            </a:r>
            <a:endParaRPr lang="en-US" altLang="ja-JP" sz="2400" dirty="0"/>
          </a:p>
        </p:txBody>
      </p:sp>
      <p:sp>
        <p:nvSpPr>
          <p:cNvPr id="4" name="スライド番号プレースホルダー 3">
            <a:extLst>
              <a:ext uri="{FF2B5EF4-FFF2-40B4-BE49-F238E27FC236}">
                <a16:creationId xmlns:a16="http://schemas.microsoft.com/office/drawing/2014/main" id="{A699A437-BBD5-0B49-8A30-4B6CB64DDA91}"/>
              </a:ext>
            </a:extLst>
          </p:cNvPr>
          <p:cNvSpPr>
            <a:spLocks noGrp="1"/>
          </p:cNvSpPr>
          <p:nvPr>
            <p:ph type="sldNum" sz="quarter" idx="12"/>
          </p:nvPr>
        </p:nvSpPr>
        <p:spPr/>
        <p:txBody>
          <a:bodyPr/>
          <a:lstStyle/>
          <a:p>
            <a:fld id="{84E0C278-47E8-3649-A055-2003DC36C60A}" type="slidenum">
              <a:rPr kumimoji="1" lang="ja-JP" altLang="en-US" smtClean="0"/>
              <a:t>12</a:t>
            </a:fld>
            <a:endParaRPr kumimoji="1" lang="ja-JP" altLang="en-US"/>
          </a:p>
        </p:txBody>
      </p:sp>
    </p:spTree>
    <p:extLst>
      <p:ext uri="{BB962C8B-B14F-4D97-AF65-F5344CB8AC3E}">
        <p14:creationId xmlns:p14="http://schemas.microsoft.com/office/powerpoint/2010/main" val="1304173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0AB7E5-4337-D54D-8945-D38FB311200C}"/>
              </a:ext>
            </a:extLst>
          </p:cNvPr>
          <p:cNvSpPr>
            <a:spLocks noGrp="1"/>
          </p:cNvSpPr>
          <p:nvPr>
            <p:ph type="title"/>
          </p:nvPr>
        </p:nvSpPr>
        <p:spPr/>
        <p:txBody>
          <a:bodyPr/>
          <a:lstStyle/>
          <a:p>
            <a:r>
              <a:rPr lang="ja-JP" altLang="en-US"/>
              <a:t>初期解生成</a:t>
            </a:r>
            <a:endParaRPr kumimoji="1" lang="ja-JP" altLang="en-US"/>
          </a:p>
        </p:txBody>
      </p:sp>
      <p:sp>
        <p:nvSpPr>
          <p:cNvPr id="3" name="コンテンツ プレースホルダー 2">
            <a:extLst>
              <a:ext uri="{FF2B5EF4-FFF2-40B4-BE49-F238E27FC236}">
                <a16:creationId xmlns:a16="http://schemas.microsoft.com/office/drawing/2014/main" id="{C54371DD-615F-1245-9508-53D772978807}"/>
              </a:ext>
            </a:extLst>
          </p:cNvPr>
          <p:cNvSpPr>
            <a:spLocks noGrp="1"/>
          </p:cNvSpPr>
          <p:nvPr>
            <p:ph idx="1"/>
          </p:nvPr>
        </p:nvSpPr>
        <p:spPr/>
        <p:txBody>
          <a:bodyPr>
            <a:normAutofit lnSpcReduction="10000"/>
          </a:bodyPr>
          <a:lstStyle/>
          <a:p>
            <a:r>
              <a:rPr kumimoji="1" lang="ja-JP" altLang="en-US"/>
              <a:t>リクエストをランダムに選び、</a:t>
            </a:r>
            <a:r>
              <a:rPr lang="ja-JP" altLang="en-US"/>
              <a:t>出発地と目的地をペアで挿入</a:t>
            </a:r>
            <a:endParaRPr lang="en-US" altLang="ja-JP" dirty="0"/>
          </a:p>
          <a:p>
            <a:r>
              <a:rPr lang="ja-JP" altLang="en-US"/>
              <a:t>未割り当てのリクエストがなくなるまで繰り返す</a:t>
            </a:r>
            <a:endParaRPr lang="en-US" altLang="ja-JP" dirty="0"/>
          </a:p>
          <a:p>
            <a:endParaRPr kumimoji="1" lang="en-US" altLang="ja-JP" dirty="0"/>
          </a:p>
          <a:p>
            <a:pPr marL="0" indent="0">
              <a:buNone/>
            </a:pPr>
            <a:r>
              <a:rPr lang="ja-JP" altLang="en-US"/>
              <a:t>このように生成することで、</a:t>
            </a:r>
            <a:endParaRPr lang="en-US" altLang="ja-JP" dirty="0"/>
          </a:p>
          <a:p>
            <a:r>
              <a:rPr lang="ja-JP" altLang="en-US"/>
              <a:t>容量制約</a:t>
            </a:r>
            <a:endParaRPr lang="en-US" altLang="ja-JP" dirty="0"/>
          </a:p>
          <a:p>
            <a:r>
              <a:rPr lang="ja-JP" altLang="en-US"/>
              <a:t>リクエストの訪問順</a:t>
            </a:r>
            <a:endParaRPr lang="en-US" altLang="ja-JP" dirty="0"/>
          </a:p>
          <a:p>
            <a:pPr marL="0" indent="0">
              <a:buNone/>
            </a:pPr>
            <a:r>
              <a:rPr lang="ja-JP" altLang="en-US"/>
              <a:t>これらの制約を必ず満たす解を生成することができる。</a:t>
            </a:r>
            <a:endParaRPr lang="en-US" altLang="ja-JP" dirty="0"/>
          </a:p>
        </p:txBody>
      </p:sp>
      <p:sp>
        <p:nvSpPr>
          <p:cNvPr id="4" name="スライド番号プレースホルダー 3">
            <a:extLst>
              <a:ext uri="{FF2B5EF4-FFF2-40B4-BE49-F238E27FC236}">
                <a16:creationId xmlns:a16="http://schemas.microsoft.com/office/drawing/2014/main" id="{5D07F696-5D24-D34B-8102-E9B2FE72AAA8}"/>
              </a:ext>
            </a:extLst>
          </p:cNvPr>
          <p:cNvSpPr>
            <a:spLocks noGrp="1"/>
          </p:cNvSpPr>
          <p:nvPr>
            <p:ph type="sldNum" sz="quarter" idx="12"/>
          </p:nvPr>
        </p:nvSpPr>
        <p:spPr/>
        <p:txBody>
          <a:bodyPr/>
          <a:lstStyle/>
          <a:p>
            <a:fld id="{84E0C278-47E8-3649-A055-2003DC36C60A}" type="slidenum">
              <a:rPr kumimoji="1" lang="ja-JP" altLang="en-US" smtClean="0"/>
              <a:t>13</a:t>
            </a:fld>
            <a:endParaRPr kumimoji="1" lang="ja-JP" altLang="en-US"/>
          </a:p>
        </p:txBody>
      </p:sp>
    </p:spTree>
    <p:extLst>
      <p:ext uri="{BB962C8B-B14F-4D97-AF65-F5344CB8AC3E}">
        <p14:creationId xmlns:p14="http://schemas.microsoft.com/office/powerpoint/2010/main" val="4243729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四角形: 角を丸くする 25">
            <a:extLst>
              <a:ext uri="{FF2B5EF4-FFF2-40B4-BE49-F238E27FC236}">
                <a16:creationId xmlns:a16="http://schemas.microsoft.com/office/drawing/2014/main" id="{47545B91-0199-4BDD-A07E-89892D00D989}"/>
              </a:ext>
            </a:extLst>
          </p:cNvPr>
          <p:cNvSpPr/>
          <p:nvPr/>
        </p:nvSpPr>
        <p:spPr>
          <a:xfrm>
            <a:off x="3361854" y="2049680"/>
            <a:ext cx="5962622" cy="77859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ja-JP" altLang="en-US" dirty="0">
              <a:solidFill>
                <a:schemeClr val="tx2"/>
              </a:solidFill>
            </a:endParaRPr>
          </a:p>
        </p:txBody>
      </p:sp>
      <p:sp>
        <p:nvSpPr>
          <p:cNvPr id="27" name="四角形: 角を丸くする 26">
            <a:extLst>
              <a:ext uri="{FF2B5EF4-FFF2-40B4-BE49-F238E27FC236}">
                <a16:creationId xmlns:a16="http://schemas.microsoft.com/office/drawing/2014/main" id="{5768599B-1D6D-4C58-9E31-F9843423573B}"/>
              </a:ext>
            </a:extLst>
          </p:cNvPr>
          <p:cNvSpPr/>
          <p:nvPr/>
        </p:nvSpPr>
        <p:spPr>
          <a:xfrm>
            <a:off x="3361853" y="3064944"/>
            <a:ext cx="5962622" cy="77859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ja-JP" altLang="en-US" dirty="0">
              <a:solidFill>
                <a:schemeClr val="tx2"/>
              </a:solidFill>
            </a:endParaRPr>
          </a:p>
        </p:txBody>
      </p:sp>
      <p:sp>
        <p:nvSpPr>
          <p:cNvPr id="2" name="タイトル 1">
            <a:extLst>
              <a:ext uri="{FF2B5EF4-FFF2-40B4-BE49-F238E27FC236}">
                <a16:creationId xmlns:a16="http://schemas.microsoft.com/office/drawing/2014/main" id="{537B2EEC-21F6-4178-9EF3-B971C1DDE00A}"/>
              </a:ext>
            </a:extLst>
          </p:cNvPr>
          <p:cNvSpPr>
            <a:spLocks noGrp="1"/>
          </p:cNvSpPr>
          <p:nvPr>
            <p:ph type="title"/>
          </p:nvPr>
        </p:nvSpPr>
        <p:spPr/>
        <p:txBody>
          <a:bodyPr/>
          <a:lstStyle/>
          <a:p>
            <a:r>
              <a:rPr lang="ja-JP" altLang="en-US" dirty="0"/>
              <a:t>初期解生成</a:t>
            </a:r>
            <a:endParaRPr kumimoji="1" lang="ja-JP" altLang="en-US" dirty="0"/>
          </a:p>
        </p:txBody>
      </p:sp>
      <p:sp>
        <p:nvSpPr>
          <p:cNvPr id="5" name="テキスト ボックス 4">
            <a:extLst>
              <a:ext uri="{FF2B5EF4-FFF2-40B4-BE49-F238E27FC236}">
                <a16:creationId xmlns:a16="http://schemas.microsoft.com/office/drawing/2014/main" id="{E52CF360-CF11-4339-B4CD-6FBE4D5D8BB1}"/>
              </a:ext>
            </a:extLst>
          </p:cNvPr>
          <p:cNvSpPr txBox="1"/>
          <p:nvPr/>
        </p:nvSpPr>
        <p:spPr>
          <a:xfrm>
            <a:off x="2329759" y="2254313"/>
            <a:ext cx="841973" cy="369332"/>
          </a:xfrm>
          <a:prstGeom prst="rect">
            <a:avLst/>
          </a:prstGeom>
          <a:noFill/>
        </p:spPr>
        <p:txBody>
          <a:bodyPr wrap="square" rtlCol="0">
            <a:spAutoFit/>
          </a:bodyPr>
          <a:lstStyle/>
          <a:p>
            <a:r>
              <a:rPr lang="ja-JP" altLang="en-US" dirty="0"/>
              <a:t>車両</a:t>
            </a:r>
            <a:r>
              <a:rPr lang="en-US" altLang="ja-JP" dirty="0"/>
              <a:t>1</a:t>
            </a:r>
            <a:endParaRPr lang="ja-JP" altLang="en-US" dirty="0"/>
          </a:p>
        </p:txBody>
      </p:sp>
      <p:sp>
        <p:nvSpPr>
          <p:cNvPr id="7" name="テキスト ボックス 6">
            <a:extLst>
              <a:ext uri="{FF2B5EF4-FFF2-40B4-BE49-F238E27FC236}">
                <a16:creationId xmlns:a16="http://schemas.microsoft.com/office/drawing/2014/main" id="{F560A4AC-057F-4B75-B3CB-29B937EF825B}"/>
              </a:ext>
            </a:extLst>
          </p:cNvPr>
          <p:cNvSpPr txBox="1"/>
          <p:nvPr/>
        </p:nvSpPr>
        <p:spPr>
          <a:xfrm>
            <a:off x="2329759" y="3269577"/>
            <a:ext cx="841973" cy="369332"/>
          </a:xfrm>
          <a:prstGeom prst="rect">
            <a:avLst/>
          </a:prstGeom>
          <a:noFill/>
        </p:spPr>
        <p:txBody>
          <a:bodyPr wrap="square" rtlCol="0">
            <a:spAutoFit/>
          </a:bodyPr>
          <a:lstStyle/>
          <a:p>
            <a:r>
              <a:rPr lang="ja-JP" altLang="en-US" dirty="0"/>
              <a:t>車両</a:t>
            </a:r>
            <a:r>
              <a:rPr lang="en-US" altLang="ja-JP" dirty="0"/>
              <a:t>2</a:t>
            </a:r>
            <a:endParaRPr lang="ja-JP" altLang="en-US" dirty="0"/>
          </a:p>
        </p:txBody>
      </p:sp>
      <p:sp>
        <p:nvSpPr>
          <p:cNvPr id="8" name="四角形: 角を丸くする 7">
            <a:extLst>
              <a:ext uri="{FF2B5EF4-FFF2-40B4-BE49-F238E27FC236}">
                <a16:creationId xmlns:a16="http://schemas.microsoft.com/office/drawing/2014/main" id="{5DCAF6E2-06EF-43CE-90E2-7C042EA7C667}"/>
              </a:ext>
            </a:extLst>
          </p:cNvPr>
          <p:cNvSpPr/>
          <p:nvPr/>
        </p:nvSpPr>
        <p:spPr>
          <a:xfrm>
            <a:off x="2923725" y="4284841"/>
            <a:ext cx="6433308" cy="170944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ja-JP" altLang="en-US" dirty="0">
              <a:solidFill>
                <a:schemeClr val="tx2"/>
              </a:solidFill>
            </a:endParaRPr>
          </a:p>
        </p:txBody>
      </p:sp>
      <p:sp>
        <p:nvSpPr>
          <p:cNvPr id="9" name="テキスト ボックス 8">
            <a:extLst>
              <a:ext uri="{FF2B5EF4-FFF2-40B4-BE49-F238E27FC236}">
                <a16:creationId xmlns:a16="http://schemas.microsoft.com/office/drawing/2014/main" id="{F635A0EF-5D85-4FC8-917F-A1A9565EB499}"/>
              </a:ext>
            </a:extLst>
          </p:cNvPr>
          <p:cNvSpPr txBox="1"/>
          <p:nvPr/>
        </p:nvSpPr>
        <p:spPr>
          <a:xfrm>
            <a:off x="3166373" y="3974713"/>
            <a:ext cx="2507810" cy="369332"/>
          </a:xfrm>
          <a:prstGeom prst="rect">
            <a:avLst/>
          </a:prstGeom>
          <a:noFill/>
        </p:spPr>
        <p:txBody>
          <a:bodyPr wrap="square" rtlCol="0">
            <a:spAutoFit/>
          </a:bodyPr>
          <a:lstStyle/>
          <a:p>
            <a:r>
              <a:rPr lang="ja-JP" altLang="en-US"/>
              <a:t>リクエストのペア</a:t>
            </a:r>
            <a:endParaRPr lang="ja-JP" altLang="en-US" dirty="0"/>
          </a:p>
        </p:txBody>
      </p:sp>
      <p:sp>
        <p:nvSpPr>
          <p:cNvPr id="12" name="楕円 11">
            <a:extLst>
              <a:ext uri="{FF2B5EF4-FFF2-40B4-BE49-F238E27FC236}">
                <a16:creationId xmlns:a16="http://schemas.microsoft.com/office/drawing/2014/main" id="{84C56148-DDDC-4689-8154-7D1D731B4E57}"/>
              </a:ext>
            </a:extLst>
          </p:cNvPr>
          <p:cNvSpPr/>
          <p:nvPr/>
        </p:nvSpPr>
        <p:spPr>
          <a:xfrm>
            <a:off x="3975905" y="4743052"/>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D1</a:t>
            </a:r>
            <a:endParaRPr lang="ja-JP" altLang="en-US" dirty="0">
              <a:solidFill>
                <a:schemeClr val="tx2"/>
              </a:solidFill>
            </a:endParaRPr>
          </a:p>
        </p:txBody>
      </p:sp>
      <p:sp>
        <p:nvSpPr>
          <p:cNvPr id="13" name="楕円 12">
            <a:extLst>
              <a:ext uri="{FF2B5EF4-FFF2-40B4-BE49-F238E27FC236}">
                <a16:creationId xmlns:a16="http://schemas.microsoft.com/office/drawing/2014/main" id="{2CDAFC8F-D513-496E-8C11-5054074D5883}"/>
              </a:ext>
            </a:extLst>
          </p:cNvPr>
          <p:cNvSpPr/>
          <p:nvPr/>
        </p:nvSpPr>
        <p:spPr>
          <a:xfrm>
            <a:off x="3166373" y="4743053"/>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P1</a:t>
            </a:r>
            <a:endParaRPr lang="ja-JP" altLang="en-US" dirty="0">
              <a:solidFill>
                <a:schemeClr val="tx2"/>
              </a:solidFill>
            </a:endParaRPr>
          </a:p>
        </p:txBody>
      </p:sp>
      <p:sp>
        <p:nvSpPr>
          <p:cNvPr id="14" name="楕円 13">
            <a:extLst>
              <a:ext uri="{FF2B5EF4-FFF2-40B4-BE49-F238E27FC236}">
                <a16:creationId xmlns:a16="http://schemas.microsoft.com/office/drawing/2014/main" id="{8326E8E8-027E-4E07-890B-65169A28B0EA}"/>
              </a:ext>
            </a:extLst>
          </p:cNvPr>
          <p:cNvSpPr/>
          <p:nvPr/>
        </p:nvSpPr>
        <p:spPr>
          <a:xfrm>
            <a:off x="6098839" y="4728207"/>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D2</a:t>
            </a:r>
            <a:endParaRPr lang="ja-JP" altLang="en-US" dirty="0">
              <a:solidFill>
                <a:schemeClr val="tx2"/>
              </a:solidFill>
            </a:endParaRPr>
          </a:p>
        </p:txBody>
      </p:sp>
      <p:sp>
        <p:nvSpPr>
          <p:cNvPr id="15" name="楕円 14">
            <a:extLst>
              <a:ext uri="{FF2B5EF4-FFF2-40B4-BE49-F238E27FC236}">
                <a16:creationId xmlns:a16="http://schemas.microsoft.com/office/drawing/2014/main" id="{CE3312ED-B306-4E27-8775-F08975E2C3E1}"/>
              </a:ext>
            </a:extLst>
          </p:cNvPr>
          <p:cNvSpPr/>
          <p:nvPr/>
        </p:nvSpPr>
        <p:spPr>
          <a:xfrm>
            <a:off x="8085625" y="4735903"/>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D3</a:t>
            </a:r>
            <a:endParaRPr lang="ja-JP" altLang="en-US" dirty="0">
              <a:solidFill>
                <a:schemeClr val="tx2"/>
              </a:solidFill>
            </a:endParaRPr>
          </a:p>
        </p:txBody>
      </p:sp>
      <p:sp>
        <p:nvSpPr>
          <p:cNvPr id="16" name="楕円 15">
            <a:extLst>
              <a:ext uri="{FF2B5EF4-FFF2-40B4-BE49-F238E27FC236}">
                <a16:creationId xmlns:a16="http://schemas.microsoft.com/office/drawing/2014/main" id="{0AA297DD-AD52-423B-92E4-7DF19B98B01A}"/>
              </a:ext>
            </a:extLst>
          </p:cNvPr>
          <p:cNvSpPr/>
          <p:nvPr/>
        </p:nvSpPr>
        <p:spPr>
          <a:xfrm>
            <a:off x="4773629" y="5390047"/>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D4</a:t>
            </a:r>
            <a:endParaRPr lang="ja-JP" altLang="en-US" dirty="0">
              <a:solidFill>
                <a:schemeClr val="tx2"/>
              </a:solidFill>
            </a:endParaRPr>
          </a:p>
        </p:txBody>
      </p:sp>
      <p:sp>
        <p:nvSpPr>
          <p:cNvPr id="17" name="楕円 16">
            <a:extLst>
              <a:ext uri="{FF2B5EF4-FFF2-40B4-BE49-F238E27FC236}">
                <a16:creationId xmlns:a16="http://schemas.microsoft.com/office/drawing/2014/main" id="{442E9DB7-B6FE-4BC1-B12A-0418DA7BB4B0}"/>
              </a:ext>
            </a:extLst>
          </p:cNvPr>
          <p:cNvSpPr/>
          <p:nvPr/>
        </p:nvSpPr>
        <p:spPr>
          <a:xfrm>
            <a:off x="7065331" y="5357433"/>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D5</a:t>
            </a:r>
            <a:endParaRPr lang="ja-JP" altLang="en-US" dirty="0">
              <a:solidFill>
                <a:schemeClr val="tx2"/>
              </a:solidFill>
            </a:endParaRPr>
          </a:p>
        </p:txBody>
      </p:sp>
      <p:sp>
        <p:nvSpPr>
          <p:cNvPr id="18" name="楕円 17">
            <a:extLst>
              <a:ext uri="{FF2B5EF4-FFF2-40B4-BE49-F238E27FC236}">
                <a16:creationId xmlns:a16="http://schemas.microsoft.com/office/drawing/2014/main" id="{9D0A5E1A-16FA-4D7D-9AF9-603C56E01A8A}"/>
              </a:ext>
            </a:extLst>
          </p:cNvPr>
          <p:cNvSpPr/>
          <p:nvPr/>
        </p:nvSpPr>
        <p:spPr>
          <a:xfrm>
            <a:off x="5290822" y="4743051"/>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P2</a:t>
            </a:r>
            <a:endParaRPr lang="ja-JP" altLang="en-US" dirty="0">
              <a:solidFill>
                <a:schemeClr val="tx2"/>
              </a:solidFill>
            </a:endParaRPr>
          </a:p>
        </p:txBody>
      </p:sp>
      <p:sp>
        <p:nvSpPr>
          <p:cNvPr id="19" name="楕円 18">
            <a:extLst>
              <a:ext uri="{FF2B5EF4-FFF2-40B4-BE49-F238E27FC236}">
                <a16:creationId xmlns:a16="http://schemas.microsoft.com/office/drawing/2014/main" id="{4C429910-80B4-48B5-8180-AB3795BE972E}"/>
              </a:ext>
            </a:extLst>
          </p:cNvPr>
          <p:cNvSpPr/>
          <p:nvPr/>
        </p:nvSpPr>
        <p:spPr>
          <a:xfrm>
            <a:off x="7256169" y="4743051"/>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P3</a:t>
            </a:r>
            <a:endParaRPr lang="ja-JP" altLang="en-US" dirty="0">
              <a:solidFill>
                <a:schemeClr val="tx2"/>
              </a:solidFill>
            </a:endParaRPr>
          </a:p>
        </p:txBody>
      </p:sp>
      <p:sp>
        <p:nvSpPr>
          <p:cNvPr id="20" name="楕円 19">
            <a:extLst>
              <a:ext uri="{FF2B5EF4-FFF2-40B4-BE49-F238E27FC236}">
                <a16:creationId xmlns:a16="http://schemas.microsoft.com/office/drawing/2014/main" id="{3B596C46-94CD-4B9B-BEB6-0179DAE5B068}"/>
              </a:ext>
            </a:extLst>
          </p:cNvPr>
          <p:cNvSpPr/>
          <p:nvPr/>
        </p:nvSpPr>
        <p:spPr>
          <a:xfrm>
            <a:off x="3964368" y="5401281"/>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P4</a:t>
            </a:r>
            <a:endParaRPr lang="ja-JP" altLang="en-US" dirty="0">
              <a:solidFill>
                <a:schemeClr val="tx2"/>
              </a:solidFill>
            </a:endParaRPr>
          </a:p>
        </p:txBody>
      </p:sp>
      <p:sp>
        <p:nvSpPr>
          <p:cNvPr id="21" name="楕円 20">
            <a:extLst>
              <a:ext uri="{FF2B5EF4-FFF2-40B4-BE49-F238E27FC236}">
                <a16:creationId xmlns:a16="http://schemas.microsoft.com/office/drawing/2014/main" id="{BC9758A1-D8AC-42AC-B536-A2106E58A421}"/>
              </a:ext>
            </a:extLst>
          </p:cNvPr>
          <p:cNvSpPr/>
          <p:nvPr/>
        </p:nvSpPr>
        <p:spPr>
          <a:xfrm>
            <a:off x="6256070" y="5373181"/>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P5</a:t>
            </a:r>
            <a:endParaRPr lang="ja-JP" altLang="en-US" dirty="0">
              <a:solidFill>
                <a:schemeClr val="tx2"/>
              </a:solidFill>
            </a:endParaRPr>
          </a:p>
        </p:txBody>
      </p:sp>
      <p:sp>
        <p:nvSpPr>
          <p:cNvPr id="22" name="楕円 21">
            <a:extLst>
              <a:ext uri="{FF2B5EF4-FFF2-40B4-BE49-F238E27FC236}">
                <a16:creationId xmlns:a16="http://schemas.microsoft.com/office/drawing/2014/main" id="{6548A001-F050-4FAC-B8F6-572836B03B91}"/>
              </a:ext>
            </a:extLst>
          </p:cNvPr>
          <p:cNvSpPr/>
          <p:nvPr/>
        </p:nvSpPr>
        <p:spPr>
          <a:xfrm>
            <a:off x="4313681" y="2222707"/>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D2</a:t>
            </a:r>
            <a:endParaRPr lang="ja-JP" altLang="en-US" dirty="0">
              <a:solidFill>
                <a:schemeClr val="tx2"/>
              </a:solidFill>
            </a:endParaRPr>
          </a:p>
        </p:txBody>
      </p:sp>
      <p:sp>
        <p:nvSpPr>
          <p:cNvPr id="23" name="楕円 22">
            <a:extLst>
              <a:ext uri="{FF2B5EF4-FFF2-40B4-BE49-F238E27FC236}">
                <a16:creationId xmlns:a16="http://schemas.microsoft.com/office/drawing/2014/main" id="{EB32324A-5F80-42C6-B17F-F44762749E75}"/>
              </a:ext>
            </a:extLst>
          </p:cNvPr>
          <p:cNvSpPr/>
          <p:nvPr/>
        </p:nvSpPr>
        <p:spPr>
          <a:xfrm>
            <a:off x="3515686" y="2212635"/>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P2</a:t>
            </a:r>
            <a:endParaRPr lang="ja-JP" altLang="en-US" dirty="0">
              <a:solidFill>
                <a:schemeClr val="tx2"/>
              </a:solidFill>
            </a:endParaRPr>
          </a:p>
        </p:txBody>
      </p:sp>
      <p:sp>
        <p:nvSpPr>
          <p:cNvPr id="24" name="楕円 23">
            <a:extLst>
              <a:ext uri="{FF2B5EF4-FFF2-40B4-BE49-F238E27FC236}">
                <a16:creationId xmlns:a16="http://schemas.microsoft.com/office/drawing/2014/main" id="{ADB4C02F-651C-4387-8B69-885454568FBF}"/>
              </a:ext>
            </a:extLst>
          </p:cNvPr>
          <p:cNvSpPr/>
          <p:nvPr/>
        </p:nvSpPr>
        <p:spPr>
          <a:xfrm>
            <a:off x="6209745" y="2221922"/>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D1</a:t>
            </a:r>
            <a:endParaRPr lang="ja-JP" altLang="en-US" dirty="0">
              <a:solidFill>
                <a:schemeClr val="tx2"/>
              </a:solidFill>
            </a:endParaRPr>
          </a:p>
        </p:txBody>
      </p:sp>
      <p:sp>
        <p:nvSpPr>
          <p:cNvPr id="25" name="楕円 24">
            <a:extLst>
              <a:ext uri="{FF2B5EF4-FFF2-40B4-BE49-F238E27FC236}">
                <a16:creationId xmlns:a16="http://schemas.microsoft.com/office/drawing/2014/main" id="{03A7F584-5D19-4365-9367-B26C6C6B8F69}"/>
              </a:ext>
            </a:extLst>
          </p:cNvPr>
          <p:cNvSpPr/>
          <p:nvPr/>
        </p:nvSpPr>
        <p:spPr>
          <a:xfrm>
            <a:off x="5400213" y="2221923"/>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P1</a:t>
            </a:r>
            <a:endParaRPr lang="ja-JP" altLang="en-US" dirty="0">
              <a:solidFill>
                <a:schemeClr val="tx2"/>
              </a:solidFill>
            </a:endParaRPr>
          </a:p>
        </p:txBody>
      </p:sp>
      <p:sp>
        <p:nvSpPr>
          <p:cNvPr id="28" name="楕円 27">
            <a:extLst>
              <a:ext uri="{FF2B5EF4-FFF2-40B4-BE49-F238E27FC236}">
                <a16:creationId xmlns:a16="http://schemas.microsoft.com/office/drawing/2014/main" id="{B544053C-B36A-4AA2-93E1-240AD5B10F55}"/>
              </a:ext>
            </a:extLst>
          </p:cNvPr>
          <p:cNvSpPr/>
          <p:nvPr/>
        </p:nvSpPr>
        <p:spPr>
          <a:xfrm>
            <a:off x="8055345" y="2221922"/>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D4</a:t>
            </a:r>
            <a:endParaRPr lang="ja-JP" altLang="en-US" dirty="0">
              <a:solidFill>
                <a:schemeClr val="tx2"/>
              </a:solidFill>
            </a:endParaRPr>
          </a:p>
        </p:txBody>
      </p:sp>
      <p:sp>
        <p:nvSpPr>
          <p:cNvPr id="29" name="楕円 28">
            <a:extLst>
              <a:ext uri="{FF2B5EF4-FFF2-40B4-BE49-F238E27FC236}">
                <a16:creationId xmlns:a16="http://schemas.microsoft.com/office/drawing/2014/main" id="{F8114168-D904-4C68-BA26-3C87CD067069}"/>
              </a:ext>
            </a:extLst>
          </p:cNvPr>
          <p:cNvSpPr/>
          <p:nvPr/>
        </p:nvSpPr>
        <p:spPr>
          <a:xfrm>
            <a:off x="7207220" y="2222707"/>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P4</a:t>
            </a:r>
            <a:endParaRPr lang="ja-JP" altLang="en-US" dirty="0">
              <a:solidFill>
                <a:schemeClr val="tx2"/>
              </a:solidFill>
            </a:endParaRPr>
          </a:p>
        </p:txBody>
      </p:sp>
      <p:sp>
        <p:nvSpPr>
          <p:cNvPr id="30" name="楕円 29">
            <a:extLst>
              <a:ext uri="{FF2B5EF4-FFF2-40B4-BE49-F238E27FC236}">
                <a16:creationId xmlns:a16="http://schemas.microsoft.com/office/drawing/2014/main" id="{4154EB36-5D69-4144-83B7-7B925D8E1FD8}"/>
              </a:ext>
            </a:extLst>
          </p:cNvPr>
          <p:cNvSpPr/>
          <p:nvPr/>
        </p:nvSpPr>
        <p:spPr>
          <a:xfrm>
            <a:off x="4337453" y="3257280"/>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D5</a:t>
            </a:r>
            <a:endParaRPr lang="ja-JP" altLang="en-US" dirty="0">
              <a:solidFill>
                <a:schemeClr val="tx2"/>
              </a:solidFill>
            </a:endParaRPr>
          </a:p>
        </p:txBody>
      </p:sp>
      <p:sp>
        <p:nvSpPr>
          <p:cNvPr id="31" name="楕円 30">
            <a:extLst>
              <a:ext uri="{FF2B5EF4-FFF2-40B4-BE49-F238E27FC236}">
                <a16:creationId xmlns:a16="http://schemas.microsoft.com/office/drawing/2014/main" id="{9C0AC7DB-C4F5-4D1F-B2D0-05B318D1400F}"/>
              </a:ext>
            </a:extLst>
          </p:cNvPr>
          <p:cNvSpPr/>
          <p:nvPr/>
        </p:nvSpPr>
        <p:spPr>
          <a:xfrm>
            <a:off x="3521131" y="3257280"/>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P5</a:t>
            </a:r>
            <a:endParaRPr lang="ja-JP" altLang="en-US" dirty="0">
              <a:solidFill>
                <a:schemeClr val="tx2"/>
              </a:solidFill>
            </a:endParaRPr>
          </a:p>
        </p:txBody>
      </p:sp>
      <p:sp>
        <p:nvSpPr>
          <p:cNvPr id="32" name="楕円 31">
            <a:extLst>
              <a:ext uri="{FF2B5EF4-FFF2-40B4-BE49-F238E27FC236}">
                <a16:creationId xmlns:a16="http://schemas.microsoft.com/office/drawing/2014/main" id="{C88324F0-38CE-41A7-9FBA-328AC1EB2561}"/>
              </a:ext>
            </a:extLst>
          </p:cNvPr>
          <p:cNvSpPr/>
          <p:nvPr/>
        </p:nvSpPr>
        <p:spPr>
          <a:xfrm>
            <a:off x="6209745" y="3257280"/>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D3</a:t>
            </a:r>
            <a:endParaRPr lang="ja-JP" altLang="en-US" dirty="0">
              <a:solidFill>
                <a:schemeClr val="tx2"/>
              </a:solidFill>
            </a:endParaRPr>
          </a:p>
        </p:txBody>
      </p:sp>
      <p:sp>
        <p:nvSpPr>
          <p:cNvPr id="33" name="楕円 32">
            <a:extLst>
              <a:ext uri="{FF2B5EF4-FFF2-40B4-BE49-F238E27FC236}">
                <a16:creationId xmlns:a16="http://schemas.microsoft.com/office/drawing/2014/main" id="{DC81C7CF-A34A-4A4A-97E4-7BF7BDA2F873}"/>
              </a:ext>
            </a:extLst>
          </p:cNvPr>
          <p:cNvSpPr/>
          <p:nvPr/>
        </p:nvSpPr>
        <p:spPr>
          <a:xfrm>
            <a:off x="5389518" y="3257280"/>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P3</a:t>
            </a:r>
            <a:endParaRPr lang="ja-JP" altLang="en-US" dirty="0">
              <a:solidFill>
                <a:schemeClr val="tx2"/>
              </a:solidFill>
            </a:endParaRPr>
          </a:p>
        </p:txBody>
      </p:sp>
      <p:cxnSp>
        <p:nvCxnSpPr>
          <p:cNvPr id="11" name="直線矢印コネクタ 10">
            <a:extLst>
              <a:ext uri="{FF2B5EF4-FFF2-40B4-BE49-F238E27FC236}">
                <a16:creationId xmlns:a16="http://schemas.microsoft.com/office/drawing/2014/main" id="{15E89842-F09E-4DF6-917A-00D56340CA73}"/>
              </a:ext>
            </a:extLst>
          </p:cNvPr>
          <p:cNvCxnSpPr>
            <a:stCxn id="23" idx="6"/>
            <a:endCxn id="22" idx="2"/>
          </p:cNvCxnSpPr>
          <p:nvPr/>
        </p:nvCxnSpPr>
        <p:spPr>
          <a:xfrm>
            <a:off x="4214313" y="2429565"/>
            <a:ext cx="99369" cy="10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AF8B001A-5F88-4AF0-8C65-C26998FC90C2}"/>
              </a:ext>
            </a:extLst>
          </p:cNvPr>
          <p:cNvCxnSpPr>
            <a:cxnSpLocks/>
            <a:stCxn id="22" idx="6"/>
            <a:endCxn id="25" idx="2"/>
          </p:cNvCxnSpPr>
          <p:nvPr/>
        </p:nvCxnSpPr>
        <p:spPr>
          <a:xfrm flipV="1">
            <a:off x="5012307" y="2438853"/>
            <a:ext cx="387906" cy="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5C7CDA40-4057-4A0E-B11C-03F1E2612075}"/>
              </a:ext>
            </a:extLst>
          </p:cNvPr>
          <p:cNvCxnSpPr>
            <a:cxnSpLocks/>
            <a:stCxn id="25" idx="6"/>
            <a:endCxn id="24" idx="2"/>
          </p:cNvCxnSpPr>
          <p:nvPr/>
        </p:nvCxnSpPr>
        <p:spPr>
          <a:xfrm flipV="1">
            <a:off x="6098839" y="2438853"/>
            <a:ext cx="11090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EBE498D7-0D85-47B4-B8F7-74D2C6B623EA}"/>
              </a:ext>
            </a:extLst>
          </p:cNvPr>
          <p:cNvCxnSpPr>
            <a:cxnSpLocks/>
            <a:stCxn id="24" idx="6"/>
            <a:endCxn id="29" idx="2"/>
          </p:cNvCxnSpPr>
          <p:nvPr/>
        </p:nvCxnSpPr>
        <p:spPr>
          <a:xfrm>
            <a:off x="6908372" y="2438853"/>
            <a:ext cx="298849" cy="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2ED5BDDE-4B94-4D97-8758-B3DB5D4B7A6A}"/>
              </a:ext>
            </a:extLst>
          </p:cNvPr>
          <p:cNvCxnSpPr>
            <a:cxnSpLocks/>
            <a:stCxn id="29" idx="6"/>
            <a:endCxn id="28" idx="2"/>
          </p:cNvCxnSpPr>
          <p:nvPr/>
        </p:nvCxnSpPr>
        <p:spPr>
          <a:xfrm flipV="1">
            <a:off x="7905847" y="2438853"/>
            <a:ext cx="149499" cy="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2CDDE577-C906-41FA-8EE2-8A9C473D076D}"/>
              </a:ext>
            </a:extLst>
          </p:cNvPr>
          <p:cNvCxnSpPr>
            <a:cxnSpLocks/>
            <a:stCxn id="31" idx="6"/>
            <a:endCxn id="30" idx="2"/>
          </p:cNvCxnSpPr>
          <p:nvPr/>
        </p:nvCxnSpPr>
        <p:spPr>
          <a:xfrm>
            <a:off x="4219757" y="3474210"/>
            <a:ext cx="1176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4EC57A12-DCE0-4C03-A9D0-8409BCCB9F82}"/>
              </a:ext>
            </a:extLst>
          </p:cNvPr>
          <p:cNvCxnSpPr>
            <a:cxnSpLocks/>
            <a:stCxn id="30" idx="6"/>
            <a:endCxn id="33" idx="2"/>
          </p:cNvCxnSpPr>
          <p:nvPr/>
        </p:nvCxnSpPr>
        <p:spPr>
          <a:xfrm>
            <a:off x="5036080" y="3474210"/>
            <a:ext cx="3534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830D02D4-C732-4EAC-82DC-33C2DF7B9E72}"/>
              </a:ext>
            </a:extLst>
          </p:cNvPr>
          <p:cNvCxnSpPr>
            <a:cxnSpLocks/>
            <a:stCxn id="33" idx="6"/>
            <a:endCxn id="32" idx="2"/>
          </p:cNvCxnSpPr>
          <p:nvPr/>
        </p:nvCxnSpPr>
        <p:spPr>
          <a:xfrm>
            <a:off x="6088145" y="3474210"/>
            <a:ext cx="1216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a:extLst>
              <a:ext uri="{FF2B5EF4-FFF2-40B4-BE49-F238E27FC236}">
                <a16:creationId xmlns:a16="http://schemas.microsoft.com/office/drawing/2014/main" id="{99B70899-9752-D049-A5F1-D5827A9068D5}"/>
              </a:ext>
            </a:extLst>
          </p:cNvPr>
          <p:cNvSpPr>
            <a:spLocks noGrp="1"/>
          </p:cNvSpPr>
          <p:nvPr>
            <p:ph type="sldNum" sz="quarter" idx="12"/>
          </p:nvPr>
        </p:nvSpPr>
        <p:spPr/>
        <p:txBody>
          <a:bodyPr/>
          <a:lstStyle/>
          <a:p>
            <a:fld id="{84E0C278-47E8-3649-A055-2003DC36C60A}" type="slidenum">
              <a:rPr kumimoji="1" lang="ja-JP" altLang="en-US" smtClean="0"/>
              <a:t>14</a:t>
            </a:fld>
            <a:endParaRPr kumimoji="1" lang="ja-JP" altLang="en-US"/>
          </a:p>
        </p:txBody>
      </p:sp>
    </p:spTree>
    <p:extLst>
      <p:ext uri="{BB962C8B-B14F-4D97-AF65-F5344CB8AC3E}">
        <p14:creationId xmlns:p14="http://schemas.microsoft.com/office/powerpoint/2010/main" val="2176564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BE07E3-04C4-5B45-9C02-91B9CA7F14E5}"/>
              </a:ext>
            </a:extLst>
          </p:cNvPr>
          <p:cNvSpPr>
            <a:spLocks noGrp="1"/>
          </p:cNvSpPr>
          <p:nvPr>
            <p:ph type="title"/>
          </p:nvPr>
        </p:nvSpPr>
        <p:spPr/>
        <p:txBody>
          <a:bodyPr/>
          <a:lstStyle/>
          <a:p>
            <a:r>
              <a:rPr lang="ja-JP" altLang="en-US"/>
              <a:t>局所探索法</a:t>
            </a:r>
            <a:endParaRPr kumimoji="1" lang="ja-JP" altLang="en-US"/>
          </a:p>
        </p:txBody>
      </p:sp>
      <p:sp>
        <p:nvSpPr>
          <p:cNvPr id="3" name="コンテンツ プレースホルダー 2">
            <a:extLst>
              <a:ext uri="{FF2B5EF4-FFF2-40B4-BE49-F238E27FC236}">
                <a16:creationId xmlns:a16="http://schemas.microsoft.com/office/drawing/2014/main" id="{033BEEEB-9D7C-0844-A7C5-EC6D3B3A3771}"/>
              </a:ext>
            </a:extLst>
          </p:cNvPr>
          <p:cNvSpPr>
            <a:spLocks noGrp="1"/>
          </p:cNvSpPr>
          <p:nvPr>
            <p:ph idx="1"/>
          </p:nvPr>
        </p:nvSpPr>
        <p:spPr/>
        <p:txBody>
          <a:bodyPr/>
          <a:lstStyle/>
          <a:p>
            <a:r>
              <a:rPr kumimoji="1" lang="ja-JP" altLang="en-US"/>
              <a:t>解を逐次的に改善させていく手法</a:t>
            </a:r>
            <a:endParaRPr kumimoji="1" lang="en-US" altLang="ja-JP" dirty="0"/>
          </a:p>
          <a:p>
            <a:r>
              <a:rPr kumimoji="1" lang="ja-JP" altLang="en-US"/>
              <a:t>現在の解の近傍内に良い解が存在すればその解に移動する作業を反復</a:t>
            </a:r>
            <a:endParaRPr kumimoji="1" lang="en-US" altLang="ja-JP" dirty="0"/>
          </a:p>
          <a:p>
            <a:r>
              <a:rPr kumimoji="1" lang="ja-JP" altLang="en-US"/>
              <a:t>本研究ではルート内とルート間の</a:t>
            </a:r>
            <a:r>
              <a:rPr kumimoji="1" lang="en-US" altLang="ja-JP" dirty="0"/>
              <a:t>2</a:t>
            </a:r>
            <a:r>
              <a:rPr kumimoji="1" lang="ja-JP" altLang="en-US"/>
              <a:t>つの近傍操作を行う</a:t>
            </a:r>
            <a:endParaRPr kumimoji="1" lang="en-US" altLang="ja-JP" dirty="0"/>
          </a:p>
          <a:p>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A589CA5A-A513-8843-9176-60A487F52E6F}"/>
              </a:ext>
            </a:extLst>
          </p:cNvPr>
          <p:cNvSpPr>
            <a:spLocks noGrp="1"/>
          </p:cNvSpPr>
          <p:nvPr>
            <p:ph type="sldNum" sz="quarter" idx="12"/>
          </p:nvPr>
        </p:nvSpPr>
        <p:spPr/>
        <p:txBody>
          <a:bodyPr/>
          <a:lstStyle/>
          <a:p>
            <a:fld id="{84E0C278-47E8-3649-A055-2003DC36C60A}" type="slidenum">
              <a:rPr kumimoji="1" lang="ja-JP" altLang="en-US" smtClean="0"/>
              <a:t>15</a:t>
            </a:fld>
            <a:endParaRPr kumimoji="1" lang="ja-JP" altLang="en-US"/>
          </a:p>
        </p:txBody>
      </p:sp>
    </p:spTree>
    <p:extLst>
      <p:ext uri="{BB962C8B-B14F-4D97-AF65-F5344CB8AC3E}">
        <p14:creationId xmlns:p14="http://schemas.microsoft.com/office/powerpoint/2010/main" val="2089325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30F011-E705-7B47-A529-CF98E994007D}"/>
              </a:ext>
            </a:extLst>
          </p:cNvPr>
          <p:cNvSpPr>
            <a:spLocks noGrp="1"/>
          </p:cNvSpPr>
          <p:nvPr>
            <p:ph type="title"/>
          </p:nvPr>
        </p:nvSpPr>
        <p:spPr/>
        <p:txBody>
          <a:bodyPr/>
          <a:lstStyle/>
          <a:p>
            <a:r>
              <a:rPr kumimoji="1" lang="ja-JP" altLang="en-US"/>
              <a:t>アルゴリズムの流れ</a:t>
            </a:r>
          </a:p>
        </p:txBody>
      </p:sp>
      <p:sp>
        <p:nvSpPr>
          <p:cNvPr id="3" name="コンテンツ プレースホルダー 2">
            <a:extLst>
              <a:ext uri="{FF2B5EF4-FFF2-40B4-BE49-F238E27FC236}">
                <a16:creationId xmlns:a16="http://schemas.microsoft.com/office/drawing/2014/main" id="{E0487FF3-0C75-784E-A5AA-01BBDC2882BA}"/>
              </a:ext>
            </a:extLst>
          </p:cNvPr>
          <p:cNvSpPr>
            <a:spLocks noGrp="1"/>
          </p:cNvSpPr>
          <p:nvPr>
            <p:ph idx="1"/>
          </p:nvPr>
        </p:nvSpPr>
        <p:spPr/>
        <p:txBody>
          <a:bodyPr>
            <a:normAutofit/>
          </a:bodyPr>
          <a:lstStyle/>
          <a:p>
            <a:pPr marL="457200" indent="-457200">
              <a:buFont typeface="+mj-lt"/>
              <a:buAutoNum type="arabicPeriod"/>
            </a:pPr>
            <a:r>
              <a:rPr kumimoji="1" lang="ja-JP" altLang="en-US"/>
              <a:t>初期解生成</a:t>
            </a:r>
            <a:endParaRPr kumimoji="1" lang="en-US" altLang="ja-JP" dirty="0"/>
          </a:p>
          <a:p>
            <a:pPr marL="457200" indent="-457200">
              <a:buFont typeface="+mj-lt"/>
              <a:buAutoNum type="arabicPeriod"/>
            </a:pPr>
            <a:r>
              <a:rPr lang="ja-JP" altLang="en-US"/>
              <a:t>ルート内近傍操作</a:t>
            </a:r>
            <a:endParaRPr lang="en-US" altLang="ja-JP" dirty="0"/>
          </a:p>
          <a:p>
            <a:pPr marL="457200" indent="-457200">
              <a:buFont typeface="+mj-lt"/>
              <a:buAutoNum type="arabicPeriod"/>
            </a:pPr>
            <a:r>
              <a:rPr kumimoji="1" lang="ja-JP" altLang="en-US"/>
              <a:t>ルート間近傍操作</a:t>
            </a:r>
            <a:endParaRPr kumimoji="1" lang="en-US" altLang="ja-JP" dirty="0"/>
          </a:p>
          <a:p>
            <a:pPr marL="457200" indent="-457200">
              <a:buFont typeface="+mj-lt"/>
              <a:buAutoNum type="arabicPeriod"/>
            </a:pPr>
            <a:r>
              <a:rPr lang="ja-JP" altLang="en-US"/>
              <a:t>終了条件を満たすならば解を出力</a:t>
            </a:r>
            <a:endParaRPr lang="en-US" altLang="ja-JP" dirty="0"/>
          </a:p>
          <a:p>
            <a:pPr marL="0" indent="0">
              <a:buNone/>
            </a:pPr>
            <a:r>
              <a:rPr lang="ja-JP" altLang="en-US"/>
              <a:t>       そうでないならば</a:t>
            </a:r>
            <a:r>
              <a:rPr lang="en-US" altLang="ja-JP" dirty="0"/>
              <a:t>3</a:t>
            </a:r>
            <a:r>
              <a:rPr lang="ja-JP" altLang="en-US"/>
              <a:t>に戻る</a:t>
            </a:r>
            <a:endParaRPr lang="en-US" altLang="ja-JP" dirty="0"/>
          </a:p>
          <a:p>
            <a:pPr marL="0" indent="0">
              <a:buNone/>
            </a:pPr>
            <a:r>
              <a:rPr kumimoji="1" lang="ja-JP" altLang="en-US"/>
              <a:t>  </a:t>
            </a:r>
          </a:p>
        </p:txBody>
      </p:sp>
      <p:sp>
        <p:nvSpPr>
          <p:cNvPr id="4" name="スライド番号プレースホルダー 3">
            <a:extLst>
              <a:ext uri="{FF2B5EF4-FFF2-40B4-BE49-F238E27FC236}">
                <a16:creationId xmlns:a16="http://schemas.microsoft.com/office/drawing/2014/main" id="{D269E319-6E14-3041-9D56-5879B5D308C9}"/>
              </a:ext>
            </a:extLst>
          </p:cNvPr>
          <p:cNvSpPr>
            <a:spLocks noGrp="1"/>
          </p:cNvSpPr>
          <p:nvPr>
            <p:ph type="sldNum" sz="quarter" idx="12"/>
          </p:nvPr>
        </p:nvSpPr>
        <p:spPr/>
        <p:txBody>
          <a:bodyPr/>
          <a:lstStyle/>
          <a:p>
            <a:fld id="{84E0C278-47E8-3649-A055-2003DC36C60A}" type="slidenum">
              <a:rPr kumimoji="1" lang="ja-JP" altLang="en-US" smtClean="0"/>
              <a:t>16</a:t>
            </a:fld>
            <a:endParaRPr kumimoji="1" lang="ja-JP" altLang="en-US"/>
          </a:p>
        </p:txBody>
      </p:sp>
    </p:spTree>
    <p:extLst>
      <p:ext uri="{BB962C8B-B14F-4D97-AF65-F5344CB8AC3E}">
        <p14:creationId xmlns:p14="http://schemas.microsoft.com/office/powerpoint/2010/main" val="837613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8B6518-1687-4C4B-BEC8-CA3681A0CB8D}"/>
              </a:ext>
            </a:extLst>
          </p:cNvPr>
          <p:cNvSpPr>
            <a:spLocks noGrp="1"/>
          </p:cNvSpPr>
          <p:nvPr>
            <p:ph type="title"/>
          </p:nvPr>
        </p:nvSpPr>
        <p:spPr/>
        <p:txBody>
          <a:bodyPr/>
          <a:lstStyle/>
          <a:p>
            <a:r>
              <a:rPr lang="ja-JP" altLang="en-US"/>
              <a:t>ルート内の近傍操作</a:t>
            </a:r>
            <a:endParaRPr kumimoji="1" lang="ja-JP" altLang="en-US"/>
          </a:p>
        </p:txBody>
      </p:sp>
      <p:sp>
        <p:nvSpPr>
          <p:cNvPr id="3" name="コンテンツ プレースホルダー 2">
            <a:extLst>
              <a:ext uri="{FF2B5EF4-FFF2-40B4-BE49-F238E27FC236}">
                <a16:creationId xmlns:a16="http://schemas.microsoft.com/office/drawing/2014/main" id="{6A2044E5-511C-E844-9AB5-A527FE8D745E}"/>
              </a:ext>
            </a:extLst>
          </p:cNvPr>
          <p:cNvSpPr>
            <a:spLocks noGrp="1"/>
          </p:cNvSpPr>
          <p:nvPr>
            <p:ph idx="1"/>
          </p:nvPr>
        </p:nvSpPr>
        <p:spPr>
          <a:xfrm>
            <a:off x="1125820" y="2766160"/>
            <a:ext cx="9603275" cy="3294576"/>
          </a:xfrm>
        </p:spPr>
        <p:txBody>
          <a:bodyPr/>
          <a:lstStyle/>
          <a:p>
            <a:pPr marL="457200" indent="-457200">
              <a:buFont typeface="+mj-lt"/>
              <a:buAutoNum type="arabicPeriod"/>
            </a:pPr>
            <a:r>
              <a:rPr lang="en-US" altLang="ja-JP" dirty="0"/>
              <a:t>1</a:t>
            </a:r>
            <a:r>
              <a:rPr lang="ja-JP" altLang="en-US"/>
              <a:t>つのルートから</a:t>
            </a:r>
            <a:r>
              <a:rPr lang="en-US" altLang="ja-JP" dirty="0"/>
              <a:t>1</a:t>
            </a:r>
            <a:r>
              <a:rPr lang="ja-JP" altLang="en-US"/>
              <a:t>つの頂点を選ぶ</a:t>
            </a:r>
            <a:endParaRPr lang="en-US" altLang="ja-JP" dirty="0"/>
          </a:p>
          <a:p>
            <a:pPr marL="457200" indent="-457200">
              <a:buFont typeface="+mj-lt"/>
              <a:buAutoNum type="arabicPeriod"/>
            </a:pPr>
            <a:r>
              <a:rPr kumimoji="1" lang="ja-JP" altLang="en-US"/>
              <a:t>同じルート内の別の箇所に挿入し直す</a:t>
            </a:r>
            <a:endParaRPr lang="en-US" altLang="ja-JP" dirty="0"/>
          </a:p>
        </p:txBody>
      </p:sp>
      <p:sp>
        <p:nvSpPr>
          <p:cNvPr id="4" name="スライド番号プレースホルダー 3">
            <a:extLst>
              <a:ext uri="{FF2B5EF4-FFF2-40B4-BE49-F238E27FC236}">
                <a16:creationId xmlns:a16="http://schemas.microsoft.com/office/drawing/2014/main" id="{BC5DA379-C7E4-9B48-A3BE-5C257D57DA21}"/>
              </a:ext>
            </a:extLst>
          </p:cNvPr>
          <p:cNvSpPr>
            <a:spLocks noGrp="1"/>
          </p:cNvSpPr>
          <p:nvPr>
            <p:ph type="sldNum" sz="quarter" idx="12"/>
          </p:nvPr>
        </p:nvSpPr>
        <p:spPr/>
        <p:txBody>
          <a:bodyPr/>
          <a:lstStyle/>
          <a:p>
            <a:fld id="{84E0C278-47E8-3649-A055-2003DC36C60A}" type="slidenum">
              <a:rPr kumimoji="1" lang="ja-JP" altLang="en-US" smtClean="0"/>
              <a:t>17</a:t>
            </a:fld>
            <a:endParaRPr kumimoji="1" lang="ja-JP" altLang="en-US"/>
          </a:p>
        </p:txBody>
      </p:sp>
    </p:spTree>
    <p:extLst>
      <p:ext uri="{BB962C8B-B14F-4D97-AF65-F5344CB8AC3E}">
        <p14:creationId xmlns:p14="http://schemas.microsoft.com/office/powerpoint/2010/main" val="3014455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BD6189-4060-D04C-BAA1-F512C2469463}"/>
              </a:ext>
            </a:extLst>
          </p:cNvPr>
          <p:cNvSpPr>
            <a:spLocks noGrp="1"/>
          </p:cNvSpPr>
          <p:nvPr>
            <p:ph type="title"/>
          </p:nvPr>
        </p:nvSpPr>
        <p:spPr/>
        <p:txBody>
          <a:bodyPr/>
          <a:lstStyle/>
          <a:p>
            <a:r>
              <a:rPr kumimoji="1" lang="ja-JP" altLang="en-US"/>
              <a:t>ルート間の近傍操作</a:t>
            </a:r>
          </a:p>
        </p:txBody>
      </p:sp>
      <p:sp>
        <p:nvSpPr>
          <p:cNvPr id="3" name="コンテンツ プレースホルダー 2">
            <a:extLst>
              <a:ext uri="{FF2B5EF4-FFF2-40B4-BE49-F238E27FC236}">
                <a16:creationId xmlns:a16="http://schemas.microsoft.com/office/drawing/2014/main" id="{308C76B8-E5B2-7F4D-911B-983470C026F0}"/>
              </a:ext>
            </a:extLst>
          </p:cNvPr>
          <p:cNvSpPr>
            <a:spLocks noGrp="1"/>
          </p:cNvSpPr>
          <p:nvPr>
            <p:ph idx="1"/>
          </p:nvPr>
        </p:nvSpPr>
        <p:spPr>
          <a:xfrm>
            <a:off x="1130270" y="2171768"/>
            <a:ext cx="9603275" cy="3564014"/>
          </a:xfrm>
        </p:spPr>
        <p:txBody>
          <a:bodyPr>
            <a:normAutofit/>
          </a:bodyPr>
          <a:lstStyle/>
          <a:p>
            <a:r>
              <a:rPr kumimoji="1" lang="ja-JP" altLang="en-US"/>
              <a:t>挿入近傍</a:t>
            </a:r>
            <a:r>
              <a:rPr lang="ja-JP" altLang="en-US"/>
              <a:t> </a:t>
            </a:r>
            <a:endParaRPr lang="en-US" altLang="ja-JP" dirty="0"/>
          </a:p>
          <a:p>
            <a:pPr marL="0" indent="0">
              <a:buNone/>
            </a:pPr>
            <a:r>
              <a:rPr kumimoji="1" lang="ja-JP" altLang="en-US"/>
              <a:t>   </a:t>
            </a:r>
            <a:r>
              <a:rPr lang="en-US" altLang="ja-JP" dirty="0"/>
              <a:t>1</a:t>
            </a:r>
            <a:r>
              <a:rPr lang="ja-JP" altLang="en-US"/>
              <a:t>つのルートからリクエストペアを選んで他のルートに挿入</a:t>
            </a:r>
            <a:endParaRPr kumimoji="1" lang="en-US" altLang="ja-JP" dirty="0"/>
          </a:p>
          <a:p>
            <a:r>
              <a:rPr lang="ja-JP" altLang="en-US"/>
              <a:t>交換近傍</a:t>
            </a:r>
            <a:endParaRPr lang="en-US" altLang="ja-JP" dirty="0"/>
          </a:p>
          <a:p>
            <a:pPr marL="0" indent="0">
              <a:buNone/>
            </a:pPr>
            <a:r>
              <a:rPr lang="ja-JP" altLang="en-US"/>
              <a:t>   </a:t>
            </a:r>
            <a:r>
              <a:rPr lang="en-US" altLang="ja-JP" dirty="0"/>
              <a:t>1</a:t>
            </a:r>
            <a:r>
              <a:rPr lang="ja-JP" altLang="en-US"/>
              <a:t>つのルートからリクエストペアを選んで、他のルートのリクエストペアと交換</a:t>
            </a:r>
            <a:endParaRPr lang="en-US" altLang="ja-JP" dirty="0"/>
          </a:p>
          <a:p>
            <a:pPr marL="0" indent="0">
              <a:buNone/>
            </a:pPr>
            <a:r>
              <a:rPr lang="ja-JP" altLang="en-US"/>
              <a:t>どちらの操作も値が最も良くなる場所に挿入</a:t>
            </a:r>
            <a:endParaRPr lang="en-US" altLang="ja-JP" dirty="0"/>
          </a:p>
          <a:p>
            <a:r>
              <a:rPr lang="ja-JP" altLang="en-US"/>
              <a:t>挿入近傍と交換近傍を交互に行う操作</a:t>
            </a:r>
          </a:p>
        </p:txBody>
      </p:sp>
      <p:sp>
        <p:nvSpPr>
          <p:cNvPr id="4" name="スライド番号プレースホルダー 3">
            <a:extLst>
              <a:ext uri="{FF2B5EF4-FFF2-40B4-BE49-F238E27FC236}">
                <a16:creationId xmlns:a16="http://schemas.microsoft.com/office/drawing/2014/main" id="{B8ED8FAD-5288-0F47-AE30-E58E5ED70D59}"/>
              </a:ext>
            </a:extLst>
          </p:cNvPr>
          <p:cNvSpPr>
            <a:spLocks noGrp="1"/>
          </p:cNvSpPr>
          <p:nvPr>
            <p:ph type="sldNum" sz="quarter" idx="12"/>
          </p:nvPr>
        </p:nvSpPr>
        <p:spPr/>
        <p:txBody>
          <a:bodyPr/>
          <a:lstStyle/>
          <a:p>
            <a:fld id="{84E0C278-47E8-3649-A055-2003DC36C60A}" type="slidenum">
              <a:rPr kumimoji="1" lang="ja-JP" altLang="en-US" smtClean="0"/>
              <a:t>18</a:t>
            </a:fld>
            <a:endParaRPr kumimoji="1" lang="ja-JP" altLang="en-US"/>
          </a:p>
        </p:txBody>
      </p:sp>
    </p:spTree>
    <p:extLst>
      <p:ext uri="{BB962C8B-B14F-4D97-AF65-F5344CB8AC3E}">
        <p14:creationId xmlns:p14="http://schemas.microsoft.com/office/powerpoint/2010/main" val="3755158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FA7763-9239-9F4E-ADDF-D719E4FF26BD}"/>
              </a:ext>
            </a:extLst>
          </p:cNvPr>
          <p:cNvSpPr>
            <a:spLocks noGrp="1"/>
          </p:cNvSpPr>
          <p:nvPr>
            <p:ph type="title"/>
          </p:nvPr>
        </p:nvSpPr>
        <p:spPr/>
        <p:txBody>
          <a:bodyPr/>
          <a:lstStyle/>
          <a:p>
            <a:r>
              <a:rPr lang="en-US" altLang="ja-JP" dirty="0"/>
              <a:t>3</a:t>
            </a:r>
            <a:r>
              <a:rPr lang="ja-JP" altLang="en-US"/>
              <a:t>つの近傍操作の比較</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14DF27C-D1E2-5E41-9393-3888951549DB}"/>
                  </a:ext>
                </a:extLst>
              </p:cNvPr>
              <p:cNvSpPr>
                <a:spLocks noGrp="1"/>
              </p:cNvSpPr>
              <p:nvPr>
                <p:ph idx="1"/>
              </p:nvPr>
            </p:nvSpPr>
            <p:spPr>
              <a:xfrm>
                <a:off x="1130269" y="1477940"/>
                <a:ext cx="9603275" cy="4583225"/>
              </a:xfrm>
            </p:spPr>
            <p:txBody>
              <a:bodyPr>
                <a:normAutofit/>
              </a:bodyPr>
              <a:lstStyle/>
              <a:p>
                <a:pPr marL="0" indent="0">
                  <a:buNone/>
                </a:pPr>
                <a:r>
                  <a:rPr lang="ja-JP" altLang="en-US"/>
                  <a:t>サービス最適時刻の決定回数</a:t>
                </a:r>
                <a14:m>
                  <m:oMath xmlns:m="http://schemas.openxmlformats.org/officeDocument/2006/math">
                    <m:r>
                      <a:rPr lang="ja-JP" altLang="en-US" b="0" i="1">
                        <a:latin typeface="Cambria Math" panose="02040503050406030204" pitchFamily="18" charset="0"/>
                      </a:rPr>
                      <m:t>が</m:t>
                    </m:r>
                    <m:r>
                      <a:rPr lang="en-US" altLang="ja-JP" b="0" i="1" smtClean="0">
                        <a:latin typeface="Cambria Math" panose="02040503050406030204" pitchFamily="18" charset="0"/>
                      </a:rPr>
                      <m:t>1000</m:t>
                    </m:r>
                    <m:r>
                      <a:rPr lang="ja-JP" altLang="en-US" i="1">
                        <a:latin typeface="Cambria Math" panose="02040503050406030204" pitchFamily="18" charset="0"/>
                      </a:rPr>
                      <m:t>回</m:t>
                    </m:r>
                  </m:oMath>
                </a14:m>
                <a:r>
                  <a:rPr lang="ja-JP" altLang="en-US"/>
                  <a:t>の解を比較</a:t>
                </a:r>
                <a:endParaRPr lang="en-US" altLang="ja-JP" dirty="0">
                  <a:ea typeface="Cambria Math" panose="02040503050406030204" pitchFamily="18" charset="0"/>
                </a:endParaRPr>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pPr marL="0" indent="0">
                  <a:buNone/>
                </a:pPr>
                <a:endParaRPr kumimoji="1" lang="en-US" altLang="ja-JP"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314DF27C-D1E2-5E41-9393-3888951549DB}"/>
                  </a:ext>
                </a:extLst>
              </p:cNvPr>
              <p:cNvSpPr>
                <a:spLocks noGrp="1" noRot="1" noChangeAspect="1" noMove="1" noResize="1" noEditPoints="1" noAdjustHandles="1" noChangeArrowheads="1" noChangeShapeType="1" noTextEdit="1"/>
              </p:cNvSpPr>
              <p:nvPr>
                <p:ph idx="1"/>
              </p:nvPr>
            </p:nvSpPr>
            <p:spPr>
              <a:xfrm>
                <a:off x="1130269" y="1477940"/>
                <a:ext cx="9603275" cy="4583225"/>
              </a:xfrm>
              <a:blipFill>
                <a:blip r:embed="rId3"/>
                <a:stretch>
                  <a:fillRect l="-528"/>
                </a:stretch>
              </a:blipFill>
            </p:spPr>
            <p:txBody>
              <a:bodyPr/>
              <a:lstStyle/>
              <a:p>
                <a:r>
                  <a:rPr lang="ja-JP" altLang="en-US">
                    <a:noFill/>
                  </a:rPr>
                  <a:t> </a:t>
                </a:r>
              </a:p>
            </p:txBody>
          </p:sp>
        </mc:Fallback>
      </mc:AlternateContent>
      <p:graphicFrame>
        <p:nvGraphicFramePr>
          <p:cNvPr id="4" name="表 3">
            <a:extLst>
              <a:ext uri="{FF2B5EF4-FFF2-40B4-BE49-F238E27FC236}">
                <a16:creationId xmlns:a16="http://schemas.microsoft.com/office/drawing/2014/main" id="{9B217509-4942-3D4A-9962-71667EEBE6AA}"/>
              </a:ext>
            </a:extLst>
          </p:cNvPr>
          <p:cNvGraphicFramePr>
            <a:graphicFrameLocks noGrp="1"/>
          </p:cNvGraphicFramePr>
          <p:nvPr>
            <p:extLst>
              <p:ext uri="{D42A27DB-BD31-4B8C-83A1-F6EECF244321}">
                <p14:modId xmlns:p14="http://schemas.microsoft.com/office/powerpoint/2010/main" val="948225461"/>
              </p:ext>
            </p:extLst>
          </p:nvPr>
        </p:nvGraphicFramePr>
        <p:xfrm>
          <a:off x="452500" y="2002559"/>
          <a:ext cx="10958812" cy="3805424"/>
        </p:xfrm>
        <a:graphic>
          <a:graphicData uri="http://schemas.openxmlformats.org/drawingml/2006/table">
            <a:tbl>
              <a:tblPr firstRow="1" bandRow="1">
                <a:tableStyleId>{5C22544A-7EE6-4342-B048-85BDC9FD1C3A}</a:tableStyleId>
              </a:tblPr>
              <a:tblGrid>
                <a:gridCol w="959789">
                  <a:extLst>
                    <a:ext uri="{9D8B030D-6E8A-4147-A177-3AD203B41FA5}">
                      <a16:colId xmlns:a16="http://schemas.microsoft.com/office/drawing/2014/main" val="2599965255"/>
                    </a:ext>
                  </a:extLst>
                </a:gridCol>
                <a:gridCol w="961901">
                  <a:extLst>
                    <a:ext uri="{9D8B030D-6E8A-4147-A177-3AD203B41FA5}">
                      <a16:colId xmlns:a16="http://schemas.microsoft.com/office/drawing/2014/main" val="22681179"/>
                    </a:ext>
                  </a:extLst>
                </a:gridCol>
                <a:gridCol w="902525">
                  <a:extLst>
                    <a:ext uri="{9D8B030D-6E8A-4147-A177-3AD203B41FA5}">
                      <a16:colId xmlns:a16="http://schemas.microsoft.com/office/drawing/2014/main" val="3230224282"/>
                    </a:ext>
                  </a:extLst>
                </a:gridCol>
                <a:gridCol w="1045028">
                  <a:extLst>
                    <a:ext uri="{9D8B030D-6E8A-4147-A177-3AD203B41FA5}">
                      <a16:colId xmlns:a16="http://schemas.microsoft.com/office/drawing/2014/main" val="2487091211"/>
                    </a:ext>
                  </a:extLst>
                </a:gridCol>
                <a:gridCol w="1567543">
                  <a:extLst>
                    <a:ext uri="{9D8B030D-6E8A-4147-A177-3AD203B41FA5}">
                      <a16:colId xmlns:a16="http://schemas.microsoft.com/office/drawing/2014/main" val="3222826705"/>
                    </a:ext>
                  </a:extLst>
                </a:gridCol>
                <a:gridCol w="1045029">
                  <a:extLst>
                    <a:ext uri="{9D8B030D-6E8A-4147-A177-3AD203B41FA5}">
                      <a16:colId xmlns:a16="http://schemas.microsoft.com/office/drawing/2014/main" val="2963714782"/>
                    </a:ext>
                  </a:extLst>
                </a:gridCol>
                <a:gridCol w="1639300">
                  <a:extLst>
                    <a:ext uri="{9D8B030D-6E8A-4147-A177-3AD203B41FA5}">
                      <a16:colId xmlns:a16="http://schemas.microsoft.com/office/drawing/2014/main" val="1995047944"/>
                    </a:ext>
                  </a:extLst>
                </a:gridCol>
                <a:gridCol w="1311971">
                  <a:extLst>
                    <a:ext uri="{9D8B030D-6E8A-4147-A177-3AD203B41FA5}">
                      <a16:colId xmlns:a16="http://schemas.microsoft.com/office/drawing/2014/main" val="2668350789"/>
                    </a:ext>
                  </a:extLst>
                </a:gridCol>
                <a:gridCol w="1525726">
                  <a:extLst>
                    <a:ext uri="{9D8B030D-6E8A-4147-A177-3AD203B41FA5}">
                      <a16:colId xmlns:a16="http://schemas.microsoft.com/office/drawing/2014/main" val="499439005"/>
                    </a:ext>
                  </a:extLst>
                </a:gridCol>
              </a:tblGrid>
              <a:tr h="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gridSpan="2">
                  <a:txBody>
                    <a:bodyPr/>
                    <a:lstStyle/>
                    <a:p>
                      <a:r>
                        <a:rPr kumimoji="1" lang="ja-JP" altLang="en-US"/>
                        <a:t>挿入近傍</a:t>
                      </a:r>
                      <a:endParaRPr kumimoji="1" lang="en-US" altLang="ja-JP" dirty="0"/>
                    </a:p>
                  </a:txBody>
                  <a:tcPr/>
                </a:tc>
                <a:tc hMerge="1">
                  <a:txBody>
                    <a:bodyPr/>
                    <a:lstStyle/>
                    <a:p>
                      <a:endParaRPr kumimoji="1" lang="ja-JP" altLang="en-US"/>
                    </a:p>
                  </a:txBody>
                  <a:tcPr/>
                </a:tc>
                <a:tc gridSpan="2">
                  <a:txBody>
                    <a:bodyPr/>
                    <a:lstStyle/>
                    <a:p>
                      <a:r>
                        <a:rPr kumimoji="1" lang="ja-JP" altLang="en-US"/>
                        <a:t>交換近傍</a:t>
                      </a:r>
                    </a:p>
                  </a:txBody>
                  <a:tcPr/>
                </a:tc>
                <a:tc hMerge="1">
                  <a:txBody>
                    <a:bodyPr/>
                    <a:lstStyle/>
                    <a:p>
                      <a:endParaRPr kumimoji="1" lang="ja-JP" altLang="en-US"/>
                    </a:p>
                  </a:txBody>
                  <a:tcPr/>
                </a:tc>
                <a:tc gridSpan="2">
                  <a:txBody>
                    <a:bodyPr/>
                    <a:lstStyle/>
                    <a:p>
                      <a:r>
                        <a:rPr kumimoji="1" lang="en-US" altLang="ja-JP" dirty="0"/>
                        <a:t>2</a:t>
                      </a:r>
                      <a:r>
                        <a:rPr kumimoji="1" lang="ja-JP" altLang="en-US"/>
                        <a:t>種類を交互</a:t>
                      </a:r>
                    </a:p>
                  </a:txBody>
                  <a:tcPr/>
                </a:tc>
                <a:tc hMerge="1">
                  <a:txBody>
                    <a:bodyPr/>
                    <a:lstStyle/>
                    <a:p>
                      <a:endParaRPr kumimoji="1" lang="ja-JP" altLang="en-US"/>
                    </a:p>
                  </a:txBody>
                  <a:tcPr/>
                </a:tc>
                <a:extLst>
                  <a:ext uri="{0D108BD9-81ED-4DB2-BD59-A6C34878D82A}">
                    <a16:rowId xmlns:a16="http://schemas.microsoft.com/office/drawing/2014/main" val="3113886848"/>
                  </a:ext>
                </a:extLst>
              </a:tr>
              <a:tr h="429958">
                <a:tc>
                  <a:txBody>
                    <a:bodyPr/>
                    <a:lstStyle/>
                    <a:p>
                      <a:r>
                        <a:rPr kumimoji="1" lang="ja-JP" altLang="en-US"/>
                        <a:t>問題例</a:t>
                      </a:r>
                    </a:p>
                  </a:txBody>
                  <a:tcPr/>
                </a:tc>
                <a:tc>
                  <a:txBody>
                    <a:bodyPr/>
                    <a:lstStyle/>
                    <a:p>
                      <a:r>
                        <a:rPr kumimoji="1" lang="ja-JP" altLang="en-US"/>
                        <a:t>顧客数</a:t>
                      </a:r>
                    </a:p>
                  </a:txBody>
                  <a:tcPr/>
                </a:tc>
                <a:tc>
                  <a:txBody>
                    <a:bodyPr/>
                    <a:lstStyle/>
                    <a:p>
                      <a:r>
                        <a:rPr kumimoji="1" lang="ja-JP" altLang="en-US"/>
                        <a:t>車両数</a:t>
                      </a:r>
                    </a:p>
                  </a:txBody>
                  <a:tcPr/>
                </a:tc>
                <a:tc>
                  <a:txBody>
                    <a:bodyPr/>
                    <a:lstStyle/>
                    <a:p>
                      <a:r>
                        <a:rPr kumimoji="1" lang="ja-JP" altLang="en-US"/>
                        <a:t>値</a:t>
                      </a:r>
                    </a:p>
                  </a:txBody>
                  <a:tcPr/>
                </a:tc>
                <a:tc>
                  <a:txBody>
                    <a:bodyPr/>
                    <a:lstStyle/>
                    <a:p>
                      <a:r>
                        <a:rPr kumimoji="1" lang="ja-JP" altLang="en-US"/>
                        <a:t>計算時間</a:t>
                      </a:r>
                      <a:r>
                        <a:rPr kumimoji="1" lang="en-US" altLang="ja-JP" dirty="0"/>
                        <a:t>(</a:t>
                      </a:r>
                      <a:r>
                        <a:rPr kumimoji="1" lang="ja-JP" altLang="en-US"/>
                        <a:t>分</a:t>
                      </a:r>
                      <a:r>
                        <a:rPr kumimoji="1" lang="en-US" altLang="ja-JP" dirty="0"/>
                        <a:t>)</a:t>
                      </a:r>
                      <a:endParaRPr kumimoji="1" lang="ja-JP" altLang="en-US"/>
                    </a:p>
                  </a:txBody>
                  <a:tcPr/>
                </a:tc>
                <a:tc>
                  <a:txBody>
                    <a:bodyPr/>
                    <a:lstStyle/>
                    <a:p>
                      <a:r>
                        <a:rPr kumimoji="1" lang="ja-JP" altLang="en-US"/>
                        <a:t>値</a:t>
                      </a:r>
                    </a:p>
                  </a:txBody>
                  <a:tcPr/>
                </a:tc>
                <a:tc>
                  <a:txBody>
                    <a:bodyPr/>
                    <a:lstStyle/>
                    <a:p>
                      <a:r>
                        <a:rPr kumimoji="1" lang="ja-JP" altLang="en-US"/>
                        <a:t>計算時間</a:t>
                      </a:r>
                      <a:r>
                        <a:rPr kumimoji="1" lang="en-US" altLang="ja-JP" dirty="0"/>
                        <a:t>(</a:t>
                      </a:r>
                      <a:r>
                        <a:rPr kumimoji="1" lang="ja-JP" altLang="en-US"/>
                        <a:t>分</a:t>
                      </a:r>
                      <a:r>
                        <a:rPr kumimoji="1" lang="en-US" altLang="ja-JP" dirty="0"/>
                        <a:t>)</a:t>
                      </a:r>
                      <a:endParaRPr kumimoji="1" lang="ja-JP" altLang="en-US"/>
                    </a:p>
                  </a:txBody>
                  <a:tcPr/>
                </a:tc>
                <a:tc>
                  <a:txBody>
                    <a:bodyPr/>
                    <a:lstStyle/>
                    <a:p>
                      <a:r>
                        <a:rPr kumimoji="1" lang="ja-JP" altLang="en-US"/>
                        <a:t>値</a:t>
                      </a:r>
                    </a:p>
                  </a:txBody>
                  <a:tcPr/>
                </a:tc>
                <a:tc>
                  <a:txBody>
                    <a:bodyPr/>
                    <a:lstStyle/>
                    <a:p>
                      <a:r>
                        <a:rPr kumimoji="1" lang="ja-JP" altLang="en-US"/>
                        <a:t>計算時間</a:t>
                      </a:r>
                      <a:r>
                        <a:rPr kumimoji="1" lang="en-US" altLang="ja-JP" dirty="0"/>
                        <a:t>(</a:t>
                      </a:r>
                      <a:r>
                        <a:rPr kumimoji="1" lang="ja-JP" altLang="en-US"/>
                        <a:t>分</a:t>
                      </a:r>
                      <a:r>
                        <a:rPr kumimoji="1" lang="en-US" altLang="ja-JP" dirty="0"/>
                        <a:t>)</a:t>
                      </a:r>
                      <a:endParaRPr kumimoji="1" lang="ja-JP" altLang="en-US"/>
                    </a:p>
                  </a:txBody>
                  <a:tcPr/>
                </a:tc>
                <a:extLst>
                  <a:ext uri="{0D108BD9-81ED-4DB2-BD59-A6C34878D82A}">
                    <a16:rowId xmlns:a16="http://schemas.microsoft.com/office/drawing/2014/main" val="3627163853"/>
                  </a:ext>
                </a:extLst>
              </a:tr>
              <a:tr h="429958">
                <a:tc>
                  <a:txBody>
                    <a:bodyPr/>
                    <a:lstStyle/>
                    <a:p>
                      <a:r>
                        <a:rPr kumimoji="1" lang="en-US" altLang="ja-JP" dirty="0"/>
                        <a:t>r1a</a:t>
                      </a:r>
                      <a:endParaRPr kumimoji="1" lang="ja-JP" altLang="en-US"/>
                    </a:p>
                  </a:txBody>
                  <a:tcPr/>
                </a:tc>
                <a:tc>
                  <a:txBody>
                    <a:bodyPr/>
                    <a:lstStyle/>
                    <a:p>
                      <a:r>
                        <a:rPr kumimoji="1" lang="en-US" altLang="ja-JP" dirty="0"/>
                        <a:t>24</a:t>
                      </a:r>
                      <a:endParaRPr kumimoji="1" lang="ja-JP" altLang="en-US"/>
                    </a:p>
                  </a:txBody>
                  <a:tcPr/>
                </a:tc>
                <a:tc>
                  <a:txBody>
                    <a:bodyPr/>
                    <a:lstStyle/>
                    <a:p>
                      <a:r>
                        <a:rPr kumimoji="1" lang="en-US" altLang="ja-JP" dirty="0"/>
                        <a:t>3</a:t>
                      </a:r>
                      <a:endParaRPr kumimoji="1" lang="ja-JP" altLang="en-US"/>
                    </a:p>
                  </a:txBody>
                  <a:tcPr/>
                </a:tc>
                <a:tc>
                  <a:txBody>
                    <a:bodyPr/>
                    <a:lstStyle/>
                    <a:p>
                      <a:r>
                        <a:rPr kumimoji="1" lang="en-US" altLang="ja-JP" dirty="0"/>
                        <a:t>216.00</a:t>
                      </a:r>
                      <a:endParaRPr kumimoji="1" lang="ja-JP" altLang="en-US"/>
                    </a:p>
                  </a:txBody>
                  <a:tcPr/>
                </a:tc>
                <a:tc>
                  <a:txBody>
                    <a:bodyPr/>
                    <a:lstStyle/>
                    <a:p>
                      <a:r>
                        <a:rPr kumimoji="1" lang="en-US" altLang="ja-JP" dirty="0"/>
                        <a:t>2.14</a:t>
                      </a:r>
                      <a:endParaRPr kumimoji="1" lang="ja-JP" altLang="en-US"/>
                    </a:p>
                  </a:txBody>
                  <a:tcPr/>
                </a:tc>
                <a:tc>
                  <a:txBody>
                    <a:bodyPr/>
                    <a:lstStyle/>
                    <a:p>
                      <a:r>
                        <a:rPr kumimoji="1" lang="en-US" altLang="ja-JP" dirty="0"/>
                        <a:t>233.37</a:t>
                      </a:r>
                      <a:endParaRPr kumimoji="1" lang="ja-JP" altLang="en-US"/>
                    </a:p>
                  </a:txBody>
                  <a:tcPr/>
                </a:tc>
                <a:tc>
                  <a:txBody>
                    <a:bodyPr/>
                    <a:lstStyle/>
                    <a:p>
                      <a:r>
                        <a:rPr kumimoji="1" lang="en-US" altLang="ja-JP" dirty="0"/>
                        <a:t>1.72</a:t>
                      </a:r>
                      <a:endParaRPr kumimoji="1" lang="ja-JP" altLang="en-US"/>
                    </a:p>
                  </a:txBody>
                  <a:tcPr/>
                </a:tc>
                <a:tc>
                  <a:txBody>
                    <a:bodyPr/>
                    <a:lstStyle/>
                    <a:p>
                      <a:r>
                        <a:rPr kumimoji="1" lang="en-US" altLang="ja-JP" dirty="0">
                          <a:solidFill>
                            <a:srgbClr val="FF0000"/>
                          </a:solidFill>
                        </a:rPr>
                        <a:t>211.84</a:t>
                      </a:r>
                      <a:endParaRPr kumimoji="1" lang="ja-JP" altLang="en-US">
                        <a:solidFill>
                          <a:srgbClr val="FF0000"/>
                        </a:solidFill>
                      </a:endParaRPr>
                    </a:p>
                  </a:txBody>
                  <a:tcPr/>
                </a:tc>
                <a:tc>
                  <a:txBody>
                    <a:bodyPr/>
                    <a:lstStyle/>
                    <a:p>
                      <a:r>
                        <a:rPr kumimoji="1" lang="en-US" altLang="ja-JP" dirty="0"/>
                        <a:t>2.86</a:t>
                      </a:r>
                      <a:endParaRPr kumimoji="1" lang="ja-JP" altLang="en-US"/>
                    </a:p>
                  </a:txBody>
                  <a:tcPr/>
                </a:tc>
                <a:extLst>
                  <a:ext uri="{0D108BD9-81ED-4DB2-BD59-A6C34878D82A}">
                    <a16:rowId xmlns:a16="http://schemas.microsoft.com/office/drawing/2014/main" val="2386346857"/>
                  </a:ext>
                </a:extLst>
              </a:tr>
              <a:tr h="429958">
                <a:tc>
                  <a:txBody>
                    <a:bodyPr/>
                    <a:lstStyle/>
                    <a:p>
                      <a:r>
                        <a:rPr kumimoji="1" lang="en-US" altLang="ja-JP" dirty="0"/>
                        <a:t>r2a</a:t>
                      </a:r>
                      <a:endParaRPr kumimoji="1" lang="ja-JP" altLang="en-US"/>
                    </a:p>
                  </a:txBody>
                  <a:tcPr/>
                </a:tc>
                <a:tc>
                  <a:txBody>
                    <a:bodyPr/>
                    <a:lstStyle/>
                    <a:p>
                      <a:r>
                        <a:rPr kumimoji="1" lang="en-US" altLang="ja-JP" dirty="0"/>
                        <a:t>48</a:t>
                      </a:r>
                      <a:endParaRPr kumimoji="1" lang="ja-JP" altLang="en-US"/>
                    </a:p>
                  </a:txBody>
                  <a:tcPr/>
                </a:tc>
                <a:tc>
                  <a:txBody>
                    <a:bodyPr/>
                    <a:lstStyle/>
                    <a:p>
                      <a:r>
                        <a:rPr kumimoji="1" lang="en-US" altLang="ja-JP" dirty="0"/>
                        <a:t>5</a:t>
                      </a:r>
                      <a:endParaRPr kumimoji="1" lang="ja-JP" altLang="en-US"/>
                    </a:p>
                  </a:txBody>
                  <a:tcPr/>
                </a:tc>
                <a:tc>
                  <a:txBody>
                    <a:bodyPr/>
                    <a:lstStyle/>
                    <a:p>
                      <a:r>
                        <a:rPr kumimoji="1" lang="en-US" altLang="ja-JP" dirty="0">
                          <a:solidFill>
                            <a:srgbClr val="FF0000"/>
                          </a:solidFill>
                        </a:rPr>
                        <a:t>514.50</a:t>
                      </a:r>
                      <a:endParaRPr kumimoji="1" lang="ja-JP" altLang="en-US">
                        <a:solidFill>
                          <a:srgbClr val="FF0000"/>
                        </a:solidFill>
                      </a:endParaRPr>
                    </a:p>
                  </a:txBody>
                  <a:tcPr/>
                </a:tc>
                <a:tc>
                  <a:txBody>
                    <a:bodyPr/>
                    <a:lstStyle/>
                    <a:p>
                      <a:r>
                        <a:rPr kumimoji="1" lang="en-US" altLang="ja-JP" dirty="0"/>
                        <a:t>2.93</a:t>
                      </a:r>
                      <a:endParaRPr kumimoji="1" lang="ja-JP" altLang="en-US"/>
                    </a:p>
                  </a:txBody>
                  <a:tcPr/>
                </a:tc>
                <a:tc>
                  <a:txBody>
                    <a:bodyPr/>
                    <a:lstStyle/>
                    <a:p>
                      <a:r>
                        <a:rPr kumimoji="1" lang="en-US" altLang="ja-JP" dirty="0"/>
                        <a:t>566.30</a:t>
                      </a:r>
                      <a:endParaRPr kumimoji="1" lang="ja-JP" altLang="en-US"/>
                    </a:p>
                  </a:txBody>
                  <a:tcPr/>
                </a:tc>
                <a:tc>
                  <a:txBody>
                    <a:bodyPr/>
                    <a:lstStyle/>
                    <a:p>
                      <a:r>
                        <a:rPr kumimoji="1" lang="en-US" altLang="ja-JP" dirty="0"/>
                        <a:t>2.81</a:t>
                      </a:r>
                      <a:endParaRPr kumimoji="1" lang="ja-JP" altLang="en-US"/>
                    </a:p>
                  </a:txBody>
                  <a:tcPr/>
                </a:tc>
                <a:tc>
                  <a:txBody>
                    <a:bodyPr/>
                    <a:lstStyle/>
                    <a:p>
                      <a:r>
                        <a:rPr kumimoji="1" lang="en-US" altLang="ja-JP" dirty="0"/>
                        <a:t>558.18</a:t>
                      </a:r>
                      <a:endParaRPr kumimoji="1" lang="ja-JP" altLang="en-US"/>
                    </a:p>
                  </a:txBody>
                  <a:tcPr/>
                </a:tc>
                <a:tc>
                  <a:txBody>
                    <a:bodyPr/>
                    <a:lstStyle/>
                    <a:p>
                      <a:r>
                        <a:rPr kumimoji="1" lang="en-US" altLang="ja-JP" dirty="0"/>
                        <a:t>4.07</a:t>
                      </a:r>
                      <a:endParaRPr kumimoji="1" lang="ja-JP" altLang="en-US"/>
                    </a:p>
                  </a:txBody>
                  <a:tcPr/>
                </a:tc>
                <a:extLst>
                  <a:ext uri="{0D108BD9-81ED-4DB2-BD59-A6C34878D82A}">
                    <a16:rowId xmlns:a16="http://schemas.microsoft.com/office/drawing/2014/main" val="4114635442"/>
                  </a:ext>
                </a:extLst>
              </a:tr>
              <a:tr h="429958">
                <a:tc>
                  <a:txBody>
                    <a:bodyPr/>
                    <a:lstStyle/>
                    <a:p>
                      <a:r>
                        <a:rPr kumimoji="1" lang="en-US" altLang="ja-JP" dirty="0"/>
                        <a:t>r3a</a:t>
                      </a:r>
                      <a:endParaRPr kumimoji="1" lang="ja-JP" altLang="en-US"/>
                    </a:p>
                  </a:txBody>
                  <a:tcPr/>
                </a:tc>
                <a:tc>
                  <a:txBody>
                    <a:bodyPr/>
                    <a:lstStyle/>
                    <a:p>
                      <a:r>
                        <a:rPr kumimoji="1" lang="en-US" altLang="ja-JP" dirty="0"/>
                        <a:t>72</a:t>
                      </a:r>
                      <a:endParaRPr kumimoji="1" lang="ja-JP" altLang="en-US"/>
                    </a:p>
                  </a:txBody>
                  <a:tcPr/>
                </a:tc>
                <a:tc>
                  <a:txBody>
                    <a:bodyPr/>
                    <a:lstStyle/>
                    <a:p>
                      <a:r>
                        <a:rPr kumimoji="1" lang="en-US" altLang="ja-JP" dirty="0"/>
                        <a:t>7</a:t>
                      </a:r>
                      <a:endParaRPr kumimoji="1" lang="ja-JP" altLang="en-US"/>
                    </a:p>
                  </a:txBody>
                  <a:tcPr/>
                </a:tc>
                <a:tc>
                  <a:txBody>
                    <a:bodyPr/>
                    <a:lstStyle/>
                    <a:p>
                      <a:r>
                        <a:rPr kumimoji="1" lang="en-US" altLang="ja-JP" dirty="0"/>
                        <a:t>960.47</a:t>
                      </a:r>
                      <a:endParaRPr kumimoji="1" lang="ja-JP" altLang="en-US"/>
                    </a:p>
                  </a:txBody>
                  <a:tcPr/>
                </a:tc>
                <a:tc>
                  <a:txBody>
                    <a:bodyPr/>
                    <a:lstStyle/>
                    <a:p>
                      <a:r>
                        <a:rPr kumimoji="1" lang="en-US" altLang="ja-JP" dirty="0"/>
                        <a:t>4.91</a:t>
                      </a:r>
                      <a:endParaRPr kumimoji="1" lang="ja-JP" altLang="en-US"/>
                    </a:p>
                  </a:txBody>
                  <a:tcPr/>
                </a:tc>
                <a:tc>
                  <a:txBody>
                    <a:bodyPr/>
                    <a:lstStyle/>
                    <a:p>
                      <a:r>
                        <a:rPr kumimoji="1" lang="en-US" altLang="ja-JP" dirty="0"/>
                        <a:t>959.99</a:t>
                      </a:r>
                      <a:endParaRPr kumimoji="1" lang="ja-JP" altLang="en-US"/>
                    </a:p>
                  </a:txBody>
                  <a:tcPr/>
                </a:tc>
                <a:tc>
                  <a:txBody>
                    <a:bodyPr/>
                    <a:lstStyle/>
                    <a:p>
                      <a:r>
                        <a:rPr kumimoji="1" lang="en-US" altLang="ja-JP" dirty="0"/>
                        <a:t>4.745</a:t>
                      </a:r>
                      <a:endParaRPr kumimoji="1" lang="ja-JP" altLang="en-US"/>
                    </a:p>
                  </a:txBody>
                  <a:tcPr/>
                </a:tc>
                <a:tc>
                  <a:txBody>
                    <a:bodyPr/>
                    <a:lstStyle/>
                    <a:p>
                      <a:r>
                        <a:rPr kumimoji="1" lang="en-US" altLang="ja-JP" dirty="0">
                          <a:solidFill>
                            <a:srgbClr val="FF0000"/>
                          </a:solidFill>
                        </a:rPr>
                        <a:t>919.01</a:t>
                      </a:r>
                      <a:endParaRPr kumimoji="1" lang="ja-JP" altLang="en-US">
                        <a:solidFill>
                          <a:srgbClr val="FF0000"/>
                        </a:solidFill>
                      </a:endParaRPr>
                    </a:p>
                  </a:txBody>
                  <a:tcPr/>
                </a:tc>
                <a:tc>
                  <a:txBody>
                    <a:bodyPr/>
                    <a:lstStyle/>
                    <a:p>
                      <a:r>
                        <a:rPr kumimoji="1" lang="en-US" altLang="ja-JP" dirty="0"/>
                        <a:t>6.30</a:t>
                      </a:r>
                      <a:endParaRPr kumimoji="1" lang="ja-JP" altLang="en-US"/>
                    </a:p>
                  </a:txBody>
                  <a:tcPr/>
                </a:tc>
                <a:extLst>
                  <a:ext uri="{0D108BD9-81ED-4DB2-BD59-A6C34878D82A}">
                    <a16:rowId xmlns:a16="http://schemas.microsoft.com/office/drawing/2014/main" val="1914903201"/>
                  </a:ext>
                </a:extLst>
              </a:tr>
              <a:tr h="429958">
                <a:tc>
                  <a:txBody>
                    <a:bodyPr/>
                    <a:lstStyle/>
                    <a:p>
                      <a:r>
                        <a:rPr kumimoji="1" lang="en-US" altLang="ja-JP" dirty="0"/>
                        <a:t>r1b</a:t>
                      </a:r>
                      <a:endParaRPr kumimoji="1" lang="ja-JP" altLang="en-US"/>
                    </a:p>
                  </a:txBody>
                  <a:tcPr/>
                </a:tc>
                <a:tc>
                  <a:txBody>
                    <a:bodyPr/>
                    <a:lstStyle/>
                    <a:p>
                      <a:r>
                        <a:rPr kumimoji="1" lang="en-US" altLang="ja-JP" dirty="0"/>
                        <a:t>24</a:t>
                      </a:r>
                      <a:endParaRPr kumimoji="1" lang="ja-JP" altLang="en-US"/>
                    </a:p>
                  </a:txBody>
                  <a:tcPr/>
                </a:tc>
                <a:tc>
                  <a:txBody>
                    <a:bodyPr/>
                    <a:lstStyle/>
                    <a:p>
                      <a:r>
                        <a:rPr kumimoji="1" lang="en-US" altLang="ja-JP" dirty="0"/>
                        <a:t>3</a:t>
                      </a:r>
                    </a:p>
                  </a:txBody>
                  <a:tcPr/>
                </a:tc>
                <a:tc>
                  <a:txBody>
                    <a:bodyPr/>
                    <a:lstStyle/>
                    <a:p>
                      <a:r>
                        <a:rPr kumimoji="1" lang="en-US" altLang="ja-JP" dirty="0">
                          <a:solidFill>
                            <a:srgbClr val="FF0000"/>
                          </a:solidFill>
                        </a:rPr>
                        <a:t>195.6</a:t>
                      </a:r>
                      <a:endParaRPr kumimoji="1" lang="ja-JP" altLang="en-US">
                        <a:solidFill>
                          <a:srgbClr val="FF0000"/>
                        </a:solidFill>
                      </a:endParaRPr>
                    </a:p>
                  </a:txBody>
                  <a:tcPr/>
                </a:tc>
                <a:tc>
                  <a:txBody>
                    <a:bodyPr/>
                    <a:lstStyle/>
                    <a:p>
                      <a:r>
                        <a:rPr kumimoji="1" lang="en-US" altLang="ja-JP" dirty="0"/>
                        <a:t>2.41</a:t>
                      </a:r>
                      <a:endParaRPr kumimoji="1" lang="ja-JP" altLang="en-US"/>
                    </a:p>
                  </a:txBody>
                  <a:tcPr/>
                </a:tc>
                <a:tc>
                  <a:txBody>
                    <a:bodyPr/>
                    <a:lstStyle/>
                    <a:p>
                      <a:r>
                        <a:rPr kumimoji="1" lang="en-US" altLang="ja-JP" dirty="0"/>
                        <a:t>209.95</a:t>
                      </a:r>
                      <a:endParaRPr kumimoji="1" lang="ja-JP" altLang="en-US"/>
                    </a:p>
                  </a:txBody>
                  <a:tcPr/>
                </a:tc>
                <a:tc>
                  <a:txBody>
                    <a:bodyPr/>
                    <a:lstStyle/>
                    <a:p>
                      <a:r>
                        <a:rPr kumimoji="1" lang="en-US" altLang="ja-JP" dirty="0"/>
                        <a:t>2.48</a:t>
                      </a:r>
                      <a:endParaRPr kumimoji="1" lang="ja-JP" altLang="en-US"/>
                    </a:p>
                  </a:txBody>
                  <a:tcPr/>
                </a:tc>
                <a:tc>
                  <a:txBody>
                    <a:bodyPr/>
                    <a:lstStyle/>
                    <a:p>
                      <a:r>
                        <a:rPr kumimoji="1" lang="en-US" altLang="ja-JP" dirty="0"/>
                        <a:t>208.88</a:t>
                      </a:r>
                      <a:endParaRPr kumimoji="1" lang="ja-JP" altLang="en-US"/>
                    </a:p>
                  </a:txBody>
                  <a:tcPr/>
                </a:tc>
                <a:tc>
                  <a:txBody>
                    <a:bodyPr/>
                    <a:lstStyle/>
                    <a:p>
                      <a:r>
                        <a:rPr kumimoji="1" lang="en-US" altLang="ja-JP" dirty="0"/>
                        <a:t>2.58</a:t>
                      </a:r>
                      <a:endParaRPr kumimoji="1" lang="ja-JP" altLang="en-US"/>
                    </a:p>
                  </a:txBody>
                  <a:tcPr/>
                </a:tc>
                <a:extLst>
                  <a:ext uri="{0D108BD9-81ED-4DB2-BD59-A6C34878D82A}">
                    <a16:rowId xmlns:a16="http://schemas.microsoft.com/office/drawing/2014/main" val="2196637440"/>
                  </a:ext>
                </a:extLst>
              </a:tr>
              <a:tr h="429958">
                <a:tc>
                  <a:txBody>
                    <a:bodyPr/>
                    <a:lstStyle/>
                    <a:p>
                      <a:r>
                        <a:rPr kumimoji="1" lang="en-US" altLang="ja-JP" dirty="0"/>
                        <a:t>r2b</a:t>
                      </a:r>
                      <a:endParaRPr kumimoji="1" lang="ja-JP" altLang="en-US"/>
                    </a:p>
                  </a:txBody>
                  <a:tcPr/>
                </a:tc>
                <a:tc>
                  <a:txBody>
                    <a:bodyPr/>
                    <a:lstStyle/>
                    <a:p>
                      <a:r>
                        <a:rPr kumimoji="1" lang="en-US" altLang="ja-JP" dirty="0"/>
                        <a:t>48</a:t>
                      </a:r>
                      <a:endParaRPr kumimoji="1" lang="ja-JP" altLang="en-US"/>
                    </a:p>
                  </a:txBody>
                  <a:tcPr/>
                </a:tc>
                <a:tc>
                  <a:txBody>
                    <a:bodyPr/>
                    <a:lstStyle/>
                    <a:p>
                      <a:r>
                        <a:rPr kumimoji="1" lang="en-US" altLang="ja-JP" dirty="0"/>
                        <a:t>5</a:t>
                      </a:r>
                      <a:endParaRPr kumimoji="1" lang="ja-JP" altLang="en-US"/>
                    </a:p>
                  </a:txBody>
                  <a:tcPr/>
                </a:tc>
                <a:tc>
                  <a:txBody>
                    <a:bodyPr/>
                    <a:lstStyle/>
                    <a:p>
                      <a:r>
                        <a:rPr kumimoji="1" lang="en-US" altLang="ja-JP" dirty="0"/>
                        <a:t>437.56</a:t>
                      </a:r>
                      <a:endParaRPr kumimoji="1" lang="ja-JP" altLang="en-US"/>
                    </a:p>
                  </a:txBody>
                  <a:tcPr/>
                </a:tc>
                <a:tc>
                  <a:txBody>
                    <a:bodyPr/>
                    <a:lstStyle/>
                    <a:p>
                      <a:r>
                        <a:rPr kumimoji="1" lang="en-US" altLang="ja-JP" dirty="0"/>
                        <a:t>3.34</a:t>
                      </a:r>
                      <a:endParaRPr kumimoji="1" lang="ja-JP" altLang="en-US"/>
                    </a:p>
                  </a:txBody>
                  <a:tcPr/>
                </a:tc>
                <a:tc>
                  <a:txBody>
                    <a:bodyPr/>
                    <a:lstStyle/>
                    <a:p>
                      <a:r>
                        <a:rPr kumimoji="1" lang="en-US" altLang="ja-JP" dirty="0"/>
                        <a:t>453.13</a:t>
                      </a:r>
                      <a:endParaRPr kumimoji="1" lang="ja-JP" altLang="en-US"/>
                    </a:p>
                  </a:txBody>
                  <a:tcPr/>
                </a:tc>
                <a:tc>
                  <a:txBody>
                    <a:bodyPr/>
                    <a:lstStyle/>
                    <a:p>
                      <a:r>
                        <a:rPr kumimoji="1" lang="en-US" altLang="ja-JP" dirty="0"/>
                        <a:t>3.24</a:t>
                      </a:r>
                      <a:endParaRPr kumimoji="1" lang="ja-JP" altLang="en-US"/>
                    </a:p>
                  </a:txBody>
                  <a:tcPr/>
                </a:tc>
                <a:tc>
                  <a:txBody>
                    <a:bodyPr/>
                    <a:lstStyle/>
                    <a:p>
                      <a:r>
                        <a:rPr kumimoji="1" lang="en-US" altLang="ja-JP" dirty="0">
                          <a:solidFill>
                            <a:srgbClr val="FF0000"/>
                          </a:solidFill>
                        </a:rPr>
                        <a:t>432.22</a:t>
                      </a:r>
                      <a:endParaRPr kumimoji="1" lang="ja-JP" altLang="en-US">
                        <a:solidFill>
                          <a:srgbClr val="FF0000"/>
                        </a:solidFill>
                      </a:endParaRPr>
                    </a:p>
                  </a:txBody>
                  <a:tcPr/>
                </a:tc>
                <a:tc>
                  <a:txBody>
                    <a:bodyPr/>
                    <a:lstStyle/>
                    <a:p>
                      <a:r>
                        <a:rPr kumimoji="1" lang="en-US" altLang="ja-JP" dirty="0"/>
                        <a:t>4.37</a:t>
                      </a:r>
                      <a:endParaRPr kumimoji="1" lang="ja-JP" altLang="en-US"/>
                    </a:p>
                  </a:txBody>
                  <a:tcPr/>
                </a:tc>
                <a:extLst>
                  <a:ext uri="{0D108BD9-81ED-4DB2-BD59-A6C34878D82A}">
                    <a16:rowId xmlns:a16="http://schemas.microsoft.com/office/drawing/2014/main" val="689505874"/>
                  </a:ext>
                </a:extLst>
              </a:tr>
              <a:tr h="429958">
                <a:tc>
                  <a:txBody>
                    <a:bodyPr/>
                    <a:lstStyle/>
                    <a:p>
                      <a:r>
                        <a:rPr kumimoji="1" lang="en-US" altLang="ja-JP" dirty="0"/>
                        <a:t>r3b</a:t>
                      </a:r>
                      <a:endParaRPr kumimoji="1" lang="ja-JP" altLang="en-US"/>
                    </a:p>
                  </a:txBody>
                  <a:tcPr/>
                </a:tc>
                <a:tc>
                  <a:txBody>
                    <a:bodyPr/>
                    <a:lstStyle/>
                    <a:p>
                      <a:r>
                        <a:rPr kumimoji="1" lang="en-US" altLang="ja-JP" dirty="0"/>
                        <a:t>72</a:t>
                      </a:r>
                      <a:endParaRPr kumimoji="1" lang="ja-JP" altLang="en-US"/>
                    </a:p>
                  </a:txBody>
                  <a:tcPr/>
                </a:tc>
                <a:tc>
                  <a:txBody>
                    <a:bodyPr/>
                    <a:lstStyle/>
                    <a:p>
                      <a:r>
                        <a:rPr kumimoji="1" lang="en-US" altLang="ja-JP" dirty="0"/>
                        <a:t>7</a:t>
                      </a:r>
                      <a:endParaRPr kumimoji="1" lang="ja-JP" altLang="en-US"/>
                    </a:p>
                  </a:txBody>
                  <a:tcPr/>
                </a:tc>
                <a:tc>
                  <a:txBody>
                    <a:bodyPr/>
                    <a:lstStyle/>
                    <a:p>
                      <a:r>
                        <a:rPr kumimoji="1" lang="en-US" altLang="ja-JP" dirty="0">
                          <a:solidFill>
                            <a:srgbClr val="FF0000"/>
                          </a:solidFill>
                        </a:rPr>
                        <a:t>921.74</a:t>
                      </a:r>
                      <a:endParaRPr kumimoji="1" lang="ja-JP" altLang="en-US">
                        <a:solidFill>
                          <a:srgbClr val="FF0000"/>
                        </a:solidFill>
                      </a:endParaRPr>
                    </a:p>
                  </a:txBody>
                  <a:tcPr/>
                </a:tc>
                <a:tc>
                  <a:txBody>
                    <a:bodyPr/>
                    <a:lstStyle/>
                    <a:p>
                      <a:r>
                        <a:rPr kumimoji="1" lang="en-US" altLang="ja-JP" dirty="0"/>
                        <a:t>4.65</a:t>
                      </a:r>
                      <a:endParaRPr kumimoji="1" lang="ja-JP" altLang="en-US"/>
                    </a:p>
                  </a:txBody>
                  <a:tcPr/>
                </a:tc>
                <a:tc>
                  <a:txBody>
                    <a:bodyPr/>
                    <a:lstStyle/>
                    <a:p>
                      <a:r>
                        <a:rPr kumimoji="1" lang="en-US" altLang="ja-JP" dirty="0"/>
                        <a:t>1031.66</a:t>
                      </a:r>
                      <a:endParaRPr kumimoji="1" lang="ja-JP" altLang="en-US"/>
                    </a:p>
                  </a:txBody>
                  <a:tcPr/>
                </a:tc>
                <a:tc>
                  <a:txBody>
                    <a:bodyPr/>
                    <a:lstStyle/>
                    <a:p>
                      <a:r>
                        <a:rPr kumimoji="1" lang="en-US" altLang="ja-JP" dirty="0"/>
                        <a:t>4.71</a:t>
                      </a:r>
                      <a:endParaRPr kumimoji="1" lang="ja-JP" altLang="en-US"/>
                    </a:p>
                  </a:txBody>
                  <a:tcPr/>
                </a:tc>
                <a:tc>
                  <a:txBody>
                    <a:bodyPr/>
                    <a:lstStyle/>
                    <a:p>
                      <a:r>
                        <a:rPr kumimoji="1" lang="en-US" altLang="ja-JP" dirty="0"/>
                        <a:t>923.22</a:t>
                      </a:r>
                      <a:endParaRPr kumimoji="1" lang="ja-JP" altLang="en-US"/>
                    </a:p>
                  </a:txBody>
                  <a:tcPr/>
                </a:tc>
                <a:tc>
                  <a:txBody>
                    <a:bodyPr/>
                    <a:lstStyle/>
                    <a:p>
                      <a:r>
                        <a:rPr kumimoji="1" lang="en-US" altLang="ja-JP" dirty="0"/>
                        <a:t>6.07</a:t>
                      </a:r>
                      <a:endParaRPr kumimoji="1" lang="ja-JP" altLang="en-US"/>
                    </a:p>
                  </a:txBody>
                  <a:tcPr/>
                </a:tc>
                <a:extLst>
                  <a:ext uri="{0D108BD9-81ED-4DB2-BD59-A6C34878D82A}">
                    <a16:rowId xmlns:a16="http://schemas.microsoft.com/office/drawing/2014/main" val="3441054723"/>
                  </a:ext>
                </a:extLst>
              </a:tr>
              <a:tr h="429958">
                <a:tc>
                  <a:txBody>
                    <a:bodyPr/>
                    <a:lstStyle/>
                    <a:p>
                      <a:r>
                        <a:rPr kumimoji="1" lang="ja-JP" altLang="en-US"/>
                        <a:t>平均</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r>
                        <a:rPr kumimoji="1" lang="en-US" altLang="ja-JP" dirty="0"/>
                        <a:t>3.40</a:t>
                      </a:r>
                      <a:endParaRPr kumimoji="1" lang="ja-JP" altLang="en-US"/>
                    </a:p>
                  </a:txBody>
                  <a:tcPr/>
                </a:tc>
                <a:tc>
                  <a:txBody>
                    <a:bodyPr/>
                    <a:lstStyle/>
                    <a:p>
                      <a:endParaRPr kumimoji="1" lang="ja-JP" altLang="en-US"/>
                    </a:p>
                  </a:txBody>
                  <a:tcPr/>
                </a:tc>
                <a:tc>
                  <a:txBody>
                    <a:bodyPr/>
                    <a:lstStyle/>
                    <a:p>
                      <a:r>
                        <a:rPr kumimoji="1" lang="en-US" altLang="ja-JP" dirty="0"/>
                        <a:t>3.28</a:t>
                      </a:r>
                      <a:endParaRPr kumimoji="1" lang="ja-JP" altLang="en-US"/>
                    </a:p>
                  </a:txBody>
                  <a:tcPr/>
                </a:tc>
                <a:tc>
                  <a:txBody>
                    <a:bodyPr/>
                    <a:lstStyle/>
                    <a:p>
                      <a:endParaRPr kumimoji="1" lang="ja-JP" altLang="en-US"/>
                    </a:p>
                  </a:txBody>
                  <a:tcPr/>
                </a:tc>
                <a:tc>
                  <a:txBody>
                    <a:bodyPr/>
                    <a:lstStyle/>
                    <a:p>
                      <a:r>
                        <a:rPr kumimoji="1" lang="en-US" altLang="ja-JP" dirty="0"/>
                        <a:t>4.37</a:t>
                      </a:r>
                      <a:endParaRPr kumimoji="1" lang="ja-JP" altLang="en-US"/>
                    </a:p>
                  </a:txBody>
                  <a:tcPr/>
                </a:tc>
                <a:extLst>
                  <a:ext uri="{0D108BD9-81ED-4DB2-BD59-A6C34878D82A}">
                    <a16:rowId xmlns:a16="http://schemas.microsoft.com/office/drawing/2014/main" val="2586831258"/>
                  </a:ext>
                </a:extLst>
              </a:tr>
            </a:tbl>
          </a:graphicData>
        </a:graphic>
      </p:graphicFrame>
      <p:sp>
        <p:nvSpPr>
          <p:cNvPr id="5" name="スライド番号プレースホルダー 4">
            <a:extLst>
              <a:ext uri="{FF2B5EF4-FFF2-40B4-BE49-F238E27FC236}">
                <a16:creationId xmlns:a16="http://schemas.microsoft.com/office/drawing/2014/main" id="{9B710AD1-CFB6-8441-B7BF-C4F76940655C}"/>
              </a:ext>
            </a:extLst>
          </p:cNvPr>
          <p:cNvSpPr>
            <a:spLocks noGrp="1"/>
          </p:cNvSpPr>
          <p:nvPr>
            <p:ph type="sldNum" sz="quarter" idx="12"/>
          </p:nvPr>
        </p:nvSpPr>
        <p:spPr/>
        <p:txBody>
          <a:bodyPr/>
          <a:lstStyle/>
          <a:p>
            <a:fld id="{84E0C278-47E8-3649-A055-2003DC36C60A}" type="slidenum">
              <a:rPr kumimoji="1" lang="ja-JP" altLang="en-US" smtClean="0"/>
              <a:t>19</a:t>
            </a:fld>
            <a:endParaRPr kumimoji="1" lang="ja-JP" altLang="en-US"/>
          </a:p>
        </p:txBody>
      </p:sp>
    </p:spTree>
    <p:extLst>
      <p:ext uri="{BB962C8B-B14F-4D97-AF65-F5344CB8AC3E}">
        <p14:creationId xmlns:p14="http://schemas.microsoft.com/office/powerpoint/2010/main" val="3737252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620F9-FF1B-EB48-BEEA-0AD08BE7FBBD}"/>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CD4200EE-DBCF-E441-81DD-68CB536D4C1C}"/>
              </a:ext>
            </a:extLst>
          </p:cNvPr>
          <p:cNvSpPr>
            <a:spLocks noGrp="1"/>
          </p:cNvSpPr>
          <p:nvPr>
            <p:ph idx="1"/>
          </p:nvPr>
        </p:nvSpPr>
        <p:spPr/>
        <p:txBody>
          <a:bodyPr>
            <a:normAutofit lnSpcReduction="10000"/>
          </a:bodyPr>
          <a:lstStyle/>
          <a:p>
            <a:r>
              <a:rPr kumimoji="1" lang="ja-JP" altLang="en-US" sz="2400"/>
              <a:t>研究背景</a:t>
            </a:r>
            <a:endParaRPr kumimoji="1" lang="en-US" altLang="ja-JP" sz="2400" dirty="0"/>
          </a:p>
          <a:p>
            <a:r>
              <a:rPr lang="ja-JP" altLang="en-US" sz="2400"/>
              <a:t>乗合タクシー</a:t>
            </a:r>
            <a:r>
              <a:rPr kumimoji="1" lang="ja-JP" altLang="en-US" sz="2400"/>
              <a:t>問題</a:t>
            </a:r>
            <a:endParaRPr kumimoji="1" lang="en-US" altLang="ja-JP" sz="2400" dirty="0"/>
          </a:p>
          <a:p>
            <a:r>
              <a:rPr lang="ja-JP" altLang="en-US" sz="2400"/>
              <a:t>問題定義</a:t>
            </a:r>
            <a:endParaRPr lang="en-US" altLang="ja-JP" sz="2400" dirty="0"/>
          </a:p>
          <a:p>
            <a:r>
              <a:rPr lang="ja-JP" altLang="en-US" sz="2400"/>
              <a:t>提案手法</a:t>
            </a:r>
            <a:endParaRPr lang="en-US" altLang="ja-JP" sz="2400" dirty="0"/>
          </a:p>
          <a:p>
            <a:r>
              <a:rPr lang="ja-JP" altLang="en-US" sz="2400"/>
              <a:t>計算実験の結果</a:t>
            </a:r>
            <a:endParaRPr lang="en-US" altLang="ja-JP" sz="2400" dirty="0"/>
          </a:p>
          <a:p>
            <a:r>
              <a:rPr lang="ja-JP" altLang="en-US" sz="2400"/>
              <a:t>まとめと今後の研究計画</a:t>
            </a:r>
            <a:endParaRPr lang="en-US" altLang="ja-JP" sz="2400" dirty="0"/>
          </a:p>
        </p:txBody>
      </p:sp>
      <p:sp>
        <p:nvSpPr>
          <p:cNvPr id="4" name="スライド番号プレースホルダー 3">
            <a:extLst>
              <a:ext uri="{FF2B5EF4-FFF2-40B4-BE49-F238E27FC236}">
                <a16:creationId xmlns:a16="http://schemas.microsoft.com/office/drawing/2014/main" id="{5CE300B5-C01A-AA46-83D9-BAE42D68E9D3}"/>
              </a:ext>
            </a:extLst>
          </p:cNvPr>
          <p:cNvSpPr>
            <a:spLocks noGrp="1"/>
          </p:cNvSpPr>
          <p:nvPr>
            <p:ph type="sldNum" sz="quarter" idx="12"/>
          </p:nvPr>
        </p:nvSpPr>
        <p:spPr/>
        <p:txBody>
          <a:bodyPr/>
          <a:lstStyle/>
          <a:p>
            <a:fld id="{84E0C278-47E8-3649-A055-2003DC36C60A}" type="slidenum">
              <a:rPr kumimoji="1" lang="ja-JP" altLang="en-US" smtClean="0"/>
              <a:t>2</a:t>
            </a:fld>
            <a:endParaRPr kumimoji="1" lang="ja-JP" altLang="en-US"/>
          </a:p>
        </p:txBody>
      </p:sp>
    </p:spTree>
    <p:extLst>
      <p:ext uri="{BB962C8B-B14F-4D97-AF65-F5344CB8AC3E}">
        <p14:creationId xmlns:p14="http://schemas.microsoft.com/office/powerpoint/2010/main" val="3862632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E70C4B-78FA-6145-AD67-25B14F11E06A}"/>
              </a:ext>
            </a:extLst>
          </p:cNvPr>
          <p:cNvSpPr>
            <a:spLocks noGrp="1"/>
          </p:cNvSpPr>
          <p:nvPr>
            <p:ph type="title"/>
          </p:nvPr>
        </p:nvSpPr>
        <p:spPr/>
        <p:txBody>
          <a:bodyPr/>
          <a:lstStyle/>
          <a:p>
            <a:r>
              <a:rPr kumimoji="1" lang="ja-JP" altLang="en-US"/>
              <a:t>先行研究との比較</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84CB143-5579-764F-894E-0A155B971A55}"/>
                  </a:ext>
                </a:extLst>
              </p:cNvPr>
              <p:cNvSpPr>
                <a:spLocks noGrp="1"/>
              </p:cNvSpPr>
              <p:nvPr>
                <p:ph idx="1"/>
              </p:nvPr>
            </p:nvSpPr>
            <p:spPr/>
            <p:txBody>
              <a:bodyPr>
                <a:normAutofit/>
              </a:bodyPr>
              <a:lstStyle/>
              <a:p>
                <a:r>
                  <a:rPr kumimoji="1" lang="ja-JP" altLang="en-US"/>
                  <a:t>目的関数のペナルティに対する係数を十分に大きくすることで、　　　　　　</a:t>
                </a:r>
                <a:r>
                  <a:rPr lang="ja-JP" altLang="en-US"/>
                  <a:t>ハード制約として扱うことができる。</a:t>
                </a:r>
                <a:endParaRPr lang="en-US" altLang="ja-JP" dirty="0"/>
              </a:p>
              <a:p>
                <a:r>
                  <a:rPr lang="ja-JP" altLang="en-US">
                    <a:latin typeface="+mn-ea"/>
                  </a:rPr>
                  <a:t>挿入近傍を用いた。</a:t>
                </a:r>
                <a:endParaRPr lang="en-US" altLang="ja-JP" dirty="0">
                  <a:latin typeface="+mn-ea"/>
                </a:endParaRPr>
              </a:p>
              <a:p>
                <a:r>
                  <a:rPr lang="ja-JP" altLang="en-US">
                    <a:latin typeface="+mn-ea"/>
                  </a:rPr>
                  <a:t>容量制約を満たすものを必ず出力する。</a:t>
                </a:r>
                <a:endParaRPr lang="en-US" altLang="ja-JP" dirty="0"/>
              </a:p>
              <a:p>
                <a:r>
                  <a:rPr lang="en-US" altLang="ja-JP" dirty="0" err="1"/>
                  <a:t>Cordeau</a:t>
                </a:r>
                <a:r>
                  <a:rPr lang="ja-JP" altLang="en-US"/>
                  <a:t>らの</a:t>
                </a:r>
                <a:r>
                  <a:rPr kumimoji="1" lang="ja-JP" altLang="en-US"/>
                  <a:t>先行研究との解の精度を比較した。</a:t>
                </a:r>
                <a:endParaRPr kumimoji="1" lang="en-US" altLang="ja-JP" dirty="0"/>
              </a:p>
              <a:p>
                <a:r>
                  <a:rPr lang="ja-JP" altLang="en-US"/>
                  <a:t>先行研究は挿入近傍の探索回数が</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5</m:t>
                        </m:r>
                      </m:sup>
                    </m:sSup>
                  </m:oMath>
                </a14:m>
                <a:r>
                  <a:rPr kumimoji="1" lang="ja-JP" altLang="en-US"/>
                  <a:t>回の解</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384CB143-5579-764F-894E-0A155B971A55}"/>
                  </a:ext>
                </a:extLst>
              </p:cNvPr>
              <p:cNvSpPr>
                <a:spLocks noGrp="1" noRot="1" noChangeAspect="1" noMove="1" noResize="1" noEditPoints="1" noAdjustHandles="1" noChangeArrowheads="1" noChangeShapeType="1" noTextEdit="1"/>
              </p:cNvSpPr>
              <p:nvPr>
                <p:ph idx="1"/>
              </p:nvPr>
            </p:nvSpPr>
            <p:spPr>
              <a:blipFill>
                <a:blip r:embed="rId2"/>
                <a:stretch>
                  <a:fillRect l="-528"/>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C6DEC8E1-E103-7C43-A075-1F62F6496E2A}"/>
              </a:ext>
            </a:extLst>
          </p:cNvPr>
          <p:cNvSpPr>
            <a:spLocks noGrp="1"/>
          </p:cNvSpPr>
          <p:nvPr>
            <p:ph type="sldNum" sz="quarter" idx="12"/>
          </p:nvPr>
        </p:nvSpPr>
        <p:spPr/>
        <p:txBody>
          <a:bodyPr/>
          <a:lstStyle/>
          <a:p>
            <a:fld id="{84E0C278-47E8-3649-A055-2003DC36C60A}" type="slidenum">
              <a:rPr kumimoji="1" lang="ja-JP" altLang="en-US" smtClean="0"/>
              <a:t>20</a:t>
            </a:fld>
            <a:endParaRPr kumimoji="1" lang="ja-JP" altLang="en-US"/>
          </a:p>
        </p:txBody>
      </p:sp>
    </p:spTree>
    <p:extLst>
      <p:ext uri="{BB962C8B-B14F-4D97-AF65-F5344CB8AC3E}">
        <p14:creationId xmlns:p14="http://schemas.microsoft.com/office/powerpoint/2010/main" val="3172896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C7729021-63D3-234C-9406-2BF90F908C75}"/>
              </a:ext>
            </a:extLst>
          </p:cNvPr>
          <p:cNvGraphicFramePr>
            <a:graphicFrameLocks noGrp="1"/>
          </p:cNvGraphicFramePr>
          <p:nvPr>
            <p:extLst>
              <p:ext uri="{D42A27DB-BD31-4B8C-83A1-F6EECF244321}">
                <p14:modId xmlns:p14="http://schemas.microsoft.com/office/powerpoint/2010/main" val="2893833777"/>
              </p:ext>
            </p:extLst>
          </p:nvPr>
        </p:nvGraphicFramePr>
        <p:xfrm>
          <a:off x="498764" y="816709"/>
          <a:ext cx="10794669" cy="5121894"/>
        </p:xfrm>
        <a:graphic>
          <a:graphicData uri="http://schemas.openxmlformats.org/drawingml/2006/table">
            <a:tbl>
              <a:tblPr firstRow="1" bandRow="1">
                <a:tableStyleId>{5C22544A-7EE6-4342-B048-85BDC9FD1C3A}</a:tableStyleId>
              </a:tblPr>
              <a:tblGrid>
                <a:gridCol w="1159660">
                  <a:extLst>
                    <a:ext uri="{9D8B030D-6E8A-4147-A177-3AD203B41FA5}">
                      <a16:colId xmlns:a16="http://schemas.microsoft.com/office/drawing/2014/main" val="3067472456"/>
                    </a:ext>
                  </a:extLst>
                </a:gridCol>
                <a:gridCol w="1045207">
                  <a:extLst>
                    <a:ext uri="{9D8B030D-6E8A-4147-A177-3AD203B41FA5}">
                      <a16:colId xmlns:a16="http://schemas.microsoft.com/office/drawing/2014/main" val="2482243895"/>
                    </a:ext>
                  </a:extLst>
                </a:gridCol>
                <a:gridCol w="1108172">
                  <a:extLst>
                    <a:ext uri="{9D8B030D-6E8A-4147-A177-3AD203B41FA5}">
                      <a16:colId xmlns:a16="http://schemas.microsoft.com/office/drawing/2014/main" val="1348079041"/>
                    </a:ext>
                  </a:extLst>
                </a:gridCol>
                <a:gridCol w="1281445">
                  <a:extLst>
                    <a:ext uri="{9D8B030D-6E8A-4147-A177-3AD203B41FA5}">
                      <a16:colId xmlns:a16="http://schemas.microsoft.com/office/drawing/2014/main" val="2295132505"/>
                    </a:ext>
                  </a:extLst>
                </a:gridCol>
                <a:gridCol w="1351810">
                  <a:extLst>
                    <a:ext uri="{9D8B030D-6E8A-4147-A177-3AD203B41FA5}">
                      <a16:colId xmlns:a16="http://schemas.microsoft.com/office/drawing/2014/main" val="3700408153"/>
                    </a:ext>
                  </a:extLst>
                </a:gridCol>
                <a:gridCol w="1064937">
                  <a:extLst>
                    <a:ext uri="{9D8B030D-6E8A-4147-A177-3AD203B41FA5}">
                      <a16:colId xmlns:a16="http://schemas.microsoft.com/office/drawing/2014/main" val="2489046969"/>
                    </a:ext>
                  </a:extLst>
                </a:gridCol>
                <a:gridCol w="1420249">
                  <a:extLst>
                    <a:ext uri="{9D8B030D-6E8A-4147-A177-3AD203B41FA5}">
                      <a16:colId xmlns:a16="http://schemas.microsoft.com/office/drawing/2014/main" val="4233022040"/>
                    </a:ext>
                  </a:extLst>
                </a:gridCol>
                <a:gridCol w="709625">
                  <a:extLst>
                    <a:ext uri="{9D8B030D-6E8A-4147-A177-3AD203B41FA5}">
                      <a16:colId xmlns:a16="http://schemas.microsoft.com/office/drawing/2014/main" val="4036047598"/>
                    </a:ext>
                  </a:extLst>
                </a:gridCol>
                <a:gridCol w="1653564">
                  <a:extLst>
                    <a:ext uri="{9D8B030D-6E8A-4147-A177-3AD203B41FA5}">
                      <a16:colId xmlns:a16="http://schemas.microsoft.com/office/drawing/2014/main" val="1447902104"/>
                    </a:ext>
                  </a:extLst>
                </a:gridCol>
              </a:tblGrid>
              <a:tr h="402574">
                <a:tc>
                  <a:txBody>
                    <a:bodyPr/>
                    <a:lstStyle/>
                    <a:p>
                      <a:endParaRPr kumimoji="1" lang="ja-JP" altLang="en-US"/>
                    </a:p>
                  </a:txBody>
                  <a:tcPr/>
                </a:tc>
                <a:tc gridSpan="2">
                  <a:txBody>
                    <a:bodyPr/>
                    <a:lstStyle/>
                    <a:p>
                      <a:pPr algn="ctr"/>
                      <a:r>
                        <a:rPr kumimoji="1" lang="en-US" altLang="ja-JP" dirty="0"/>
                        <a:t>Size </a:t>
                      </a:r>
                      <a:endParaRPr kumimoji="1" lang="ja-JP" altLang="en-US"/>
                    </a:p>
                  </a:txBody>
                  <a:tcPr/>
                </a:tc>
                <a:tc hMerge="1">
                  <a:txBody>
                    <a:bodyPr/>
                    <a:lstStyle/>
                    <a:p>
                      <a:endParaRPr kumimoji="1" lang="ja-JP" altLang="en-US"/>
                    </a:p>
                  </a:txBody>
                  <a:tcPr/>
                </a:tc>
                <a:tc gridSpan="5">
                  <a:txBody>
                    <a:bodyPr/>
                    <a:lstStyle/>
                    <a:p>
                      <a:pPr algn="ctr"/>
                      <a:r>
                        <a:rPr kumimoji="1" lang="ja-JP" altLang="en-US"/>
                        <a:t>本研究</a:t>
                      </a:r>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tc>
                <a:tc hMerge="1">
                  <a:txBody>
                    <a:bodyPr/>
                    <a:lstStyle/>
                    <a:p>
                      <a:pPr algn="ctr"/>
                      <a:endParaRPr kumimoji="1" lang="ja-JP" altLang="en-US"/>
                    </a:p>
                  </a:txBody>
                  <a:tcPr/>
                </a:tc>
                <a:tc>
                  <a:txBody>
                    <a:bodyPr/>
                    <a:lstStyle/>
                    <a:p>
                      <a:r>
                        <a:rPr kumimoji="1" lang="ja-JP" altLang="en-US"/>
                        <a:t>既存研究</a:t>
                      </a:r>
                    </a:p>
                  </a:txBody>
                  <a:tcPr/>
                </a:tc>
                <a:extLst>
                  <a:ext uri="{0D108BD9-81ED-4DB2-BD59-A6C34878D82A}">
                    <a16:rowId xmlns:a16="http://schemas.microsoft.com/office/drawing/2014/main" val="213501601"/>
                  </a:ext>
                </a:extLst>
              </a:tr>
              <a:tr h="370840">
                <a:tc>
                  <a:txBody>
                    <a:bodyPr/>
                    <a:lstStyle/>
                    <a:p>
                      <a:pPr algn="ctr"/>
                      <a:r>
                        <a:rPr kumimoji="1" lang="ja-JP" altLang="en-US"/>
                        <a:t>問題例</a:t>
                      </a:r>
                    </a:p>
                  </a:txBody>
                  <a:tcPr/>
                </a:tc>
                <a:tc>
                  <a:txBody>
                    <a:bodyPr/>
                    <a:lstStyle/>
                    <a:p>
                      <a:pPr algn="ctr"/>
                      <a:r>
                        <a:rPr kumimoji="1" lang="ja-JP" altLang="en-US"/>
                        <a:t>顧客数</a:t>
                      </a:r>
                    </a:p>
                  </a:txBody>
                  <a:tcPr/>
                </a:tc>
                <a:tc>
                  <a:txBody>
                    <a:bodyPr/>
                    <a:lstStyle/>
                    <a:p>
                      <a:pPr algn="ctr"/>
                      <a:r>
                        <a:rPr kumimoji="1" lang="ja-JP" altLang="en-US"/>
                        <a:t>車両数</a:t>
                      </a:r>
                    </a:p>
                  </a:txBody>
                  <a:tcPr/>
                </a:tc>
                <a:tc>
                  <a:txBody>
                    <a:bodyPr/>
                    <a:lstStyle/>
                    <a:p>
                      <a:pPr algn="ctr"/>
                      <a:r>
                        <a:rPr kumimoji="1" lang="ja-JP" altLang="en-US"/>
                        <a:t>ルートの長さ</a:t>
                      </a:r>
                    </a:p>
                  </a:txBody>
                  <a:tcPr/>
                </a:tc>
                <a:tc>
                  <a:txBody>
                    <a:bodyPr/>
                    <a:lstStyle/>
                    <a:p>
                      <a:pPr algn="ctr"/>
                      <a:r>
                        <a:rPr kumimoji="1" lang="ja-JP" altLang="en-US"/>
                        <a:t>ペナルティ</a:t>
                      </a:r>
                    </a:p>
                  </a:txBody>
                  <a:tcPr/>
                </a:tc>
                <a:tc>
                  <a:txBody>
                    <a:bodyPr/>
                    <a:lstStyle/>
                    <a:p>
                      <a:pPr algn="ctr"/>
                      <a:r>
                        <a:rPr kumimoji="1" lang="en-US" altLang="ja-JP" dirty="0"/>
                        <a:t>GAP(%)</a:t>
                      </a:r>
                      <a:endParaRPr kumimoji="1" lang="ja-JP" altLang="en-US"/>
                    </a:p>
                  </a:txBody>
                  <a:tcPr/>
                </a:tc>
                <a:tc>
                  <a:txBody>
                    <a:bodyPr/>
                    <a:lstStyle/>
                    <a:p>
                      <a:pPr algn="ctr"/>
                      <a:r>
                        <a:rPr kumimoji="1" lang="ja-JP" altLang="en-US"/>
                        <a:t>挿入近傍の</a:t>
                      </a:r>
                      <a:endParaRPr kumimoji="1" lang="en-US" altLang="ja-JP" dirty="0"/>
                    </a:p>
                    <a:p>
                      <a:pPr algn="ctr"/>
                      <a:r>
                        <a:rPr kumimoji="1" lang="ja-JP" altLang="en-US"/>
                        <a:t>探索回数</a:t>
                      </a:r>
                    </a:p>
                  </a:txBody>
                  <a:tcPr/>
                </a:tc>
                <a:tc>
                  <a:txBody>
                    <a:bodyPr/>
                    <a:lstStyle/>
                    <a:p>
                      <a:pPr algn="ctr"/>
                      <a:r>
                        <a:rPr kumimoji="1" lang="ja-JP" altLang="en-US"/>
                        <a:t>改善回数</a:t>
                      </a:r>
                    </a:p>
                  </a:txBody>
                  <a:tcPr/>
                </a:tc>
                <a:tc>
                  <a:txBody>
                    <a:bodyPr/>
                    <a:lstStyle/>
                    <a:p>
                      <a:pPr algn="ctr"/>
                      <a:r>
                        <a:rPr kumimoji="1" lang="ja-JP" altLang="en-US"/>
                        <a:t>値</a:t>
                      </a:r>
                    </a:p>
                  </a:txBody>
                  <a:tcPr/>
                </a:tc>
                <a:extLst>
                  <a:ext uri="{0D108BD9-81ED-4DB2-BD59-A6C34878D82A}">
                    <a16:rowId xmlns:a16="http://schemas.microsoft.com/office/drawing/2014/main" val="4000060795"/>
                  </a:ext>
                </a:extLst>
              </a:tr>
              <a:tr h="370840">
                <a:tc>
                  <a:txBody>
                    <a:bodyPr/>
                    <a:lstStyle/>
                    <a:p>
                      <a:pPr algn="ctr"/>
                      <a:r>
                        <a:rPr kumimoji="1" lang="en-US" altLang="ja-JP" dirty="0"/>
                        <a:t>r1a</a:t>
                      </a:r>
                      <a:endParaRPr kumimoji="1" lang="ja-JP" altLang="en-US"/>
                    </a:p>
                  </a:txBody>
                  <a:tcPr/>
                </a:tc>
                <a:tc>
                  <a:txBody>
                    <a:bodyPr/>
                    <a:lstStyle/>
                    <a:p>
                      <a:pPr algn="ctr"/>
                      <a:r>
                        <a:rPr kumimoji="1" lang="en-US" altLang="ja-JP" dirty="0"/>
                        <a:t>24</a:t>
                      </a:r>
                      <a:endParaRPr kumimoji="1" lang="ja-JP" altLang="en-US"/>
                    </a:p>
                  </a:txBody>
                  <a:tcPr/>
                </a:tc>
                <a:tc>
                  <a:txBody>
                    <a:bodyPr/>
                    <a:lstStyle/>
                    <a:p>
                      <a:pPr algn="ctr"/>
                      <a:r>
                        <a:rPr kumimoji="1" lang="en-US" altLang="ja-JP" dirty="0"/>
                        <a:t>3</a:t>
                      </a:r>
                      <a:endParaRPr kumimoji="1" lang="ja-JP" altLang="en-US"/>
                    </a:p>
                  </a:txBody>
                  <a:tcPr/>
                </a:tc>
                <a:tc>
                  <a:txBody>
                    <a:bodyPr/>
                    <a:lstStyle/>
                    <a:p>
                      <a:pPr algn="r"/>
                      <a:r>
                        <a:rPr kumimoji="1" lang="en-US" altLang="ja-JP" dirty="0"/>
                        <a:t>219.27</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15.2</a:t>
                      </a:r>
                      <a:endParaRPr kumimoji="1" lang="ja-JP" altLang="en-US"/>
                    </a:p>
                  </a:txBody>
                  <a:tcPr anchor="ctr"/>
                </a:tc>
                <a:tc>
                  <a:txBody>
                    <a:bodyPr/>
                    <a:lstStyle/>
                    <a:p>
                      <a:pPr algn="r"/>
                      <a:r>
                        <a:rPr kumimoji="1" lang="en-US" altLang="ja-JP" dirty="0"/>
                        <a:t>72</a:t>
                      </a:r>
                      <a:endParaRPr kumimoji="1" lang="ja-JP" altLang="en-US"/>
                    </a:p>
                  </a:txBody>
                  <a:tcPr anchor="ctr"/>
                </a:tc>
                <a:tc>
                  <a:txBody>
                    <a:bodyPr/>
                    <a:lstStyle/>
                    <a:p>
                      <a:pPr algn="r"/>
                      <a:r>
                        <a:rPr kumimoji="1" lang="en-US" altLang="ja-JP" dirty="0"/>
                        <a:t>5</a:t>
                      </a:r>
                      <a:endParaRPr kumimoji="1" lang="ja-JP" altLang="en-US"/>
                    </a:p>
                  </a:txBody>
                  <a:tcPr anchor="ctr"/>
                </a:tc>
                <a:tc>
                  <a:txBody>
                    <a:bodyPr/>
                    <a:lstStyle/>
                    <a:p>
                      <a:pPr algn="r"/>
                      <a:r>
                        <a:rPr kumimoji="1" lang="en-US" altLang="ja-JP" dirty="0"/>
                        <a:t>190.02</a:t>
                      </a:r>
                      <a:endParaRPr kumimoji="1" lang="ja-JP" altLang="en-US"/>
                    </a:p>
                  </a:txBody>
                  <a:tcPr anchor="ctr"/>
                </a:tc>
                <a:extLst>
                  <a:ext uri="{0D108BD9-81ED-4DB2-BD59-A6C34878D82A}">
                    <a16:rowId xmlns:a16="http://schemas.microsoft.com/office/drawing/2014/main" val="1352873157"/>
                  </a:ext>
                </a:extLst>
              </a:tr>
              <a:tr h="370840">
                <a:tc>
                  <a:txBody>
                    <a:bodyPr/>
                    <a:lstStyle/>
                    <a:p>
                      <a:pPr algn="ctr"/>
                      <a:r>
                        <a:rPr kumimoji="1" lang="en-US" altLang="ja-JP" dirty="0"/>
                        <a:t>r2a</a:t>
                      </a:r>
                      <a:endParaRPr kumimoji="1" lang="ja-JP" altLang="en-US"/>
                    </a:p>
                  </a:txBody>
                  <a:tcPr/>
                </a:tc>
                <a:tc>
                  <a:txBody>
                    <a:bodyPr/>
                    <a:lstStyle/>
                    <a:p>
                      <a:pPr algn="ctr"/>
                      <a:r>
                        <a:rPr kumimoji="1" lang="en-US" altLang="ja-JP" dirty="0"/>
                        <a:t>48</a:t>
                      </a:r>
                      <a:endParaRPr kumimoji="1" lang="ja-JP" altLang="en-US"/>
                    </a:p>
                  </a:txBody>
                  <a:tcPr/>
                </a:tc>
                <a:tc>
                  <a:txBody>
                    <a:bodyPr/>
                    <a:lstStyle/>
                    <a:p>
                      <a:pPr algn="ctr"/>
                      <a:r>
                        <a:rPr kumimoji="1" lang="en-US" altLang="ja-JP" dirty="0"/>
                        <a:t>5</a:t>
                      </a:r>
                      <a:endParaRPr kumimoji="1" lang="ja-JP" altLang="en-US"/>
                    </a:p>
                  </a:txBody>
                  <a:tcPr/>
                </a:tc>
                <a:tc>
                  <a:txBody>
                    <a:bodyPr/>
                    <a:lstStyle/>
                    <a:p>
                      <a:pPr algn="r"/>
                      <a:r>
                        <a:rPr kumimoji="1" lang="en-US" altLang="ja-JP" dirty="0">
                          <a:solidFill>
                            <a:schemeClr val="tx1"/>
                          </a:solidFill>
                        </a:rPr>
                        <a:t>431.61</a:t>
                      </a:r>
                      <a:endParaRPr kumimoji="1" lang="ja-JP" altLang="en-US">
                        <a:solidFill>
                          <a:schemeClr val="tx1"/>
                        </a:solidFill>
                      </a:endParaRPr>
                    </a:p>
                  </a:txBody>
                  <a:tcPr anchor="ctr"/>
                </a:tc>
                <a:tc>
                  <a:txBody>
                    <a:bodyPr/>
                    <a:lstStyle/>
                    <a:p>
                      <a:pPr algn="r"/>
                      <a:r>
                        <a:rPr kumimoji="1" lang="en-US" altLang="ja-JP" dirty="0">
                          <a:solidFill>
                            <a:schemeClr val="tx1"/>
                          </a:solidFill>
                        </a:rPr>
                        <a:t>0.02</a:t>
                      </a:r>
                      <a:endParaRPr kumimoji="1" lang="ja-JP" altLang="en-US">
                        <a:solidFill>
                          <a:schemeClr val="tx1"/>
                        </a:solidFill>
                      </a:endParaRPr>
                    </a:p>
                  </a:txBody>
                  <a:tcPr anchor="ctr"/>
                </a:tc>
                <a:tc>
                  <a:txBody>
                    <a:bodyPr/>
                    <a:lstStyle/>
                    <a:p>
                      <a:pPr algn="r"/>
                      <a:r>
                        <a:rPr kumimoji="1" lang="en-US" altLang="ja-JP" dirty="0"/>
                        <a:t>42.6</a:t>
                      </a:r>
                      <a:endParaRPr kumimoji="1" lang="ja-JP" altLang="en-US"/>
                    </a:p>
                  </a:txBody>
                  <a:tcPr anchor="ctr"/>
                </a:tc>
                <a:tc>
                  <a:txBody>
                    <a:bodyPr/>
                    <a:lstStyle/>
                    <a:p>
                      <a:pPr algn="r"/>
                      <a:r>
                        <a:rPr kumimoji="1" lang="en-US" altLang="ja-JP" dirty="0"/>
                        <a:t>240</a:t>
                      </a:r>
                      <a:endParaRPr kumimoji="1" lang="ja-JP" altLang="en-US"/>
                    </a:p>
                  </a:txBody>
                  <a:tcPr anchor="ctr"/>
                </a:tc>
                <a:tc>
                  <a:txBody>
                    <a:bodyPr/>
                    <a:lstStyle/>
                    <a:p>
                      <a:pPr algn="r"/>
                      <a:r>
                        <a:rPr kumimoji="1" lang="en-US" altLang="ja-JP" dirty="0"/>
                        <a:t>32</a:t>
                      </a:r>
                      <a:endParaRPr kumimoji="1" lang="ja-JP" altLang="en-US"/>
                    </a:p>
                  </a:txBody>
                  <a:tcPr anchor="ctr"/>
                </a:tc>
                <a:tc>
                  <a:txBody>
                    <a:bodyPr/>
                    <a:lstStyle/>
                    <a:p>
                      <a:pPr algn="r"/>
                      <a:r>
                        <a:rPr kumimoji="1" lang="en-US" altLang="ja-JP" dirty="0"/>
                        <a:t>302.08</a:t>
                      </a:r>
                      <a:endParaRPr kumimoji="1" lang="ja-JP" altLang="en-US"/>
                    </a:p>
                  </a:txBody>
                  <a:tcPr anchor="ctr"/>
                </a:tc>
                <a:extLst>
                  <a:ext uri="{0D108BD9-81ED-4DB2-BD59-A6C34878D82A}">
                    <a16:rowId xmlns:a16="http://schemas.microsoft.com/office/drawing/2014/main" val="4023180184"/>
                  </a:ext>
                </a:extLst>
              </a:tr>
              <a:tr h="370840">
                <a:tc>
                  <a:txBody>
                    <a:bodyPr/>
                    <a:lstStyle/>
                    <a:p>
                      <a:pPr algn="ctr"/>
                      <a:r>
                        <a:rPr kumimoji="1" lang="en-US" altLang="ja-JP" dirty="0"/>
                        <a:t>r3a</a:t>
                      </a:r>
                      <a:endParaRPr kumimoji="1" lang="ja-JP" altLang="en-US"/>
                    </a:p>
                  </a:txBody>
                  <a:tcPr/>
                </a:tc>
                <a:tc>
                  <a:txBody>
                    <a:bodyPr/>
                    <a:lstStyle/>
                    <a:p>
                      <a:pPr algn="ctr"/>
                      <a:r>
                        <a:rPr kumimoji="1" lang="en-US" altLang="ja-JP" dirty="0"/>
                        <a:t>72</a:t>
                      </a:r>
                      <a:endParaRPr kumimoji="1" lang="ja-JP" altLang="en-US"/>
                    </a:p>
                  </a:txBody>
                  <a:tcPr/>
                </a:tc>
                <a:tc>
                  <a:txBody>
                    <a:bodyPr/>
                    <a:lstStyle/>
                    <a:p>
                      <a:pPr algn="ctr"/>
                      <a:r>
                        <a:rPr kumimoji="1" lang="en-US" altLang="ja-JP" dirty="0"/>
                        <a:t>7</a:t>
                      </a:r>
                      <a:endParaRPr kumimoji="1" lang="ja-JP" altLang="en-US"/>
                    </a:p>
                  </a:txBody>
                  <a:tcPr/>
                </a:tc>
                <a:tc>
                  <a:txBody>
                    <a:bodyPr/>
                    <a:lstStyle/>
                    <a:p>
                      <a:pPr algn="r"/>
                      <a:r>
                        <a:rPr kumimoji="1" lang="en-US" altLang="ja-JP" dirty="0">
                          <a:solidFill>
                            <a:schemeClr val="tx1"/>
                          </a:solidFill>
                        </a:rPr>
                        <a:t>779.04</a:t>
                      </a:r>
                      <a:endParaRPr kumimoji="1" lang="ja-JP" altLang="en-US">
                        <a:solidFill>
                          <a:schemeClr val="tx1"/>
                        </a:solidFill>
                      </a:endParaRPr>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46.4</a:t>
                      </a:r>
                      <a:endParaRPr kumimoji="1" lang="ja-JP" altLang="en-US"/>
                    </a:p>
                  </a:txBody>
                  <a:tcPr anchor="ctr"/>
                </a:tc>
                <a:tc>
                  <a:txBody>
                    <a:bodyPr/>
                    <a:lstStyle/>
                    <a:p>
                      <a:pPr algn="r"/>
                      <a:r>
                        <a:rPr kumimoji="1" lang="en-US" altLang="ja-JP" dirty="0"/>
                        <a:t>504</a:t>
                      </a:r>
                      <a:endParaRPr kumimoji="1" lang="ja-JP" altLang="en-US"/>
                    </a:p>
                  </a:txBody>
                  <a:tcPr anchor="ctr"/>
                </a:tc>
                <a:tc>
                  <a:txBody>
                    <a:bodyPr/>
                    <a:lstStyle/>
                    <a:p>
                      <a:pPr algn="r"/>
                      <a:r>
                        <a:rPr kumimoji="1" lang="en-US" altLang="ja-JP" dirty="0"/>
                        <a:t>41</a:t>
                      </a:r>
                      <a:endParaRPr kumimoji="1" lang="ja-JP" altLang="en-US"/>
                    </a:p>
                  </a:txBody>
                  <a:tcPr anchor="ctr"/>
                </a:tc>
                <a:tc>
                  <a:txBody>
                    <a:bodyPr/>
                    <a:lstStyle/>
                    <a:p>
                      <a:pPr algn="r"/>
                      <a:r>
                        <a:rPr kumimoji="1" lang="en-US" altLang="ja-JP" dirty="0"/>
                        <a:t>532.08</a:t>
                      </a:r>
                      <a:endParaRPr kumimoji="1" lang="ja-JP" altLang="en-US"/>
                    </a:p>
                  </a:txBody>
                  <a:tcPr anchor="ctr"/>
                </a:tc>
                <a:extLst>
                  <a:ext uri="{0D108BD9-81ED-4DB2-BD59-A6C34878D82A}">
                    <a16:rowId xmlns:a16="http://schemas.microsoft.com/office/drawing/2014/main" val="2257345316"/>
                  </a:ext>
                </a:extLst>
              </a:tr>
              <a:tr h="370840">
                <a:tc>
                  <a:txBody>
                    <a:bodyPr/>
                    <a:lstStyle/>
                    <a:p>
                      <a:pPr algn="ctr"/>
                      <a:r>
                        <a:rPr kumimoji="1" lang="en-US" altLang="ja-JP" dirty="0"/>
                        <a:t>r4a</a:t>
                      </a:r>
                      <a:endParaRPr kumimoji="1" lang="ja-JP" altLang="en-US"/>
                    </a:p>
                  </a:txBody>
                  <a:tcPr/>
                </a:tc>
                <a:tc>
                  <a:txBody>
                    <a:bodyPr/>
                    <a:lstStyle/>
                    <a:p>
                      <a:pPr algn="ctr"/>
                      <a:r>
                        <a:rPr kumimoji="1" lang="en-US" altLang="ja-JP" dirty="0"/>
                        <a:t>96</a:t>
                      </a:r>
                    </a:p>
                  </a:txBody>
                  <a:tcPr/>
                </a:tc>
                <a:tc>
                  <a:txBody>
                    <a:bodyPr/>
                    <a:lstStyle/>
                    <a:p>
                      <a:pPr algn="ctr"/>
                      <a:r>
                        <a:rPr kumimoji="1" lang="en-US" altLang="ja-JP" dirty="0"/>
                        <a:t>9</a:t>
                      </a:r>
                      <a:endParaRPr kumimoji="1" lang="ja-JP" altLang="en-US"/>
                    </a:p>
                  </a:txBody>
                  <a:tcPr/>
                </a:tc>
                <a:tc>
                  <a:txBody>
                    <a:bodyPr/>
                    <a:lstStyle/>
                    <a:p>
                      <a:pPr algn="r"/>
                      <a:r>
                        <a:rPr kumimoji="1" lang="en-US" altLang="ja-JP" dirty="0"/>
                        <a:t>836.76</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45.9</a:t>
                      </a:r>
                      <a:endParaRPr kumimoji="1" lang="ja-JP" altLang="en-US"/>
                    </a:p>
                  </a:txBody>
                  <a:tcPr anchor="ctr"/>
                </a:tc>
                <a:tc>
                  <a:txBody>
                    <a:bodyPr/>
                    <a:lstStyle/>
                    <a:p>
                      <a:pPr algn="r"/>
                      <a:r>
                        <a:rPr kumimoji="1" lang="en-US" altLang="ja-JP" dirty="0"/>
                        <a:t>864</a:t>
                      </a:r>
                      <a:endParaRPr kumimoji="1" lang="ja-JP" altLang="en-US"/>
                    </a:p>
                  </a:txBody>
                  <a:tcPr anchor="ctr"/>
                </a:tc>
                <a:tc>
                  <a:txBody>
                    <a:bodyPr/>
                    <a:lstStyle/>
                    <a:p>
                      <a:pPr algn="r"/>
                      <a:r>
                        <a:rPr kumimoji="1" lang="en-US" altLang="ja-JP" dirty="0"/>
                        <a:t>61</a:t>
                      </a:r>
                      <a:endParaRPr kumimoji="1" lang="ja-JP" altLang="en-US"/>
                    </a:p>
                  </a:txBody>
                  <a:tcPr anchor="ctr"/>
                </a:tc>
                <a:tc>
                  <a:txBody>
                    <a:bodyPr/>
                    <a:lstStyle/>
                    <a:p>
                      <a:pPr algn="r"/>
                      <a:r>
                        <a:rPr kumimoji="1" lang="en-US" altLang="ja-JP" dirty="0"/>
                        <a:t>572.68</a:t>
                      </a:r>
                      <a:endParaRPr kumimoji="1" lang="ja-JP" altLang="en-US"/>
                    </a:p>
                  </a:txBody>
                  <a:tcPr anchor="ctr"/>
                </a:tc>
                <a:extLst>
                  <a:ext uri="{0D108BD9-81ED-4DB2-BD59-A6C34878D82A}">
                    <a16:rowId xmlns:a16="http://schemas.microsoft.com/office/drawing/2014/main" val="3872839470"/>
                  </a:ext>
                </a:extLst>
              </a:tr>
              <a:tr h="370840">
                <a:tc>
                  <a:txBody>
                    <a:bodyPr/>
                    <a:lstStyle/>
                    <a:p>
                      <a:pPr algn="ctr"/>
                      <a:r>
                        <a:rPr kumimoji="1" lang="en-US" altLang="ja-JP" dirty="0"/>
                        <a:t>r5a</a:t>
                      </a:r>
                      <a:endParaRPr kumimoji="1" lang="ja-JP" altLang="en-US"/>
                    </a:p>
                  </a:txBody>
                  <a:tcPr/>
                </a:tc>
                <a:tc>
                  <a:txBody>
                    <a:bodyPr/>
                    <a:lstStyle/>
                    <a:p>
                      <a:pPr algn="ctr"/>
                      <a:r>
                        <a:rPr kumimoji="1" lang="en-US" altLang="ja-JP" dirty="0"/>
                        <a:t>120</a:t>
                      </a:r>
                      <a:endParaRPr kumimoji="1" lang="ja-JP" altLang="en-US"/>
                    </a:p>
                  </a:txBody>
                  <a:tcPr/>
                </a:tc>
                <a:tc>
                  <a:txBody>
                    <a:bodyPr/>
                    <a:lstStyle/>
                    <a:p>
                      <a:pPr algn="ctr"/>
                      <a:r>
                        <a:rPr kumimoji="1" lang="en-US" altLang="ja-JP" dirty="0"/>
                        <a:t>11</a:t>
                      </a:r>
                      <a:endParaRPr kumimoji="1" lang="ja-JP" altLang="en-US"/>
                    </a:p>
                  </a:txBody>
                  <a:tcPr/>
                </a:tc>
                <a:tc>
                  <a:txBody>
                    <a:bodyPr/>
                    <a:lstStyle/>
                    <a:p>
                      <a:pPr algn="r"/>
                      <a:r>
                        <a:rPr kumimoji="1" lang="en-US" altLang="ja-JP" dirty="0">
                          <a:solidFill>
                            <a:schemeClr val="tx1"/>
                          </a:solidFill>
                        </a:rPr>
                        <a:t>915.14</a:t>
                      </a:r>
                      <a:endParaRPr kumimoji="1" lang="ja-JP" altLang="en-US">
                        <a:solidFill>
                          <a:schemeClr val="tx1"/>
                        </a:solidFill>
                      </a:endParaRPr>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43.6</a:t>
                      </a:r>
                      <a:endParaRPr kumimoji="1" lang="ja-JP" altLang="en-US"/>
                    </a:p>
                  </a:txBody>
                  <a:tcPr anchor="ctr"/>
                </a:tc>
                <a:tc>
                  <a:txBody>
                    <a:bodyPr/>
                    <a:lstStyle/>
                    <a:p>
                      <a:pPr algn="r"/>
                      <a:r>
                        <a:rPr kumimoji="1" lang="en-US" altLang="ja-JP" dirty="0"/>
                        <a:t>1320</a:t>
                      </a:r>
                      <a:endParaRPr kumimoji="1" lang="ja-JP" altLang="en-US"/>
                    </a:p>
                  </a:txBody>
                  <a:tcPr anchor="ctr"/>
                </a:tc>
                <a:tc>
                  <a:txBody>
                    <a:bodyPr/>
                    <a:lstStyle/>
                    <a:p>
                      <a:pPr algn="r"/>
                      <a:r>
                        <a:rPr kumimoji="1" lang="en-US" altLang="ja-JP" dirty="0"/>
                        <a:t>110</a:t>
                      </a:r>
                      <a:endParaRPr kumimoji="1" lang="ja-JP" altLang="en-US"/>
                    </a:p>
                  </a:txBody>
                  <a:tcPr anchor="ctr"/>
                </a:tc>
                <a:tc>
                  <a:txBody>
                    <a:bodyPr/>
                    <a:lstStyle/>
                    <a:p>
                      <a:pPr algn="r"/>
                      <a:r>
                        <a:rPr kumimoji="1" lang="en-US" altLang="ja-JP" dirty="0"/>
                        <a:t>636.97</a:t>
                      </a:r>
                      <a:endParaRPr kumimoji="1" lang="ja-JP" altLang="en-US"/>
                    </a:p>
                  </a:txBody>
                  <a:tcPr anchor="ctr"/>
                </a:tc>
                <a:extLst>
                  <a:ext uri="{0D108BD9-81ED-4DB2-BD59-A6C34878D82A}">
                    <a16:rowId xmlns:a16="http://schemas.microsoft.com/office/drawing/2014/main" val="249719379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r1b</a:t>
                      </a:r>
                      <a:endParaRPr kumimoji="1" lang="ja-JP" altLang="en-US"/>
                    </a:p>
                  </a:txBody>
                  <a:tcPr/>
                </a:tc>
                <a:tc>
                  <a:txBody>
                    <a:bodyPr/>
                    <a:lstStyle/>
                    <a:p>
                      <a:pPr algn="ctr"/>
                      <a:r>
                        <a:rPr kumimoji="1" lang="en-US" altLang="ja-JP" dirty="0"/>
                        <a:t>24</a:t>
                      </a:r>
                      <a:endParaRPr kumimoji="1" lang="ja-JP" altLang="en-US"/>
                    </a:p>
                  </a:txBody>
                  <a:tcPr/>
                </a:tc>
                <a:tc>
                  <a:txBody>
                    <a:bodyPr/>
                    <a:lstStyle/>
                    <a:p>
                      <a:pPr algn="ctr"/>
                      <a:r>
                        <a:rPr kumimoji="1" lang="en-US" altLang="ja-JP" dirty="0"/>
                        <a:t>3</a:t>
                      </a:r>
                      <a:endParaRPr kumimoji="1" lang="ja-JP" altLang="en-US"/>
                    </a:p>
                  </a:txBody>
                  <a:tcPr/>
                </a:tc>
                <a:tc>
                  <a:txBody>
                    <a:bodyPr/>
                    <a:lstStyle/>
                    <a:p>
                      <a:pPr algn="r"/>
                      <a:r>
                        <a:rPr kumimoji="1" lang="en-US" altLang="ja-JP" dirty="0"/>
                        <a:t>208.56</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26.4</a:t>
                      </a:r>
                      <a:endParaRPr kumimoji="1" lang="ja-JP" altLang="en-US"/>
                    </a:p>
                  </a:txBody>
                  <a:tcPr anchor="ctr"/>
                </a:tc>
                <a:tc>
                  <a:txBody>
                    <a:bodyPr/>
                    <a:lstStyle/>
                    <a:p>
                      <a:pPr algn="r"/>
                      <a:r>
                        <a:rPr kumimoji="1" lang="en-US" altLang="ja-JP" dirty="0"/>
                        <a:t>72</a:t>
                      </a:r>
                      <a:endParaRPr kumimoji="1" lang="ja-JP" altLang="en-US"/>
                    </a:p>
                  </a:txBody>
                  <a:tcPr anchor="ctr"/>
                </a:tc>
                <a:tc>
                  <a:txBody>
                    <a:bodyPr/>
                    <a:lstStyle/>
                    <a:p>
                      <a:pPr algn="r"/>
                      <a:r>
                        <a:rPr kumimoji="1" lang="en-US" altLang="ja-JP" dirty="0"/>
                        <a:t>16</a:t>
                      </a:r>
                      <a:endParaRPr kumimoji="1" lang="ja-JP" altLang="en-US"/>
                    </a:p>
                  </a:txBody>
                  <a:tcPr anchor="ctr"/>
                </a:tc>
                <a:tc>
                  <a:txBody>
                    <a:bodyPr/>
                    <a:lstStyle/>
                    <a:p>
                      <a:pPr algn="r"/>
                      <a:r>
                        <a:rPr kumimoji="1" lang="en-US" altLang="ja-JP" dirty="0"/>
                        <a:t>164.46</a:t>
                      </a:r>
                      <a:endParaRPr kumimoji="1" lang="ja-JP" altLang="en-US"/>
                    </a:p>
                  </a:txBody>
                  <a:tcPr anchor="ctr"/>
                </a:tc>
                <a:extLst>
                  <a:ext uri="{0D108BD9-81ED-4DB2-BD59-A6C34878D82A}">
                    <a16:rowId xmlns:a16="http://schemas.microsoft.com/office/drawing/2014/main" val="292071305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r2b</a:t>
                      </a:r>
                      <a:endParaRPr kumimoji="1" lang="ja-JP" altLang="en-US"/>
                    </a:p>
                  </a:txBody>
                  <a:tcPr/>
                </a:tc>
                <a:tc>
                  <a:txBody>
                    <a:bodyPr/>
                    <a:lstStyle/>
                    <a:p>
                      <a:pPr algn="ctr"/>
                      <a:r>
                        <a:rPr kumimoji="1" lang="en-US" altLang="ja-JP" dirty="0"/>
                        <a:t>48</a:t>
                      </a:r>
                      <a:endParaRPr kumimoji="1" lang="ja-JP" altLang="en-US"/>
                    </a:p>
                  </a:txBody>
                  <a:tcPr/>
                </a:tc>
                <a:tc>
                  <a:txBody>
                    <a:bodyPr/>
                    <a:lstStyle/>
                    <a:p>
                      <a:pPr algn="ctr"/>
                      <a:r>
                        <a:rPr kumimoji="1" lang="en-US" altLang="ja-JP" dirty="0"/>
                        <a:t>5</a:t>
                      </a:r>
                      <a:endParaRPr kumimoji="1" lang="ja-JP" altLang="en-US"/>
                    </a:p>
                  </a:txBody>
                  <a:tcPr/>
                </a:tc>
                <a:tc>
                  <a:txBody>
                    <a:bodyPr/>
                    <a:lstStyle/>
                    <a:p>
                      <a:pPr algn="r"/>
                      <a:r>
                        <a:rPr kumimoji="1" lang="en-US" altLang="ja-JP" dirty="0"/>
                        <a:t>402.11</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35.8</a:t>
                      </a:r>
                      <a:endParaRPr kumimoji="1" lang="ja-JP" altLang="en-US"/>
                    </a:p>
                  </a:txBody>
                  <a:tcPr anchor="ctr"/>
                </a:tc>
                <a:tc>
                  <a:txBody>
                    <a:bodyPr/>
                    <a:lstStyle/>
                    <a:p>
                      <a:pPr algn="r"/>
                      <a:r>
                        <a:rPr kumimoji="1" lang="en-US" altLang="ja-JP" dirty="0"/>
                        <a:t>240</a:t>
                      </a:r>
                      <a:endParaRPr kumimoji="1" lang="ja-JP" altLang="en-US"/>
                    </a:p>
                  </a:txBody>
                  <a:tcPr anchor="ctr"/>
                </a:tc>
                <a:tc>
                  <a:txBody>
                    <a:bodyPr/>
                    <a:lstStyle/>
                    <a:p>
                      <a:pPr algn="r"/>
                      <a:r>
                        <a:rPr kumimoji="1" lang="en-US" altLang="ja-JP" dirty="0"/>
                        <a:t>15</a:t>
                      </a:r>
                      <a:endParaRPr kumimoji="1" lang="ja-JP" altLang="en-US"/>
                    </a:p>
                  </a:txBody>
                  <a:tcPr anchor="ctr"/>
                </a:tc>
                <a:tc>
                  <a:txBody>
                    <a:bodyPr/>
                    <a:lstStyle/>
                    <a:p>
                      <a:pPr algn="r"/>
                      <a:r>
                        <a:rPr kumimoji="1" lang="en-US" altLang="ja-JP" dirty="0"/>
                        <a:t>296.06</a:t>
                      </a:r>
                      <a:endParaRPr kumimoji="1" lang="ja-JP" altLang="en-US"/>
                    </a:p>
                  </a:txBody>
                  <a:tcPr anchor="ctr"/>
                </a:tc>
                <a:extLst>
                  <a:ext uri="{0D108BD9-81ED-4DB2-BD59-A6C34878D82A}">
                    <a16:rowId xmlns:a16="http://schemas.microsoft.com/office/drawing/2014/main" val="91110389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r3b</a:t>
                      </a:r>
                      <a:endParaRPr kumimoji="1" lang="ja-JP" altLang="en-US"/>
                    </a:p>
                  </a:txBody>
                  <a:tcPr/>
                </a:tc>
                <a:tc>
                  <a:txBody>
                    <a:bodyPr/>
                    <a:lstStyle/>
                    <a:p>
                      <a:pPr algn="ctr"/>
                      <a:r>
                        <a:rPr kumimoji="1" lang="en-US" altLang="ja-JP" dirty="0"/>
                        <a:t>72</a:t>
                      </a:r>
                      <a:endParaRPr kumimoji="1" lang="ja-JP" altLang="en-US"/>
                    </a:p>
                  </a:txBody>
                  <a:tcPr/>
                </a:tc>
                <a:tc>
                  <a:txBody>
                    <a:bodyPr/>
                    <a:lstStyle/>
                    <a:p>
                      <a:pPr algn="ctr"/>
                      <a:r>
                        <a:rPr kumimoji="1" lang="en-US" altLang="ja-JP" dirty="0"/>
                        <a:t>7</a:t>
                      </a:r>
                      <a:endParaRPr kumimoji="1" lang="ja-JP" altLang="en-US"/>
                    </a:p>
                  </a:txBody>
                  <a:tcPr/>
                </a:tc>
                <a:tc>
                  <a:txBody>
                    <a:bodyPr/>
                    <a:lstStyle/>
                    <a:p>
                      <a:pPr algn="r"/>
                      <a:r>
                        <a:rPr kumimoji="1" lang="en-US" altLang="ja-JP" dirty="0"/>
                        <a:t>697.87</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41.4</a:t>
                      </a:r>
                      <a:endParaRPr kumimoji="1" lang="ja-JP" altLang="en-US"/>
                    </a:p>
                  </a:txBody>
                  <a:tcPr anchor="ctr"/>
                </a:tc>
                <a:tc>
                  <a:txBody>
                    <a:bodyPr/>
                    <a:lstStyle/>
                    <a:p>
                      <a:pPr algn="r"/>
                      <a:r>
                        <a:rPr kumimoji="1" lang="en-US" altLang="ja-JP" dirty="0"/>
                        <a:t>504</a:t>
                      </a:r>
                      <a:endParaRPr kumimoji="1" lang="ja-JP" altLang="en-US"/>
                    </a:p>
                  </a:txBody>
                  <a:tcPr anchor="ctr"/>
                </a:tc>
                <a:tc>
                  <a:txBody>
                    <a:bodyPr/>
                    <a:lstStyle/>
                    <a:p>
                      <a:pPr algn="r"/>
                      <a:r>
                        <a:rPr kumimoji="1" lang="en-US" altLang="ja-JP" dirty="0"/>
                        <a:t>49</a:t>
                      </a:r>
                      <a:endParaRPr kumimoji="1" lang="ja-JP" altLang="en-US"/>
                    </a:p>
                  </a:txBody>
                  <a:tcPr anchor="ctr"/>
                </a:tc>
                <a:tc>
                  <a:txBody>
                    <a:bodyPr/>
                    <a:lstStyle/>
                    <a:p>
                      <a:pPr algn="r"/>
                      <a:r>
                        <a:rPr kumimoji="1" lang="en-US" altLang="ja-JP" dirty="0"/>
                        <a:t>493.30</a:t>
                      </a:r>
                      <a:endParaRPr kumimoji="1" lang="ja-JP" altLang="en-US"/>
                    </a:p>
                  </a:txBody>
                  <a:tcPr anchor="ctr"/>
                </a:tc>
                <a:extLst>
                  <a:ext uri="{0D108BD9-81ED-4DB2-BD59-A6C34878D82A}">
                    <a16:rowId xmlns:a16="http://schemas.microsoft.com/office/drawing/2014/main" val="309279272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r4b</a:t>
                      </a:r>
                      <a:endParaRPr kumimoji="1" lang="ja-JP" altLang="en-US"/>
                    </a:p>
                  </a:txBody>
                  <a:tcPr/>
                </a:tc>
                <a:tc>
                  <a:txBody>
                    <a:bodyPr/>
                    <a:lstStyle/>
                    <a:p>
                      <a:pPr algn="ctr"/>
                      <a:r>
                        <a:rPr kumimoji="1" lang="en-US" altLang="ja-JP" dirty="0"/>
                        <a:t>96</a:t>
                      </a:r>
                      <a:endParaRPr kumimoji="1" lang="ja-JP" altLang="en-US"/>
                    </a:p>
                  </a:txBody>
                  <a:tcPr/>
                </a:tc>
                <a:tc>
                  <a:txBody>
                    <a:bodyPr/>
                    <a:lstStyle/>
                    <a:p>
                      <a:pPr algn="ctr"/>
                      <a:r>
                        <a:rPr kumimoji="1" lang="en-US" altLang="ja-JP" dirty="0"/>
                        <a:t>9</a:t>
                      </a:r>
                      <a:endParaRPr kumimoji="1" lang="ja-JP" altLang="en-US"/>
                    </a:p>
                  </a:txBody>
                  <a:tcPr/>
                </a:tc>
                <a:tc>
                  <a:txBody>
                    <a:bodyPr/>
                    <a:lstStyle/>
                    <a:p>
                      <a:pPr algn="r"/>
                      <a:r>
                        <a:rPr kumimoji="1" lang="en-US" altLang="ja-JP" dirty="0">
                          <a:solidFill>
                            <a:schemeClr val="tx1"/>
                          </a:solidFill>
                        </a:rPr>
                        <a:t>833.65</a:t>
                      </a:r>
                      <a:endParaRPr kumimoji="1" lang="ja-JP" altLang="en-US">
                        <a:solidFill>
                          <a:schemeClr val="tx1"/>
                        </a:solidFill>
                      </a:endParaRPr>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55.5</a:t>
                      </a:r>
                      <a:endParaRPr kumimoji="1" lang="ja-JP" altLang="en-US"/>
                    </a:p>
                  </a:txBody>
                  <a:tcPr anchor="ctr"/>
                </a:tc>
                <a:tc>
                  <a:txBody>
                    <a:bodyPr/>
                    <a:lstStyle/>
                    <a:p>
                      <a:pPr algn="r"/>
                      <a:r>
                        <a:rPr kumimoji="1" lang="en-US" altLang="ja-JP" dirty="0"/>
                        <a:t>864</a:t>
                      </a:r>
                      <a:endParaRPr kumimoji="1" lang="ja-JP" altLang="en-US"/>
                    </a:p>
                  </a:txBody>
                  <a:tcPr anchor="ctr"/>
                </a:tc>
                <a:tc>
                  <a:txBody>
                    <a:bodyPr/>
                    <a:lstStyle/>
                    <a:p>
                      <a:pPr algn="r"/>
                      <a:r>
                        <a:rPr kumimoji="1" lang="en-US" altLang="ja-JP" dirty="0"/>
                        <a:t>75</a:t>
                      </a:r>
                      <a:endParaRPr kumimoji="1" lang="ja-JP" altLang="en-US"/>
                    </a:p>
                  </a:txBody>
                  <a:tcPr anchor="ctr"/>
                </a:tc>
                <a:tc>
                  <a:txBody>
                    <a:bodyPr/>
                    <a:lstStyle/>
                    <a:p>
                      <a:pPr algn="r"/>
                      <a:r>
                        <a:rPr kumimoji="1" lang="en-US" altLang="ja-JP" dirty="0"/>
                        <a:t>535.90</a:t>
                      </a:r>
                      <a:endParaRPr kumimoji="1" lang="ja-JP" altLang="en-US"/>
                    </a:p>
                  </a:txBody>
                  <a:tcPr anchor="ctr"/>
                </a:tc>
                <a:extLst>
                  <a:ext uri="{0D108BD9-81ED-4DB2-BD59-A6C34878D82A}">
                    <a16:rowId xmlns:a16="http://schemas.microsoft.com/office/drawing/2014/main" val="275541507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r5b</a:t>
                      </a:r>
                      <a:endParaRPr kumimoji="1" lang="ja-JP" altLang="en-US"/>
                    </a:p>
                  </a:txBody>
                  <a:tcPr/>
                </a:tc>
                <a:tc>
                  <a:txBody>
                    <a:bodyPr/>
                    <a:lstStyle/>
                    <a:p>
                      <a:pPr algn="ctr"/>
                      <a:r>
                        <a:rPr kumimoji="1" lang="en-US" altLang="ja-JP" dirty="0"/>
                        <a:t>120</a:t>
                      </a:r>
                      <a:endParaRPr kumimoji="1" lang="ja-JP" altLang="en-US"/>
                    </a:p>
                  </a:txBody>
                  <a:tcPr/>
                </a:tc>
                <a:tc>
                  <a:txBody>
                    <a:bodyPr/>
                    <a:lstStyle/>
                    <a:p>
                      <a:pPr algn="ctr"/>
                      <a:r>
                        <a:rPr kumimoji="1" lang="en-US" altLang="ja-JP" dirty="0"/>
                        <a:t>11</a:t>
                      </a:r>
                      <a:endParaRPr kumimoji="1" lang="ja-JP" altLang="en-US"/>
                    </a:p>
                  </a:txBody>
                  <a:tcPr/>
                </a:tc>
                <a:tc>
                  <a:txBody>
                    <a:bodyPr/>
                    <a:lstStyle/>
                    <a:p>
                      <a:pPr algn="r"/>
                      <a:r>
                        <a:rPr kumimoji="1" lang="en-US" altLang="ja-JP" dirty="0">
                          <a:solidFill>
                            <a:schemeClr val="tx1"/>
                          </a:solidFill>
                        </a:rPr>
                        <a:t>853.89</a:t>
                      </a:r>
                      <a:endParaRPr kumimoji="1" lang="ja-JP" altLang="en-US">
                        <a:solidFill>
                          <a:schemeClr val="tx1"/>
                        </a:solidFill>
                      </a:endParaRPr>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44.6</a:t>
                      </a:r>
                      <a:endParaRPr kumimoji="1" lang="ja-JP" altLang="en-US"/>
                    </a:p>
                  </a:txBody>
                  <a:tcPr anchor="ctr"/>
                </a:tc>
                <a:tc>
                  <a:txBody>
                    <a:bodyPr/>
                    <a:lstStyle/>
                    <a:p>
                      <a:pPr algn="r"/>
                      <a:r>
                        <a:rPr kumimoji="1" lang="en-US" altLang="ja-JP" dirty="0"/>
                        <a:t>1320</a:t>
                      </a:r>
                      <a:endParaRPr kumimoji="1" lang="ja-JP" altLang="en-US"/>
                    </a:p>
                  </a:txBody>
                  <a:tcPr anchor="ctr"/>
                </a:tc>
                <a:tc>
                  <a:txBody>
                    <a:bodyPr/>
                    <a:lstStyle/>
                    <a:p>
                      <a:pPr algn="r"/>
                      <a:r>
                        <a:rPr kumimoji="1" lang="en-US" altLang="ja-JP" dirty="0"/>
                        <a:t>106</a:t>
                      </a:r>
                      <a:endParaRPr kumimoji="1" lang="ja-JP" altLang="en-US"/>
                    </a:p>
                  </a:txBody>
                  <a:tcPr anchor="ctr"/>
                </a:tc>
                <a:tc>
                  <a:txBody>
                    <a:bodyPr/>
                    <a:lstStyle/>
                    <a:p>
                      <a:pPr algn="r"/>
                      <a:r>
                        <a:rPr kumimoji="1" lang="en-US" altLang="ja-JP" dirty="0"/>
                        <a:t>589.74</a:t>
                      </a:r>
                      <a:endParaRPr kumimoji="1" lang="ja-JP" altLang="en-US"/>
                    </a:p>
                  </a:txBody>
                  <a:tcPr anchor="ctr"/>
                </a:tc>
                <a:extLst>
                  <a:ext uri="{0D108BD9-81ED-4DB2-BD59-A6C34878D82A}">
                    <a16:rowId xmlns:a16="http://schemas.microsoft.com/office/drawing/2014/main" val="926578938"/>
                  </a:ext>
                </a:extLst>
              </a:tr>
              <a:tr h="370840">
                <a:tc>
                  <a:txBody>
                    <a:bodyPr/>
                    <a:lstStyle/>
                    <a:p>
                      <a:pPr algn="ctr"/>
                      <a:r>
                        <a:rPr kumimoji="1" lang="ja-JP" altLang="en-US"/>
                        <a:t>平均</a:t>
                      </a:r>
                    </a:p>
                  </a:txBody>
                  <a:tcPr/>
                </a:tc>
                <a:tc>
                  <a:txBody>
                    <a:bodyPr/>
                    <a:lstStyle/>
                    <a:p>
                      <a:endParaRPr kumimoji="1" lang="ja-JP" altLang="en-US"/>
                    </a:p>
                  </a:txBody>
                  <a:tcPr/>
                </a:tc>
                <a:tc>
                  <a:txBody>
                    <a:bodyPr/>
                    <a:lstStyle/>
                    <a:p>
                      <a:endParaRPr kumimoji="1" lang="ja-JP" altLang="en-US"/>
                    </a:p>
                  </a:txBody>
                  <a:tcPr/>
                </a:tc>
                <a:tc>
                  <a:txBody>
                    <a:bodyPr/>
                    <a:lstStyle/>
                    <a:p>
                      <a:pPr algn="r"/>
                      <a:endParaRPr kumimoji="1" lang="ja-JP" altLang="en-US"/>
                    </a:p>
                  </a:txBody>
                  <a:tcPr anchor="ctr"/>
                </a:tc>
                <a:tc>
                  <a:txBody>
                    <a:bodyPr/>
                    <a:lstStyle/>
                    <a:p>
                      <a:pPr algn="r"/>
                      <a:endParaRPr kumimoji="1" lang="ja-JP" altLang="en-US"/>
                    </a:p>
                  </a:txBody>
                  <a:tcPr anchor="ctr"/>
                </a:tc>
                <a:tc>
                  <a:txBody>
                    <a:bodyPr/>
                    <a:lstStyle/>
                    <a:p>
                      <a:pPr algn="r"/>
                      <a:r>
                        <a:rPr kumimoji="1" lang="en-US" altLang="ja-JP" dirty="0"/>
                        <a:t>39.7</a:t>
                      </a:r>
                      <a:endParaRPr kumimoji="1" lang="ja-JP" altLang="en-US"/>
                    </a:p>
                  </a:txBody>
                  <a:tcPr anchor="ctr"/>
                </a:tc>
                <a:tc>
                  <a:txBody>
                    <a:bodyPr/>
                    <a:lstStyle/>
                    <a:p>
                      <a:pPr algn="r"/>
                      <a:endParaRPr kumimoji="1" lang="ja-JP" altLang="en-US"/>
                    </a:p>
                  </a:txBody>
                  <a:tcPr anchor="ctr"/>
                </a:tc>
                <a:tc>
                  <a:txBody>
                    <a:bodyPr/>
                    <a:lstStyle/>
                    <a:p>
                      <a:pPr algn="r"/>
                      <a:endParaRPr kumimoji="1" lang="ja-JP" altLang="en-US"/>
                    </a:p>
                  </a:txBody>
                  <a:tcPr anchor="ctr"/>
                </a:tc>
                <a:tc>
                  <a:txBody>
                    <a:bodyPr/>
                    <a:lstStyle/>
                    <a:p>
                      <a:pPr algn="r"/>
                      <a:endParaRPr kumimoji="1" lang="ja-JP" altLang="en-US"/>
                    </a:p>
                  </a:txBody>
                  <a:tcPr anchor="ctr"/>
                </a:tc>
                <a:extLst>
                  <a:ext uri="{0D108BD9-81ED-4DB2-BD59-A6C34878D82A}">
                    <a16:rowId xmlns:a16="http://schemas.microsoft.com/office/drawing/2014/main" val="966278851"/>
                  </a:ext>
                </a:extLst>
              </a:tr>
            </a:tbl>
          </a:graphicData>
        </a:graphic>
      </p:graphicFrame>
      <p:sp>
        <p:nvSpPr>
          <p:cNvPr id="3" name="スライド番号プレースホルダー 2">
            <a:extLst>
              <a:ext uri="{FF2B5EF4-FFF2-40B4-BE49-F238E27FC236}">
                <a16:creationId xmlns:a16="http://schemas.microsoft.com/office/drawing/2014/main" id="{A390D001-9F4C-A94C-8CCE-9A325D66E135}"/>
              </a:ext>
            </a:extLst>
          </p:cNvPr>
          <p:cNvSpPr>
            <a:spLocks noGrp="1"/>
          </p:cNvSpPr>
          <p:nvPr>
            <p:ph type="sldNum" sz="quarter" idx="12"/>
          </p:nvPr>
        </p:nvSpPr>
        <p:spPr/>
        <p:txBody>
          <a:bodyPr/>
          <a:lstStyle/>
          <a:p>
            <a:fld id="{84E0C278-47E8-3649-A055-2003DC36C60A}" type="slidenum">
              <a:rPr kumimoji="1" lang="ja-JP" altLang="en-US" smtClean="0"/>
              <a:t>21</a:t>
            </a:fld>
            <a:endParaRPr kumimoji="1" lang="ja-JP" altLang="en-US"/>
          </a:p>
        </p:txBody>
      </p:sp>
    </p:spTree>
    <p:extLst>
      <p:ext uri="{BB962C8B-B14F-4D97-AF65-F5344CB8AC3E}">
        <p14:creationId xmlns:p14="http://schemas.microsoft.com/office/powerpoint/2010/main" val="203277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138078-15D2-F744-A921-1FDB5651924C}"/>
              </a:ext>
            </a:extLst>
          </p:cNvPr>
          <p:cNvSpPr>
            <a:spLocks noGrp="1"/>
          </p:cNvSpPr>
          <p:nvPr>
            <p:ph type="title"/>
          </p:nvPr>
        </p:nvSpPr>
        <p:spPr/>
        <p:txBody>
          <a:bodyPr/>
          <a:lstStyle/>
          <a:p>
            <a:r>
              <a:rPr kumimoji="1" lang="ja-JP" altLang="en-US"/>
              <a:t>車両数を</a:t>
            </a:r>
            <a:r>
              <a:rPr kumimoji="1" lang="en-US" altLang="ja-JP" dirty="0"/>
              <a:t>1</a:t>
            </a:r>
            <a:r>
              <a:rPr kumimoji="1" lang="ja-JP" altLang="en-US"/>
              <a:t>台減らした際の計算結果</a:t>
            </a:r>
          </a:p>
        </p:txBody>
      </p:sp>
      <p:sp>
        <p:nvSpPr>
          <p:cNvPr id="3" name="コンテンツ プレースホルダー 2">
            <a:extLst>
              <a:ext uri="{FF2B5EF4-FFF2-40B4-BE49-F238E27FC236}">
                <a16:creationId xmlns:a16="http://schemas.microsoft.com/office/drawing/2014/main" id="{4EB8ED30-B0D8-D54F-9EF5-59C71AC4BF02}"/>
              </a:ext>
            </a:extLst>
          </p:cNvPr>
          <p:cNvSpPr>
            <a:spLocks noGrp="1"/>
          </p:cNvSpPr>
          <p:nvPr>
            <p:ph idx="1"/>
          </p:nvPr>
        </p:nvSpPr>
        <p:spPr>
          <a:xfrm>
            <a:off x="1130270" y="1839259"/>
            <a:ext cx="10008785" cy="3979650"/>
          </a:xfrm>
        </p:spPr>
        <p:txBody>
          <a:bodyPr>
            <a:normAutofit/>
          </a:bodyPr>
          <a:lstStyle/>
          <a:p>
            <a:r>
              <a:rPr lang="ja-JP" altLang="en-US"/>
              <a:t>実社会のサービスで車両数を減らすことは、コストの削減に大きくつながる。</a:t>
            </a:r>
            <a:endParaRPr lang="en-US" altLang="ja-JP" dirty="0"/>
          </a:p>
          <a:p>
            <a:r>
              <a:rPr lang="ja-JP" altLang="en-US"/>
              <a:t>既存研究のインスタンスで定められた車両台数から</a:t>
            </a:r>
            <a:r>
              <a:rPr lang="en-US" altLang="ja-JP" dirty="0"/>
              <a:t>1</a:t>
            </a:r>
            <a:r>
              <a:rPr lang="ja-JP" altLang="en-US"/>
              <a:t>台減らして計算実験を行った。</a:t>
            </a:r>
            <a:endParaRPr lang="en-US" altLang="ja-JP" dirty="0"/>
          </a:p>
          <a:p>
            <a:r>
              <a:rPr lang="ja-JP" altLang="en-US"/>
              <a:t>容量制約を満たすものを必ず出力</a:t>
            </a:r>
            <a:endParaRPr lang="en-US" altLang="ja-JP" dirty="0"/>
          </a:p>
          <a:p>
            <a:pPr marL="0" indent="0">
              <a:buNone/>
            </a:pPr>
            <a:endParaRPr lang="en-US" altLang="ja-JP" dirty="0"/>
          </a:p>
          <a:p>
            <a:pPr marL="0" indent="0">
              <a:buNone/>
            </a:pPr>
            <a:r>
              <a:rPr lang="ja-JP" altLang="en-US"/>
              <a:t> </a:t>
            </a:r>
            <a:r>
              <a:rPr lang="en-US" altLang="ja-JP" dirty="0"/>
              <a:t> </a:t>
            </a:r>
            <a:r>
              <a:rPr lang="ja-JP" altLang="en-US"/>
              <a:t>結果</a:t>
            </a:r>
            <a:endParaRPr lang="en-US" altLang="ja-JP" dirty="0"/>
          </a:p>
          <a:p>
            <a:r>
              <a:rPr lang="ja-JP" altLang="en-US"/>
              <a:t>ほぼ全てのインスタンスでペナルティの値は増加した。</a:t>
            </a:r>
            <a:endParaRPr lang="en-US" altLang="ja-JP" dirty="0"/>
          </a:p>
          <a:p>
            <a:r>
              <a:rPr lang="ja-JP" altLang="en-US"/>
              <a:t>いくつかのインスタンスでは車両を減らすことでルートが改善した。</a:t>
            </a:r>
            <a:endParaRPr lang="en-US" altLang="ja-JP" dirty="0"/>
          </a:p>
          <a:p>
            <a:r>
              <a:rPr lang="ja-JP" altLang="en-US"/>
              <a:t>車両数を削減しつつ運行ができるため、コストの削減が可能である。</a:t>
            </a:r>
            <a:endParaRPr lang="en-US" altLang="ja-JP" dirty="0"/>
          </a:p>
          <a:p>
            <a:endParaRPr lang="en-US" altLang="ja-JP" dirty="0"/>
          </a:p>
          <a:p>
            <a:endParaRPr lang="en-US" altLang="ja-JP" dirty="0"/>
          </a:p>
          <a:p>
            <a:endParaRPr lang="en-US" altLang="ja-JP" dirty="0"/>
          </a:p>
          <a:p>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F259BA5D-770E-394D-BCC8-C4B53A30C711}"/>
              </a:ext>
            </a:extLst>
          </p:cNvPr>
          <p:cNvSpPr>
            <a:spLocks noGrp="1"/>
          </p:cNvSpPr>
          <p:nvPr>
            <p:ph type="sldNum" sz="quarter" idx="12"/>
          </p:nvPr>
        </p:nvSpPr>
        <p:spPr/>
        <p:txBody>
          <a:bodyPr/>
          <a:lstStyle/>
          <a:p>
            <a:fld id="{84E0C278-47E8-3649-A055-2003DC36C60A}" type="slidenum">
              <a:rPr kumimoji="1" lang="ja-JP" altLang="en-US" smtClean="0"/>
              <a:t>22</a:t>
            </a:fld>
            <a:endParaRPr kumimoji="1" lang="ja-JP" altLang="en-US"/>
          </a:p>
        </p:txBody>
      </p:sp>
    </p:spTree>
    <p:extLst>
      <p:ext uri="{BB962C8B-B14F-4D97-AF65-F5344CB8AC3E}">
        <p14:creationId xmlns:p14="http://schemas.microsoft.com/office/powerpoint/2010/main" val="2993549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9DAAF340-4576-AE43-96DC-10BE53DFF526}"/>
              </a:ext>
            </a:extLst>
          </p:cNvPr>
          <p:cNvGraphicFramePr>
            <a:graphicFrameLocks noGrp="1"/>
          </p:cNvGraphicFramePr>
          <p:nvPr>
            <p:extLst>
              <p:ext uri="{D42A27DB-BD31-4B8C-83A1-F6EECF244321}">
                <p14:modId xmlns:p14="http://schemas.microsoft.com/office/powerpoint/2010/main" val="934845037"/>
              </p:ext>
            </p:extLst>
          </p:nvPr>
        </p:nvGraphicFramePr>
        <p:xfrm>
          <a:off x="660140" y="997528"/>
          <a:ext cx="11001427" cy="4315545"/>
        </p:xfrm>
        <a:graphic>
          <a:graphicData uri="http://schemas.openxmlformats.org/drawingml/2006/table">
            <a:tbl>
              <a:tblPr firstRow="1" bandRow="1">
                <a:tableStyleId>{5C22544A-7EE6-4342-B048-85BDC9FD1C3A}</a:tableStyleId>
              </a:tblPr>
              <a:tblGrid>
                <a:gridCol w="895528">
                  <a:extLst>
                    <a:ext uri="{9D8B030D-6E8A-4147-A177-3AD203B41FA5}">
                      <a16:colId xmlns:a16="http://schemas.microsoft.com/office/drawing/2014/main" val="3559914617"/>
                    </a:ext>
                  </a:extLst>
                </a:gridCol>
                <a:gridCol w="914400">
                  <a:extLst>
                    <a:ext uri="{9D8B030D-6E8A-4147-A177-3AD203B41FA5}">
                      <a16:colId xmlns:a16="http://schemas.microsoft.com/office/drawing/2014/main" val="3028046478"/>
                    </a:ext>
                  </a:extLst>
                </a:gridCol>
                <a:gridCol w="1246909">
                  <a:extLst>
                    <a:ext uri="{9D8B030D-6E8A-4147-A177-3AD203B41FA5}">
                      <a16:colId xmlns:a16="http://schemas.microsoft.com/office/drawing/2014/main" val="2115349003"/>
                    </a:ext>
                  </a:extLst>
                </a:gridCol>
                <a:gridCol w="1353787">
                  <a:extLst>
                    <a:ext uri="{9D8B030D-6E8A-4147-A177-3AD203B41FA5}">
                      <a16:colId xmlns:a16="http://schemas.microsoft.com/office/drawing/2014/main" val="2396654004"/>
                    </a:ext>
                  </a:extLst>
                </a:gridCol>
                <a:gridCol w="1508166">
                  <a:extLst>
                    <a:ext uri="{9D8B030D-6E8A-4147-A177-3AD203B41FA5}">
                      <a16:colId xmlns:a16="http://schemas.microsoft.com/office/drawing/2014/main" val="4059110950"/>
                    </a:ext>
                  </a:extLst>
                </a:gridCol>
                <a:gridCol w="997527">
                  <a:extLst>
                    <a:ext uri="{9D8B030D-6E8A-4147-A177-3AD203B41FA5}">
                      <a16:colId xmlns:a16="http://schemas.microsoft.com/office/drawing/2014/main" val="3374093472"/>
                    </a:ext>
                  </a:extLst>
                </a:gridCol>
                <a:gridCol w="1175657">
                  <a:extLst>
                    <a:ext uri="{9D8B030D-6E8A-4147-A177-3AD203B41FA5}">
                      <a16:colId xmlns:a16="http://schemas.microsoft.com/office/drawing/2014/main" val="404505229"/>
                    </a:ext>
                  </a:extLst>
                </a:gridCol>
                <a:gridCol w="1365663">
                  <a:extLst>
                    <a:ext uri="{9D8B030D-6E8A-4147-A177-3AD203B41FA5}">
                      <a16:colId xmlns:a16="http://schemas.microsoft.com/office/drawing/2014/main" val="810827491"/>
                    </a:ext>
                  </a:extLst>
                </a:gridCol>
                <a:gridCol w="1543790">
                  <a:extLst>
                    <a:ext uri="{9D8B030D-6E8A-4147-A177-3AD203B41FA5}">
                      <a16:colId xmlns:a16="http://schemas.microsoft.com/office/drawing/2014/main" val="1267058213"/>
                    </a:ext>
                  </a:extLst>
                </a:gridCol>
              </a:tblGrid>
              <a:tr h="498481">
                <a:tc>
                  <a:txBody>
                    <a:bodyPr/>
                    <a:lstStyle/>
                    <a:p>
                      <a:pPr algn="ctr"/>
                      <a:endParaRPr kumimoji="1" lang="ja-JP" altLang="en-US"/>
                    </a:p>
                  </a:txBody>
                  <a:tcPr anchor="ctr"/>
                </a:tc>
                <a:tc gridSpan="4">
                  <a:txBody>
                    <a:bodyPr/>
                    <a:lstStyle/>
                    <a:p>
                      <a:pPr algn="ctr"/>
                      <a:r>
                        <a:rPr kumimoji="1" lang="ja-JP" altLang="en-US"/>
                        <a:t>台数に変化なし</a:t>
                      </a:r>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nchor="ctr"/>
                </a:tc>
                <a:tc gridSpan="4">
                  <a:txBody>
                    <a:bodyPr/>
                    <a:lstStyle/>
                    <a:p>
                      <a:pPr algn="ctr"/>
                      <a:r>
                        <a:rPr kumimoji="1" lang="en-US" altLang="ja-JP" dirty="0"/>
                        <a:t>1</a:t>
                      </a:r>
                      <a:r>
                        <a:rPr kumimoji="1" lang="ja-JP" altLang="en-US"/>
                        <a:t>台削除</a:t>
                      </a:r>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nchor="ctr"/>
                </a:tc>
                <a:extLst>
                  <a:ext uri="{0D108BD9-81ED-4DB2-BD59-A6C34878D82A}">
                    <a16:rowId xmlns:a16="http://schemas.microsoft.com/office/drawing/2014/main" val="4102110944"/>
                  </a:ext>
                </a:extLst>
              </a:tr>
              <a:tr h="284834">
                <a:tc>
                  <a:txBody>
                    <a:bodyPr/>
                    <a:lstStyle/>
                    <a:p>
                      <a:pPr algn="ctr"/>
                      <a:r>
                        <a:rPr kumimoji="1" lang="ja-JP" altLang="en-US"/>
                        <a:t>顧客数</a:t>
                      </a:r>
                    </a:p>
                  </a:txBody>
                  <a:tcPr/>
                </a:tc>
                <a:tc>
                  <a:txBody>
                    <a:bodyPr/>
                    <a:lstStyle/>
                    <a:p>
                      <a:pPr algn="ctr"/>
                      <a:r>
                        <a:rPr kumimoji="1" lang="ja-JP" altLang="en-US"/>
                        <a:t>車両数</a:t>
                      </a:r>
                    </a:p>
                  </a:txBody>
                  <a:tcPr/>
                </a:tc>
                <a:tc>
                  <a:txBody>
                    <a:bodyPr/>
                    <a:lstStyle/>
                    <a:p>
                      <a:pPr algn="ctr"/>
                      <a:r>
                        <a:rPr kumimoji="1" lang="ja-JP" altLang="en-US"/>
                        <a:t>ルートの長さ</a:t>
                      </a:r>
                    </a:p>
                  </a:txBody>
                  <a:tcPr/>
                </a:tc>
                <a:tc>
                  <a:txBody>
                    <a:bodyPr/>
                    <a:lstStyle/>
                    <a:p>
                      <a:pPr algn="ctr"/>
                      <a:r>
                        <a:rPr kumimoji="1" lang="ja-JP" altLang="en-US"/>
                        <a:t>合計</a:t>
                      </a:r>
                      <a:endParaRPr kumimoji="1" lang="en-US" altLang="ja-JP" dirty="0"/>
                    </a:p>
                    <a:p>
                      <a:pPr algn="ctr"/>
                      <a:r>
                        <a:rPr kumimoji="1" lang="ja-JP" altLang="en-US"/>
                        <a:t>ペナルティ</a:t>
                      </a:r>
                      <a:endParaRPr kumimoji="1" lang="en-US" altLang="ja-JP" dirty="0"/>
                    </a:p>
                  </a:txBody>
                  <a:tcPr/>
                </a:tc>
                <a:tc>
                  <a:txBody>
                    <a:bodyPr/>
                    <a:lstStyle/>
                    <a:p>
                      <a:pPr algn="ctr"/>
                      <a:r>
                        <a:rPr kumimoji="1" lang="en-US" altLang="ja-JP" dirty="0"/>
                        <a:t>1</a:t>
                      </a:r>
                      <a:r>
                        <a:rPr kumimoji="1" lang="ja-JP" altLang="en-US"/>
                        <a:t>人あたりの</a:t>
                      </a:r>
                      <a:endParaRPr kumimoji="1" lang="en-US" altLang="ja-JP" dirty="0"/>
                    </a:p>
                    <a:p>
                      <a:pPr algn="ctr"/>
                      <a:r>
                        <a:rPr kumimoji="1" lang="ja-JP" altLang="en-US"/>
                        <a:t>ペナルティ</a:t>
                      </a:r>
                      <a:endParaRPr kumimoji="1" lang="en-US" altLang="ja-JP" dirty="0"/>
                    </a:p>
                  </a:txBody>
                  <a:tcPr/>
                </a:tc>
                <a:tc>
                  <a:txBody>
                    <a:bodyPr/>
                    <a:lstStyle/>
                    <a:p>
                      <a:pPr algn="ctr"/>
                      <a:r>
                        <a:rPr kumimoji="1" lang="ja-JP" altLang="en-US"/>
                        <a:t>車両数</a:t>
                      </a:r>
                    </a:p>
                  </a:txBody>
                  <a:tcPr/>
                </a:tc>
                <a:tc>
                  <a:txBody>
                    <a:bodyPr/>
                    <a:lstStyle/>
                    <a:p>
                      <a:pPr algn="ctr"/>
                      <a:r>
                        <a:rPr kumimoji="1" lang="ja-JP" altLang="en-US"/>
                        <a:t>ルートの</a:t>
                      </a:r>
                      <a:endParaRPr kumimoji="1" lang="en-US" altLang="ja-JP" dirty="0"/>
                    </a:p>
                    <a:p>
                      <a:pPr algn="ctr"/>
                      <a:r>
                        <a:rPr kumimoji="1" lang="ja-JP" altLang="en-US"/>
                        <a:t>長さ</a:t>
                      </a:r>
                    </a:p>
                  </a:txBody>
                  <a:tcPr/>
                </a:tc>
                <a:tc>
                  <a:txBody>
                    <a:bodyPr/>
                    <a:lstStyle/>
                    <a:p>
                      <a:pPr algn="ctr"/>
                      <a:r>
                        <a:rPr kumimoji="1" lang="ja-JP" altLang="en-US"/>
                        <a:t>合計</a:t>
                      </a:r>
                      <a:endParaRPr kumimoji="1" lang="en-US" altLang="ja-JP" dirty="0"/>
                    </a:p>
                    <a:p>
                      <a:pPr algn="ctr"/>
                      <a:r>
                        <a:rPr kumimoji="1" lang="ja-JP" altLang="en-US"/>
                        <a:t>ペナルティ</a:t>
                      </a:r>
                    </a:p>
                  </a:txBody>
                  <a:tcPr/>
                </a:tc>
                <a:tc>
                  <a:txBody>
                    <a:bodyPr/>
                    <a:lstStyle/>
                    <a:p>
                      <a:pPr algn="ctr"/>
                      <a:r>
                        <a:rPr kumimoji="1" lang="en-US" altLang="ja-JP" dirty="0"/>
                        <a:t>1</a:t>
                      </a:r>
                      <a:r>
                        <a:rPr kumimoji="1" lang="ja-JP" altLang="en-US"/>
                        <a:t>人あたりの</a:t>
                      </a:r>
                      <a:endParaRPr kumimoji="1" lang="en-US" altLang="ja-JP" dirty="0"/>
                    </a:p>
                    <a:p>
                      <a:pPr algn="ctr"/>
                      <a:r>
                        <a:rPr kumimoji="1" lang="ja-JP" altLang="en-US"/>
                        <a:t>ペナルティ</a:t>
                      </a:r>
                    </a:p>
                  </a:txBody>
                  <a:tcPr/>
                </a:tc>
                <a:extLst>
                  <a:ext uri="{0D108BD9-81ED-4DB2-BD59-A6C34878D82A}">
                    <a16:rowId xmlns:a16="http://schemas.microsoft.com/office/drawing/2014/main" val="2535452297"/>
                  </a:ext>
                </a:extLst>
              </a:tr>
              <a:tr h="397123">
                <a:tc>
                  <a:txBody>
                    <a:bodyPr/>
                    <a:lstStyle/>
                    <a:p>
                      <a:pPr algn="ctr"/>
                      <a:r>
                        <a:rPr kumimoji="1" lang="en-US" altLang="ja-JP" dirty="0"/>
                        <a:t>24</a:t>
                      </a:r>
                      <a:endParaRPr kumimoji="1" lang="ja-JP" altLang="en-US"/>
                    </a:p>
                  </a:txBody>
                  <a:tcPr/>
                </a:tc>
                <a:tc>
                  <a:txBody>
                    <a:bodyPr/>
                    <a:lstStyle/>
                    <a:p>
                      <a:pPr algn="ctr"/>
                      <a:r>
                        <a:rPr kumimoji="1" lang="en-US" altLang="ja-JP" dirty="0"/>
                        <a:t>3</a:t>
                      </a:r>
                      <a:endParaRPr kumimoji="1" lang="ja-JP" altLang="en-US"/>
                    </a:p>
                  </a:txBody>
                  <a:tcPr/>
                </a:tc>
                <a:tc>
                  <a:txBody>
                    <a:bodyPr/>
                    <a:lstStyle/>
                    <a:p>
                      <a:pPr algn="ctr"/>
                      <a:r>
                        <a:rPr kumimoji="1" lang="en-US" altLang="ja-JP" dirty="0"/>
                        <a:t>202.19</a:t>
                      </a:r>
                      <a:endParaRPr kumimoji="1" lang="ja-JP" altLang="en-US"/>
                    </a:p>
                  </a:txBody>
                  <a:tcPr/>
                </a:tc>
                <a:tc>
                  <a:txBody>
                    <a:bodyPr/>
                    <a:lstStyle/>
                    <a:p>
                      <a:pPr algn="r"/>
                      <a:r>
                        <a:rPr kumimoji="1" lang="en-US" altLang="ja-JP" dirty="0"/>
                        <a:t>1.07</a:t>
                      </a:r>
                      <a:endParaRPr kumimoji="1" lang="ja-JP" altLang="en-US"/>
                    </a:p>
                  </a:txBody>
                  <a:tcPr/>
                </a:tc>
                <a:tc>
                  <a:txBody>
                    <a:bodyPr/>
                    <a:lstStyle/>
                    <a:p>
                      <a:pPr algn="r"/>
                      <a:r>
                        <a:rPr kumimoji="1" lang="en-US" altLang="ja-JP" dirty="0"/>
                        <a:t>0.04</a:t>
                      </a:r>
                      <a:endParaRPr kumimoji="1" lang="ja-JP" altLang="en-US"/>
                    </a:p>
                  </a:txBody>
                  <a:tcPr/>
                </a:tc>
                <a:tc>
                  <a:txBody>
                    <a:bodyPr/>
                    <a:lstStyle/>
                    <a:p>
                      <a:pPr algn="ctr"/>
                      <a:r>
                        <a:rPr kumimoji="1" lang="en-US" altLang="ja-JP" dirty="0"/>
                        <a:t>2</a:t>
                      </a:r>
                      <a:endParaRPr kumimoji="1" lang="ja-JP" altLang="en-US"/>
                    </a:p>
                  </a:txBody>
                  <a:tcPr/>
                </a:tc>
                <a:tc>
                  <a:txBody>
                    <a:bodyPr/>
                    <a:lstStyle/>
                    <a:p>
                      <a:pPr algn="r"/>
                      <a:r>
                        <a:rPr kumimoji="1" lang="en-US" altLang="ja-JP" dirty="0"/>
                        <a:t>235.23</a:t>
                      </a:r>
                      <a:endParaRPr kumimoji="1" lang="ja-JP" altLang="en-US"/>
                    </a:p>
                  </a:txBody>
                  <a:tcPr/>
                </a:tc>
                <a:tc>
                  <a:txBody>
                    <a:bodyPr/>
                    <a:lstStyle/>
                    <a:p>
                      <a:pPr algn="r"/>
                      <a:r>
                        <a:rPr kumimoji="1" lang="en-US" altLang="ja-JP" dirty="0"/>
                        <a:t>0.44</a:t>
                      </a:r>
                      <a:endParaRPr kumimoji="1" lang="ja-JP" altLang="en-US"/>
                    </a:p>
                  </a:txBody>
                  <a:tcPr/>
                </a:tc>
                <a:tc>
                  <a:txBody>
                    <a:bodyPr/>
                    <a:lstStyle/>
                    <a:p>
                      <a:pPr algn="r"/>
                      <a:r>
                        <a:rPr kumimoji="1" lang="en-US" altLang="ja-JP" dirty="0"/>
                        <a:t>0.01</a:t>
                      </a:r>
                      <a:endParaRPr kumimoji="1" lang="ja-JP" altLang="en-US"/>
                    </a:p>
                  </a:txBody>
                  <a:tcPr/>
                </a:tc>
                <a:extLst>
                  <a:ext uri="{0D108BD9-81ED-4DB2-BD59-A6C34878D82A}">
                    <a16:rowId xmlns:a16="http://schemas.microsoft.com/office/drawing/2014/main" val="1971723445"/>
                  </a:ext>
                </a:extLst>
              </a:tr>
              <a:tr h="397123">
                <a:tc>
                  <a:txBody>
                    <a:bodyPr/>
                    <a:lstStyle/>
                    <a:p>
                      <a:pPr algn="ctr"/>
                      <a:r>
                        <a:rPr kumimoji="1" lang="en-US" altLang="ja-JP" dirty="0"/>
                        <a:t>48</a:t>
                      </a:r>
                      <a:endParaRPr kumimoji="1" lang="ja-JP" altLang="en-US"/>
                    </a:p>
                  </a:txBody>
                  <a:tcPr/>
                </a:tc>
                <a:tc>
                  <a:txBody>
                    <a:bodyPr/>
                    <a:lstStyle/>
                    <a:p>
                      <a:pPr algn="ctr"/>
                      <a:r>
                        <a:rPr kumimoji="1" lang="en-US" altLang="ja-JP" dirty="0"/>
                        <a:t>5</a:t>
                      </a:r>
                      <a:endParaRPr kumimoji="1" lang="ja-JP" altLang="en-US"/>
                    </a:p>
                  </a:txBody>
                  <a:tcPr/>
                </a:tc>
                <a:tc>
                  <a:txBody>
                    <a:bodyPr/>
                    <a:lstStyle/>
                    <a:p>
                      <a:pPr algn="ctr"/>
                      <a:r>
                        <a:rPr kumimoji="1" lang="en-US" altLang="ja-JP" dirty="0"/>
                        <a:t>424.79</a:t>
                      </a:r>
                      <a:endParaRPr kumimoji="1" lang="ja-JP" altLang="en-US"/>
                    </a:p>
                  </a:txBody>
                  <a:tcPr/>
                </a:tc>
                <a:tc>
                  <a:txBody>
                    <a:bodyPr/>
                    <a:lstStyle/>
                    <a:p>
                      <a:pPr algn="r"/>
                      <a:r>
                        <a:rPr kumimoji="1" lang="en-US" altLang="ja-JP" dirty="0"/>
                        <a:t>1.67</a:t>
                      </a:r>
                      <a:endParaRPr kumimoji="1" lang="ja-JP" altLang="en-US"/>
                    </a:p>
                  </a:txBody>
                  <a:tcPr/>
                </a:tc>
                <a:tc>
                  <a:txBody>
                    <a:bodyPr/>
                    <a:lstStyle/>
                    <a:p>
                      <a:pPr algn="r"/>
                      <a:r>
                        <a:rPr kumimoji="1" lang="en-US" altLang="ja-JP" dirty="0"/>
                        <a:t>0.03</a:t>
                      </a:r>
                      <a:endParaRPr kumimoji="1" lang="ja-JP" altLang="en-US"/>
                    </a:p>
                  </a:txBody>
                  <a:tcPr/>
                </a:tc>
                <a:tc>
                  <a:txBody>
                    <a:bodyPr/>
                    <a:lstStyle/>
                    <a:p>
                      <a:pPr algn="ctr"/>
                      <a:r>
                        <a:rPr kumimoji="1" lang="en-US" altLang="ja-JP" dirty="0"/>
                        <a:t>4</a:t>
                      </a:r>
                      <a:endParaRPr kumimoji="1" lang="ja-JP" altLang="en-US"/>
                    </a:p>
                  </a:txBody>
                  <a:tcPr/>
                </a:tc>
                <a:tc>
                  <a:txBody>
                    <a:bodyPr/>
                    <a:lstStyle/>
                    <a:p>
                      <a:pPr algn="r"/>
                      <a:r>
                        <a:rPr kumimoji="1" lang="en-US" altLang="ja-JP" dirty="0"/>
                        <a:t>390.20</a:t>
                      </a:r>
                      <a:endParaRPr kumimoji="1" lang="ja-JP" altLang="en-US"/>
                    </a:p>
                  </a:txBody>
                  <a:tcPr/>
                </a:tc>
                <a:tc>
                  <a:txBody>
                    <a:bodyPr/>
                    <a:lstStyle/>
                    <a:p>
                      <a:pPr algn="r"/>
                      <a:r>
                        <a:rPr kumimoji="1" lang="en-US" altLang="ja-JP" dirty="0"/>
                        <a:t>13.08</a:t>
                      </a:r>
                      <a:endParaRPr kumimoji="1" lang="ja-JP" altLang="en-US"/>
                    </a:p>
                  </a:txBody>
                  <a:tcPr/>
                </a:tc>
                <a:tc>
                  <a:txBody>
                    <a:bodyPr/>
                    <a:lstStyle/>
                    <a:p>
                      <a:pPr algn="r"/>
                      <a:r>
                        <a:rPr kumimoji="1" lang="en-US" altLang="ja-JP" dirty="0"/>
                        <a:t>0.27</a:t>
                      </a:r>
                      <a:endParaRPr kumimoji="1" lang="ja-JP" altLang="en-US"/>
                    </a:p>
                  </a:txBody>
                  <a:tcPr/>
                </a:tc>
                <a:extLst>
                  <a:ext uri="{0D108BD9-81ED-4DB2-BD59-A6C34878D82A}">
                    <a16:rowId xmlns:a16="http://schemas.microsoft.com/office/drawing/2014/main" val="3432216087"/>
                  </a:ext>
                </a:extLst>
              </a:tr>
              <a:tr h="397123">
                <a:tc>
                  <a:txBody>
                    <a:bodyPr/>
                    <a:lstStyle/>
                    <a:p>
                      <a:pPr algn="ctr"/>
                      <a:r>
                        <a:rPr kumimoji="1" lang="en-US" altLang="ja-JP" dirty="0"/>
                        <a:t>72</a:t>
                      </a:r>
                      <a:endParaRPr kumimoji="1" lang="ja-JP" altLang="en-US"/>
                    </a:p>
                  </a:txBody>
                  <a:tcPr/>
                </a:tc>
                <a:tc>
                  <a:txBody>
                    <a:bodyPr/>
                    <a:lstStyle/>
                    <a:p>
                      <a:pPr algn="ctr"/>
                      <a:r>
                        <a:rPr kumimoji="1" lang="en-US" altLang="ja-JP" dirty="0"/>
                        <a:t>7</a:t>
                      </a:r>
                      <a:endParaRPr kumimoji="1" lang="ja-JP" altLang="en-US"/>
                    </a:p>
                  </a:txBody>
                  <a:tcPr/>
                </a:tc>
                <a:tc>
                  <a:txBody>
                    <a:bodyPr/>
                    <a:lstStyle/>
                    <a:p>
                      <a:pPr algn="ctr"/>
                      <a:r>
                        <a:rPr kumimoji="1" lang="en-US" altLang="ja-JP" dirty="0"/>
                        <a:t>708.97</a:t>
                      </a:r>
                      <a:endParaRPr kumimoji="1" lang="ja-JP" altLang="en-US"/>
                    </a:p>
                  </a:txBody>
                  <a:tcPr/>
                </a:tc>
                <a:tc>
                  <a:txBody>
                    <a:bodyPr/>
                    <a:lstStyle/>
                    <a:p>
                      <a:pPr algn="r"/>
                      <a:r>
                        <a:rPr kumimoji="1" lang="en-US" altLang="ja-JP" dirty="0"/>
                        <a:t>17.18</a:t>
                      </a:r>
                      <a:endParaRPr kumimoji="1" lang="ja-JP" altLang="en-US"/>
                    </a:p>
                  </a:txBody>
                  <a:tcPr/>
                </a:tc>
                <a:tc>
                  <a:txBody>
                    <a:bodyPr/>
                    <a:lstStyle/>
                    <a:p>
                      <a:pPr algn="r"/>
                      <a:r>
                        <a:rPr kumimoji="1" lang="en-US" altLang="ja-JP" dirty="0"/>
                        <a:t>0.23</a:t>
                      </a:r>
                      <a:endParaRPr kumimoji="1" lang="ja-JP" altLang="en-US"/>
                    </a:p>
                  </a:txBody>
                  <a:tcPr/>
                </a:tc>
                <a:tc>
                  <a:txBody>
                    <a:bodyPr/>
                    <a:lstStyle/>
                    <a:p>
                      <a:pPr algn="ctr"/>
                      <a:r>
                        <a:rPr kumimoji="1" lang="en-US" altLang="ja-JP" dirty="0"/>
                        <a:t>6</a:t>
                      </a:r>
                      <a:endParaRPr kumimoji="1" lang="ja-JP" altLang="en-US"/>
                    </a:p>
                  </a:txBody>
                  <a:tcPr/>
                </a:tc>
                <a:tc>
                  <a:txBody>
                    <a:bodyPr/>
                    <a:lstStyle/>
                    <a:p>
                      <a:pPr algn="r"/>
                      <a:r>
                        <a:rPr kumimoji="1" lang="en-US" altLang="ja-JP" dirty="0"/>
                        <a:t>749.78</a:t>
                      </a:r>
                      <a:endParaRPr kumimoji="1" lang="ja-JP" altLang="en-US"/>
                    </a:p>
                  </a:txBody>
                  <a:tcPr/>
                </a:tc>
                <a:tc>
                  <a:txBody>
                    <a:bodyPr/>
                    <a:lstStyle/>
                    <a:p>
                      <a:pPr algn="r"/>
                      <a:r>
                        <a:rPr kumimoji="1" lang="en-US" altLang="ja-JP" dirty="0"/>
                        <a:t>45.47</a:t>
                      </a:r>
                      <a:endParaRPr kumimoji="1" lang="ja-JP" altLang="en-US"/>
                    </a:p>
                  </a:txBody>
                  <a:tcPr/>
                </a:tc>
                <a:tc>
                  <a:txBody>
                    <a:bodyPr/>
                    <a:lstStyle/>
                    <a:p>
                      <a:pPr algn="r"/>
                      <a:r>
                        <a:rPr kumimoji="1" lang="en-US" altLang="ja-JP" dirty="0"/>
                        <a:t>0.63</a:t>
                      </a:r>
                      <a:endParaRPr kumimoji="1" lang="ja-JP" altLang="en-US"/>
                    </a:p>
                  </a:txBody>
                  <a:tcPr/>
                </a:tc>
                <a:extLst>
                  <a:ext uri="{0D108BD9-81ED-4DB2-BD59-A6C34878D82A}">
                    <a16:rowId xmlns:a16="http://schemas.microsoft.com/office/drawing/2014/main" val="1145190447"/>
                  </a:ext>
                </a:extLst>
              </a:tr>
              <a:tr h="397123">
                <a:tc>
                  <a:txBody>
                    <a:bodyPr/>
                    <a:lstStyle/>
                    <a:p>
                      <a:pPr algn="ctr"/>
                      <a:r>
                        <a:rPr kumimoji="1" lang="en-US" altLang="ja-JP" dirty="0"/>
                        <a:t>96</a:t>
                      </a:r>
                      <a:endParaRPr kumimoji="1" lang="ja-JP" altLang="en-US"/>
                    </a:p>
                  </a:txBody>
                  <a:tcPr/>
                </a:tc>
                <a:tc>
                  <a:txBody>
                    <a:bodyPr/>
                    <a:lstStyle/>
                    <a:p>
                      <a:pPr algn="ctr"/>
                      <a:r>
                        <a:rPr kumimoji="1" lang="en-US" altLang="ja-JP" dirty="0"/>
                        <a:t>9</a:t>
                      </a:r>
                      <a:endParaRPr kumimoji="1" lang="ja-JP" altLang="en-US"/>
                    </a:p>
                  </a:txBody>
                  <a:tcPr/>
                </a:tc>
                <a:tc>
                  <a:txBody>
                    <a:bodyPr/>
                    <a:lstStyle/>
                    <a:p>
                      <a:pPr algn="ctr"/>
                      <a:r>
                        <a:rPr kumimoji="1" lang="en-US" altLang="ja-JP" dirty="0"/>
                        <a:t>911.66</a:t>
                      </a:r>
                      <a:endParaRPr kumimoji="1" lang="ja-JP" altLang="en-US"/>
                    </a:p>
                  </a:txBody>
                  <a:tcPr/>
                </a:tc>
                <a:tc>
                  <a:txBody>
                    <a:bodyPr/>
                    <a:lstStyle/>
                    <a:p>
                      <a:pPr algn="r"/>
                      <a:r>
                        <a:rPr kumimoji="1" lang="en-US" altLang="ja-JP" dirty="0"/>
                        <a:t>14.99</a:t>
                      </a:r>
                      <a:endParaRPr kumimoji="1" lang="ja-JP" altLang="en-US"/>
                    </a:p>
                  </a:txBody>
                  <a:tcPr/>
                </a:tc>
                <a:tc>
                  <a:txBody>
                    <a:bodyPr/>
                    <a:lstStyle/>
                    <a:p>
                      <a:pPr algn="r"/>
                      <a:r>
                        <a:rPr kumimoji="1" lang="en-US" altLang="ja-JP" dirty="0"/>
                        <a:t>0.15</a:t>
                      </a:r>
                      <a:endParaRPr kumimoji="1" lang="ja-JP" altLang="en-US"/>
                    </a:p>
                  </a:txBody>
                  <a:tcPr/>
                </a:tc>
                <a:tc>
                  <a:txBody>
                    <a:bodyPr/>
                    <a:lstStyle/>
                    <a:p>
                      <a:pPr algn="ctr"/>
                      <a:r>
                        <a:rPr kumimoji="1" lang="en-US" altLang="ja-JP" dirty="0"/>
                        <a:t>8</a:t>
                      </a:r>
                      <a:endParaRPr kumimoji="1" lang="ja-JP" altLang="en-US"/>
                    </a:p>
                  </a:txBody>
                  <a:tcPr/>
                </a:tc>
                <a:tc>
                  <a:txBody>
                    <a:bodyPr/>
                    <a:lstStyle/>
                    <a:p>
                      <a:pPr algn="r"/>
                      <a:r>
                        <a:rPr kumimoji="1" lang="en-US" altLang="ja-JP" dirty="0"/>
                        <a:t>955.01</a:t>
                      </a:r>
                      <a:endParaRPr kumimoji="1" lang="ja-JP" altLang="en-US"/>
                    </a:p>
                  </a:txBody>
                  <a:tcPr/>
                </a:tc>
                <a:tc>
                  <a:txBody>
                    <a:bodyPr/>
                    <a:lstStyle/>
                    <a:p>
                      <a:pPr algn="r"/>
                      <a:r>
                        <a:rPr kumimoji="1" lang="en-US" altLang="ja-JP" dirty="0"/>
                        <a:t>23.95</a:t>
                      </a:r>
                      <a:endParaRPr kumimoji="1" lang="ja-JP" altLang="en-US"/>
                    </a:p>
                  </a:txBody>
                  <a:tcPr/>
                </a:tc>
                <a:tc>
                  <a:txBody>
                    <a:bodyPr/>
                    <a:lstStyle/>
                    <a:p>
                      <a:pPr algn="r"/>
                      <a:r>
                        <a:rPr kumimoji="1" lang="en-US" altLang="ja-JP" dirty="0"/>
                        <a:t>0.24</a:t>
                      </a:r>
                      <a:endParaRPr kumimoji="1" lang="ja-JP" altLang="en-US"/>
                    </a:p>
                  </a:txBody>
                  <a:tcPr/>
                </a:tc>
                <a:extLst>
                  <a:ext uri="{0D108BD9-81ED-4DB2-BD59-A6C34878D82A}">
                    <a16:rowId xmlns:a16="http://schemas.microsoft.com/office/drawing/2014/main" val="1554197312"/>
                  </a:ext>
                </a:extLst>
              </a:tr>
              <a:tr h="397123">
                <a:tc>
                  <a:txBody>
                    <a:bodyPr/>
                    <a:lstStyle/>
                    <a:p>
                      <a:pPr algn="ctr"/>
                      <a:r>
                        <a:rPr kumimoji="1" lang="en-US" altLang="ja-JP" dirty="0"/>
                        <a:t>24</a:t>
                      </a:r>
                      <a:endParaRPr kumimoji="1" lang="ja-JP" altLang="en-US"/>
                    </a:p>
                  </a:txBody>
                  <a:tcPr/>
                </a:tc>
                <a:tc>
                  <a:txBody>
                    <a:bodyPr/>
                    <a:lstStyle/>
                    <a:p>
                      <a:pPr algn="ctr"/>
                      <a:r>
                        <a:rPr kumimoji="1" lang="en-US" altLang="ja-JP" dirty="0"/>
                        <a:t>3</a:t>
                      </a:r>
                      <a:endParaRPr kumimoji="1" lang="ja-JP" altLang="en-US"/>
                    </a:p>
                  </a:txBody>
                  <a:tcPr/>
                </a:tc>
                <a:tc>
                  <a:txBody>
                    <a:bodyPr/>
                    <a:lstStyle/>
                    <a:p>
                      <a:pPr algn="ctr"/>
                      <a:r>
                        <a:rPr kumimoji="1" lang="en-US" altLang="ja-JP" dirty="0"/>
                        <a:t>200.74</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t>0.00</a:t>
                      </a:r>
                      <a:endParaRPr kumimoji="1" lang="ja-JP" altLang="en-US"/>
                    </a:p>
                  </a:txBody>
                  <a:tcPr/>
                </a:tc>
                <a:tc>
                  <a:txBody>
                    <a:bodyPr/>
                    <a:lstStyle/>
                    <a:p>
                      <a:pPr algn="ctr"/>
                      <a:r>
                        <a:rPr kumimoji="1" lang="en-US" altLang="ja-JP" dirty="0"/>
                        <a:t>2</a:t>
                      </a:r>
                      <a:endParaRPr kumimoji="1" lang="ja-JP" altLang="en-US"/>
                    </a:p>
                  </a:txBody>
                  <a:tcPr/>
                </a:tc>
                <a:tc>
                  <a:txBody>
                    <a:bodyPr/>
                    <a:lstStyle/>
                    <a:p>
                      <a:pPr algn="r"/>
                      <a:r>
                        <a:rPr kumimoji="1" lang="en-US" altLang="ja-JP" dirty="0"/>
                        <a:t>217.61</a:t>
                      </a:r>
                      <a:endParaRPr kumimoji="1" lang="ja-JP" altLang="en-US"/>
                    </a:p>
                  </a:txBody>
                  <a:tcPr/>
                </a:tc>
                <a:tc>
                  <a:txBody>
                    <a:bodyPr/>
                    <a:lstStyle/>
                    <a:p>
                      <a:pPr algn="r"/>
                      <a:r>
                        <a:rPr kumimoji="1" lang="en-US" altLang="ja-JP" dirty="0"/>
                        <a:t>2.40</a:t>
                      </a:r>
                      <a:endParaRPr kumimoji="1" lang="ja-JP" altLang="en-US"/>
                    </a:p>
                  </a:txBody>
                  <a:tcPr/>
                </a:tc>
                <a:tc>
                  <a:txBody>
                    <a:bodyPr/>
                    <a:lstStyle/>
                    <a:p>
                      <a:pPr algn="r"/>
                      <a:r>
                        <a:rPr kumimoji="1" lang="en-US" altLang="ja-JP" dirty="0"/>
                        <a:t>0.10</a:t>
                      </a:r>
                      <a:endParaRPr kumimoji="1" lang="ja-JP" altLang="en-US"/>
                    </a:p>
                  </a:txBody>
                  <a:tcPr/>
                </a:tc>
                <a:extLst>
                  <a:ext uri="{0D108BD9-81ED-4DB2-BD59-A6C34878D82A}">
                    <a16:rowId xmlns:a16="http://schemas.microsoft.com/office/drawing/2014/main" val="2030813029"/>
                  </a:ext>
                </a:extLst>
              </a:tr>
              <a:tr h="397123">
                <a:tc>
                  <a:txBody>
                    <a:bodyPr/>
                    <a:lstStyle/>
                    <a:p>
                      <a:pPr algn="ctr"/>
                      <a:r>
                        <a:rPr kumimoji="1" lang="en-US" altLang="ja-JP" dirty="0"/>
                        <a:t>48</a:t>
                      </a:r>
                      <a:endParaRPr kumimoji="1" lang="ja-JP" altLang="en-US"/>
                    </a:p>
                  </a:txBody>
                  <a:tcPr/>
                </a:tc>
                <a:tc>
                  <a:txBody>
                    <a:bodyPr/>
                    <a:lstStyle/>
                    <a:p>
                      <a:pPr algn="ctr"/>
                      <a:r>
                        <a:rPr kumimoji="1" lang="en-US" altLang="ja-JP" dirty="0"/>
                        <a:t>5</a:t>
                      </a:r>
                      <a:endParaRPr kumimoji="1" lang="ja-JP" altLang="en-US"/>
                    </a:p>
                  </a:txBody>
                  <a:tcPr/>
                </a:tc>
                <a:tc>
                  <a:txBody>
                    <a:bodyPr/>
                    <a:lstStyle/>
                    <a:p>
                      <a:pPr algn="ctr"/>
                      <a:r>
                        <a:rPr kumimoji="1" lang="en-US" altLang="ja-JP" dirty="0"/>
                        <a:t>403.99</a:t>
                      </a:r>
                      <a:endParaRPr kumimoji="1" lang="ja-JP" altLang="en-US"/>
                    </a:p>
                  </a:txBody>
                  <a:tcPr/>
                </a:tc>
                <a:tc>
                  <a:txBody>
                    <a:bodyPr/>
                    <a:lstStyle/>
                    <a:p>
                      <a:pPr algn="r"/>
                      <a:r>
                        <a:rPr kumimoji="1" lang="en-US" altLang="ja-JP" dirty="0"/>
                        <a:t>1.38</a:t>
                      </a:r>
                      <a:endParaRPr kumimoji="1" lang="ja-JP" altLang="en-US"/>
                    </a:p>
                  </a:txBody>
                  <a:tcPr/>
                </a:tc>
                <a:tc>
                  <a:txBody>
                    <a:bodyPr/>
                    <a:lstStyle/>
                    <a:p>
                      <a:pPr algn="r"/>
                      <a:r>
                        <a:rPr kumimoji="1" lang="en-US" altLang="ja-JP" dirty="0"/>
                        <a:t>0.02</a:t>
                      </a:r>
                      <a:endParaRPr kumimoji="1" lang="ja-JP" altLang="en-US"/>
                    </a:p>
                  </a:txBody>
                  <a:tcPr/>
                </a:tc>
                <a:tc>
                  <a:txBody>
                    <a:bodyPr/>
                    <a:lstStyle/>
                    <a:p>
                      <a:pPr algn="ctr"/>
                      <a:r>
                        <a:rPr kumimoji="1" lang="en-US" altLang="ja-JP" dirty="0"/>
                        <a:t>4</a:t>
                      </a:r>
                      <a:endParaRPr kumimoji="1" lang="ja-JP" altLang="en-US"/>
                    </a:p>
                  </a:txBody>
                  <a:tcPr/>
                </a:tc>
                <a:tc>
                  <a:txBody>
                    <a:bodyPr/>
                    <a:lstStyle/>
                    <a:p>
                      <a:pPr algn="r"/>
                      <a:r>
                        <a:rPr kumimoji="1" lang="en-US" altLang="ja-JP" dirty="0"/>
                        <a:t>377.78</a:t>
                      </a:r>
                      <a:endParaRPr kumimoji="1" lang="ja-JP" altLang="en-US"/>
                    </a:p>
                  </a:txBody>
                  <a:tcPr/>
                </a:tc>
                <a:tc>
                  <a:txBody>
                    <a:bodyPr/>
                    <a:lstStyle/>
                    <a:p>
                      <a:pPr algn="r"/>
                      <a:r>
                        <a:rPr kumimoji="1" lang="en-US" altLang="ja-JP" dirty="0"/>
                        <a:t>11.46</a:t>
                      </a:r>
                      <a:endParaRPr kumimoji="1" lang="ja-JP" altLang="en-US"/>
                    </a:p>
                  </a:txBody>
                  <a:tcPr/>
                </a:tc>
                <a:tc>
                  <a:txBody>
                    <a:bodyPr/>
                    <a:lstStyle/>
                    <a:p>
                      <a:pPr algn="r"/>
                      <a:r>
                        <a:rPr kumimoji="1" lang="en-US" altLang="ja-JP" dirty="0"/>
                        <a:t>0.23</a:t>
                      </a:r>
                      <a:endParaRPr kumimoji="1" lang="ja-JP" altLang="en-US"/>
                    </a:p>
                  </a:txBody>
                  <a:tcPr/>
                </a:tc>
                <a:extLst>
                  <a:ext uri="{0D108BD9-81ED-4DB2-BD59-A6C34878D82A}">
                    <a16:rowId xmlns:a16="http://schemas.microsoft.com/office/drawing/2014/main" val="2472040869"/>
                  </a:ext>
                </a:extLst>
              </a:tr>
              <a:tr h="397123">
                <a:tc>
                  <a:txBody>
                    <a:bodyPr/>
                    <a:lstStyle/>
                    <a:p>
                      <a:pPr algn="ctr"/>
                      <a:r>
                        <a:rPr kumimoji="1" lang="en-US" altLang="ja-JP" dirty="0"/>
                        <a:t>72</a:t>
                      </a:r>
                      <a:endParaRPr kumimoji="1" lang="ja-JP" altLang="en-US"/>
                    </a:p>
                  </a:txBody>
                  <a:tcPr/>
                </a:tc>
                <a:tc>
                  <a:txBody>
                    <a:bodyPr/>
                    <a:lstStyle/>
                    <a:p>
                      <a:pPr algn="ctr"/>
                      <a:r>
                        <a:rPr kumimoji="1" lang="en-US" altLang="ja-JP" dirty="0"/>
                        <a:t>7</a:t>
                      </a:r>
                      <a:endParaRPr kumimoji="1" lang="ja-JP" altLang="en-US"/>
                    </a:p>
                  </a:txBody>
                  <a:tcPr/>
                </a:tc>
                <a:tc>
                  <a:txBody>
                    <a:bodyPr/>
                    <a:lstStyle/>
                    <a:p>
                      <a:pPr algn="ctr"/>
                      <a:r>
                        <a:rPr kumimoji="1" lang="en-US" altLang="ja-JP" dirty="0"/>
                        <a:t>686.30</a:t>
                      </a:r>
                      <a:endParaRPr kumimoji="1" lang="ja-JP" altLang="en-US"/>
                    </a:p>
                  </a:txBody>
                  <a:tcPr/>
                </a:tc>
                <a:tc>
                  <a:txBody>
                    <a:bodyPr/>
                    <a:lstStyle/>
                    <a:p>
                      <a:pPr algn="r"/>
                      <a:r>
                        <a:rPr kumimoji="1" lang="en-US" altLang="ja-JP" dirty="0"/>
                        <a:t>15.71</a:t>
                      </a:r>
                      <a:endParaRPr kumimoji="1" lang="ja-JP" altLang="en-US"/>
                    </a:p>
                  </a:txBody>
                  <a:tcPr/>
                </a:tc>
                <a:tc>
                  <a:txBody>
                    <a:bodyPr/>
                    <a:lstStyle/>
                    <a:p>
                      <a:pPr algn="r"/>
                      <a:r>
                        <a:rPr kumimoji="1" lang="en-US" altLang="ja-JP" dirty="0"/>
                        <a:t>0.21</a:t>
                      </a:r>
                      <a:endParaRPr kumimoji="1" lang="ja-JP" altLang="en-US"/>
                    </a:p>
                  </a:txBody>
                  <a:tcPr/>
                </a:tc>
                <a:tc>
                  <a:txBody>
                    <a:bodyPr/>
                    <a:lstStyle/>
                    <a:p>
                      <a:pPr algn="ctr"/>
                      <a:r>
                        <a:rPr kumimoji="1" lang="en-US" altLang="ja-JP" dirty="0"/>
                        <a:t>6</a:t>
                      </a:r>
                      <a:endParaRPr kumimoji="1" lang="ja-JP" altLang="en-US"/>
                    </a:p>
                  </a:txBody>
                  <a:tcPr/>
                </a:tc>
                <a:tc>
                  <a:txBody>
                    <a:bodyPr/>
                    <a:lstStyle/>
                    <a:p>
                      <a:pPr algn="r"/>
                      <a:r>
                        <a:rPr kumimoji="1" lang="en-US" altLang="ja-JP" dirty="0"/>
                        <a:t>707.90</a:t>
                      </a:r>
                      <a:endParaRPr kumimoji="1" lang="ja-JP" altLang="en-US"/>
                    </a:p>
                  </a:txBody>
                  <a:tcPr/>
                </a:tc>
                <a:tc>
                  <a:txBody>
                    <a:bodyPr/>
                    <a:lstStyle/>
                    <a:p>
                      <a:pPr algn="r"/>
                      <a:r>
                        <a:rPr kumimoji="1" lang="en-US" altLang="ja-JP" dirty="0"/>
                        <a:t>27.26</a:t>
                      </a:r>
                      <a:endParaRPr kumimoji="1" lang="ja-JP" altLang="en-US"/>
                    </a:p>
                  </a:txBody>
                  <a:tcPr/>
                </a:tc>
                <a:tc>
                  <a:txBody>
                    <a:bodyPr/>
                    <a:lstStyle/>
                    <a:p>
                      <a:pPr algn="r"/>
                      <a:r>
                        <a:rPr kumimoji="1" lang="en-US" altLang="ja-JP" dirty="0"/>
                        <a:t>0.37</a:t>
                      </a:r>
                      <a:endParaRPr kumimoji="1" lang="ja-JP" altLang="en-US"/>
                    </a:p>
                  </a:txBody>
                  <a:tcPr/>
                </a:tc>
                <a:extLst>
                  <a:ext uri="{0D108BD9-81ED-4DB2-BD59-A6C34878D82A}">
                    <a16:rowId xmlns:a16="http://schemas.microsoft.com/office/drawing/2014/main" val="460391319"/>
                  </a:ext>
                </a:extLst>
              </a:tr>
              <a:tr h="397123">
                <a:tc>
                  <a:txBody>
                    <a:bodyPr/>
                    <a:lstStyle/>
                    <a:p>
                      <a:pPr algn="ctr"/>
                      <a:r>
                        <a:rPr kumimoji="1" lang="en-US" altLang="ja-JP" dirty="0"/>
                        <a:t>96</a:t>
                      </a:r>
                      <a:endParaRPr kumimoji="1" lang="ja-JP" altLang="en-US"/>
                    </a:p>
                  </a:txBody>
                  <a:tcPr/>
                </a:tc>
                <a:tc>
                  <a:txBody>
                    <a:bodyPr/>
                    <a:lstStyle/>
                    <a:p>
                      <a:pPr algn="ctr"/>
                      <a:r>
                        <a:rPr kumimoji="1" lang="en-US" altLang="ja-JP" dirty="0"/>
                        <a:t>9</a:t>
                      </a:r>
                    </a:p>
                  </a:txBody>
                  <a:tcPr/>
                </a:tc>
                <a:tc>
                  <a:txBody>
                    <a:bodyPr/>
                    <a:lstStyle/>
                    <a:p>
                      <a:pPr algn="ctr"/>
                      <a:r>
                        <a:rPr kumimoji="1" lang="en-US" altLang="ja-JP" dirty="0"/>
                        <a:t>894.65</a:t>
                      </a:r>
                    </a:p>
                  </a:txBody>
                  <a:tcPr/>
                </a:tc>
                <a:tc>
                  <a:txBody>
                    <a:bodyPr/>
                    <a:lstStyle/>
                    <a:p>
                      <a:pPr algn="r"/>
                      <a:r>
                        <a:rPr kumimoji="1" lang="en-US" altLang="ja-JP" dirty="0"/>
                        <a:t>3.70</a:t>
                      </a:r>
                      <a:endParaRPr kumimoji="1" lang="ja-JP" altLang="en-US"/>
                    </a:p>
                  </a:txBody>
                  <a:tcPr/>
                </a:tc>
                <a:tc>
                  <a:txBody>
                    <a:bodyPr/>
                    <a:lstStyle/>
                    <a:p>
                      <a:pPr algn="r"/>
                      <a:r>
                        <a:rPr kumimoji="1" lang="en-US" altLang="ja-JP" dirty="0"/>
                        <a:t>0.03</a:t>
                      </a:r>
                      <a:endParaRPr kumimoji="1" lang="ja-JP" altLang="en-US"/>
                    </a:p>
                  </a:txBody>
                  <a:tcPr/>
                </a:tc>
                <a:tc>
                  <a:txBody>
                    <a:bodyPr/>
                    <a:lstStyle/>
                    <a:p>
                      <a:pPr algn="ctr"/>
                      <a:r>
                        <a:rPr kumimoji="1" lang="en-US" altLang="ja-JP" dirty="0"/>
                        <a:t>8</a:t>
                      </a:r>
                      <a:endParaRPr kumimoji="1" lang="ja-JP" altLang="en-US"/>
                    </a:p>
                  </a:txBody>
                  <a:tcPr/>
                </a:tc>
                <a:tc>
                  <a:txBody>
                    <a:bodyPr/>
                    <a:lstStyle/>
                    <a:p>
                      <a:pPr algn="r"/>
                      <a:r>
                        <a:rPr kumimoji="1" lang="en-US" altLang="ja-JP" dirty="0"/>
                        <a:t>831.89</a:t>
                      </a:r>
                      <a:endParaRPr kumimoji="1" lang="ja-JP" altLang="en-US"/>
                    </a:p>
                  </a:txBody>
                  <a:tcPr/>
                </a:tc>
                <a:tc>
                  <a:txBody>
                    <a:bodyPr/>
                    <a:lstStyle/>
                    <a:p>
                      <a:pPr algn="r"/>
                      <a:r>
                        <a:rPr kumimoji="1" lang="en-US" altLang="ja-JP" dirty="0"/>
                        <a:t>27.26</a:t>
                      </a:r>
                      <a:endParaRPr kumimoji="1" lang="ja-JP" altLang="en-US"/>
                    </a:p>
                  </a:txBody>
                  <a:tcPr/>
                </a:tc>
                <a:tc>
                  <a:txBody>
                    <a:bodyPr/>
                    <a:lstStyle/>
                    <a:p>
                      <a:pPr algn="r"/>
                      <a:r>
                        <a:rPr kumimoji="1" lang="en-US" altLang="ja-JP" dirty="0"/>
                        <a:t>0.31</a:t>
                      </a:r>
                      <a:endParaRPr kumimoji="1" lang="ja-JP" altLang="en-US"/>
                    </a:p>
                  </a:txBody>
                  <a:tcPr/>
                </a:tc>
                <a:extLst>
                  <a:ext uri="{0D108BD9-81ED-4DB2-BD59-A6C34878D82A}">
                    <a16:rowId xmlns:a16="http://schemas.microsoft.com/office/drawing/2014/main" val="3118681614"/>
                  </a:ext>
                </a:extLst>
              </a:tr>
            </a:tbl>
          </a:graphicData>
        </a:graphic>
      </p:graphicFrame>
      <p:sp>
        <p:nvSpPr>
          <p:cNvPr id="2" name="スライド番号プレースホルダー 1">
            <a:extLst>
              <a:ext uri="{FF2B5EF4-FFF2-40B4-BE49-F238E27FC236}">
                <a16:creationId xmlns:a16="http://schemas.microsoft.com/office/drawing/2014/main" id="{6AF2F0D5-D0E5-C14A-BFD4-7B73EB8322B2}"/>
              </a:ext>
            </a:extLst>
          </p:cNvPr>
          <p:cNvSpPr>
            <a:spLocks noGrp="1"/>
          </p:cNvSpPr>
          <p:nvPr>
            <p:ph type="sldNum" sz="quarter" idx="12"/>
          </p:nvPr>
        </p:nvSpPr>
        <p:spPr/>
        <p:txBody>
          <a:bodyPr/>
          <a:lstStyle/>
          <a:p>
            <a:fld id="{84E0C278-47E8-3649-A055-2003DC36C60A}" type="slidenum">
              <a:rPr kumimoji="1" lang="ja-JP" altLang="en-US" smtClean="0"/>
              <a:t>23</a:t>
            </a:fld>
            <a:endParaRPr kumimoji="1" lang="ja-JP" altLang="en-US"/>
          </a:p>
        </p:txBody>
      </p:sp>
    </p:spTree>
    <p:extLst>
      <p:ext uri="{BB962C8B-B14F-4D97-AF65-F5344CB8AC3E}">
        <p14:creationId xmlns:p14="http://schemas.microsoft.com/office/powerpoint/2010/main" val="1914216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E93B3F-5CE0-2644-86BE-1E47384BE06A}"/>
              </a:ext>
            </a:extLst>
          </p:cNvPr>
          <p:cNvSpPr>
            <a:spLocks noGrp="1"/>
          </p:cNvSpPr>
          <p:nvPr>
            <p:ph type="title"/>
          </p:nvPr>
        </p:nvSpPr>
        <p:spPr/>
        <p:txBody>
          <a:bodyPr/>
          <a:lstStyle/>
          <a:p>
            <a:r>
              <a:rPr kumimoji="1" lang="ja-JP" altLang="en-US"/>
              <a:t>まとめと今後の研究計画</a:t>
            </a:r>
          </a:p>
        </p:txBody>
      </p:sp>
      <p:sp>
        <p:nvSpPr>
          <p:cNvPr id="3" name="コンテンツ プレースホルダー 2">
            <a:extLst>
              <a:ext uri="{FF2B5EF4-FFF2-40B4-BE49-F238E27FC236}">
                <a16:creationId xmlns:a16="http://schemas.microsoft.com/office/drawing/2014/main" id="{3A7F1948-CA73-8D42-8649-62CDBA3818B2}"/>
              </a:ext>
            </a:extLst>
          </p:cNvPr>
          <p:cNvSpPr>
            <a:spLocks noGrp="1"/>
          </p:cNvSpPr>
          <p:nvPr>
            <p:ph idx="1"/>
          </p:nvPr>
        </p:nvSpPr>
        <p:spPr>
          <a:xfrm>
            <a:off x="1130270" y="1591294"/>
            <a:ext cx="9603275" cy="4251366"/>
          </a:xfrm>
        </p:spPr>
        <p:txBody>
          <a:bodyPr>
            <a:normAutofit lnSpcReduction="10000"/>
          </a:bodyPr>
          <a:lstStyle/>
          <a:p>
            <a:pPr marL="0" indent="0">
              <a:buNone/>
            </a:pPr>
            <a:r>
              <a:rPr kumimoji="1" lang="ja-JP" altLang="en-US"/>
              <a:t>まとめ</a:t>
            </a:r>
            <a:endParaRPr kumimoji="1" lang="en-US" altLang="ja-JP" dirty="0"/>
          </a:p>
          <a:p>
            <a:r>
              <a:rPr kumimoji="1" lang="en-US" altLang="ja-JP" dirty="0"/>
              <a:t>3</a:t>
            </a:r>
            <a:r>
              <a:rPr kumimoji="1" lang="ja-JP" altLang="en-US"/>
              <a:t>種類の近傍操作を比較</a:t>
            </a:r>
            <a:endParaRPr kumimoji="1" lang="en-US" altLang="ja-JP" dirty="0"/>
          </a:p>
          <a:p>
            <a:r>
              <a:rPr lang="ja-JP" altLang="en-US"/>
              <a:t>先行研究との比較</a:t>
            </a:r>
            <a:endParaRPr lang="en-US" altLang="ja-JP" dirty="0"/>
          </a:p>
          <a:p>
            <a:r>
              <a:rPr lang="ja-JP" altLang="en-US"/>
              <a:t>車両台数を減らした際の考察</a:t>
            </a:r>
            <a:endParaRPr lang="en-US" altLang="ja-JP" dirty="0"/>
          </a:p>
          <a:p>
            <a:endParaRPr lang="en-US" altLang="ja-JP" dirty="0"/>
          </a:p>
          <a:p>
            <a:pPr marL="0" indent="0">
              <a:buNone/>
            </a:pPr>
            <a:r>
              <a:rPr kumimoji="1" lang="ja-JP" altLang="en-US"/>
              <a:t>今後の研究計画</a:t>
            </a:r>
            <a:endParaRPr kumimoji="1" lang="en-US" altLang="ja-JP" dirty="0"/>
          </a:p>
          <a:p>
            <a:r>
              <a:rPr kumimoji="1" lang="ja-JP" altLang="en-US"/>
              <a:t>ヒューリスティックを用いた手法の提案</a:t>
            </a:r>
            <a:endParaRPr lang="en-US" altLang="ja-JP" dirty="0"/>
          </a:p>
          <a:p>
            <a:r>
              <a:rPr kumimoji="1" lang="ja-JP" altLang="en-US"/>
              <a:t>近傍操作の見直し</a:t>
            </a:r>
            <a:endParaRPr lang="en-US" altLang="ja-JP" dirty="0"/>
          </a:p>
          <a:p>
            <a:r>
              <a:rPr kumimoji="1" lang="ja-JP" altLang="en-US"/>
              <a:t>計算時間を減らす方法の提案</a:t>
            </a:r>
            <a:endParaRPr kumimoji="1" lang="en-US" altLang="ja-JP" dirty="0"/>
          </a:p>
        </p:txBody>
      </p:sp>
      <p:sp>
        <p:nvSpPr>
          <p:cNvPr id="4" name="スライド番号プレースホルダー 3">
            <a:extLst>
              <a:ext uri="{FF2B5EF4-FFF2-40B4-BE49-F238E27FC236}">
                <a16:creationId xmlns:a16="http://schemas.microsoft.com/office/drawing/2014/main" id="{7A67932B-36B8-A241-B610-9254D219AD35}"/>
              </a:ext>
            </a:extLst>
          </p:cNvPr>
          <p:cNvSpPr>
            <a:spLocks noGrp="1"/>
          </p:cNvSpPr>
          <p:nvPr>
            <p:ph type="sldNum" sz="quarter" idx="12"/>
          </p:nvPr>
        </p:nvSpPr>
        <p:spPr/>
        <p:txBody>
          <a:bodyPr/>
          <a:lstStyle/>
          <a:p>
            <a:fld id="{84E0C278-47E8-3649-A055-2003DC36C60A}" type="slidenum">
              <a:rPr kumimoji="1" lang="ja-JP" altLang="en-US" smtClean="0"/>
              <a:t>24</a:t>
            </a:fld>
            <a:endParaRPr kumimoji="1" lang="ja-JP" altLang="en-US"/>
          </a:p>
        </p:txBody>
      </p:sp>
    </p:spTree>
    <p:extLst>
      <p:ext uri="{BB962C8B-B14F-4D97-AF65-F5344CB8AC3E}">
        <p14:creationId xmlns:p14="http://schemas.microsoft.com/office/powerpoint/2010/main" val="3367285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2B914-E469-B044-B40D-9CD9E61CB9CC}"/>
              </a:ext>
            </a:extLst>
          </p:cNvPr>
          <p:cNvSpPr>
            <a:spLocks noGrp="1"/>
          </p:cNvSpPr>
          <p:nvPr>
            <p:ph type="title"/>
          </p:nvPr>
        </p:nvSpPr>
        <p:spPr/>
        <p:txBody>
          <a:bodyPr/>
          <a:lstStyle/>
          <a:p>
            <a:r>
              <a:rPr kumimoji="1" lang="ja-JP" altLang="en-US"/>
              <a:t>研究背景</a:t>
            </a:r>
          </a:p>
        </p:txBody>
      </p:sp>
      <p:sp>
        <p:nvSpPr>
          <p:cNvPr id="3" name="コンテンツ プレースホルダー 2">
            <a:extLst>
              <a:ext uri="{FF2B5EF4-FFF2-40B4-BE49-F238E27FC236}">
                <a16:creationId xmlns:a16="http://schemas.microsoft.com/office/drawing/2014/main" id="{AE331D98-A15E-414E-A78F-90DC41BE37B7}"/>
              </a:ext>
            </a:extLst>
          </p:cNvPr>
          <p:cNvSpPr>
            <a:spLocks noGrp="1"/>
          </p:cNvSpPr>
          <p:nvPr>
            <p:ph idx="1"/>
          </p:nvPr>
        </p:nvSpPr>
        <p:spPr>
          <a:xfrm>
            <a:off x="1603998" y="1765465"/>
            <a:ext cx="9129547" cy="3777622"/>
          </a:xfrm>
        </p:spPr>
        <p:txBody>
          <a:bodyPr>
            <a:normAutofit lnSpcReduction="10000"/>
          </a:bodyPr>
          <a:lstStyle/>
          <a:p>
            <a:pPr marL="0" indent="0">
              <a:buNone/>
            </a:pPr>
            <a:endParaRPr kumimoji="1" lang="en-US" altLang="ja-JP" dirty="0"/>
          </a:p>
          <a:p>
            <a:r>
              <a:rPr kumimoji="1" lang="ja-JP" altLang="en-US" sz="2200"/>
              <a:t>利用者が場所や時間を指定する</a:t>
            </a:r>
            <a:endParaRPr kumimoji="1" lang="en-US" altLang="ja-JP" sz="2200" dirty="0"/>
          </a:p>
          <a:p>
            <a:r>
              <a:rPr lang="ja-JP" altLang="en-US" sz="2200"/>
              <a:t>複数の利用者が相乗りする</a:t>
            </a:r>
            <a:endParaRPr lang="en-US" altLang="ja-JP" sz="2200" dirty="0"/>
          </a:p>
          <a:p>
            <a:pPr marL="0" indent="0">
              <a:buNone/>
            </a:pPr>
            <a:endParaRPr kumimoji="1" lang="en-US" altLang="ja-JP" dirty="0"/>
          </a:p>
          <a:p>
            <a:pPr marL="0" indent="0">
              <a:buNone/>
            </a:pPr>
            <a:r>
              <a:rPr lang="ja-JP" altLang="en-US" sz="2200"/>
              <a:t>近年、これらの特徴を持つ乗合タクシーやヘルスケアサービスの送迎などの需要が増加</a:t>
            </a:r>
            <a:endParaRPr lang="en-US" altLang="ja-JP" sz="2200" dirty="0"/>
          </a:p>
          <a:p>
            <a:pPr marL="0" indent="0">
              <a:buNone/>
            </a:pPr>
            <a:r>
              <a:rPr kumimoji="1" lang="ja-JP" altLang="en-US" sz="2200"/>
              <a:t>→</a:t>
            </a:r>
            <a:r>
              <a:rPr kumimoji="1" lang="en-US" altLang="ja-JP" sz="2200" dirty="0"/>
              <a:t> </a:t>
            </a:r>
            <a:r>
              <a:rPr kumimoji="1" lang="ja-JP" altLang="en-US" sz="2200"/>
              <a:t>これらのサービスにおいて最適なルートを求めることで、</a:t>
            </a:r>
            <a:endParaRPr kumimoji="1" lang="en-US" altLang="ja-JP" sz="2200" dirty="0"/>
          </a:p>
          <a:p>
            <a:pPr marL="0" indent="0">
              <a:buNone/>
            </a:pPr>
            <a:r>
              <a:rPr lang="en-US" altLang="ja-JP" sz="2200" dirty="0"/>
              <a:t>	</a:t>
            </a:r>
            <a:r>
              <a:rPr kumimoji="1" lang="ja-JP" altLang="en-US" sz="2200"/>
              <a:t>効率的にサービスを提供できる</a:t>
            </a:r>
            <a:endParaRPr kumimoji="1" lang="en-US" altLang="ja-JP" sz="2200" dirty="0"/>
          </a:p>
          <a:p>
            <a:pPr marL="0" indent="0">
              <a:buNone/>
            </a:pPr>
            <a:endParaRPr kumimoji="1" lang="en-US" altLang="ja-JP" dirty="0"/>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CE5D5E86-0673-AA45-ACD8-B10F5A666E25}"/>
              </a:ext>
            </a:extLst>
          </p:cNvPr>
          <p:cNvSpPr>
            <a:spLocks noGrp="1"/>
          </p:cNvSpPr>
          <p:nvPr>
            <p:ph type="sldNum" sz="quarter" idx="12"/>
          </p:nvPr>
        </p:nvSpPr>
        <p:spPr/>
        <p:txBody>
          <a:bodyPr/>
          <a:lstStyle/>
          <a:p>
            <a:fld id="{84E0C278-47E8-3649-A055-2003DC36C60A}" type="slidenum">
              <a:rPr kumimoji="1" lang="ja-JP" altLang="en-US" smtClean="0"/>
              <a:t>3</a:t>
            </a:fld>
            <a:endParaRPr kumimoji="1" lang="ja-JP" altLang="en-US"/>
          </a:p>
        </p:txBody>
      </p:sp>
    </p:spTree>
    <p:extLst>
      <p:ext uri="{BB962C8B-B14F-4D97-AF65-F5344CB8AC3E}">
        <p14:creationId xmlns:p14="http://schemas.microsoft.com/office/powerpoint/2010/main" val="3350258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B669CE-7701-FF4B-8054-8EE6FD3B3EC9}"/>
              </a:ext>
            </a:extLst>
          </p:cNvPr>
          <p:cNvSpPr>
            <a:spLocks noGrp="1"/>
          </p:cNvSpPr>
          <p:nvPr>
            <p:ph type="title"/>
          </p:nvPr>
        </p:nvSpPr>
        <p:spPr/>
        <p:txBody>
          <a:bodyPr/>
          <a:lstStyle/>
          <a:p>
            <a:r>
              <a:rPr lang="en-US" altLang="ja-JP" dirty="0"/>
              <a:t>p</a:t>
            </a:r>
            <a:r>
              <a:rPr kumimoji="1" lang="en-US" altLang="ja-JP" dirty="0"/>
              <a:t>ickup and delivery problem (PDP)</a:t>
            </a:r>
            <a:endParaRPr kumimoji="1" lang="ja-JP" altLang="en-US"/>
          </a:p>
        </p:txBody>
      </p:sp>
      <p:sp>
        <p:nvSpPr>
          <p:cNvPr id="3" name="コンテンツ プレースホルダー 2">
            <a:extLst>
              <a:ext uri="{FF2B5EF4-FFF2-40B4-BE49-F238E27FC236}">
                <a16:creationId xmlns:a16="http://schemas.microsoft.com/office/drawing/2014/main" id="{4B731B2E-9446-C743-A0B6-54C46922C416}"/>
              </a:ext>
            </a:extLst>
          </p:cNvPr>
          <p:cNvSpPr>
            <a:spLocks noGrp="1"/>
          </p:cNvSpPr>
          <p:nvPr>
            <p:ph idx="1"/>
          </p:nvPr>
        </p:nvSpPr>
        <p:spPr>
          <a:xfrm>
            <a:off x="999640" y="1874884"/>
            <a:ext cx="10258167" cy="4217157"/>
          </a:xfrm>
        </p:spPr>
        <p:txBody>
          <a:bodyPr>
            <a:normAutofit fontScale="55000" lnSpcReduction="20000"/>
          </a:bodyPr>
          <a:lstStyle/>
          <a:p>
            <a:pPr marL="0" indent="0">
              <a:buNone/>
            </a:pPr>
            <a:r>
              <a:rPr lang="ja-JP" altLang="en-US" sz="3600"/>
              <a:t>入力</a:t>
            </a:r>
            <a:r>
              <a:rPr lang="en-US" altLang="ja-JP" sz="3600" dirty="0"/>
              <a:t>: </a:t>
            </a:r>
            <a:r>
              <a:rPr lang="ja-JP" altLang="en-US" sz="3600"/>
              <a:t>リクエスト</a:t>
            </a:r>
            <a:r>
              <a:rPr lang="en-US" altLang="ja-JP" sz="3600" dirty="0"/>
              <a:t>(</a:t>
            </a:r>
            <a:r>
              <a:rPr lang="ja-JP" altLang="en-US" sz="3600"/>
              <a:t>出発、到着のペア</a:t>
            </a:r>
            <a:r>
              <a:rPr lang="en-US" altLang="ja-JP" sz="3600" dirty="0"/>
              <a:t>)</a:t>
            </a:r>
            <a:r>
              <a:rPr lang="ja-JP" altLang="en-US" sz="3600"/>
              <a:t>の集合、車両数、など</a:t>
            </a:r>
            <a:endParaRPr lang="en-US" altLang="ja-JP" sz="3600" dirty="0"/>
          </a:p>
          <a:p>
            <a:pPr marL="0" indent="0">
              <a:buNone/>
            </a:pPr>
            <a:endParaRPr lang="en-US" altLang="ja-JP" sz="2900" dirty="0"/>
          </a:p>
          <a:p>
            <a:pPr marL="0" indent="0">
              <a:buNone/>
            </a:pPr>
            <a:r>
              <a:rPr lang="ja-JP" altLang="en-US" sz="3600"/>
              <a:t>制約</a:t>
            </a:r>
            <a:endParaRPr lang="en-US" altLang="ja-JP" sz="3600" dirty="0"/>
          </a:p>
          <a:p>
            <a:r>
              <a:rPr lang="ja-JP" altLang="en-US" sz="3600"/>
              <a:t>リクエスト全ての点を訪問する。</a:t>
            </a:r>
            <a:endParaRPr lang="en-US" altLang="ja-JP" sz="3600" dirty="0"/>
          </a:p>
          <a:p>
            <a:r>
              <a:rPr lang="ja-JP" altLang="en-US" sz="3600"/>
              <a:t>車両はデポから出発し、デポに帰る。</a:t>
            </a:r>
            <a:endParaRPr lang="en-US" altLang="ja-JP" sz="3600" dirty="0"/>
          </a:p>
          <a:p>
            <a:r>
              <a:rPr lang="ja-JP" altLang="en-US" sz="3600"/>
              <a:t>リクエストのペアである出発点と到着点は、同じ車両が訪問する。</a:t>
            </a:r>
            <a:endParaRPr lang="en-US" altLang="ja-JP" sz="3600" dirty="0"/>
          </a:p>
          <a:p>
            <a:r>
              <a:rPr lang="ja-JP" altLang="en-US" sz="3600"/>
              <a:t>それぞれのリクエストで、必ず出発地のあとに到着点を訪問する。</a:t>
            </a:r>
            <a:endParaRPr lang="en-US" altLang="ja-JP" sz="3600" dirty="0"/>
          </a:p>
          <a:p>
            <a:endParaRPr lang="en-US" altLang="ja-JP" sz="2900" dirty="0"/>
          </a:p>
          <a:p>
            <a:pPr marL="0" indent="0">
              <a:buNone/>
            </a:pPr>
            <a:r>
              <a:rPr lang="ja-JP" altLang="en-US" sz="3600"/>
              <a:t>これらの制約を満たし、コストを最小化することを目的とする。</a:t>
            </a:r>
            <a:endParaRPr lang="en-US" altLang="ja-JP" sz="3600" dirty="0"/>
          </a:p>
          <a:p>
            <a:pPr marL="0" indent="0">
              <a:buNone/>
            </a:pPr>
            <a:r>
              <a:rPr lang="ja-JP" altLang="en-US" sz="3600"/>
              <a:t>その他の制約として、時間枠制約や車両の容量制約がよく扱われる。</a:t>
            </a:r>
            <a:endParaRPr lang="en-US" altLang="ja-JP" sz="3600" dirty="0"/>
          </a:p>
          <a:p>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E5887A22-EDCA-7F4B-8B24-464E1066E160}"/>
              </a:ext>
            </a:extLst>
          </p:cNvPr>
          <p:cNvSpPr>
            <a:spLocks noGrp="1"/>
          </p:cNvSpPr>
          <p:nvPr>
            <p:ph type="sldNum" sz="quarter" idx="12"/>
          </p:nvPr>
        </p:nvSpPr>
        <p:spPr/>
        <p:txBody>
          <a:bodyPr/>
          <a:lstStyle/>
          <a:p>
            <a:fld id="{84E0C278-47E8-3649-A055-2003DC36C60A}" type="slidenum">
              <a:rPr kumimoji="1" lang="ja-JP" altLang="en-US" smtClean="0"/>
              <a:t>4</a:t>
            </a:fld>
            <a:endParaRPr kumimoji="1" lang="ja-JP" altLang="en-US"/>
          </a:p>
        </p:txBody>
      </p:sp>
    </p:spTree>
    <p:extLst>
      <p:ext uri="{BB962C8B-B14F-4D97-AF65-F5344CB8AC3E}">
        <p14:creationId xmlns:p14="http://schemas.microsoft.com/office/powerpoint/2010/main" val="3508158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814ABB-BBBA-F14A-BEFF-3BBAEDEC0152}"/>
              </a:ext>
            </a:extLst>
          </p:cNvPr>
          <p:cNvSpPr>
            <a:spLocks noGrp="1"/>
          </p:cNvSpPr>
          <p:nvPr>
            <p:ph type="title"/>
          </p:nvPr>
        </p:nvSpPr>
        <p:spPr>
          <a:xfrm>
            <a:off x="1130270" y="953324"/>
            <a:ext cx="9603275" cy="1049235"/>
          </a:xfrm>
        </p:spPr>
        <p:txBody>
          <a:bodyPr/>
          <a:lstStyle/>
          <a:p>
            <a:r>
              <a:rPr kumimoji="1" lang="ja-JP" altLang="en-US"/>
              <a:t>乗合タクシー問題</a:t>
            </a:r>
          </a:p>
        </p:txBody>
      </p:sp>
      <p:sp>
        <p:nvSpPr>
          <p:cNvPr id="3" name="コンテンツ プレースホルダー 2">
            <a:extLst>
              <a:ext uri="{FF2B5EF4-FFF2-40B4-BE49-F238E27FC236}">
                <a16:creationId xmlns:a16="http://schemas.microsoft.com/office/drawing/2014/main" id="{876935AD-6219-7744-9DAA-F3DD73BE7D70}"/>
              </a:ext>
            </a:extLst>
          </p:cNvPr>
          <p:cNvSpPr>
            <a:spLocks noGrp="1"/>
          </p:cNvSpPr>
          <p:nvPr>
            <p:ph idx="1"/>
          </p:nvPr>
        </p:nvSpPr>
        <p:spPr>
          <a:xfrm>
            <a:off x="1130269" y="1812554"/>
            <a:ext cx="10139413" cy="4065732"/>
          </a:xfrm>
        </p:spPr>
        <p:txBody>
          <a:bodyPr>
            <a:normAutofit fontScale="92500"/>
          </a:bodyPr>
          <a:lstStyle/>
          <a:p>
            <a:r>
              <a:rPr lang="ja-JP" altLang="en-US" sz="2200"/>
              <a:t>乗合タクシー問題</a:t>
            </a:r>
            <a:r>
              <a:rPr lang="en-US" altLang="ja-JP" sz="2200" dirty="0"/>
              <a:t>(dial-a-ride problem, DARP)</a:t>
            </a:r>
            <a:r>
              <a:rPr lang="ja-JP" altLang="en-US" sz="2200"/>
              <a:t>は、</a:t>
            </a:r>
            <a:r>
              <a:rPr lang="en-US" altLang="ja-JP" sz="2200" dirty="0"/>
              <a:t>PDP</a:t>
            </a:r>
            <a:r>
              <a:rPr lang="ja-JP" altLang="en-US" sz="2200"/>
              <a:t>を人の輸送に特化した問題</a:t>
            </a:r>
            <a:endParaRPr lang="en-US" altLang="ja-JP" sz="2200" dirty="0"/>
          </a:p>
          <a:p>
            <a:r>
              <a:rPr lang="ja-JP" altLang="en-US" sz="2200"/>
              <a:t>人を輸送するため、車両に乗っている時間が長すぎたりすると利用者の不満がたまる</a:t>
            </a:r>
            <a:endParaRPr lang="en-US" altLang="ja-JP" sz="2200" dirty="0"/>
          </a:p>
          <a:p>
            <a:pPr marL="0" indent="0">
              <a:buNone/>
            </a:pPr>
            <a:r>
              <a:rPr lang="en-US" altLang="ja-JP" sz="2200" dirty="0"/>
              <a:t>    </a:t>
            </a:r>
            <a:r>
              <a:rPr lang="ja-JP" altLang="en-US" sz="2200"/>
              <a:t>→</a:t>
            </a:r>
            <a:r>
              <a:rPr lang="en-US" altLang="ja-JP" sz="2200" dirty="0"/>
              <a:t> </a:t>
            </a:r>
            <a:r>
              <a:rPr lang="ja-JP" altLang="en-US" sz="2200"/>
              <a:t>利用者の不満度を考慮する必要がある。</a:t>
            </a:r>
            <a:endParaRPr lang="en-US" altLang="ja-JP" sz="2200" dirty="0"/>
          </a:p>
          <a:p>
            <a:pPr marL="0" indent="0">
              <a:buNone/>
            </a:pPr>
            <a:endParaRPr lang="en-US" altLang="ja-JP" dirty="0"/>
          </a:p>
          <a:p>
            <a:r>
              <a:rPr lang="ja-JP" altLang="en-US" sz="2200"/>
              <a:t>乗合タクシー問題には、多くの先行研究がある。</a:t>
            </a:r>
            <a:endParaRPr lang="en-US" altLang="ja-JP" sz="2200" dirty="0"/>
          </a:p>
          <a:p>
            <a:r>
              <a:rPr lang="ja-JP" altLang="en-US" sz="2200"/>
              <a:t>先行研究では、乗降に関しての時間枠と最大乗車時間をハード制約で与える。</a:t>
            </a:r>
            <a:endParaRPr lang="en-US" altLang="ja-JP" sz="2200" dirty="0"/>
          </a:p>
          <a:p>
            <a:r>
              <a:rPr lang="ja-JP" altLang="en-US" sz="2200"/>
              <a:t>本研究では、リクエストに関する制約をペナルティ関数として与えて、　　　　　　ソフト制約にする。</a:t>
            </a:r>
            <a:endParaRPr lang="en-US" altLang="ja-JP" sz="2200" dirty="0"/>
          </a:p>
          <a:p>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endParaRPr lang="en-US" altLang="ja-JP" dirty="0"/>
          </a:p>
          <a:p>
            <a:pPr marL="0" indent="0">
              <a:buNone/>
            </a:pPr>
            <a:endParaRPr lang="en-US" altLang="ja-JP" dirty="0"/>
          </a:p>
        </p:txBody>
      </p:sp>
      <p:sp>
        <p:nvSpPr>
          <p:cNvPr id="4" name="スライド番号プレースホルダー 3">
            <a:extLst>
              <a:ext uri="{FF2B5EF4-FFF2-40B4-BE49-F238E27FC236}">
                <a16:creationId xmlns:a16="http://schemas.microsoft.com/office/drawing/2014/main" id="{8FD83881-C37D-D846-8430-DFC50F7681CE}"/>
              </a:ext>
            </a:extLst>
          </p:cNvPr>
          <p:cNvSpPr>
            <a:spLocks noGrp="1"/>
          </p:cNvSpPr>
          <p:nvPr>
            <p:ph type="sldNum" sz="quarter" idx="12"/>
          </p:nvPr>
        </p:nvSpPr>
        <p:spPr/>
        <p:txBody>
          <a:bodyPr/>
          <a:lstStyle/>
          <a:p>
            <a:fld id="{84E0C278-47E8-3649-A055-2003DC36C60A}" type="slidenum">
              <a:rPr kumimoji="1" lang="ja-JP" altLang="en-US" smtClean="0"/>
              <a:t>5</a:t>
            </a:fld>
            <a:endParaRPr kumimoji="1" lang="ja-JP" altLang="en-US"/>
          </a:p>
        </p:txBody>
      </p:sp>
    </p:spTree>
    <p:extLst>
      <p:ext uri="{BB962C8B-B14F-4D97-AF65-F5344CB8AC3E}">
        <p14:creationId xmlns:p14="http://schemas.microsoft.com/office/powerpoint/2010/main" val="3594709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3313C0-6449-AD41-9F3E-B6C1293244AE}"/>
              </a:ext>
            </a:extLst>
          </p:cNvPr>
          <p:cNvSpPr>
            <a:spLocks noGrp="1"/>
          </p:cNvSpPr>
          <p:nvPr>
            <p:ph type="title"/>
          </p:nvPr>
        </p:nvSpPr>
        <p:spPr/>
        <p:txBody>
          <a:bodyPr/>
          <a:lstStyle/>
          <a:p>
            <a:r>
              <a:rPr kumimoji="1" lang="ja-JP" altLang="en-US"/>
              <a:t>ソフトな時間枠と乗車時間制約</a:t>
            </a:r>
          </a:p>
        </p:txBody>
      </p:sp>
      <p:sp>
        <p:nvSpPr>
          <p:cNvPr id="3" name="コンテンツ プレースホルダー 2">
            <a:extLst>
              <a:ext uri="{FF2B5EF4-FFF2-40B4-BE49-F238E27FC236}">
                <a16:creationId xmlns:a16="http://schemas.microsoft.com/office/drawing/2014/main" id="{81F46C9F-8AAA-1049-AE04-6E776EAF07D2}"/>
              </a:ext>
            </a:extLst>
          </p:cNvPr>
          <p:cNvSpPr>
            <a:spLocks noGrp="1"/>
          </p:cNvSpPr>
          <p:nvPr>
            <p:ph idx="1"/>
          </p:nvPr>
        </p:nvSpPr>
        <p:spPr>
          <a:xfrm>
            <a:off x="1283596" y="1459591"/>
            <a:ext cx="9784001" cy="4673167"/>
          </a:xfrm>
        </p:spPr>
        <p:txBody>
          <a:bodyPr>
            <a:normAutofit fontScale="92500" lnSpcReduction="10000"/>
          </a:bodyPr>
          <a:lstStyle/>
          <a:p>
            <a:pPr marL="0" indent="0">
              <a:buNone/>
            </a:pPr>
            <a:r>
              <a:rPr lang="ja-JP" altLang="en-US"/>
              <a:t>乗降時刻と</a:t>
            </a:r>
            <a:r>
              <a:rPr kumimoji="1" lang="ja-JP" altLang="en-US"/>
              <a:t>乗車時間</a:t>
            </a:r>
            <a:r>
              <a:rPr kumimoji="1" lang="ja-JP" altLang="en-US" dirty="0"/>
              <a:t>を以下のような連続区分線形凸関数のペナルティ関数で与える。</a:t>
            </a:r>
            <a:endParaRPr kumimoji="1" lang="en-US" altLang="ja-JP" dirty="0"/>
          </a:p>
          <a:p>
            <a:pPr marL="0" indent="0">
              <a:buNone/>
            </a:pPr>
            <a:r>
              <a:rPr kumimoji="1" lang="en-US" altLang="ja-JP" dirty="0"/>
              <a:t>	</a:t>
            </a:r>
            <a:r>
              <a:rPr lang="en-US" altLang="ja-JP" dirty="0"/>
              <a:t>              </a:t>
            </a:r>
            <a:r>
              <a:rPr kumimoji="1" lang="ja-JP" altLang="en-US"/>
              <a:t>時間枠</a:t>
            </a:r>
            <a:r>
              <a:rPr kumimoji="1" lang="en-US" altLang="ja-JP" dirty="0"/>
              <a:t>                                               </a:t>
            </a:r>
            <a:r>
              <a:rPr kumimoji="1" lang="ja-JP" altLang="en-US"/>
              <a:t>           </a:t>
            </a:r>
            <a:r>
              <a:rPr kumimoji="1" lang="ja-JP" altLang="en-US" dirty="0"/>
              <a:t>乗車時間</a:t>
            </a:r>
            <a:r>
              <a:rPr kumimoji="1" lang="en-US" altLang="ja-JP" dirty="0"/>
              <a:t>    </a:t>
            </a:r>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r>
              <a:rPr lang="ja-JP" altLang="en-US" sz="2200"/>
              <a:t>この</a:t>
            </a:r>
            <a:r>
              <a:rPr lang="ja-JP" altLang="en-US" sz="2200" dirty="0"/>
              <a:t>ように制約を与えることで、</a:t>
            </a:r>
            <a:r>
              <a:rPr kumimoji="1" lang="en-US" altLang="ja-JP" sz="2200" dirty="0"/>
              <a:t>  </a:t>
            </a:r>
            <a:r>
              <a:rPr kumimoji="1" lang="ja-JP" altLang="en-US" sz="2200" dirty="0"/>
              <a:t>少しの遅延は許容したりすることが可能になる。</a:t>
            </a:r>
          </a:p>
          <a:p>
            <a:pPr marL="0" indent="0">
              <a:buNone/>
            </a:pPr>
            <a:r>
              <a:rPr kumimoji="1" lang="ja-JP" altLang="en-US" sz="2200" dirty="0"/>
              <a:t>また、乗車時間に応じてペナルティがかかるので、不満度を柔軟に表現できる。</a:t>
            </a:r>
            <a:endParaRPr lang="en-US" altLang="ja-JP" sz="2200" dirty="0"/>
          </a:p>
          <a:p>
            <a:pPr marL="0" indent="0">
              <a:buNone/>
            </a:pPr>
            <a:r>
              <a:rPr lang="ja-JP" altLang="en-US" sz="2200" dirty="0"/>
              <a:t>ソフト制約とすることで、</a:t>
            </a:r>
            <a:r>
              <a:rPr lang="en-US" altLang="ja-JP" sz="2200" dirty="0"/>
              <a:t>DARP</a:t>
            </a:r>
            <a:r>
              <a:rPr lang="ja-JP" altLang="en-US" sz="2200" dirty="0"/>
              <a:t>をより</a:t>
            </a:r>
            <a:r>
              <a:rPr kumimoji="1" lang="ja-JP" altLang="en-US" sz="2200" dirty="0"/>
              <a:t>汎用的にすることができる。</a:t>
            </a:r>
            <a:r>
              <a:rPr kumimoji="1" lang="en-US" altLang="ja-JP" sz="2200" dirty="0"/>
              <a:t>                     </a:t>
            </a:r>
            <a:endParaRPr kumimoji="1" lang="ja-JP" altLang="en-US" sz="2200" dirty="0"/>
          </a:p>
        </p:txBody>
      </p:sp>
      <p:pic>
        <p:nvPicPr>
          <p:cNvPr id="13" name="図 12">
            <a:extLst>
              <a:ext uri="{FF2B5EF4-FFF2-40B4-BE49-F238E27FC236}">
                <a16:creationId xmlns:a16="http://schemas.microsoft.com/office/drawing/2014/main" id="{DEC2FDE8-7A4B-8A45-B5BB-4C12105F4BB6}"/>
              </a:ext>
            </a:extLst>
          </p:cNvPr>
          <p:cNvPicPr>
            <a:picLocks noChangeAspect="1"/>
          </p:cNvPicPr>
          <p:nvPr/>
        </p:nvPicPr>
        <p:blipFill>
          <a:blip r:embed="rId2"/>
          <a:stretch>
            <a:fillRect/>
          </a:stretch>
        </p:blipFill>
        <p:spPr>
          <a:xfrm>
            <a:off x="6418470" y="2314897"/>
            <a:ext cx="3728853" cy="2053493"/>
          </a:xfrm>
          <a:prstGeom prst="rect">
            <a:avLst/>
          </a:prstGeom>
        </p:spPr>
      </p:pic>
      <p:pic>
        <p:nvPicPr>
          <p:cNvPr id="15" name="図 14">
            <a:extLst>
              <a:ext uri="{FF2B5EF4-FFF2-40B4-BE49-F238E27FC236}">
                <a16:creationId xmlns:a16="http://schemas.microsoft.com/office/drawing/2014/main" id="{4C0A0003-8065-F24E-BAB2-A37B02BD8D2A}"/>
              </a:ext>
            </a:extLst>
          </p:cNvPr>
          <p:cNvPicPr>
            <a:picLocks noChangeAspect="1"/>
          </p:cNvPicPr>
          <p:nvPr/>
        </p:nvPicPr>
        <p:blipFill>
          <a:blip r:embed="rId3"/>
          <a:stretch>
            <a:fillRect/>
          </a:stretch>
        </p:blipFill>
        <p:spPr>
          <a:xfrm>
            <a:off x="1683184" y="2314897"/>
            <a:ext cx="4088651" cy="2053493"/>
          </a:xfrm>
          <a:prstGeom prst="rect">
            <a:avLst/>
          </a:prstGeom>
        </p:spPr>
      </p:pic>
      <p:sp>
        <p:nvSpPr>
          <p:cNvPr id="4" name="スライド番号プレースホルダー 3">
            <a:extLst>
              <a:ext uri="{FF2B5EF4-FFF2-40B4-BE49-F238E27FC236}">
                <a16:creationId xmlns:a16="http://schemas.microsoft.com/office/drawing/2014/main" id="{B1B0764E-C9A9-504B-A312-93D8A173B8A3}"/>
              </a:ext>
            </a:extLst>
          </p:cNvPr>
          <p:cNvSpPr>
            <a:spLocks noGrp="1"/>
          </p:cNvSpPr>
          <p:nvPr>
            <p:ph type="sldNum" sz="quarter" idx="12"/>
          </p:nvPr>
        </p:nvSpPr>
        <p:spPr/>
        <p:txBody>
          <a:bodyPr/>
          <a:lstStyle/>
          <a:p>
            <a:fld id="{84E0C278-47E8-3649-A055-2003DC36C60A}" type="slidenum">
              <a:rPr kumimoji="1" lang="ja-JP" altLang="en-US" smtClean="0"/>
              <a:t>6</a:t>
            </a:fld>
            <a:endParaRPr kumimoji="1" lang="ja-JP" altLang="en-US"/>
          </a:p>
        </p:txBody>
      </p:sp>
    </p:spTree>
    <p:extLst>
      <p:ext uri="{BB962C8B-B14F-4D97-AF65-F5344CB8AC3E}">
        <p14:creationId xmlns:p14="http://schemas.microsoft.com/office/powerpoint/2010/main" val="1238737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F8D562-B82C-AA42-AF05-471FEE32B6FD}"/>
              </a:ext>
            </a:extLst>
          </p:cNvPr>
          <p:cNvSpPr>
            <a:spLocks noGrp="1"/>
          </p:cNvSpPr>
          <p:nvPr>
            <p:ph type="title"/>
          </p:nvPr>
        </p:nvSpPr>
        <p:spPr/>
        <p:txBody>
          <a:bodyPr/>
          <a:lstStyle/>
          <a:p>
            <a:r>
              <a:rPr kumimoji="1" lang="ja-JP" altLang="en-US"/>
              <a:t>問題定義</a:t>
            </a:r>
          </a:p>
        </p:txBody>
      </p:sp>
      <p:sp>
        <p:nvSpPr>
          <p:cNvPr id="3" name="コンテンツ プレースホルダー 2">
            <a:extLst>
              <a:ext uri="{FF2B5EF4-FFF2-40B4-BE49-F238E27FC236}">
                <a16:creationId xmlns:a16="http://schemas.microsoft.com/office/drawing/2014/main" id="{39EBF5E4-A6E2-8C4D-BF42-47A4EEF468BB}"/>
              </a:ext>
            </a:extLst>
          </p:cNvPr>
          <p:cNvSpPr>
            <a:spLocks noGrp="1"/>
          </p:cNvSpPr>
          <p:nvPr>
            <p:ph idx="1"/>
          </p:nvPr>
        </p:nvSpPr>
        <p:spPr>
          <a:xfrm>
            <a:off x="1270658" y="1394814"/>
            <a:ext cx="10497787" cy="4932220"/>
          </a:xfrm>
        </p:spPr>
        <p:txBody>
          <a:bodyPr>
            <a:normAutofit fontScale="85000" lnSpcReduction="20000"/>
          </a:bodyPr>
          <a:lstStyle/>
          <a:p>
            <a:pPr marL="0" indent="0">
              <a:buNone/>
            </a:pPr>
            <a:r>
              <a:rPr lang="ja-JP" altLang="en-US" sz="2200"/>
              <a:t>入力</a:t>
            </a:r>
            <a:endParaRPr lang="en-US" altLang="ja-JP" sz="2200" dirty="0"/>
          </a:p>
          <a:p>
            <a:r>
              <a:rPr kumimoji="1" lang="ja-JP" altLang="en-US" sz="2100"/>
              <a:t>デポ、乗車地点、降車地点を頂点とした完全有向グラフ</a:t>
            </a:r>
            <a:endParaRPr kumimoji="1" lang="en-US" altLang="ja-JP" sz="2100" dirty="0"/>
          </a:p>
          <a:p>
            <a:r>
              <a:rPr kumimoji="1" lang="ja-JP" altLang="en-US" sz="2100"/>
              <a:t>車両数</a:t>
            </a:r>
            <a:r>
              <a:rPr lang="ja-JP" altLang="en-US" sz="2100"/>
              <a:t>、車両容量</a:t>
            </a:r>
            <a:r>
              <a:rPr lang="en-US" altLang="ja-JP" sz="2100" dirty="0"/>
              <a:t>(</a:t>
            </a:r>
            <a:r>
              <a:rPr lang="ja-JP" altLang="en-US" sz="2100"/>
              <a:t>最大乗車人数</a:t>
            </a:r>
            <a:r>
              <a:rPr lang="en-US" altLang="ja-JP" sz="2100" dirty="0"/>
              <a:t>)</a:t>
            </a:r>
            <a:endParaRPr kumimoji="1" lang="en-US" altLang="ja-JP" sz="2100" dirty="0"/>
          </a:p>
          <a:p>
            <a:r>
              <a:rPr lang="ja-JP" altLang="en-US" sz="2100"/>
              <a:t>各リクエストに対して</a:t>
            </a:r>
            <a:r>
              <a:rPr lang="en-US" altLang="ja-JP" sz="2100" dirty="0"/>
              <a:t>:</a:t>
            </a:r>
            <a:r>
              <a:rPr lang="ja-JP" altLang="en-US" sz="2100"/>
              <a:t> </a:t>
            </a:r>
            <a:r>
              <a:rPr kumimoji="1" lang="ja-JP" altLang="en-US" sz="2100"/>
              <a:t>乗降時刻、乗車時間に対するペナルティ関数、消費容量</a:t>
            </a:r>
            <a:r>
              <a:rPr kumimoji="1" lang="en-US" altLang="ja-JP" sz="2100" dirty="0"/>
              <a:t>(</a:t>
            </a:r>
            <a:r>
              <a:rPr kumimoji="1" lang="ja-JP" altLang="en-US" sz="2100"/>
              <a:t>乗車人数</a:t>
            </a:r>
            <a:r>
              <a:rPr kumimoji="1" lang="en-US" altLang="ja-JP" sz="2100" dirty="0"/>
              <a:t>)</a:t>
            </a:r>
          </a:p>
          <a:p>
            <a:pPr marL="0" indent="0">
              <a:buNone/>
            </a:pPr>
            <a:r>
              <a:rPr kumimoji="1" lang="ja-JP" altLang="en-US" sz="2200"/>
              <a:t>出力</a:t>
            </a:r>
            <a:endParaRPr kumimoji="1" lang="en-US" altLang="ja-JP" sz="2200" dirty="0"/>
          </a:p>
          <a:p>
            <a:r>
              <a:rPr lang="ja-JP" altLang="en-US"/>
              <a:t>目的関数値を最小化するルートの順列と各地点でのサービス開始時刻</a:t>
            </a:r>
            <a:endParaRPr lang="en-US" altLang="ja-JP" dirty="0"/>
          </a:p>
          <a:p>
            <a:pPr marL="0" indent="0">
              <a:buNone/>
            </a:pPr>
            <a:r>
              <a:rPr lang="en-US" altLang="ja-JP" dirty="0"/>
              <a:t>    (</a:t>
            </a:r>
            <a:r>
              <a:rPr lang="ja-JP" altLang="en-US"/>
              <a:t>目的関数はルートの長さとペナルティ関数の重み付き和</a:t>
            </a:r>
            <a:r>
              <a:rPr lang="en-US" altLang="ja-JP" dirty="0"/>
              <a:t>)</a:t>
            </a:r>
          </a:p>
          <a:p>
            <a:pPr marL="0" indent="0">
              <a:buNone/>
            </a:pPr>
            <a:r>
              <a:rPr lang="ja-JP" altLang="en-US" sz="2200"/>
              <a:t>制約</a:t>
            </a:r>
            <a:endParaRPr lang="en-US" altLang="ja-JP" sz="2200" dirty="0"/>
          </a:p>
          <a:p>
            <a:r>
              <a:rPr lang="ja-JP" altLang="en-US"/>
              <a:t>各車両はデポから出発してデポに帰る</a:t>
            </a:r>
            <a:endParaRPr lang="en-US" altLang="ja-JP" dirty="0"/>
          </a:p>
          <a:p>
            <a:r>
              <a:rPr lang="ja-JP" altLang="en-US"/>
              <a:t>リクエストのペアである出発点と到着点は、同じ車両が訪問する</a:t>
            </a:r>
            <a:endParaRPr lang="en-US" altLang="ja-JP" dirty="0"/>
          </a:p>
          <a:p>
            <a:r>
              <a:rPr lang="ja-JP" altLang="en-US"/>
              <a:t>必ず出発地のあとに到着点を訪問する</a:t>
            </a:r>
            <a:endParaRPr lang="en-US" altLang="ja-JP" dirty="0"/>
          </a:p>
          <a:p>
            <a:r>
              <a:rPr lang="ja-JP" altLang="en-US"/>
              <a:t>車両容量制約</a:t>
            </a:r>
            <a:endParaRPr lang="en-US" altLang="ja-JP" dirty="0"/>
          </a:p>
          <a:p>
            <a:endParaRPr lang="en-US" altLang="ja-JP" dirty="0"/>
          </a:p>
          <a:p>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D6EB8DF8-6804-384A-9572-5607D4F8A7AE}"/>
              </a:ext>
            </a:extLst>
          </p:cNvPr>
          <p:cNvSpPr>
            <a:spLocks noGrp="1"/>
          </p:cNvSpPr>
          <p:nvPr>
            <p:ph type="sldNum" sz="quarter" idx="12"/>
          </p:nvPr>
        </p:nvSpPr>
        <p:spPr/>
        <p:txBody>
          <a:bodyPr/>
          <a:lstStyle/>
          <a:p>
            <a:fld id="{84E0C278-47E8-3649-A055-2003DC36C60A}" type="slidenum">
              <a:rPr kumimoji="1" lang="ja-JP" altLang="en-US" smtClean="0"/>
              <a:t>7</a:t>
            </a:fld>
            <a:endParaRPr kumimoji="1" lang="ja-JP" altLang="en-US"/>
          </a:p>
        </p:txBody>
      </p:sp>
    </p:spTree>
    <p:extLst>
      <p:ext uri="{BB962C8B-B14F-4D97-AF65-F5344CB8AC3E}">
        <p14:creationId xmlns:p14="http://schemas.microsoft.com/office/powerpoint/2010/main" val="2268627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4F7B7-88C5-3C4C-9A4D-BEE498B3477C}"/>
              </a:ext>
            </a:extLst>
          </p:cNvPr>
          <p:cNvSpPr>
            <a:spLocks noGrp="1"/>
          </p:cNvSpPr>
          <p:nvPr>
            <p:ph type="title"/>
          </p:nvPr>
        </p:nvSpPr>
        <p:spPr/>
        <p:txBody>
          <a:bodyPr/>
          <a:lstStyle/>
          <a:p>
            <a:r>
              <a:rPr kumimoji="1" lang="ja-JP" altLang="en-US"/>
              <a:t>目的関数</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B32B30A-4966-D74A-A8E6-47911893BBA6}"/>
                  </a:ext>
                </a:extLst>
              </p:cNvPr>
              <p:cNvSpPr>
                <a:spLocks noGrp="1"/>
              </p:cNvSpPr>
              <p:nvPr>
                <p:ph idx="1"/>
              </p:nvPr>
            </p:nvSpPr>
            <p:spPr>
              <a:xfrm>
                <a:off x="1130269" y="1628776"/>
                <a:ext cx="10514043" cy="4249510"/>
              </a:xfrm>
            </p:spPr>
            <p:txBody>
              <a:bodyPr>
                <a:normAutofit/>
              </a:bodyPr>
              <a:lstStyle/>
              <a:p>
                <a:pPr marL="0" indent="0">
                  <a:buNone/>
                </a:pPr>
                <a:r>
                  <a:rPr lang="en-US" altLang="ja-JP" dirty="0"/>
                  <a:t> </a:t>
                </a:r>
                <a:r>
                  <a:rPr kumimoji="1" lang="ja-JP" altLang="en-US"/>
                  <a:t>ルートを</a:t>
                </a:r>
                <a14:m>
                  <m:oMath xmlns:m="http://schemas.openxmlformats.org/officeDocument/2006/math">
                    <m:r>
                      <a:rPr kumimoji="1" lang="ja-JP" altLang="en-US" i="1" smtClean="0">
                        <a:latin typeface="Cambria Math" panose="02040503050406030204" pitchFamily="18" charset="0"/>
                      </a:rPr>
                      <m:t>𝜎</m:t>
                    </m:r>
                  </m:oMath>
                </a14:m>
                <a:r>
                  <a:rPr kumimoji="1" lang="ja-JP" altLang="en-US"/>
                  <a:t>と</a:t>
                </a:r>
                <a:r>
                  <a:rPr lang="ja-JP" altLang="en-US"/>
                  <a:t>する</a:t>
                </a:r>
                <a:endParaRPr lang="en-US" altLang="ja-JP" dirty="0"/>
              </a:p>
              <a:p>
                <a:pPr marL="0" indent="0">
                  <a:buNone/>
                </a:pPr>
                <a:r>
                  <a:rPr kumimoji="1" lang="ja-JP" altLang="en-US"/>
                  <a:t>ルートの総距離を</a:t>
                </a:r>
                <a14:m>
                  <m:oMath xmlns:m="http://schemas.openxmlformats.org/officeDocument/2006/math">
                    <m:r>
                      <a:rPr kumimoji="1" lang="en-US" altLang="ja-JP" b="0" i="1" smtClean="0">
                        <a:latin typeface="Cambria Math" panose="02040503050406030204" pitchFamily="18" charset="0"/>
                      </a:rPr>
                      <m:t>𝑑</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oMath>
                </a14:m>
                <a:r>
                  <a:rPr kumimoji="1" lang="ja-JP" altLang="en-US" dirty="0"/>
                  <a:t>とする。</a:t>
                </a:r>
                <a:endParaRPr kumimoji="1" lang="en-US" altLang="ja-JP" dirty="0"/>
              </a:p>
              <a:p>
                <a:pPr marL="0" indent="0">
                  <a:buNone/>
                </a:pPr>
                <a:r>
                  <a:rPr lang="ja-JP" altLang="en-US"/>
                  <a:t>ルート</a:t>
                </a:r>
                <a14:m>
                  <m:oMath xmlns:m="http://schemas.openxmlformats.org/officeDocument/2006/math">
                    <m:r>
                      <a:rPr lang="ja-JP" altLang="en-US" i="1" smtClean="0">
                        <a:latin typeface="Cambria Math" panose="02040503050406030204" pitchFamily="18" charset="0"/>
                      </a:rPr>
                      <m:t>𝜎</m:t>
                    </m:r>
                  </m:oMath>
                </a14:m>
                <a:r>
                  <a:rPr lang="ja-JP" altLang="en-US"/>
                  <a:t>に対する利用者の不満度を</a:t>
                </a:r>
                <a14:m>
                  <m:oMath xmlns:m="http://schemas.openxmlformats.org/officeDocument/2006/math">
                    <m:r>
                      <a:rPr lang="en-US" altLang="ja-JP" b="0" i="1" smtClean="0">
                        <a:latin typeface="Cambria Math" panose="02040503050406030204" pitchFamily="18" charset="0"/>
                      </a:rPr>
                      <m:t>𝑡</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𝜎</m:t>
                        </m:r>
                      </m:e>
                    </m:d>
                  </m:oMath>
                </a14:m>
                <a:r>
                  <a:rPr lang="ja-JP" altLang="en-US" dirty="0"/>
                  <a:t>と</a:t>
                </a:r>
                <a:r>
                  <a:rPr lang="ja-JP" altLang="en-US"/>
                  <a:t>して、以下のように定義する。</a:t>
                </a: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𝑡</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𝜎</m:t>
                          </m:r>
                        </m:e>
                      </m:d>
                      <m:r>
                        <a:rPr lang="en-US" altLang="ja-JP" b="0" i="1" smtClean="0">
                          <a:latin typeface="Cambria Math" panose="02040503050406030204" pitchFamily="18" charset="0"/>
                          <a:ea typeface="Cambria Math" panose="02040503050406030204" pitchFamily="18" charset="0"/>
                        </a:rPr>
                        <m:t>=</m:t>
                      </m:r>
                      <m:nary>
                        <m:naryPr>
                          <m:chr m:val="∑"/>
                          <m:supHide m:val="on"/>
                          <m:ctrlPr>
                            <a:rPr lang="en-US" altLang="ja-JP" b="0" i="1" smtClean="0">
                              <a:latin typeface="Cambria Math" panose="02040503050406030204" pitchFamily="18" charset="0"/>
                              <a:ea typeface="Cambria Math" panose="02040503050406030204" pitchFamily="18" charset="0"/>
                            </a:rPr>
                          </m:ctrlPr>
                        </m:naryPr>
                        <m:sub>
                          <m:r>
                            <m:rPr>
                              <m:brk m:alnAt="7"/>
                            </m:rPr>
                            <a:rPr lang="en-US" altLang="ja-JP" b="0" i="1" smtClean="0">
                              <a:latin typeface="Cambria Math" panose="02040503050406030204" pitchFamily="18" charset="0"/>
                              <a:ea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 ∈</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𝜎</m:t>
                              </m:r>
                            </m:sub>
                          </m:sSub>
                        </m:sub>
                        <m:sup/>
                        <m:e>
                          <m:r>
                            <a:rPr lang="en-US" altLang="ja-JP" b="0" i="1" smtClean="0">
                              <a:latin typeface="Cambria Math" panose="02040503050406030204" pitchFamily="18" charset="0"/>
                              <a:ea typeface="Cambria Math" panose="02040503050406030204" pitchFamily="18" charset="0"/>
                            </a:rPr>
                            <m:t>(</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𝑔</m:t>
                              </m:r>
                            </m:e>
                            <m:sub>
                              <m:r>
                                <a:rPr lang="en-US" altLang="ja-JP" b="0" i="1" smtClean="0">
                                  <a:latin typeface="Cambria Math" panose="02040503050406030204" pitchFamily="18" charset="0"/>
                                  <a:ea typeface="Cambria Math" panose="02040503050406030204" pitchFamily="18" charset="0"/>
                                </a:rPr>
                                <m:t>𝑖</m:t>
                              </m:r>
                            </m:sub>
                            <m:sup>
                              <m:r>
                                <a:rPr lang="en-US" altLang="ja-JP" b="0" i="1" smtClean="0">
                                  <a:latin typeface="Cambria Math" panose="02040503050406030204" pitchFamily="18" charset="0"/>
                                  <a:ea typeface="Cambria Math" panose="02040503050406030204" pitchFamily="18" charset="0"/>
                                </a:rPr>
                                <m:t>+</m:t>
                              </m:r>
                            </m:sup>
                          </m:sSubSup>
                          <m:d>
                            <m:dPr>
                              <m:ctrlPr>
                                <a:rPr lang="en-US" altLang="ja-JP" b="0" i="1" smtClean="0">
                                  <a:latin typeface="Cambria Math" panose="02040503050406030204" pitchFamily="18" charset="0"/>
                                  <a:ea typeface="Cambria Math" panose="02040503050406030204" pitchFamily="18" charset="0"/>
                                </a:rPr>
                              </m:ctrlPr>
                            </m:dPr>
                            <m:e>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𝜏</m:t>
                                  </m:r>
                                </m:e>
                                <m:sub>
                                  <m:r>
                                    <a:rPr lang="en-US" altLang="ja-JP" b="0" i="1" smtClean="0">
                                      <a:latin typeface="Cambria Math" panose="02040503050406030204" pitchFamily="18" charset="0"/>
                                      <a:ea typeface="Cambria Math" panose="02040503050406030204" pitchFamily="18" charset="0"/>
                                    </a:rPr>
                                    <m:t>𝑖</m:t>
                                  </m:r>
                                </m:sub>
                              </m:sSub>
                            </m:e>
                          </m:d>
                          <m:r>
                            <a:rPr lang="en-US" altLang="ja-JP" b="0" i="1" smtClean="0">
                              <a:latin typeface="Cambria Math" panose="02040503050406030204" pitchFamily="18" charset="0"/>
                              <a:ea typeface="Cambria Math" panose="02040503050406030204" pitchFamily="18" charset="0"/>
                            </a:rPr>
                            <m:t>+</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𝑔</m:t>
                              </m:r>
                            </m:e>
                            <m:sub>
                              <m:r>
                                <a:rPr lang="en-US" altLang="ja-JP" b="0" i="1" smtClean="0">
                                  <a:latin typeface="Cambria Math" panose="02040503050406030204" pitchFamily="18" charset="0"/>
                                  <a:ea typeface="Cambria Math" panose="02040503050406030204" pitchFamily="18" charset="0"/>
                                </a:rPr>
                                <m:t>𝑖</m:t>
                              </m:r>
                            </m:sub>
                            <m:sup>
                              <m:r>
                                <a:rPr lang="en-US" altLang="ja-JP" b="0" i="1" smtClean="0">
                                  <a:latin typeface="Cambria Math" panose="02040503050406030204" pitchFamily="18" charset="0"/>
                                  <a:ea typeface="Cambria Math" panose="02040503050406030204" pitchFamily="18" charset="0"/>
                                </a:rPr>
                                <m:t>−</m:t>
                              </m:r>
                            </m:sup>
                          </m:sSubSup>
                          <m:d>
                            <m:dPr>
                              <m:ctrlPr>
                                <a:rPr lang="en-US" altLang="ja-JP" b="0" i="1" smtClean="0">
                                  <a:latin typeface="Cambria Math" panose="02040503050406030204" pitchFamily="18" charset="0"/>
                                  <a:ea typeface="Cambria Math" panose="02040503050406030204" pitchFamily="18" charset="0"/>
                                </a:rPr>
                              </m:ctrlPr>
                            </m:dPr>
                            <m:e>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𝜏</m:t>
                                  </m:r>
                                </m:e>
                                <m:sub>
                                  <m:r>
                                    <a:rPr lang="en-US" altLang="ja-JP" b="0" i="1" smtClean="0">
                                      <a:latin typeface="Cambria Math" panose="02040503050406030204" pitchFamily="18" charset="0"/>
                                      <a:ea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𝑛</m:t>
                                  </m:r>
                                </m:sub>
                              </m:sSub>
                            </m:e>
                          </m:d>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𝑔</m:t>
                              </m:r>
                            </m:e>
                            <m:sub>
                              <m:r>
                                <a:rPr lang="en-US" altLang="ja-JP" b="0" i="1" smtClean="0">
                                  <a:latin typeface="Cambria Math" panose="02040503050406030204" pitchFamily="18" charset="0"/>
                                  <a:ea typeface="Cambria Math" panose="02040503050406030204" pitchFamily="18" charset="0"/>
                                </a:rPr>
                                <m:t>𝑖</m:t>
                              </m:r>
                            </m:sub>
                          </m:sSub>
                          <m:d>
                            <m:dPr>
                              <m:ctrlPr>
                                <a:rPr lang="en-US" altLang="ja-JP" b="0" i="1" smtClean="0">
                                  <a:latin typeface="Cambria Math" panose="02040503050406030204" pitchFamily="18" charset="0"/>
                                  <a:ea typeface="Cambria Math" panose="02040503050406030204" pitchFamily="18" charset="0"/>
                                </a:rPr>
                              </m:ctrlPr>
                            </m:dPr>
                            <m:e>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𝜏</m:t>
                                  </m:r>
                                </m:e>
                                <m:sub>
                                  <m:r>
                                    <a:rPr lang="en-US" altLang="ja-JP" b="0" i="1" smtClean="0">
                                      <a:latin typeface="Cambria Math" panose="02040503050406030204" pitchFamily="18" charset="0"/>
                                      <a:ea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𝑛</m:t>
                                  </m:r>
                                </m:sub>
                              </m:sSub>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𝜏</m:t>
                                  </m:r>
                                </m:e>
                                <m:sub>
                                  <m:r>
                                    <a:rPr lang="en-US" altLang="ja-JP" b="0" i="1" smtClean="0">
                                      <a:latin typeface="Cambria Math" panose="02040503050406030204" pitchFamily="18" charset="0"/>
                                      <a:ea typeface="Cambria Math" panose="02040503050406030204" pitchFamily="18" charset="0"/>
                                    </a:rPr>
                                    <m:t>𝑖</m:t>
                                  </m:r>
                                </m:sub>
                              </m:sSub>
                            </m:e>
                          </m:d>
                          <m:r>
                            <a:rPr lang="en-US" altLang="ja-JP" b="0" i="1" smtClean="0">
                              <a:latin typeface="Cambria Math" panose="02040503050406030204" pitchFamily="18" charset="0"/>
                              <a:ea typeface="Cambria Math" panose="02040503050406030204" pitchFamily="18" charset="0"/>
                            </a:rPr>
                            <m:t>)</m:t>
                          </m:r>
                        </m:e>
                      </m:nary>
                    </m:oMath>
                  </m:oMathPara>
                </a14:m>
                <a:endParaRPr lang="en-US" altLang="ja-JP" dirty="0"/>
              </a:p>
              <a:p>
                <a:pPr marL="0" indent="0">
                  <a:buNone/>
                </a:pP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f>
                            <m:fPr>
                              <m:type m:val="noBar"/>
                              <m:ctrlPr>
                                <a:rPr lang="en-US" altLang="ja-JP" i="1" smtClean="0">
                                  <a:latin typeface="Cambria Math" panose="02040503050406030204" pitchFamily="18" charset="0"/>
                                </a:rPr>
                              </m:ctrlPr>
                            </m:fPr>
                            <m:num>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ea typeface="Cambria Math" panose="02040503050406030204" pitchFamily="18" charset="0"/>
                                    </a:rPr>
                                    <m:t>𝜏</m:t>
                                  </m:r>
                                </m:e>
                                <m:sub>
                                  <m:r>
                                    <a:rPr lang="en-US" altLang="ja-JP" b="0" i="1" dirty="0" smtClean="0">
                                      <a:latin typeface="Cambria Math" panose="02040503050406030204" pitchFamily="18" charset="0"/>
                                    </a:rPr>
                                    <m:t>𝑖</m:t>
                                  </m:r>
                                </m:sub>
                              </m:sSub>
                              <m:r>
                                <a:rPr lang="ja-JP" altLang="en-US" i="1" dirty="0">
                                  <a:latin typeface="Cambria Math" panose="02040503050406030204" pitchFamily="18" charset="0"/>
                                </a:rPr>
                                <m:t>は</m:t>
                              </m:r>
                              <m:r>
                                <a:rPr lang="ja-JP" altLang="en-US" i="1" dirty="0" smtClean="0">
                                  <a:latin typeface="Cambria Math" panose="02040503050406030204" pitchFamily="18" charset="0"/>
                                </a:rPr>
                                <m:t>ユーザ</m:t>
                              </m:r>
                              <m:r>
                                <a:rPr lang="en-US" altLang="ja-JP" b="0" i="1" dirty="0" smtClean="0">
                                  <a:latin typeface="Cambria Math" panose="02040503050406030204" pitchFamily="18" charset="0"/>
                                </a:rPr>
                                <m:t>𝑖</m:t>
                              </m:r>
                              <m:r>
                                <a:rPr lang="ja-JP" altLang="en-US" i="1" dirty="0">
                                  <a:latin typeface="Cambria Math" panose="02040503050406030204" pitchFamily="18" charset="0"/>
                                </a:rPr>
                                <m:t>の</m:t>
                              </m:r>
                              <m:r>
                                <a:rPr lang="ja-JP" altLang="en-US" i="1" dirty="0" smtClean="0">
                                  <a:latin typeface="Cambria Math" panose="02040503050406030204" pitchFamily="18" charset="0"/>
                                </a:rPr>
                                <m:t>乗車時刻</m:t>
                              </m:r>
                              <m:r>
                                <a:rPr lang="en-US" altLang="ja-JP" b="0" i="1" dirty="0" smtClean="0">
                                  <a:latin typeface="Cambria Math" panose="02040503050406030204" pitchFamily="18" charset="0"/>
                                </a:rPr>
                                <m:t>,</m:t>
                              </m:r>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ea typeface="Cambria Math" panose="02040503050406030204" pitchFamily="18" charset="0"/>
                                    </a:rPr>
                                    <m:t>𝜏</m:t>
                                  </m:r>
                                </m:e>
                                <m:sub>
                                  <m:r>
                                    <a:rPr lang="en-US" altLang="ja-JP" b="0" i="1" dirty="0" smtClean="0">
                                      <a:latin typeface="Cambria Math" panose="02040503050406030204" pitchFamily="18" charset="0"/>
                                    </a:rPr>
                                    <m:t>𝑖</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𝑛</m:t>
                                  </m:r>
                                </m:sub>
                              </m:sSub>
                              <m:r>
                                <a:rPr lang="ja-JP" altLang="en-US" i="1" dirty="0">
                                  <a:latin typeface="Cambria Math" panose="02040503050406030204" pitchFamily="18" charset="0"/>
                                </a:rPr>
                                <m:t>は</m:t>
                              </m:r>
                              <m:r>
                                <a:rPr lang="ja-JP" altLang="en-US" i="1" dirty="0" smtClean="0">
                                  <a:latin typeface="Cambria Math" panose="02040503050406030204" pitchFamily="18" charset="0"/>
                                </a:rPr>
                                <m:t>降車</m:t>
                              </m:r>
                              <m:r>
                                <a:rPr lang="ja-JP" altLang="en-US" i="1" dirty="0">
                                  <a:latin typeface="Cambria Math" panose="02040503050406030204" pitchFamily="18" charset="0"/>
                                </a:rPr>
                                <m:t>時刻</m:t>
                              </m:r>
                              <m:r>
                                <a:rPr lang="en-US" altLang="ja-JP" i="1" dirty="0" smtClean="0">
                                  <a:latin typeface="Cambria Math" panose="02040503050406030204" pitchFamily="18" charset="0"/>
                                </a:rPr>
                                <m:t> </m:t>
                              </m:r>
                            </m:num>
                            <m:den>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𝑔</m:t>
                                  </m:r>
                                </m:e>
                                <m:sub>
                                  <m:r>
                                    <a:rPr lang="en-US" altLang="ja-JP" i="1">
                                      <a:latin typeface="Cambria Math" panose="02040503050406030204" pitchFamily="18" charset="0"/>
                                      <a:ea typeface="Cambria Math" panose="02040503050406030204" pitchFamily="18" charset="0"/>
                                    </a:rPr>
                                    <m:t>𝑖</m:t>
                                  </m:r>
                                </m:sub>
                                <m:sup>
                                  <m:r>
                                    <a:rPr lang="en-US" altLang="ja-JP" i="1">
                                      <a:latin typeface="Cambria Math" panose="02040503050406030204" pitchFamily="18" charset="0"/>
                                      <a:ea typeface="Cambria Math" panose="02040503050406030204" pitchFamily="18" charset="0"/>
                                    </a:rPr>
                                    <m:t>+</m:t>
                                  </m:r>
                                </m:sup>
                              </m:sSubSup>
                              <m:r>
                                <m:rPr>
                                  <m:nor/>
                                </m:rPr>
                                <a:rPr lang="en-US" altLang="ja-JP" dirty="0"/>
                                <m:t>,</m:t>
                              </m:r>
                              <m:r>
                                <m:rPr>
                                  <m:nor/>
                                </m:rPr>
                                <a:rPr lang="en-US" altLang="ja-JP" dirty="0">
                                  <a:ea typeface="Cambria Math" panose="02040503050406030204" pitchFamily="18" charset="0"/>
                                </a:rPr>
                                <m:t> </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𝑔</m:t>
                                  </m:r>
                                </m:e>
                                <m:sub>
                                  <m:r>
                                    <a:rPr lang="en-US" altLang="ja-JP" i="1">
                                      <a:latin typeface="Cambria Math" panose="02040503050406030204" pitchFamily="18" charset="0"/>
                                      <a:ea typeface="Cambria Math" panose="02040503050406030204" pitchFamily="18" charset="0"/>
                                    </a:rPr>
                                    <m:t>𝑖</m:t>
                                  </m:r>
                                </m:sub>
                                <m:sup>
                                  <m:r>
                                    <a:rPr lang="en-US" altLang="ja-JP" i="1">
                                      <a:latin typeface="Cambria Math" panose="02040503050406030204" pitchFamily="18" charset="0"/>
                                      <a:ea typeface="Cambria Math" panose="02040503050406030204" pitchFamily="18" charset="0"/>
                                    </a:rPr>
                                    <m:t>−</m:t>
                                  </m:r>
                                </m:sup>
                              </m:sSubSup>
                              <m:r>
                                <m:rPr>
                                  <m:nor/>
                                </m:rPr>
                                <a:rPr lang="en-US" altLang="ja-JP" dirty="0"/>
                                <m:t>,</m:t>
                              </m:r>
                              <m:r>
                                <m:rPr>
                                  <m:nor/>
                                </m:rPr>
                                <a:rPr lang="en-US" altLang="ja-JP" dirty="0">
                                  <a:ea typeface="Cambria Math" panose="02040503050406030204" pitchFamily="18" charset="0"/>
                                </a:rPr>
                                <m:t> </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𝑔</m:t>
                                  </m:r>
                                </m:e>
                                <m:sub>
                                  <m:r>
                                    <a:rPr lang="en-US" altLang="ja-JP" i="1">
                                      <a:latin typeface="Cambria Math" panose="02040503050406030204" pitchFamily="18" charset="0"/>
                                      <a:ea typeface="Cambria Math" panose="02040503050406030204" pitchFamily="18" charset="0"/>
                                    </a:rPr>
                                    <m:t>𝑖</m:t>
                                  </m:r>
                                </m:sub>
                              </m:sSub>
                              <m:r>
                                <m:rPr>
                                  <m:nor/>
                                </m:rPr>
                                <a:rPr lang="ja-JP" altLang="en-US">
                                  <a:ea typeface="Cambria Math" panose="02040503050406030204" pitchFamily="18" charset="0"/>
                                </a:rPr>
                                <m:t>はそれぞれ乗車時刻、降車時刻、乗車時間のペナルティ関数</m:t>
                              </m:r>
                            </m:den>
                          </m:f>
                        </m:e>
                      </m:d>
                    </m:oMath>
                  </m:oMathPara>
                </a14:m>
                <a:endParaRPr lang="en-US" altLang="ja-JP" dirty="0">
                  <a:ea typeface="Cambria Math" panose="02040503050406030204" pitchFamily="18" charset="0"/>
                </a:endParaRPr>
              </a:p>
              <a:p>
                <a:pPr marL="0" indent="0">
                  <a:buNone/>
                </a:pPr>
                <a:r>
                  <a:rPr lang="ja-JP" altLang="en-US"/>
                  <a:t>このとき、目的関数を</a:t>
                </a:r>
                <a14:m>
                  <m:oMath xmlns:m="http://schemas.openxmlformats.org/officeDocument/2006/math">
                    <m:r>
                      <a:rPr lang="ja-JP" altLang="en-US" i="1" smtClean="0">
                        <a:latin typeface="Cambria Math" panose="02040503050406030204" pitchFamily="18" charset="0"/>
                      </a:rPr>
                      <m:t>𝛼</m:t>
                    </m:r>
                    <m:r>
                      <a:rPr lang="en-US" altLang="ja-JP" b="0" i="1" smtClean="0">
                        <a:latin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𝛽</m:t>
                    </m:r>
                  </m:oMath>
                </a14:m>
                <a:r>
                  <a:rPr lang="ja-JP" altLang="en-US"/>
                  <a:t>を定数とする以下の重み付き和とする。</a:t>
                </a: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𝛼</m:t>
                      </m:r>
                      <m:r>
                        <a:rPr lang="en-US" altLang="ja-JP" b="0" i="1" smtClean="0">
                          <a:latin typeface="Cambria Math" panose="02040503050406030204" pitchFamily="18" charset="0"/>
                          <a:ea typeface="Cambria Math" panose="02040503050406030204" pitchFamily="18" charset="0"/>
                        </a:rPr>
                        <m:t>𝑑</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𝜎</m:t>
                          </m:r>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𝛽</m:t>
                      </m:r>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𝜎</m:t>
                      </m:r>
                      <m:r>
                        <a:rPr lang="en-US" altLang="ja-JP" b="0" i="1" smtClean="0">
                          <a:latin typeface="Cambria Math" panose="02040503050406030204" pitchFamily="18" charset="0"/>
                          <a:ea typeface="Cambria Math" panose="02040503050406030204" pitchFamily="18" charset="0"/>
                        </a:rPr>
                        <m:t>)</m:t>
                      </m:r>
                    </m:oMath>
                  </m:oMathPara>
                </a14:m>
                <a:endParaRPr lang="en-US" altLang="ja-JP" dirty="0"/>
              </a:p>
              <a:p>
                <a:pPr marL="0" indent="0">
                  <a:buNone/>
                </a:pPr>
                <a:endParaRPr lang="en-US" altLang="ja-JP" dirty="0"/>
              </a:p>
              <a:p>
                <a:pPr marL="0" indent="0">
                  <a:buNone/>
                </a:pPr>
                <a:endParaRPr kumimoji="1" lang="en-US" altLang="ja-JP"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BB32B30A-4966-D74A-A8E6-47911893BBA6}"/>
                  </a:ext>
                </a:extLst>
              </p:cNvPr>
              <p:cNvSpPr>
                <a:spLocks noGrp="1" noRot="1" noChangeAspect="1" noMove="1" noResize="1" noEditPoints="1" noAdjustHandles="1" noChangeArrowheads="1" noChangeShapeType="1" noTextEdit="1"/>
              </p:cNvSpPr>
              <p:nvPr>
                <p:ph idx="1"/>
              </p:nvPr>
            </p:nvSpPr>
            <p:spPr>
              <a:xfrm>
                <a:off x="1130269" y="1628776"/>
                <a:ext cx="10514043" cy="4249510"/>
              </a:xfrm>
              <a:blipFill>
                <a:blip r:embed="rId2"/>
                <a:stretch>
                  <a:fillRect l="-483"/>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59E929AD-29FC-F745-8B79-55EC7795A4A9}"/>
              </a:ext>
            </a:extLst>
          </p:cNvPr>
          <p:cNvSpPr>
            <a:spLocks noGrp="1"/>
          </p:cNvSpPr>
          <p:nvPr>
            <p:ph type="sldNum" sz="quarter" idx="12"/>
          </p:nvPr>
        </p:nvSpPr>
        <p:spPr/>
        <p:txBody>
          <a:bodyPr/>
          <a:lstStyle/>
          <a:p>
            <a:fld id="{84E0C278-47E8-3649-A055-2003DC36C60A}" type="slidenum">
              <a:rPr kumimoji="1" lang="ja-JP" altLang="en-US" smtClean="0"/>
              <a:t>8</a:t>
            </a:fld>
            <a:endParaRPr kumimoji="1" lang="ja-JP" altLang="en-US"/>
          </a:p>
        </p:txBody>
      </p:sp>
    </p:spTree>
    <p:extLst>
      <p:ext uri="{BB962C8B-B14F-4D97-AF65-F5344CB8AC3E}">
        <p14:creationId xmlns:p14="http://schemas.microsoft.com/office/powerpoint/2010/main" val="188205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9AC1C5-E6D4-774B-A418-223328887A3E}"/>
              </a:ext>
            </a:extLst>
          </p:cNvPr>
          <p:cNvSpPr>
            <a:spLocks noGrp="1"/>
          </p:cNvSpPr>
          <p:nvPr>
            <p:ph type="title"/>
          </p:nvPr>
        </p:nvSpPr>
        <p:spPr/>
        <p:txBody>
          <a:bodyPr/>
          <a:lstStyle/>
          <a:p>
            <a:r>
              <a:rPr kumimoji="1" lang="ja-JP" altLang="en-US"/>
              <a:t>制限の緩和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F18883B-C7E5-B442-B4EC-35291FD899A6}"/>
                  </a:ext>
                </a:extLst>
              </p:cNvPr>
              <p:cNvSpPr>
                <a:spLocks noGrp="1"/>
              </p:cNvSpPr>
              <p:nvPr>
                <p:ph idx="1"/>
              </p:nvPr>
            </p:nvSpPr>
            <p:spPr/>
            <p:txBody>
              <a:bodyPr>
                <a:normAutofit/>
              </a:bodyPr>
              <a:lstStyle/>
              <a:p>
                <a:pPr marL="0" indent="0">
                  <a:buNone/>
                </a:pPr>
                <a:r>
                  <a:rPr kumimoji="1" lang="ja-JP" altLang="en-US"/>
                  <a:t>局所探索を行う上で、より自由に探索を行うために、容量制約を緩和する。</a:t>
                </a:r>
                <a:endParaRPr kumimoji="1" lang="en-US" altLang="ja-JP" dirty="0"/>
              </a:p>
              <a:p>
                <a:pPr marL="0" indent="0">
                  <a:buNone/>
                </a:pPr>
                <a:r>
                  <a:rPr kumimoji="1" lang="ja-JP" altLang="en-US"/>
                  <a:t>制約を破った際のペナルティ関数</a:t>
                </a:r>
                <a14:m>
                  <m:oMath xmlns:m="http://schemas.openxmlformats.org/officeDocument/2006/math">
                    <m:r>
                      <m:rPr>
                        <m:sty m:val="p"/>
                      </m:rPr>
                      <a:rPr kumimoji="1" lang="el-GR" altLang="ja-JP" i="1" smtClean="0">
                        <a:latin typeface="Cambria Math" panose="02040503050406030204" pitchFamily="18" charset="0"/>
                        <a:ea typeface="Cambria Math" panose="02040503050406030204" pitchFamily="18" charset="0"/>
                      </a:rPr>
                      <m:t>Η</m:t>
                    </m:r>
                  </m:oMath>
                </a14:m>
                <a:r>
                  <a:rPr lang="ja-JP" altLang="en-US"/>
                  <a:t>を以下のように定義する。</a:t>
                </a:r>
                <a:endParaRPr lang="en-US" altLang="ja-JP" dirty="0"/>
              </a:p>
              <a:p>
                <a:pPr marL="0" indent="0">
                  <a:buNone/>
                </a:pPr>
                <a14:m>
                  <m:oMathPara xmlns:m="http://schemas.openxmlformats.org/officeDocument/2006/math">
                    <m:oMathParaPr>
                      <m:jc m:val="centerGroup"/>
                    </m:oMathParaPr>
                    <m:oMath xmlns:m="http://schemas.openxmlformats.org/officeDocument/2006/math">
                      <m:r>
                        <m:rPr>
                          <m:sty m:val="p"/>
                        </m:rPr>
                        <a:rPr lang="el-GR" altLang="ja-JP" b="0" i="1" smtClean="0">
                          <a:latin typeface="Cambria Math" panose="02040503050406030204" pitchFamily="18" charset="0"/>
                          <a:ea typeface="Cambria Math" panose="02040503050406030204" pitchFamily="18" charset="0"/>
                        </a:rPr>
                        <m:t>Η</m:t>
                      </m:r>
                      <m:r>
                        <a:rPr lang="en-US" altLang="ja-JP" b="0" i="1" smtClean="0">
                          <a:latin typeface="Cambria Math" panose="02040503050406030204" pitchFamily="18" charset="0"/>
                        </a:rPr>
                        <m:t>=</m:t>
                      </m:r>
                      <m:nary>
                        <m:naryPr>
                          <m:chr m:val="∑"/>
                          <m:supHide m:val="on"/>
                          <m:ctrlPr>
                            <a:rPr lang="en-US" altLang="ja-JP" b="0" i="1" smtClean="0">
                              <a:latin typeface="Cambria Math" panose="02040503050406030204" pitchFamily="18" charset="0"/>
                            </a:rPr>
                          </m:ctrlPr>
                        </m:naryPr>
                        <m:sub>
                          <m:r>
                            <m:rPr>
                              <m:brk m:alnAt="7"/>
                            </m:rPr>
                            <a:rPr lang="en-US" altLang="ja-JP" b="0" i="1" smtClean="0">
                              <a:latin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𝐾</m:t>
                          </m:r>
                        </m:sub>
                        <m:sup/>
                        <m:e>
                          <m:nary>
                            <m:naryPr>
                              <m:chr m:val="∑"/>
                              <m:supHide m:val="on"/>
                              <m:ctrlPr>
                                <a:rPr lang="en-US" altLang="ja-JP" b="0" i="1" smtClean="0">
                                  <a:latin typeface="Cambria Math" panose="02040503050406030204" pitchFamily="18" charset="0"/>
                                </a:rPr>
                              </m:ctrlPr>
                            </m:naryPr>
                            <m:sub>
                              <m:r>
                                <m:rPr>
                                  <m:brk m:alnAt="7"/>
                                </m:rPr>
                                <a:rPr lang="en-US" altLang="ja-JP" b="0" i="1" smtClean="0">
                                  <a:latin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𝑛</m:t>
                                  </m:r>
                                </m:e>
                                <m:sub>
                                  <m:r>
                                    <a:rPr lang="en-US" altLang="ja-JP" b="0" i="1" smtClean="0">
                                      <a:latin typeface="Cambria Math" panose="02040503050406030204" pitchFamily="18" charset="0"/>
                                      <a:ea typeface="Cambria Math" panose="02040503050406030204" pitchFamily="18" charset="0"/>
                                    </a:rPr>
                                    <m:t>𝑘</m:t>
                                  </m:r>
                                </m:sub>
                              </m:sSub>
                            </m:sub>
                            <m:sup/>
                            <m:e>
                              <m:sSub>
                                <m:sSubPr>
                                  <m:ctrlPr>
                                    <a:rPr lang="en-US" altLang="ja-JP" b="0" i="1" smtClean="0">
                                      <a:latin typeface="Cambria Math" panose="02040503050406030204" pitchFamily="18" charset="0"/>
                                      <a:ea typeface="Cambria Math" panose="02040503050406030204" pitchFamily="18" charset="0"/>
                                    </a:rPr>
                                  </m:ctrlPr>
                                </m:sSubPr>
                                <m:e>
                                  <m:r>
                                    <m:rPr>
                                      <m:sty m:val="p"/>
                                    </m:rPr>
                                    <a:rPr lang="el-GR" altLang="ja-JP" b="0" i="1" smtClean="0">
                                      <a:latin typeface="Cambria Math" panose="02040503050406030204" pitchFamily="18" charset="0"/>
                                      <a:ea typeface="Cambria Math" panose="02040503050406030204" pitchFamily="18" charset="0"/>
                                    </a:rPr>
                                    <m:t>Η</m:t>
                                  </m:r>
                                </m:e>
                                <m:sub>
                                  <m:r>
                                    <a:rPr lang="en-US" altLang="ja-JP" b="0" i="1" smtClean="0">
                                      <a:latin typeface="Cambria Math" panose="02040503050406030204" pitchFamily="18" charset="0"/>
                                      <a:ea typeface="Cambria Math" panose="02040503050406030204" pitchFamily="18" charset="0"/>
                                    </a:rPr>
                                    <m:t>𝑘𝑖</m:t>
                                  </m:r>
                                </m:sub>
                              </m:sSub>
                            </m:e>
                          </m:nary>
                        </m:e>
                      </m:nary>
                    </m:oMath>
                  </m:oMathPara>
                </a14:m>
                <a:endParaRPr lang="en-US" altLang="ja-JP" dirty="0"/>
              </a:p>
              <a:p>
                <a:pPr marL="0" indent="0">
                  <a:buNone/>
                </a:pPr>
                <a14:m>
                  <m:oMath xmlns:m="http://schemas.openxmlformats.org/officeDocument/2006/math">
                    <m:sSub>
                      <m:sSubPr>
                        <m:ctrlPr>
                          <a:rPr lang="en-US" altLang="ja-JP" i="1" smtClean="0">
                            <a:latin typeface="Cambria Math" panose="02040503050406030204" pitchFamily="18" charset="0"/>
                          </a:rPr>
                        </m:ctrlPr>
                      </m:sSubPr>
                      <m:e>
                        <m:r>
                          <m:rPr>
                            <m:sty m:val="p"/>
                          </m:rPr>
                          <a:rPr lang="el-GR" altLang="ja-JP" i="1" smtClean="0">
                            <a:latin typeface="Cambria Math" panose="02040503050406030204" pitchFamily="18" charset="0"/>
                            <a:ea typeface="Cambria Math" panose="02040503050406030204" pitchFamily="18" charset="0"/>
                          </a:rPr>
                          <m:t>Η</m:t>
                        </m:r>
                      </m:e>
                      <m:sub>
                        <m:r>
                          <a:rPr lang="en-US" altLang="ja-JP" b="0" i="1" smtClean="0">
                            <a:latin typeface="Cambria Math" panose="02040503050406030204" pitchFamily="18" charset="0"/>
                          </a:rPr>
                          <m:t>𝑘𝑖</m:t>
                        </m:r>
                      </m:sub>
                    </m:sSub>
                    <m:r>
                      <a:rPr lang="en-US" altLang="ja-JP" b="0" i="1" smtClean="0">
                        <a:latin typeface="Cambria Math" panose="02040503050406030204" pitchFamily="18" charset="0"/>
                      </a:rPr>
                      <m:t>:</m:t>
                    </m:r>
                  </m:oMath>
                </a14:m>
                <a:r>
                  <a:rPr lang="ja-JP" altLang="en-US"/>
                  <a:t>車両</a:t>
                </a:r>
                <a:r>
                  <a:rPr lang="en-US" altLang="ja-JP" dirty="0"/>
                  <a:t>k</a:t>
                </a:r>
                <a:r>
                  <a:rPr lang="ja-JP" altLang="en-US"/>
                  <a:t>がルートの</a:t>
                </a:r>
                <a:r>
                  <a:rPr lang="en-US" altLang="ja-JP" dirty="0" err="1"/>
                  <a:t>i</a:t>
                </a:r>
                <a:r>
                  <a:rPr lang="ja-JP" altLang="en-US"/>
                  <a:t>番目を訪問後に容量を超えて乗っている人数</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4F18883B-C7E5-B442-B4EC-35291FD899A6}"/>
                  </a:ext>
                </a:extLst>
              </p:cNvPr>
              <p:cNvSpPr>
                <a:spLocks noGrp="1" noRot="1" noChangeAspect="1" noMove="1" noResize="1" noEditPoints="1" noAdjustHandles="1" noChangeArrowheads="1" noChangeShapeType="1" noTextEdit="1"/>
              </p:cNvSpPr>
              <p:nvPr>
                <p:ph idx="1"/>
              </p:nvPr>
            </p:nvSpPr>
            <p:spPr>
              <a:blipFill>
                <a:blip r:embed="rId2"/>
                <a:stretch>
                  <a:fillRect l="-528" t="-1538" b="-769"/>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C2287E0-362E-DD46-AB5C-EDC43AAAA74E}"/>
              </a:ext>
            </a:extLst>
          </p:cNvPr>
          <p:cNvSpPr>
            <a:spLocks noGrp="1"/>
          </p:cNvSpPr>
          <p:nvPr>
            <p:ph type="sldNum" sz="quarter" idx="12"/>
          </p:nvPr>
        </p:nvSpPr>
        <p:spPr/>
        <p:txBody>
          <a:bodyPr/>
          <a:lstStyle/>
          <a:p>
            <a:fld id="{84E0C278-47E8-3649-A055-2003DC36C60A}" type="slidenum">
              <a:rPr kumimoji="1" lang="ja-JP" altLang="en-US" smtClean="0"/>
              <a:t>9</a:t>
            </a:fld>
            <a:endParaRPr kumimoji="1" lang="ja-JP" altLang="en-US"/>
          </a:p>
        </p:txBody>
      </p:sp>
    </p:spTree>
    <p:extLst>
      <p:ext uri="{BB962C8B-B14F-4D97-AF65-F5344CB8AC3E}">
        <p14:creationId xmlns:p14="http://schemas.microsoft.com/office/powerpoint/2010/main" val="3888649403"/>
      </p:ext>
    </p:extLst>
  </p:cSld>
  <p:clrMapOvr>
    <a:masterClrMapping/>
  </p:clrMapOvr>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ギャラリー">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{6BB58913-3877-7A4E-B746-297724F45700}tf10001119</Template>
  <TotalTime>2921</TotalTime>
  <Words>1439</Words>
  <Application>Microsoft Macintosh PowerPoint</Application>
  <PresentationFormat>ワイド画面</PresentationFormat>
  <Paragraphs>484</Paragraphs>
  <Slides>24</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24</vt:i4>
      </vt:variant>
    </vt:vector>
  </HeadingPairs>
  <TitlesOfParts>
    <vt:vector size="30" baseType="lpstr">
      <vt:lpstr>游ゴシック</vt:lpstr>
      <vt:lpstr>游ゴシック Light</vt:lpstr>
      <vt:lpstr>Arial</vt:lpstr>
      <vt:lpstr>Cambria Math</vt:lpstr>
      <vt:lpstr>Century Gothic</vt:lpstr>
      <vt:lpstr>ギャラリー</vt:lpstr>
      <vt:lpstr>時間枠及び乗車時間ペナルティ付き 乗合タクシー問題に対する局所探索法</vt:lpstr>
      <vt:lpstr>目次</vt:lpstr>
      <vt:lpstr>研究背景</vt:lpstr>
      <vt:lpstr>pickup and delivery problem (PDP)</vt:lpstr>
      <vt:lpstr>乗合タクシー問題</vt:lpstr>
      <vt:lpstr>ソフトな時間枠と乗車時間制約</vt:lpstr>
      <vt:lpstr>問題定義</vt:lpstr>
      <vt:lpstr>目的関数</vt:lpstr>
      <vt:lpstr>制限の緩和</vt:lpstr>
      <vt:lpstr>評価関数 </vt:lpstr>
      <vt:lpstr>最適なサービス時刻の決定</vt:lpstr>
      <vt:lpstr>提案手法</vt:lpstr>
      <vt:lpstr>初期解生成</vt:lpstr>
      <vt:lpstr>初期解生成</vt:lpstr>
      <vt:lpstr>局所探索法</vt:lpstr>
      <vt:lpstr>アルゴリズムの流れ</vt:lpstr>
      <vt:lpstr>ルート内の近傍操作</vt:lpstr>
      <vt:lpstr>ルート間の近傍操作</vt:lpstr>
      <vt:lpstr>3つの近傍操作の比較</vt:lpstr>
      <vt:lpstr>先行研究との比較</vt:lpstr>
      <vt:lpstr>PowerPoint プレゼンテーション</vt:lpstr>
      <vt:lpstr>車両数を1台減らした際の計算結果</vt:lpstr>
      <vt:lpstr>PowerPoint プレゼンテーション</vt:lpstr>
      <vt:lpstr>まとめと今後の研究計画</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Dial-a-ride</dc:title>
  <dc:creator>Microsoft Office User</dc:creator>
  <cp:lastModifiedBy>Microsoft Office User</cp:lastModifiedBy>
  <cp:revision>165</cp:revision>
  <dcterms:created xsi:type="dcterms:W3CDTF">2019-11-08T05:00:29Z</dcterms:created>
  <dcterms:modified xsi:type="dcterms:W3CDTF">2020-02-05T08:50:42Z</dcterms:modified>
</cp:coreProperties>
</file>