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26"/>
  </p:notesMasterIdLst>
  <p:sldIdLst>
    <p:sldId id="256" r:id="rId2"/>
    <p:sldId id="257" r:id="rId3"/>
    <p:sldId id="258" r:id="rId4"/>
    <p:sldId id="260" r:id="rId5"/>
    <p:sldId id="259" r:id="rId6"/>
    <p:sldId id="263" r:id="rId7"/>
    <p:sldId id="261" r:id="rId8"/>
    <p:sldId id="268" r:id="rId9"/>
    <p:sldId id="270" r:id="rId10"/>
    <p:sldId id="380" r:id="rId11"/>
    <p:sldId id="348" r:id="rId12"/>
    <p:sldId id="366" r:id="rId13"/>
    <p:sldId id="364" r:id="rId14"/>
    <p:sldId id="267" r:id="rId15"/>
    <p:sldId id="269" r:id="rId16"/>
    <p:sldId id="371" r:id="rId17"/>
    <p:sldId id="367" r:id="rId18"/>
    <p:sldId id="368" r:id="rId19"/>
    <p:sldId id="369" r:id="rId20"/>
    <p:sldId id="373" r:id="rId21"/>
    <p:sldId id="374" r:id="rId22"/>
    <p:sldId id="378" r:id="rId23"/>
    <p:sldId id="379" r:id="rId24"/>
    <p:sldId id="361"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p:restoredTop sz="94681"/>
  </p:normalViewPr>
  <p:slideViewPr>
    <p:cSldViewPr snapToGrid="0" snapToObjects="1">
      <p:cViewPr varScale="1">
        <p:scale>
          <a:sx n="107" d="100"/>
          <a:sy n="107" d="100"/>
        </p:scale>
        <p:origin x="1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2020/2/11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11</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19</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21</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2020/2/11</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2020/2/11</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2020/2/11</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736270" y="1151653"/>
            <a:ext cx="7671459" cy="1963916"/>
          </a:xfrm>
        </p:spPr>
        <p:txBody>
          <a:bodyPr>
            <a:noAutofit/>
          </a:bodyPr>
          <a:lstStyle/>
          <a:p>
            <a:r>
              <a:rPr lang="ja-JP" altLang="en-US" sz="3200"/>
              <a:t>時間枠及び乗車時間ペナルティ付き</a:t>
            </a:r>
            <a:br>
              <a:rPr lang="en-US" altLang="ja-JP" sz="3200" dirty="0"/>
            </a:br>
            <a:r>
              <a:rPr lang="ja-JP" altLang="en-US" sz="32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a:xfrm>
            <a:off x="985652" y="1710047"/>
            <a:ext cx="7315200" cy="3883231"/>
          </a:xfrm>
        </p:spPr>
        <p:txBody>
          <a:bodyPr>
            <a:normAutofit fontScale="85000" lnSpcReduction="1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13127" y="2005407"/>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
        <p:nvSpPr>
          <p:cNvPr id="5" name="四角形: 角を丸くする 25">
            <a:extLst>
              <a:ext uri="{FF2B5EF4-FFF2-40B4-BE49-F238E27FC236}">
                <a16:creationId xmlns:a16="http://schemas.microsoft.com/office/drawing/2014/main" id="{3DD580A8-1A7F-5E44-8EF7-2F1DB304B610}"/>
              </a:ext>
            </a:extLst>
          </p:cNvPr>
          <p:cNvSpPr/>
          <p:nvPr/>
        </p:nvSpPr>
        <p:spPr>
          <a:xfrm>
            <a:off x="1128684" y="3118884"/>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6" name="楕円 22">
            <a:extLst>
              <a:ext uri="{FF2B5EF4-FFF2-40B4-BE49-F238E27FC236}">
                <a16:creationId xmlns:a16="http://schemas.microsoft.com/office/drawing/2014/main" id="{1A8D31D6-388E-EA46-9A22-605017A4E7CB}"/>
              </a:ext>
            </a:extLst>
          </p:cNvPr>
          <p:cNvSpPr/>
          <p:nvPr/>
        </p:nvSpPr>
        <p:spPr>
          <a:xfrm>
            <a:off x="1260466" y="3248161"/>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7" name="楕円 22">
            <a:extLst>
              <a:ext uri="{FF2B5EF4-FFF2-40B4-BE49-F238E27FC236}">
                <a16:creationId xmlns:a16="http://schemas.microsoft.com/office/drawing/2014/main" id="{E55C2E40-7333-E248-9090-3A54ABD71E6D}"/>
              </a:ext>
            </a:extLst>
          </p:cNvPr>
          <p:cNvSpPr/>
          <p:nvPr/>
        </p:nvSpPr>
        <p:spPr>
          <a:xfrm>
            <a:off x="5654710" y="3239792"/>
            <a:ext cx="705527"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cxnSp>
        <p:nvCxnSpPr>
          <p:cNvPr id="10" name="直線矢印コネクタ 9">
            <a:extLst>
              <a:ext uri="{FF2B5EF4-FFF2-40B4-BE49-F238E27FC236}">
                <a16:creationId xmlns:a16="http://schemas.microsoft.com/office/drawing/2014/main" id="{AAA04495-4B96-6F4E-B56D-2CF193EB3392}"/>
              </a:ext>
            </a:extLst>
          </p:cNvPr>
          <p:cNvCxnSpPr>
            <a:cxnSpLocks/>
          </p:cNvCxnSpPr>
          <p:nvPr/>
        </p:nvCxnSpPr>
        <p:spPr>
          <a:xfrm flipV="1">
            <a:off x="1973066" y="3402983"/>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楕円 22">
            <a:extLst>
              <a:ext uri="{FF2B5EF4-FFF2-40B4-BE49-F238E27FC236}">
                <a16:creationId xmlns:a16="http://schemas.microsoft.com/office/drawing/2014/main" id="{1CFB6D91-ACF7-7E48-9D86-3EDA67623CA3}"/>
              </a:ext>
            </a:extLst>
          </p:cNvPr>
          <p:cNvSpPr/>
          <p:nvPr/>
        </p:nvSpPr>
        <p:spPr>
          <a:xfrm>
            <a:off x="2263996" y="3240285"/>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2" name="楕円 22">
            <a:extLst>
              <a:ext uri="{FF2B5EF4-FFF2-40B4-BE49-F238E27FC236}">
                <a16:creationId xmlns:a16="http://schemas.microsoft.com/office/drawing/2014/main" id="{E03BB51E-1CED-7D47-9BA0-B99106064B4A}"/>
              </a:ext>
            </a:extLst>
          </p:cNvPr>
          <p:cNvSpPr/>
          <p:nvPr/>
        </p:nvSpPr>
        <p:spPr>
          <a:xfrm>
            <a:off x="3076948" y="3248161"/>
            <a:ext cx="525903" cy="325396"/>
          </a:xfrm>
          <a:prstGeom prst="ellipse">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22">
            <a:extLst>
              <a:ext uri="{FF2B5EF4-FFF2-40B4-BE49-F238E27FC236}">
                <a16:creationId xmlns:a16="http://schemas.microsoft.com/office/drawing/2014/main" id="{9B0066E3-7E51-744F-848D-CEDF6EB8317B}"/>
              </a:ext>
            </a:extLst>
          </p:cNvPr>
          <p:cNvSpPr/>
          <p:nvPr/>
        </p:nvSpPr>
        <p:spPr>
          <a:xfrm>
            <a:off x="3922010" y="3261277"/>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4" name="楕円 22">
            <a:extLst>
              <a:ext uri="{FF2B5EF4-FFF2-40B4-BE49-F238E27FC236}">
                <a16:creationId xmlns:a16="http://schemas.microsoft.com/office/drawing/2014/main" id="{4F5570EC-9DFF-FB41-A12E-FFE2686BF92B}"/>
              </a:ext>
            </a:extLst>
          </p:cNvPr>
          <p:cNvSpPr/>
          <p:nvPr/>
        </p:nvSpPr>
        <p:spPr>
          <a:xfrm>
            <a:off x="4781389" y="3239792"/>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cxnSp>
        <p:nvCxnSpPr>
          <p:cNvPr id="16" name="直線矢印コネクタ 15">
            <a:extLst>
              <a:ext uri="{FF2B5EF4-FFF2-40B4-BE49-F238E27FC236}">
                <a16:creationId xmlns:a16="http://schemas.microsoft.com/office/drawing/2014/main" id="{97343E35-9351-A641-A4A5-DD1BB77275DD}"/>
              </a:ext>
            </a:extLst>
          </p:cNvPr>
          <p:cNvCxnSpPr/>
          <p:nvPr/>
        </p:nvCxnSpPr>
        <p:spPr>
          <a:xfrm>
            <a:off x="2764221"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9CB575B-66FC-5D44-8EE4-61BC8104E71F}"/>
              </a:ext>
            </a:extLst>
          </p:cNvPr>
          <p:cNvCxnSpPr/>
          <p:nvPr/>
        </p:nvCxnSpPr>
        <p:spPr>
          <a:xfrm>
            <a:off x="3607726"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A164960-72AB-F54B-B8EE-D83BB90EF523}"/>
              </a:ext>
            </a:extLst>
          </p:cNvPr>
          <p:cNvCxnSpPr/>
          <p:nvPr/>
        </p:nvCxnSpPr>
        <p:spPr>
          <a:xfrm>
            <a:off x="4447913" y="3393905"/>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AB4008A-86F2-6B47-9B83-DE060B3AEE80}"/>
              </a:ext>
            </a:extLst>
          </p:cNvPr>
          <p:cNvCxnSpPr>
            <a:cxnSpLocks/>
          </p:cNvCxnSpPr>
          <p:nvPr/>
        </p:nvCxnSpPr>
        <p:spPr>
          <a:xfrm>
            <a:off x="5307292" y="3393437"/>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下矢印 23">
            <a:extLst>
              <a:ext uri="{FF2B5EF4-FFF2-40B4-BE49-F238E27FC236}">
                <a16:creationId xmlns:a16="http://schemas.microsoft.com/office/drawing/2014/main" id="{40E31693-FEC4-2444-9B0C-BFABB9915A54}"/>
              </a:ext>
            </a:extLst>
          </p:cNvPr>
          <p:cNvSpPr/>
          <p:nvPr/>
        </p:nvSpPr>
        <p:spPr>
          <a:xfrm>
            <a:off x="3447393" y="3836276"/>
            <a:ext cx="315310" cy="515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B3A7B1C-5FEF-5546-A28F-73215671E10A}"/>
              </a:ext>
            </a:extLst>
          </p:cNvPr>
          <p:cNvSpPr/>
          <p:nvPr/>
        </p:nvSpPr>
        <p:spPr>
          <a:xfrm>
            <a:off x="1128684" y="4484726"/>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楕円 22">
            <a:extLst>
              <a:ext uri="{FF2B5EF4-FFF2-40B4-BE49-F238E27FC236}">
                <a16:creationId xmlns:a16="http://schemas.microsoft.com/office/drawing/2014/main" id="{B9681567-2EC5-0C4F-BD6C-F84AD8B1496B}"/>
              </a:ext>
            </a:extLst>
          </p:cNvPr>
          <p:cNvSpPr/>
          <p:nvPr/>
        </p:nvSpPr>
        <p:spPr>
          <a:xfrm>
            <a:off x="1260465" y="4619318"/>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8" name="楕円 22">
            <a:extLst>
              <a:ext uri="{FF2B5EF4-FFF2-40B4-BE49-F238E27FC236}">
                <a16:creationId xmlns:a16="http://schemas.microsoft.com/office/drawing/2014/main" id="{E4AF2F73-BD12-4048-82A9-BE754487F5CD}"/>
              </a:ext>
            </a:extLst>
          </p:cNvPr>
          <p:cNvSpPr/>
          <p:nvPr/>
        </p:nvSpPr>
        <p:spPr>
          <a:xfrm>
            <a:off x="5669434" y="4614002"/>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9" name="楕円 22">
            <a:extLst>
              <a:ext uri="{FF2B5EF4-FFF2-40B4-BE49-F238E27FC236}">
                <a16:creationId xmlns:a16="http://schemas.microsoft.com/office/drawing/2014/main" id="{C031E2D6-9D9C-0F48-9408-6D6003AA5D99}"/>
              </a:ext>
            </a:extLst>
          </p:cNvPr>
          <p:cNvSpPr/>
          <p:nvPr/>
        </p:nvSpPr>
        <p:spPr>
          <a:xfrm>
            <a:off x="2259367" y="4611140"/>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30" name="楕円 22">
            <a:extLst>
              <a:ext uri="{FF2B5EF4-FFF2-40B4-BE49-F238E27FC236}">
                <a16:creationId xmlns:a16="http://schemas.microsoft.com/office/drawing/2014/main" id="{6E283139-F087-7244-BC01-EB0A31247A7C}"/>
              </a:ext>
            </a:extLst>
          </p:cNvPr>
          <p:cNvSpPr/>
          <p:nvPr/>
        </p:nvSpPr>
        <p:spPr>
          <a:xfrm>
            <a:off x="3105782" y="4597247"/>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31" name="楕円 22">
            <a:extLst>
              <a:ext uri="{FF2B5EF4-FFF2-40B4-BE49-F238E27FC236}">
                <a16:creationId xmlns:a16="http://schemas.microsoft.com/office/drawing/2014/main" id="{9EE36245-EC38-864E-ADCF-7C3E21BAA4DB}"/>
              </a:ext>
            </a:extLst>
          </p:cNvPr>
          <p:cNvSpPr/>
          <p:nvPr/>
        </p:nvSpPr>
        <p:spPr>
          <a:xfrm>
            <a:off x="3942017" y="4597247"/>
            <a:ext cx="5387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32" name="楕円 22">
            <a:extLst>
              <a:ext uri="{FF2B5EF4-FFF2-40B4-BE49-F238E27FC236}">
                <a16:creationId xmlns:a16="http://schemas.microsoft.com/office/drawing/2014/main" id="{16799394-C0B9-8B48-AEE1-367881D0D1C6}"/>
              </a:ext>
            </a:extLst>
          </p:cNvPr>
          <p:cNvSpPr/>
          <p:nvPr/>
        </p:nvSpPr>
        <p:spPr>
          <a:xfrm>
            <a:off x="4814586" y="4610552"/>
            <a:ext cx="540922" cy="32539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cxnSp>
        <p:nvCxnSpPr>
          <p:cNvPr id="33" name="直線矢印コネクタ 32">
            <a:extLst>
              <a:ext uri="{FF2B5EF4-FFF2-40B4-BE49-F238E27FC236}">
                <a16:creationId xmlns:a16="http://schemas.microsoft.com/office/drawing/2014/main" id="{BAC5FF59-3620-384A-AAF2-2102F6FD447F}"/>
              </a:ext>
            </a:extLst>
          </p:cNvPr>
          <p:cNvCxnSpPr>
            <a:cxnSpLocks/>
          </p:cNvCxnSpPr>
          <p:nvPr/>
        </p:nvCxnSpPr>
        <p:spPr>
          <a:xfrm flipV="1">
            <a:off x="1968437" y="477383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ED46548-1BB1-9242-9EA0-52519B159295}"/>
              </a:ext>
            </a:extLst>
          </p:cNvPr>
          <p:cNvCxnSpPr>
            <a:cxnSpLocks/>
          </p:cNvCxnSpPr>
          <p:nvPr/>
        </p:nvCxnSpPr>
        <p:spPr>
          <a:xfrm flipV="1">
            <a:off x="2797657" y="4782016"/>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C0F40EF-F322-3D46-BD04-9296AD7DFC38}"/>
              </a:ext>
            </a:extLst>
          </p:cNvPr>
          <p:cNvCxnSpPr>
            <a:cxnSpLocks/>
          </p:cNvCxnSpPr>
          <p:nvPr/>
        </p:nvCxnSpPr>
        <p:spPr>
          <a:xfrm flipV="1">
            <a:off x="3637436" y="4759357"/>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E3A4EDA-2AFC-B343-8770-18EEC68A055A}"/>
              </a:ext>
            </a:extLst>
          </p:cNvPr>
          <p:cNvCxnSpPr>
            <a:cxnSpLocks/>
          </p:cNvCxnSpPr>
          <p:nvPr/>
        </p:nvCxnSpPr>
        <p:spPr>
          <a:xfrm flipV="1">
            <a:off x="4492285" y="478142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E51EE4D-08E0-F048-8B03-EA1F5B1E2225}"/>
              </a:ext>
            </a:extLst>
          </p:cNvPr>
          <p:cNvCxnSpPr>
            <a:cxnSpLocks/>
          </p:cNvCxnSpPr>
          <p:nvPr/>
        </p:nvCxnSpPr>
        <p:spPr>
          <a:xfrm flipV="1">
            <a:off x="5355507" y="477325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789376" y="1791650"/>
            <a:ext cx="7891485" cy="396788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a:t>
            </a:r>
            <a:endParaRPr lang="en-US" altLang="ja-JP" dirty="0"/>
          </a:p>
          <a:p>
            <a:pPr marL="0" indent="0">
              <a:buNone/>
            </a:pPr>
            <a:r>
              <a:rPr lang="ja-JP" altLang="en-US"/>
              <a:t>　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ja-JP" altLang="en-US" sz="2200"/>
              <a:t>研究背景</a:t>
            </a:r>
            <a:endParaRPr lang="en-US" altLang="ja-JP" sz="2200" dirty="0"/>
          </a:p>
          <a:p>
            <a:r>
              <a:rPr lang="ja-JP" altLang="en-US" sz="2200"/>
              <a:t>乗合タクシー問題</a:t>
            </a:r>
            <a:endParaRPr lang="en-US" altLang="ja-JP" sz="2200" dirty="0"/>
          </a:p>
          <a:p>
            <a:r>
              <a:rPr lang="ja-JP" altLang="en-US" sz="2200"/>
              <a:t>問題定義</a:t>
            </a:r>
            <a:endParaRPr lang="en-US" altLang="ja-JP" sz="2200" dirty="0"/>
          </a:p>
          <a:p>
            <a:r>
              <a:rPr lang="ja-JP" altLang="en-US" sz="2200"/>
              <a:t>提案手法</a:t>
            </a:r>
            <a:endParaRPr lang="en-US" altLang="ja-JP" sz="2200" dirty="0"/>
          </a:p>
          <a:p>
            <a:r>
              <a:rPr lang="ja-JP" altLang="en-US" sz="2200"/>
              <a:t>計算実験の結果</a:t>
            </a:r>
            <a:endParaRPr lang="en-US" altLang="ja-JP" sz="2200" dirty="0"/>
          </a:p>
          <a:p>
            <a:r>
              <a:rPr lang="ja-JP" altLang="en-US" sz="2200"/>
              <a:t>まとめと今後の研究計画</a:t>
            </a:r>
            <a:endParaRPr lang="en-US" altLang="ja-JP" sz="22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a:xfrm>
                <a:off x="1128684" y="2167385"/>
                <a:ext cx="6848668" cy="3288635"/>
              </a:xfrm>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en-US" altLang="ja-JP" dirty="0" err="1"/>
                  <a:t>Cordeau</a:t>
                </a:r>
                <a:r>
                  <a:rPr lang="ja-JP" altLang="en-US"/>
                  <a:t>ら</a:t>
                </a:r>
                <a:r>
                  <a:rPr lang="en-US" altLang="ja-JP" baseline="30000" dirty="0"/>
                  <a:t>[1]</a:t>
                </a:r>
                <a:r>
                  <a:rPr lang="ja-JP" altLang="en-US"/>
                  <a:t>の</a:t>
                </a:r>
                <a:r>
                  <a:rPr kumimoji="1" lang="ja-JP" altLang="en-US"/>
                  <a:t>先行研究との解の精度を比較した。</a:t>
                </a:r>
                <a:endParaRPr kumimoji="1" lang="en-US" altLang="ja-JP" dirty="0"/>
              </a:p>
              <a:p>
                <a:r>
                  <a:rPr lang="ja-JP" altLang="en-US"/>
                  <a:t>先行研究はルート間の挿入近傍の探索回数が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xfrm>
                <a:off x="1128684" y="2167385"/>
                <a:ext cx="6848668" cy="3288635"/>
              </a:xfrm>
              <a:blipFill>
                <a:blip r:embed="rId2"/>
                <a:stretch>
                  <a:fillRect l="-7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859146484"/>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383271">
                  <a:extLst>
                    <a:ext uri="{9D8B030D-6E8A-4147-A177-3AD203B41FA5}">
                      <a16:colId xmlns:a16="http://schemas.microsoft.com/office/drawing/2014/main" val="4233022040"/>
                    </a:ext>
                  </a:extLst>
                </a:gridCol>
                <a:gridCol w="767255">
                  <a:extLst>
                    <a:ext uri="{9D8B030D-6E8A-4147-A177-3AD203B41FA5}">
                      <a16:colId xmlns:a16="http://schemas.microsoft.com/office/drawing/2014/main" val="4036047598"/>
                    </a:ext>
                  </a:extLst>
                </a:gridCol>
                <a:gridCol w="1281442">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219.27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15.2</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5</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208.56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26.4</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16</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95667888"/>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431.61</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0.02</a:t>
                      </a:r>
                      <a:endParaRPr kumimoji="1" lang="ja-JP" altLang="en-US" sz="1800">
                        <a:solidFill>
                          <a:schemeClr val="tx1"/>
                        </a:solidFill>
                      </a:endParaRPr>
                    </a:p>
                  </a:txBody>
                  <a:tcPr marL="68580" marR="68580" marT="34290" marB="34290" anchor="ctr"/>
                </a:tc>
                <a:tc>
                  <a:txBody>
                    <a:bodyPr/>
                    <a:lstStyle/>
                    <a:p>
                      <a:pPr algn="r"/>
                      <a:r>
                        <a:rPr kumimoji="1" lang="en-US" altLang="ja-JP" sz="1800" dirty="0"/>
                        <a:t>42.6</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32</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402.11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35.8</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15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4045562915"/>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779.04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46.4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41</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697.87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41.4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49</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523082997"/>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836.76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45.9</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61</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833.65</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55.5</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75</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1194476806"/>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915.14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110</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853.89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44.6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106</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225631" y="1571675"/>
            <a:ext cx="8752114" cy="4817250"/>
          </a:xfrm>
        </p:spPr>
        <p:txBody>
          <a:bodyPr>
            <a:normAutofit fontScale="62500" lnSpcReduction="20000"/>
          </a:bodyPr>
          <a:lstStyle/>
          <a:p>
            <a:r>
              <a:rPr lang="ja-JP" altLang="en-US" sz="3200"/>
              <a:t>実社会のサービスで車両数を減らすことは、コストの削減に大きく　　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いくつかのインスタンスは車両を減らすことでルートの長さが改善した。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403451723"/>
              </p:ext>
            </p:extLst>
          </p:nvPr>
        </p:nvGraphicFramePr>
        <p:xfrm>
          <a:off x="400103" y="1106631"/>
          <a:ext cx="8251071" cy="47388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202.19</a:t>
                      </a:r>
                      <a:endParaRPr kumimoji="1" lang="ja-JP" altLang="en-US" sz="1800"/>
                    </a:p>
                  </a:txBody>
                  <a:tcPr marL="68580" marR="68580" marT="34290" marB="34290"/>
                </a:tc>
                <a:tc>
                  <a:txBody>
                    <a:bodyPr/>
                    <a:lstStyle/>
                    <a:p>
                      <a:pPr algn="r"/>
                      <a:r>
                        <a:rPr kumimoji="1" lang="en-US" altLang="ja-JP" sz="1800" dirty="0"/>
                        <a:t>1.07</a:t>
                      </a:r>
                      <a:endParaRPr kumimoji="1" lang="ja-JP" altLang="en-US" sz="1800"/>
                    </a:p>
                  </a:txBody>
                  <a:tcPr marL="68580" marR="68580" marT="34290" marB="34290"/>
                </a:tc>
                <a:tc>
                  <a:txBody>
                    <a:bodyPr/>
                    <a:lstStyle/>
                    <a:p>
                      <a:pPr algn="r"/>
                      <a:r>
                        <a:rPr kumimoji="1" lang="en-US" altLang="ja-JP" sz="1800" dirty="0"/>
                        <a:t>0.04</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200.74</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217.61</a:t>
                      </a:r>
                      <a:endParaRPr kumimoji="1" lang="ja-JP" altLang="en-US" sz="1800"/>
                    </a:p>
                  </a:txBody>
                  <a:tcPr marL="68580" marR="68580" marT="34290" marB="34290"/>
                </a:tc>
                <a:tc>
                  <a:txBody>
                    <a:bodyPr/>
                    <a:lstStyle/>
                    <a:p>
                      <a:pPr algn="r"/>
                      <a:r>
                        <a:rPr kumimoji="1" lang="en-US" altLang="ja-JP" sz="1800" dirty="0"/>
                        <a:t>2.40</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extLst>
                  <a:ext uri="{0D108BD9-81ED-4DB2-BD59-A6C34878D82A}">
                    <a16:rowId xmlns:a16="http://schemas.microsoft.com/office/drawing/2014/main" val="1220666301"/>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424.79</a:t>
                      </a:r>
                      <a:endParaRPr kumimoji="1" lang="ja-JP" altLang="en-US" sz="1800"/>
                    </a:p>
                  </a:txBody>
                  <a:tcPr marL="68580" marR="68580" marT="34290" marB="34290"/>
                </a:tc>
                <a:tc>
                  <a:txBody>
                    <a:bodyPr/>
                    <a:lstStyle/>
                    <a:p>
                      <a:pPr algn="r"/>
                      <a:r>
                        <a:rPr kumimoji="1" lang="en-US" altLang="ja-JP" sz="1800" dirty="0"/>
                        <a:t>1.67</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403.99</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1566996090"/>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708.97</a:t>
                      </a:r>
                      <a:endParaRPr kumimoji="1" lang="ja-JP" altLang="en-US" sz="1800"/>
                    </a:p>
                  </a:txBody>
                  <a:tcPr marL="68580" marR="68580" marT="34290" marB="34290"/>
                </a:tc>
                <a:tc>
                  <a:txBody>
                    <a:bodyPr/>
                    <a:lstStyle/>
                    <a:p>
                      <a:pPr algn="r"/>
                      <a:r>
                        <a:rPr kumimoji="1" lang="en-US" altLang="ja-JP" sz="1800" dirty="0"/>
                        <a:t>17.18</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686.30</a:t>
                      </a:r>
                      <a:endParaRPr kumimoji="1" lang="ja-JP" altLang="en-US" sz="1800"/>
                    </a:p>
                  </a:txBody>
                  <a:tcPr marL="68580" marR="68580" marT="34290" marB="34290"/>
                </a:tc>
                <a:tc>
                  <a:txBody>
                    <a:bodyPr/>
                    <a:lstStyle/>
                    <a:p>
                      <a:pPr algn="r"/>
                      <a:r>
                        <a:rPr kumimoji="1" lang="en-US" altLang="ja-JP" sz="1800" dirty="0"/>
                        <a:t>15.71</a:t>
                      </a:r>
                      <a:endParaRPr kumimoji="1" lang="ja-JP" altLang="en-US" sz="1800"/>
                    </a:p>
                  </a:txBody>
                  <a:tcPr marL="68580" marR="68580" marT="34290" marB="34290"/>
                </a:tc>
                <a:tc>
                  <a:txBody>
                    <a:bodyPr/>
                    <a:lstStyle/>
                    <a:p>
                      <a:pPr algn="r"/>
                      <a:r>
                        <a:rPr kumimoji="1" lang="en-US" altLang="ja-JP" sz="1800" dirty="0"/>
                        <a:t>0.21</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2960886249"/>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ctr"/>
                      <a:r>
                        <a:rPr kumimoji="1" lang="en-US" altLang="ja-JP" sz="1800" dirty="0"/>
                        <a:t>911.66</a:t>
                      </a:r>
                      <a:endParaRPr kumimoji="1" lang="ja-JP" altLang="en-US" sz="1800"/>
                    </a:p>
                  </a:txBody>
                  <a:tcPr marL="68580" marR="68580" marT="34290" marB="34290"/>
                </a:tc>
                <a:tc>
                  <a:txBody>
                    <a:bodyPr/>
                    <a:lstStyle/>
                    <a:p>
                      <a:pPr algn="r"/>
                      <a:r>
                        <a:rPr kumimoji="1" lang="en-US" altLang="ja-JP" sz="1800" dirty="0"/>
                        <a:t>14.99</a:t>
                      </a:r>
                      <a:endParaRPr kumimoji="1" lang="ja-JP" altLang="en-US" sz="1800"/>
                    </a:p>
                  </a:txBody>
                  <a:tcPr marL="68580" marR="68580" marT="34290" marB="34290"/>
                </a:tc>
                <a:tc>
                  <a:txBody>
                    <a:bodyPr/>
                    <a:lstStyle/>
                    <a:p>
                      <a:pPr algn="r"/>
                      <a:r>
                        <a:rPr kumimoji="1" lang="en-US" altLang="ja-JP" sz="1800" dirty="0"/>
                        <a:t>0.15</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955.01</a:t>
                      </a:r>
                      <a:endParaRPr kumimoji="1" lang="ja-JP" altLang="en-US" sz="1800"/>
                    </a:p>
                  </a:txBody>
                  <a:tcPr marL="68580" marR="68580" marT="34290" marB="34290"/>
                </a:tc>
                <a:tc>
                  <a:txBody>
                    <a:bodyPr/>
                    <a:lstStyle/>
                    <a:p>
                      <a:pPr algn="r"/>
                      <a:r>
                        <a:rPr kumimoji="1" lang="en-US" altLang="ja-JP" sz="1800" dirty="0"/>
                        <a:t>23.95</a:t>
                      </a:r>
                      <a:endParaRPr kumimoji="1" lang="ja-JP" altLang="en-US" sz="1800"/>
                    </a:p>
                  </a:txBody>
                  <a:tcPr marL="68580" marR="68580" marT="34290" marB="34290"/>
                </a:tc>
                <a:tc>
                  <a:txBody>
                    <a:bodyPr/>
                    <a:lstStyle/>
                    <a:p>
                      <a:pPr algn="r"/>
                      <a:r>
                        <a:rPr kumimoji="1" lang="en-US" altLang="ja-JP" sz="1800" dirty="0"/>
                        <a:t>0.24</a:t>
                      </a:r>
                      <a:endParaRPr kumimoji="1" lang="ja-JP" altLang="en-US" sz="1800"/>
                    </a:p>
                  </a:txBody>
                  <a:tcPr marL="68580" marR="68580" marT="34290" marB="34290"/>
                </a:tc>
                <a:extLst>
                  <a:ext uri="{0D108BD9-81ED-4DB2-BD59-A6C34878D82A}">
                    <a16:rowId xmlns:a16="http://schemas.microsoft.com/office/drawing/2014/main" val="1554197312"/>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p>
                  </a:txBody>
                  <a:tcPr marL="68580" marR="68580" marT="34290" marB="34290"/>
                </a:tc>
                <a:tc>
                  <a:txBody>
                    <a:bodyPr/>
                    <a:lstStyle/>
                    <a:p>
                      <a:pPr algn="ctr"/>
                      <a:r>
                        <a:rPr kumimoji="1" lang="en-US" altLang="ja-JP" sz="1800" dirty="0"/>
                        <a:t>894.65</a:t>
                      </a:r>
                    </a:p>
                  </a:txBody>
                  <a:tcPr marL="68580" marR="68580" marT="34290" marB="34290"/>
                </a:tc>
                <a:tc>
                  <a:txBody>
                    <a:bodyPr/>
                    <a:lstStyle/>
                    <a:p>
                      <a:pPr algn="r"/>
                      <a:r>
                        <a:rPr kumimoji="1" lang="en-US" altLang="ja-JP" sz="1800" dirty="0"/>
                        <a:t>3.70</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831.89</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0.31</a:t>
                      </a:r>
                      <a:endParaRPr kumimoji="1" lang="ja-JP" altLang="en-US" sz="1800"/>
                    </a:p>
                  </a:txBody>
                  <a:tcPr marL="68580" marR="68580" marT="34290" marB="34290"/>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a:p>
            <a:r>
              <a:rPr kumimoji="1" lang="ja-JP" altLang="en-US"/>
              <a:t>計算時間を減らす方法の提案</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128684" y="1326325"/>
            <a:ext cx="7302798" cy="4492584"/>
          </a:xfrm>
        </p:spPr>
        <p:txBody>
          <a:bodyPr>
            <a:normAutofit/>
          </a:bodyPr>
          <a:lstStyle/>
          <a:p>
            <a:pPr marL="0" indent="0">
              <a:buNone/>
            </a:pPr>
            <a:endParaRPr kumimoji="1" lang="en-US" altLang="ja-JP" dirty="0"/>
          </a:p>
          <a:p>
            <a:pPr marL="0" indent="0">
              <a:buNone/>
            </a:pPr>
            <a:endParaRPr lang="en-US" altLang="ja-JP" dirty="0"/>
          </a:p>
          <a:p>
            <a:r>
              <a:rPr lang="ja-JP" altLang="en-US"/>
              <a:t>利用者が場所や時間を指定する</a:t>
            </a:r>
            <a:endParaRPr lang="en-US" altLang="ja-JP" dirty="0"/>
          </a:p>
          <a:p>
            <a:r>
              <a:rPr lang="ja-JP" altLang="en-US"/>
              <a:t>複数の利用者が相乗りする</a:t>
            </a:r>
            <a:endParaRPr lang="en-US" altLang="ja-JP" dirty="0"/>
          </a:p>
          <a:p>
            <a:endParaRPr lang="en-US" altLang="ja-JP" dirty="0"/>
          </a:p>
          <a:p>
            <a:pPr marL="0" indent="0">
              <a:buNone/>
            </a:pPr>
            <a:r>
              <a:rPr lang="ja-JP" altLang="en-US"/>
              <a:t>近年、これらの特徴を持つ乗合タクシーやヘルスケアサービスの送迎などの需要が増加</a:t>
            </a:r>
            <a:endParaRPr lang="en-US" altLang="ja-JP" dirty="0"/>
          </a:p>
          <a:p>
            <a:pPr marL="0" indent="0">
              <a:buNone/>
            </a:pPr>
            <a:r>
              <a:rPr lang="ja-JP" altLang="en-US"/>
              <a:t>→</a:t>
            </a:r>
            <a:r>
              <a:rPr lang="en-US" altLang="ja-JP" dirty="0"/>
              <a:t> </a:t>
            </a:r>
            <a:r>
              <a:rPr lang="ja-JP" altLang="en-US"/>
              <a:t>これらのサービスにおいて最適なルートを求めることで、効率的にサービスを提供できる</a:t>
            </a:r>
            <a:endParaRPr lang="en-US" altLang="ja-JP" dirty="0"/>
          </a:p>
          <a:p>
            <a:pPr marL="0" indent="0">
              <a:buNone/>
            </a:pPr>
            <a:endParaRPr kumimoji="1" lang="en-US" altLang="ja-JP" sz="2200"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pic>
        <p:nvPicPr>
          <p:cNvPr id="8" name="図 7">
            <a:extLst>
              <a:ext uri="{FF2B5EF4-FFF2-40B4-BE49-F238E27FC236}">
                <a16:creationId xmlns:a16="http://schemas.microsoft.com/office/drawing/2014/main" id="{1CC8A018-E318-3C41-B8D2-EB111B9FC5FC}"/>
              </a:ext>
            </a:extLst>
          </p:cNvPr>
          <p:cNvPicPr>
            <a:picLocks noChangeAspect="1"/>
          </p:cNvPicPr>
          <p:nvPr/>
        </p:nvPicPr>
        <p:blipFill>
          <a:blip r:embed="rId2"/>
          <a:stretch>
            <a:fillRect/>
          </a:stretch>
        </p:blipFill>
        <p:spPr>
          <a:xfrm>
            <a:off x="5306552" y="1861797"/>
            <a:ext cx="2123029" cy="1889496"/>
          </a:xfrm>
          <a:prstGeom prst="rect">
            <a:avLst/>
          </a:prstGeom>
        </p:spPr>
      </p:pic>
      <p:sp>
        <p:nvSpPr>
          <p:cNvPr id="10" name="円形吹き出し 9">
            <a:extLst>
              <a:ext uri="{FF2B5EF4-FFF2-40B4-BE49-F238E27FC236}">
                <a16:creationId xmlns:a16="http://schemas.microsoft.com/office/drawing/2014/main" id="{3F3B59CC-E16A-C84F-B489-FB7C19819785}"/>
              </a:ext>
            </a:extLst>
          </p:cNvPr>
          <p:cNvSpPr/>
          <p:nvPr/>
        </p:nvSpPr>
        <p:spPr>
          <a:xfrm>
            <a:off x="6674069" y="1030014"/>
            <a:ext cx="2203207"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形吹き出し 13">
            <a:extLst>
              <a:ext uri="{FF2B5EF4-FFF2-40B4-BE49-F238E27FC236}">
                <a16:creationId xmlns:a16="http://schemas.microsoft.com/office/drawing/2014/main" id="{68DE013F-5A89-BD45-9FD6-523A5098EC86}"/>
              </a:ext>
            </a:extLst>
          </p:cNvPr>
          <p:cNvSpPr/>
          <p:nvPr/>
        </p:nvSpPr>
        <p:spPr>
          <a:xfrm flipH="1">
            <a:off x="3668110" y="1030014"/>
            <a:ext cx="2338409"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7BB3F92-7504-404E-8946-9A4C4AFD49C1}"/>
              </a:ext>
            </a:extLst>
          </p:cNvPr>
          <p:cNvSpPr txBox="1"/>
          <p:nvPr/>
        </p:nvSpPr>
        <p:spPr>
          <a:xfrm>
            <a:off x="3825092" y="1353606"/>
            <a:ext cx="2253731" cy="584775"/>
          </a:xfrm>
          <a:prstGeom prst="rect">
            <a:avLst/>
          </a:prstGeom>
          <a:noFill/>
        </p:spPr>
        <p:txBody>
          <a:bodyPr wrap="square" rtlCol="0">
            <a:spAutoFit/>
          </a:bodyPr>
          <a:lstStyle/>
          <a:p>
            <a:r>
              <a:rPr kumimoji="1" lang="en-US" altLang="ja-JP" sz="1600" dirty="0"/>
              <a:t>1</a:t>
            </a:r>
            <a:r>
              <a:rPr kumimoji="1" lang="ja-JP" altLang="en-US" sz="1600"/>
              <a:t>時頃に家から会社</a:t>
            </a:r>
            <a:endParaRPr kumimoji="1" lang="en-US" altLang="ja-JP" sz="1600" dirty="0"/>
          </a:p>
          <a:p>
            <a:r>
              <a:rPr kumimoji="1" lang="ja-JP" altLang="en-US" sz="1600"/>
              <a:t>まで</a:t>
            </a:r>
            <a:r>
              <a:rPr lang="ja-JP" altLang="en-US" sz="1600"/>
              <a:t>送迎してほしい</a:t>
            </a:r>
            <a:endParaRPr kumimoji="1" lang="ja-JP" altLang="en-US" sz="1600"/>
          </a:p>
        </p:txBody>
      </p:sp>
      <p:sp>
        <p:nvSpPr>
          <p:cNvPr id="16" name="テキスト ボックス 15">
            <a:extLst>
              <a:ext uri="{FF2B5EF4-FFF2-40B4-BE49-F238E27FC236}">
                <a16:creationId xmlns:a16="http://schemas.microsoft.com/office/drawing/2014/main" id="{D09D6A54-9380-FB40-A8B8-9D62004BDCAD}"/>
              </a:ext>
            </a:extLst>
          </p:cNvPr>
          <p:cNvSpPr txBox="1"/>
          <p:nvPr/>
        </p:nvSpPr>
        <p:spPr>
          <a:xfrm>
            <a:off x="6746373" y="1301674"/>
            <a:ext cx="2164668" cy="584775"/>
          </a:xfrm>
          <a:prstGeom prst="rect">
            <a:avLst/>
          </a:prstGeom>
          <a:noFill/>
        </p:spPr>
        <p:txBody>
          <a:bodyPr wrap="square" rtlCol="0">
            <a:spAutoFit/>
          </a:bodyPr>
          <a:lstStyle/>
          <a:p>
            <a:r>
              <a:rPr lang="en-US" altLang="ja-JP" sz="1600" dirty="0"/>
              <a:t>1</a:t>
            </a:r>
            <a:r>
              <a:rPr lang="ja-JP" altLang="en-US" sz="1600"/>
              <a:t>時半頃に大学から駅まで送迎してほしい</a:t>
            </a:r>
            <a:endParaRPr kumimoji="1" lang="ja-JP" altLang="en-US" sz="1600"/>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752773"/>
            <a:ext cx="8168637" cy="4564900"/>
          </a:xfrm>
        </p:spPr>
        <p:txBody>
          <a:bodyPr>
            <a:normAutofit fontScale="55000" lnSpcReduction="20000"/>
          </a:bodyPr>
          <a:lstStyle/>
          <a:p>
            <a:pPr marL="0" indent="0">
              <a:buNone/>
            </a:pPr>
            <a:r>
              <a:rPr lang="ja-JP" altLang="en-US" sz="4000"/>
              <a:t>入力</a:t>
            </a:r>
            <a:r>
              <a:rPr lang="en-US" altLang="ja-JP" sz="4000" dirty="0"/>
              <a:t>: </a:t>
            </a:r>
            <a:r>
              <a:rPr lang="ja-JP" altLang="en-US" sz="4000"/>
              <a:t>リクエスト</a:t>
            </a:r>
            <a:r>
              <a:rPr lang="en-US" altLang="ja-JP" sz="4000" dirty="0"/>
              <a:t>(</a:t>
            </a:r>
            <a:r>
              <a:rPr lang="ja-JP" altLang="en-US" sz="4000"/>
              <a:t>集荷、配達のペア</a:t>
            </a:r>
            <a:r>
              <a:rPr lang="en-US" altLang="ja-JP" sz="4000" dirty="0"/>
              <a:t>)</a:t>
            </a:r>
            <a:r>
              <a:rPr lang="ja-JP" altLang="en-US" sz="4000"/>
              <a:t>の集合、車両数、など</a:t>
            </a:r>
            <a:endParaRPr lang="en-US" altLang="ja-JP" sz="4000" dirty="0"/>
          </a:p>
          <a:p>
            <a:pPr marL="0" indent="0">
              <a:buNone/>
            </a:pPr>
            <a:endParaRPr lang="en-US" altLang="ja-JP" sz="4000" dirty="0"/>
          </a:p>
          <a:p>
            <a:pPr marL="0" indent="0">
              <a:buNone/>
            </a:pPr>
            <a:r>
              <a:rPr lang="ja-JP" altLang="en-US" sz="4000"/>
              <a:t>制約</a:t>
            </a:r>
            <a:endParaRPr lang="en-US" altLang="ja-JP" sz="4000" dirty="0"/>
          </a:p>
          <a:p>
            <a:r>
              <a:rPr lang="ja-JP" altLang="en-US" sz="3600"/>
              <a:t>リクエスト全てをこなす。</a:t>
            </a:r>
            <a:endParaRPr lang="en-US" altLang="ja-JP" sz="3600" dirty="0"/>
          </a:p>
          <a:p>
            <a:r>
              <a:rPr lang="ja-JP" altLang="en-US" sz="3600"/>
              <a:t>各車両はデポから出発し、デポに帰る。</a:t>
            </a:r>
            <a:endParaRPr lang="en-US" altLang="ja-JP" sz="3600" dirty="0"/>
          </a:p>
          <a:p>
            <a:r>
              <a:rPr lang="ja-JP" altLang="en-US" sz="3600"/>
              <a:t>リクエストのペアである集荷点と配達点は、同じ車両が訪問する。</a:t>
            </a:r>
            <a:endParaRPr lang="en-US" altLang="ja-JP" sz="3600" dirty="0"/>
          </a:p>
          <a:p>
            <a:pPr marL="0" indent="0">
              <a:buNone/>
            </a:pPr>
            <a:r>
              <a:rPr lang="ja-JP" altLang="en-US" sz="3600"/>
              <a:t>目的</a:t>
            </a:r>
            <a:endParaRPr lang="en-US" altLang="ja-JP" sz="3600" dirty="0"/>
          </a:p>
          <a:p>
            <a:pPr marL="0" indent="0">
              <a:buNone/>
            </a:pPr>
            <a:r>
              <a:rPr lang="ja-JP" altLang="en-US" sz="3600"/>
              <a:t>これらの制約を満たし、総コストを最小化</a:t>
            </a:r>
            <a:endParaRPr lang="en-US" altLang="ja-JP" sz="3600" dirty="0"/>
          </a:p>
          <a:p>
            <a:pPr marL="0" indent="0">
              <a:buNone/>
            </a:pPr>
            <a:endParaRPr lang="en-US" altLang="ja-JP" sz="3300" dirty="0"/>
          </a:p>
          <a:p>
            <a:pPr marL="0" indent="0">
              <a:buNone/>
            </a:pPr>
            <a:r>
              <a:rPr lang="ja-JP" altLang="en-US" sz="3600"/>
              <a:t>その他の制約として、時間枠制約や車両の容量制約がよく扱われる。</a:t>
            </a:r>
            <a:endParaRPr lang="en-US" altLang="ja-JP" sz="3600"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fontScale="92500" lnSpcReduction="10000"/>
          </a:bodyPr>
          <a:lstStyle/>
          <a:p>
            <a:r>
              <a:rPr lang="ja-JP" altLang="en-US" sz="2200"/>
              <a:t>乗合タクシー問題</a:t>
            </a:r>
            <a:r>
              <a:rPr lang="en-US" altLang="ja-JP" sz="2200" dirty="0"/>
              <a:t>(dial-a-ride problem, DARP)</a:t>
            </a:r>
            <a:r>
              <a:rPr lang="ja-JP" altLang="en-US" sz="2200"/>
              <a:t>は、</a:t>
            </a:r>
            <a:r>
              <a:rPr lang="en-US" altLang="ja-JP" sz="2200" dirty="0"/>
              <a:t>PDP</a:t>
            </a:r>
            <a:r>
              <a:rPr lang="ja-JP" altLang="en-US" sz="2200"/>
              <a:t>を人の輸送に特化した問題</a:t>
            </a:r>
            <a:endParaRPr lang="en-US" altLang="ja-JP" sz="2200" dirty="0"/>
          </a:p>
          <a:p>
            <a:r>
              <a:rPr lang="ja-JP" altLang="en-US" sz="2200"/>
              <a:t>人を輸送するため、車両に乗っている時間が長すぎたりすると　　　　　　利用者の不満がたまる</a:t>
            </a:r>
            <a:endParaRPr lang="en-US" altLang="ja-JP" sz="2200" dirty="0"/>
          </a:p>
          <a:p>
            <a:pPr marL="0" indent="0">
              <a:buNone/>
            </a:pPr>
            <a:r>
              <a:rPr lang="en-US" altLang="ja-JP" sz="1800" dirty="0"/>
              <a:t>    </a:t>
            </a:r>
            <a:r>
              <a:rPr lang="ja-JP" altLang="en-US" sz="2200"/>
              <a:t>→</a:t>
            </a:r>
            <a:r>
              <a:rPr lang="en-US" altLang="ja-JP" sz="2200" dirty="0"/>
              <a:t> </a:t>
            </a:r>
            <a:r>
              <a:rPr lang="ja-JP" altLang="en-US" sz="2200"/>
              <a:t>利用者の不満度を考慮する必要がある</a:t>
            </a:r>
            <a:r>
              <a:rPr lang="ja-JP" altLang="en-US" sz="1800"/>
              <a:t>。</a:t>
            </a:r>
            <a:endParaRPr lang="en-US" altLang="ja-JP" sz="1800" dirty="0"/>
          </a:p>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3350</TotalTime>
  <Words>1315</Words>
  <Application>Microsoft Macintosh PowerPoint</Application>
  <PresentationFormat>画面に合わせる (4:3)</PresentationFormat>
  <Paragraphs>471</Paragraphs>
  <Slides>24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提案手法</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189</cp:revision>
  <dcterms:created xsi:type="dcterms:W3CDTF">2019-11-08T05:00:29Z</dcterms:created>
  <dcterms:modified xsi:type="dcterms:W3CDTF">2020-02-11T01:28:06Z</dcterms:modified>
</cp:coreProperties>
</file>