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26"/>
  </p:notesMasterIdLst>
  <p:sldIdLst>
    <p:sldId id="256" r:id="rId2"/>
    <p:sldId id="257" r:id="rId3"/>
    <p:sldId id="258" r:id="rId4"/>
    <p:sldId id="260" r:id="rId5"/>
    <p:sldId id="259" r:id="rId6"/>
    <p:sldId id="263" r:id="rId7"/>
    <p:sldId id="261" r:id="rId8"/>
    <p:sldId id="268" r:id="rId9"/>
    <p:sldId id="270" r:id="rId10"/>
    <p:sldId id="380" r:id="rId11"/>
    <p:sldId id="348" r:id="rId12"/>
    <p:sldId id="366" r:id="rId13"/>
    <p:sldId id="364" r:id="rId14"/>
    <p:sldId id="267" r:id="rId15"/>
    <p:sldId id="269" r:id="rId16"/>
    <p:sldId id="371" r:id="rId17"/>
    <p:sldId id="367" r:id="rId18"/>
    <p:sldId id="368" r:id="rId19"/>
    <p:sldId id="369" r:id="rId20"/>
    <p:sldId id="373" r:id="rId21"/>
    <p:sldId id="374" r:id="rId22"/>
    <p:sldId id="378" r:id="rId23"/>
    <p:sldId id="379"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7"/>
    <p:restoredTop sz="94648"/>
  </p:normalViewPr>
  <p:slideViewPr>
    <p:cSldViewPr snapToGrid="0" snapToObjects="1">
      <p:cViewPr varScale="1">
        <p:scale>
          <a:sx n="121" d="100"/>
          <a:sy n="121" d="100"/>
        </p:scale>
        <p:origin x="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11</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19</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21</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2020/2/7</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2020/2/7</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2020/2/7</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736270" y="1151653"/>
            <a:ext cx="7671459" cy="1963916"/>
          </a:xfrm>
        </p:spPr>
        <p:txBody>
          <a:bodyPr>
            <a:noAutofit/>
          </a:bodyPr>
          <a:lstStyle/>
          <a:p>
            <a:r>
              <a:rPr lang="ja-JP" altLang="en-US" sz="3200"/>
              <a:t>時間枠及び乗車時間ペナルティ付き</a:t>
            </a:r>
            <a:br>
              <a:rPr lang="en-US" altLang="ja-JP" sz="3200" dirty="0"/>
            </a:br>
            <a:r>
              <a:rPr lang="ja-JP" altLang="en-US" sz="3200"/>
              <a:t>乗合タクシー問題に対する局所探索法</a:t>
            </a: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p:txBody>
          <a:bodyPr>
            <a:normAutofit fontScale="77500" lnSpcReduction="2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813127" y="2005407"/>
            <a:ext cx="7202456" cy="267301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ja-JP" altLang="en-US" sz="2200"/>
              <a:t>研究背景</a:t>
            </a:r>
            <a:endParaRPr lang="en-US" altLang="ja-JP" sz="2200" dirty="0"/>
          </a:p>
          <a:p>
            <a:r>
              <a:rPr lang="ja-JP" altLang="en-US" sz="2200"/>
              <a:t>乗合タクシー問題</a:t>
            </a:r>
            <a:endParaRPr lang="en-US" altLang="ja-JP" sz="2200" dirty="0"/>
          </a:p>
          <a:p>
            <a:r>
              <a:rPr lang="ja-JP" altLang="en-US" sz="2200"/>
              <a:t>問題定義</a:t>
            </a:r>
            <a:endParaRPr lang="en-US" altLang="ja-JP" sz="2200" dirty="0"/>
          </a:p>
          <a:p>
            <a:r>
              <a:rPr lang="ja-JP" altLang="en-US" sz="2200"/>
              <a:t>提案手法</a:t>
            </a:r>
            <a:endParaRPr lang="en-US" altLang="ja-JP" sz="2200" dirty="0"/>
          </a:p>
          <a:p>
            <a:r>
              <a:rPr lang="ja-JP" altLang="en-US" sz="2200"/>
              <a:t>計算実験の結果</a:t>
            </a:r>
            <a:endParaRPr lang="en-US" altLang="ja-JP" sz="2200" dirty="0"/>
          </a:p>
          <a:p>
            <a:r>
              <a:rPr lang="ja-JP" altLang="en-US" sz="2200"/>
              <a:t>まとめと今後の研究計画</a:t>
            </a:r>
            <a:endParaRPr lang="en-US" altLang="ja-JP" sz="2200" dirty="0"/>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en-US" altLang="ja-JP" dirty="0" err="1"/>
                  <a:t>Cordeau</a:t>
                </a:r>
                <a:r>
                  <a:rPr lang="ja-JP" altLang="en-US"/>
                  <a:t>ら</a:t>
                </a:r>
                <a:r>
                  <a:rPr lang="en-US" altLang="ja-JP" baseline="30000" dirty="0"/>
                  <a:t>[1]</a:t>
                </a:r>
                <a:r>
                  <a:rPr lang="ja-JP" altLang="en-US"/>
                  <a:t>の</a:t>
                </a:r>
                <a:r>
                  <a:rPr kumimoji="1" lang="ja-JP" altLang="en-US"/>
                  <a:t>先行研究との解の精度を比較した。</a:t>
                </a:r>
                <a:endParaRPr kumimoji="1"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645822" y="1654802"/>
            <a:ext cx="8046915" cy="4817250"/>
          </a:xfrm>
        </p:spPr>
        <p:txBody>
          <a:bodyPr>
            <a:normAutofit fontScale="62500" lnSpcReduction="20000"/>
          </a:bodyPr>
          <a:lstStyle/>
          <a:p>
            <a:r>
              <a:rPr lang="ja-JP" altLang="en-US" sz="3200"/>
              <a:t>実社会のサービスで車両数を減らすことは、コストの削減に大きくつながる。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いくつかのインスタンスでは車両を減らすことでルートが改善した。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lang="en-US" altLang="ja-JP" dirty="0"/>
          </a:p>
          <a:p>
            <a:r>
              <a:rPr kumimoji="1" lang="ja-JP" altLang="en-US"/>
              <a:t>計算時間を減らす方法の提案</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42B914-E469-B044-B40D-9CD9E61CB9CC}"/>
              </a:ext>
            </a:extLst>
          </p:cNvPr>
          <p:cNvSpPr>
            <a:spLocks noGrp="1"/>
          </p:cNvSpPr>
          <p:nvPr>
            <p:ph type="title"/>
          </p:nvPr>
        </p:nvSpPr>
        <p:spPr/>
        <p:txBody>
          <a:bodyPr/>
          <a:lstStyle/>
          <a:p>
            <a:r>
              <a:rPr kumimoji="1" lang="ja-JP" altLang="en-US"/>
              <a:t>研究背景</a:t>
            </a:r>
          </a:p>
        </p:txBody>
      </p:sp>
      <p:sp>
        <p:nvSpPr>
          <p:cNvPr id="3" name="コンテンツ プレースホルダー 2">
            <a:extLst>
              <a:ext uri="{FF2B5EF4-FFF2-40B4-BE49-F238E27FC236}">
                <a16:creationId xmlns:a16="http://schemas.microsoft.com/office/drawing/2014/main" id="{AE331D98-A15E-414E-A78F-90DC41BE37B7}"/>
              </a:ext>
            </a:extLst>
          </p:cNvPr>
          <p:cNvSpPr>
            <a:spLocks noGrp="1"/>
          </p:cNvSpPr>
          <p:nvPr>
            <p:ph idx="1"/>
          </p:nvPr>
        </p:nvSpPr>
        <p:spPr>
          <a:xfrm>
            <a:off x="1128684" y="1326325"/>
            <a:ext cx="7302798" cy="4492584"/>
          </a:xfrm>
        </p:spPr>
        <p:txBody>
          <a:bodyPr>
            <a:normAutofit/>
          </a:bodyPr>
          <a:lstStyle/>
          <a:p>
            <a:pPr marL="0" indent="0">
              <a:buNone/>
            </a:pPr>
            <a:endParaRPr kumimoji="1" lang="en-US" altLang="ja-JP" dirty="0"/>
          </a:p>
          <a:p>
            <a:pPr marL="0" indent="0">
              <a:buNone/>
            </a:pPr>
            <a:endParaRPr lang="en-US" altLang="ja-JP" dirty="0"/>
          </a:p>
          <a:p>
            <a:r>
              <a:rPr lang="ja-JP" altLang="en-US"/>
              <a:t>利用者が場所や時間を指定する</a:t>
            </a:r>
            <a:endParaRPr lang="en-US" altLang="ja-JP" dirty="0"/>
          </a:p>
          <a:p>
            <a:r>
              <a:rPr lang="ja-JP" altLang="en-US"/>
              <a:t>複数の利用者が相乗りする</a:t>
            </a:r>
            <a:endParaRPr lang="en-US" altLang="ja-JP" dirty="0"/>
          </a:p>
          <a:p>
            <a:endParaRPr lang="en-US" altLang="ja-JP" dirty="0"/>
          </a:p>
          <a:p>
            <a:pPr marL="0" indent="0">
              <a:buNone/>
            </a:pPr>
            <a:r>
              <a:rPr lang="ja-JP" altLang="en-US"/>
              <a:t>近年、これらの特徴を持つ乗合タクシーやヘルスケアサービスの送迎などの需要が増加</a:t>
            </a:r>
            <a:endParaRPr lang="en-US" altLang="ja-JP" dirty="0"/>
          </a:p>
          <a:p>
            <a:pPr marL="0" indent="0">
              <a:buNone/>
            </a:pPr>
            <a:r>
              <a:rPr lang="ja-JP" altLang="en-US"/>
              <a:t>→</a:t>
            </a:r>
            <a:r>
              <a:rPr lang="en-US" altLang="ja-JP" dirty="0"/>
              <a:t> </a:t>
            </a:r>
            <a:r>
              <a:rPr lang="ja-JP" altLang="en-US"/>
              <a:t>これらのサービスにおいて最適なルートを求めることで、効率的にサービスを提供できる</a:t>
            </a:r>
            <a:endParaRPr lang="en-US" altLang="ja-JP" dirty="0"/>
          </a:p>
          <a:p>
            <a:pPr marL="0" indent="0">
              <a:buNone/>
            </a:pPr>
            <a:endParaRPr kumimoji="1" lang="en-US" altLang="ja-JP" sz="2200"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CE5D5E86-0673-AA45-ACD8-B10F5A666E25}"/>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pic>
        <p:nvPicPr>
          <p:cNvPr id="8" name="図 7">
            <a:extLst>
              <a:ext uri="{FF2B5EF4-FFF2-40B4-BE49-F238E27FC236}">
                <a16:creationId xmlns:a16="http://schemas.microsoft.com/office/drawing/2014/main" id="{1CC8A018-E318-3C41-B8D2-EB111B9FC5FC}"/>
              </a:ext>
            </a:extLst>
          </p:cNvPr>
          <p:cNvPicPr>
            <a:picLocks noChangeAspect="1"/>
          </p:cNvPicPr>
          <p:nvPr/>
        </p:nvPicPr>
        <p:blipFill>
          <a:blip r:embed="rId2"/>
          <a:stretch>
            <a:fillRect/>
          </a:stretch>
        </p:blipFill>
        <p:spPr>
          <a:xfrm>
            <a:off x="5306552" y="1861797"/>
            <a:ext cx="2123029" cy="1889496"/>
          </a:xfrm>
          <a:prstGeom prst="rect">
            <a:avLst/>
          </a:prstGeom>
        </p:spPr>
      </p:pic>
      <p:sp>
        <p:nvSpPr>
          <p:cNvPr id="10" name="円形吹き出し 9">
            <a:extLst>
              <a:ext uri="{FF2B5EF4-FFF2-40B4-BE49-F238E27FC236}">
                <a16:creationId xmlns:a16="http://schemas.microsoft.com/office/drawing/2014/main" id="{3F3B59CC-E16A-C84F-B489-FB7C19819785}"/>
              </a:ext>
            </a:extLst>
          </p:cNvPr>
          <p:cNvSpPr/>
          <p:nvPr/>
        </p:nvSpPr>
        <p:spPr>
          <a:xfrm>
            <a:off x="6674069" y="1030014"/>
            <a:ext cx="2203207"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形吹き出し 13">
            <a:extLst>
              <a:ext uri="{FF2B5EF4-FFF2-40B4-BE49-F238E27FC236}">
                <a16:creationId xmlns:a16="http://schemas.microsoft.com/office/drawing/2014/main" id="{68DE013F-5A89-BD45-9FD6-523A5098EC86}"/>
              </a:ext>
            </a:extLst>
          </p:cNvPr>
          <p:cNvSpPr/>
          <p:nvPr/>
        </p:nvSpPr>
        <p:spPr>
          <a:xfrm flipH="1">
            <a:off x="3668110" y="1030014"/>
            <a:ext cx="2338409"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37BB3F92-7504-404E-8946-9A4C4AFD49C1}"/>
              </a:ext>
            </a:extLst>
          </p:cNvPr>
          <p:cNvSpPr txBox="1"/>
          <p:nvPr/>
        </p:nvSpPr>
        <p:spPr>
          <a:xfrm>
            <a:off x="3825092" y="1353606"/>
            <a:ext cx="2181427" cy="584775"/>
          </a:xfrm>
          <a:prstGeom prst="rect">
            <a:avLst/>
          </a:prstGeom>
          <a:noFill/>
        </p:spPr>
        <p:txBody>
          <a:bodyPr wrap="square" rtlCol="0">
            <a:spAutoFit/>
          </a:bodyPr>
          <a:lstStyle/>
          <a:p>
            <a:r>
              <a:rPr kumimoji="1" lang="en-US" altLang="ja-JP" sz="1600" dirty="0"/>
              <a:t>1</a:t>
            </a:r>
            <a:r>
              <a:rPr kumimoji="1" lang="ja-JP" altLang="en-US" sz="1600"/>
              <a:t>時に家から会社まで</a:t>
            </a:r>
            <a:endParaRPr kumimoji="1" lang="en-US" altLang="ja-JP" sz="1600" dirty="0"/>
          </a:p>
          <a:p>
            <a:r>
              <a:rPr lang="ja-JP" altLang="en-US" sz="1600"/>
              <a:t>送迎してほしい</a:t>
            </a:r>
            <a:endParaRPr kumimoji="1" lang="ja-JP" altLang="en-US" sz="1600"/>
          </a:p>
        </p:txBody>
      </p:sp>
      <p:sp>
        <p:nvSpPr>
          <p:cNvPr id="16" name="テキスト ボックス 15">
            <a:extLst>
              <a:ext uri="{FF2B5EF4-FFF2-40B4-BE49-F238E27FC236}">
                <a16:creationId xmlns:a16="http://schemas.microsoft.com/office/drawing/2014/main" id="{D09D6A54-9380-FB40-A8B8-9D62004BDCAD}"/>
              </a:ext>
            </a:extLst>
          </p:cNvPr>
          <p:cNvSpPr txBox="1"/>
          <p:nvPr/>
        </p:nvSpPr>
        <p:spPr>
          <a:xfrm>
            <a:off x="6746373" y="1301674"/>
            <a:ext cx="2058597" cy="584775"/>
          </a:xfrm>
          <a:prstGeom prst="rect">
            <a:avLst/>
          </a:prstGeom>
          <a:noFill/>
        </p:spPr>
        <p:txBody>
          <a:bodyPr wrap="square" rtlCol="0">
            <a:spAutoFit/>
          </a:bodyPr>
          <a:lstStyle/>
          <a:p>
            <a:r>
              <a:rPr lang="en-US" altLang="ja-JP" sz="1600" dirty="0"/>
              <a:t>1</a:t>
            </a:r>
            <a:r>
              <a:rPr lang="ja-JP" altLang="en-US" sz="1600"/>
              <a:t>時半に大学から駅まで送迎してほしい</a:t>
            </a:r>
            <a:endParaRPr kumimoji="1" lang="ja-JP" altLang="en-US" sz="1600"/>
          </a:p>
        </p:txBody>
      </p:sp>
    </p:spTree>
    <p:extLst>
      <p:ext uri="{BB962C8B-B14F-4D97-AF65-F5344CB8AC3E}">
        <p14:creationId xmlns:p14="http://schemas.microsoft.com/office/powerpoint/2010/main" val="335025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t>p</a:t>
            </a:r>
            <a:r>
              <a:rPr kumimoji="1" lang="en-US" altLang="ja-JP" dirty="0"/>
              <a:t>ickup and delivery problem (PDP)</a:t>
            </a:r>
            <a:endParaRPr kumimoji="1" lang="ja-JP" altLang="en-US"/>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752773"/>
            <a:ext cx="8168637" cy="4564900"/>
          </a:xfrm>
        </p:spPr>
        <p:txBody>
          <a:bodyPr>
            <a:normAutofit fontScale="55000" lnSpcReduction="20000"/>
          </a:bodyPr>
          <a:lstStyle/>
          <a:p>
            <a:pPr marL="0" indent="0">
              <a:buNone/>
            </a:pPr>
            <a:r>
              <a:rPr lang="ja-JP" altLang="en-US" sz="4000"/>
              <a:t>入力</a:t>
            </a:r>
            <a:r>
              <a:rPr lang="en-US" altLang="ja-JP" sz="4000" dirty="0"/>
              <a:t>: </a:t>
            </a:r>
            <a:r>
              <a:rPr lang="ja-JP" altLang="en-US" sz="4000"/>
              <a:t>リクエスト</a:t>
            </a:r>
            <a:r>
              <a:rPr lang="en-US" altLang="ja-JP" sz="4000" dirty="0"/>
              <a:t>(</a:t>
            </a:r>
            <a:r>
              <a:rPr lang="ja-JP" altLang="en-US" sz="4000"/>
              <a:t>集荷、配達のペア</a:t>
            </a:r>
            <a:r>
              <a:rPr lang="en-US" altLang="ja-JP" sz="4000" dirty="0"/>
              <a:t>)</a:t>
            </a:r>
            <a:r>
              <a:rPr lang="ja-JP" altLang="en-US" sz="4000"/>
              <a:t>の集合、車両数、など</a:t>
            </a:r>
            <a:endParaRPr lang="en-US" altLang="ja-JP" sz="4000" dirty="0"/>
          </a:p>
          <a:p>
            <a:pPr marL="0" indent="0">
              <a:buNone/>
            </a:pPr>
            <a:endParaRPr lang="en-US" altLang="ja-JP" sz="4000" dirty="0"/>
          </a:p>
          <a:p>
            <a:pPr marL="0" indent="0">
              <a:buNone/>
            </a:pPr>
            <a:r>
              <a:rPr lang="ja-JP" altLang="en-US" sz="4000"/>
              <a:t>制約</a:t>
            </a:r>
            <a:endParaRPr lang="en-US" altLang="ja-JP" sz="4000" dirty="0"/>
          </a:p>
          <a:p>
            <a:r>
              <a:rPr lang="ja-JP" altLang="en-US" sz="3600"/>
              <a:t>リクエスト全てをこなす。</a:t>
            </a:r>
            <a:endParaRPr lang="en-US" altLang="ja-JP" sz="3600" dirty="0"/>
          </a:p>
          <a:p>
            <a:r>
              <a:rPr lang="ja-JP" altLang="en-US" sz="3600"/>
              <a:t>各車両はデポから出発し、デポに帰る。</a:t>
            </a:r>
            <a:endParaRPr lang="en-US" altLang="ja-JP" sz="3600" dirty="0"/>
          </a:p>
          <a:p>
            <a:r>
              <a:rPr lang="ja-JP" altLang="en-US" sz="3600"/>
              <a:t>リクエストのペアである出発点と到着点は、同じ車両が訪問する。</a:t>
            </a:r>
            <a:endParaRPr lang="en-US" altLang="ja-JP" sz="3600" dirty="0"/>
          </a:p>
          <a:p>
            <a:pPr marL="0" indent="0">
              <a:buNone/>
            </a:pPr>
            <a:r>
              <a:rPr lang="ja-JP" altLang="en-US" sz="3600"/>
              <a:t>目的</a:t>
            </a:r>
            <a:endParaRPr lang="en-US" altLang="ja-JP" sz="3600" dirty="0"/>
          </a:p>
          <a:p>
            <a:pPr marL="0" indent="0">
              <a:buNone/>
            </a:pPr>
            <a:r>
              <a:rPr lang="ja-JP" altLang="en-US" sz="3600"/>
              <a:t>これらの制約を満たし、総コストを最小化</a:t>
            </a:r>
            <a:endParaRPr lang="en-US" altLang="ja-JP" sz="3600" dirty="0"/>
          </a:p>
          <a:p>
            <a:pPr marL="0" indent="0">
              <a:buNone/>
            </a:pPr>
            <a:endParaRPr lang="en-US" altLang="ja-JP" sz="3300" dirty="0"/>
          </a:p>
          <a:p>
            <a:pPr marL="0" indent="0">
              <a:buNone/>
            </a:pPr>
            <a:r>
              <a:rPr lang="ja-JP" altLang="en-US" sz="3600"/>
              <a:t>その他の制約として、時間枠制約や車両の容量制約がよく扱われる。</a:t>
            </a:r>
            <a:endParaRPr lang="en-US" altLang="ja-JP" sz="3600"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fontScale="92500" lnSpcReduction="10000"/>
          </a:bodyPr>
          <a:lstStyle/>
          <a:p>
            <a:r>
              <a:rPr lang="ja-JP" altLang="en-US" sz="2200"/>
              <a:t>乗合タクシー問題</a:t>
            </a:r>
            <a:r>
              <a:rPr lang="en-US" altLang="ja-JP" sz="2200" dirty="0"/>
              <a:t>(dial-a-ride problem, DARP)</a:t>
            </a:r>
            <a:r>
              <a:rPr lang="ja-JP" altLang="en-US" sz="2200"/>
              <a:t>は、</a:t>
            </a:r>
            <a:r>
              <a:rPr lang="en-US" altLang="ja-JP" sz="2200" dirty="0"/>
              <a:t>PDP</a:t>
            </a:r>
            <a:r>
              <a:rPr lang="ja-JP" altLang="en-US" sz="2200"/>
              <a:t>を人の輸送に特化した問題</a:t>
            </a:r>
            <a:endParaRPr lang="en-US" altLang="ja-JP" sz="2200" dirty="0"/>
          </a:p>
          <a:p>
            <a:r>
              <a:rPr lang="ja-JP" altLang="en-US" sz="2200"/>
              <a:t>人を輸送するため、車両に乗っている時間が長すぎたりすると　　　　　　利用者の不満がたまる</a:t>
            </a:r>
            <a:endParaRPr lang="en-US" altLang="ja-JP" sz="2200" dirty="0"/>
          </a:p>
          <a:p>
            <a:pPr marL="0" indent="0">
              <a:buNone/>
            </a:pPr>
            <a:r>
              <a:rPr lang="en-US" altLang="ja-JP" sz="1800" dirty="0"/>
              <a:t>    </a:t>
            </a:r>
            <a:r>
              <a:rPr lang="ja-JP" altLang="en-US" sz="2200"/>
              <a:t>→</a:t>
            </a:r>
            <a:r>
              <a:rPr lang="en-US" altLang="ja-JP" sz="2200" dirty="0"/>
              <a:t> </a:t>
            </a:r>
            <a:r>
              <a:rPr lang="ja-JP" altLang="en-US" sz="2200"/>
              <a:t>利用者の不満度を考慮する必要がある</a:t>
            </a:r>
            <a:r>
              <a:rPr lang="ja-JP" altLang="en-US" sz="1800"/>
              <a:t>。</a:t>
            </a:r>
            <a:endParaRPr lang="en-US" altLang="ja-JP" sz="1800" dirty="0"/>
          </a:p>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を以下のような連続区分線形凸関数のペナルティ</a:t>
            </a:r>
            <a:r>
              <a:rPr kumimoji="1" lang="ja-JP" altLang="en-US" sz="2600"/>
              <a:t>関数で</a:t>
            </a:r>
            <a:r>
              <a:rPr lang="en-US" altLang="ja-JP" sz="2600" dirty="0"/>
              <a:t> </a:t>
            </a:r>
            <a:r>
              <a:rPr kumimoji="1" lang="ja-JP" altLang="en-US" sz="2600"/>
              <a:t>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3164</TotalTime>
  <Words>1404</Words>
  <Application>Microsoft Macintosh PowerPoint</Application>
  <PresentationFormat>画面に合わせる (4:3)</PresentationFormat>
  <Paragraphs>468</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游ゴシック</vt:lpstr>
      <vt:lpstr>游ゴシック Light</vt:lpstr>
      <vt:lpstr>Arial</vt:lpstr>
      <vt:lpstr>Cambria Math</vt:lpstr>
      <vt:lpstr>Century Gothic</vt:lpstr>
      <vt:lpstr>ギャラリー</vt:lpstr>
      <vt:lpstr>時間枠及び乗車時間ペナルティ付き 乗合タクシー問題に対する局所探索法</vt:lpstr>
      <vt:lpstr>目次</vt:lpstr>
      <vt:lpstr>研究背景</vt:lpstr>
      <vt:lpstr>pickup and delivery problem (PDP)</vt:lpstr>
      <vt:lpstr>乗合タクシー問題</vt:lpstr>
      <vt:lpstr>ソフトな時間枠と乗車時間制約</vt:lpstr>
      <vt:lpstr>問題定義</vt:lpstr>
      <vt:lpstr>目的関数</vt:lpstr>
      <vt:lpstr>提案手法</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183</cp:revision>
  <dcterms:created xsi:type="dcterms:W3CDTF">2019-11-08T05:00:29Z</dcterms:created>
  <dcterms:modified xsi:type="dcterms:W3CDTF">2020-02-07T06:05:02Z</dcterms:modified>
</cp:coreProperties>
</file>