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161" r:id="rId1"/>
  </p:sldMasterIdLst>
  <p:notesMasterIdLst>
    <p:notesMasterId r:id="rId28"/>
  </p:notesMasterIdLst>
  <p:sldIdLst>
    <p:sldId id="256" r:id="rId2"/>
    <p:sldId id="257" r:id="rId3"/>
    <p:sldId id="381" r:id="rId4"/>
    <p:sldId id="382" r:id="rId5"/>
    <p:sldId id="260" r:id="rId6"/>
    <p:sldId id="383" r:id="rId7"/>
    <p:sldId id="384" r:id="rId8"/>
    <p:sldId id="264" r:id="rId9"/>
    <p:sldId id="265" r:id="rId10"/>
    <p:sldId id="259" r:id="rId11"/>
    <p:sldId id="263" r:id="rId12"/>
    <p:sldId id="261" r:id="rId13"/>
    <p:sldId id="268" r:id="rId14"/>
    <p:sldId id="270" r:id="rId15"/>
    <p:sldId id="370" r:id="rId16"/>
    <p:sldId id="372" r:id="rId17"/>
    <p:sldId id="380" r:id="rId18"/>
    <p:sldId id="348" r:id="rId19"/>
    <p:sldId id="366" r:id="rId20"/>
    <p:sldId id="364" r:id="rId21"/>
    <p:sldId id="368" r:id="rId22"/>
    <p:sldId id="267" r:id="rId23"/>
    <p:sldId id="269" r:id="rId24"/>
    <p:sldId id="371" r:id="rId25"/>
    <p:sldId id="385" r:id="rId26"/>
    <p:sldId id="361" r:id="rId27"/>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16DA210-FB5B-4158-B5E0-FEB733F419BA}" styleName="スタイル (淡色)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淡色スタイル 3 - アクセント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DA37D80-6434-44D0-A028-1B22A696006F}" styleName="淡色スタイル 3 - アクセント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A107856-5554-42FB-B03E-39F5DBC370BA}" styleName="中間スタイル 4 - アクセント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中間スタイル 4 - アクセント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69CF1AB2-1976-4502-BF36-3FF5EA218861}" styleName="中間スタイル 4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460"/>
    <p:restoredTop sz="94681"/>
  </p:normalViewPr>
  <p:slideViewPr>
    <p:cSldViewPr snapToGrid="0" snapToObjects="1">
      <p:cViewPr varScale="1">
        <p:scale>
          <a:sx n="107" d="100"/>
          <a:sy n="107" d="100"/>
        </p:scale>
        <p:origin x="1824"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85D03E-571D-BA42-85BF-4D068DC12E29}" type="datetimeFigureOut">
              <a:rPr kumimoji="1" lang="ja-JP" altLang="en-US" smtClean="0"/>
              <a:t>2020/6/1</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32ECB9-90C9-174D-9D23-E8CCC93280F1}" type="slidenum">
              <a:rPr kumimoji="1" lang="ja-JP" altLang="en-US" smtClean="0"/>
              <a:t>‹#›</a:t>
            </a:fld>
            <a:endParaRPr kumimoji="1" lang="ja-JP" altLang="en-US"/>
          </a:p>
        </p:txBody>
      </p:sp>
    </p:spTree>
    <p:extLst>
      <p:ext uri="{BB962C8B-B14F-4D97-AF65-F5344CB8AC3E}">
        <p14:creationId xmlns:p14="http://schemas.microsoft.com/office/powerpoint/2010/main" val="2255009822"/>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1143000"/>
            <a:ext cx="4114800" cy="3086100"/>
          </a:xfrm>
        </p:spPr>
      </p:sp>
      <p:sp>
        <p:nvSpPr>
          <p:cNvPr id="3" name="ノート プレースホルダー 2"/>
          <p:cNvSpPr>
            <a:spLocks noGrp="1"/>
          </p:cNvSpPr>
          <p:nvPr>
            <p:ph type="body" idx="1"/>
          </p:nvPr>
        </p:nvSpPr>
        <p:spPr/>
        <p:txBody>
          <a:bodyPr/>
          <a:lstStyle/>
          <a:p>
            <a:r>
              <a:rPr kumimoji="1" lang="en-US" altLang="ja-JP" dirty="0"/>
              <a:t>print</a:t>
            </a:r>
            <a:endParaRPr kumimoji="1" lang="ja-JP" altLang="en-US" dirty="0"/>
          </a:p>
        </p:txBody>
      </p:sp>
      <p:sp>
        <p:nvSpPr>
          <p:cNvPr id="4" name="スライド番号プレースホルダー 3"/>
          <p:cNvSpPr>
            <a:spLocks noGrp="1"/>
          </p:cNvSpPr>
          <p:nvPr>
            <p:ph type="sldNum" sz="quarter" idx="5"/>
          </p:nvPr>
        </p:nvSpPr>
        <p:spPr/>
        <p:txBody>
          <a:bodyPr/>
          <a:lstStyle/>
          <a:p>
            <a:fld id="{BA7BC9EE-7218-487F-B7EF-509475BF8400}" type="slidenum">
              <a:rPr kumimoji="1" lang="ja-JP" altLang="en-US" smtClean="0"/>
              <a:t>18</a:t>
            </a:fld>
            <a:endParaRPr kumimoji="1" lang="ja-JP" altLang="en-US" dirty="0"/>
          </a:p>
        </p:txBody>
      </p:sp>
    </p:spTree>
    <p:extLst>
      <p:ext uri="{BB962C8B-B14F-4D97-AF65-F5344CB8AC3E}">
        <p14:creationId xmlns:p14="http://schemas.microsoft.com/office/powerpoint/2010/main" val="137686637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125459" y="959313"/>
            <a:ext cx="5760741" cy="2571891"/>
          </a:xfrm>
        </p:spPr>
        <p:txBody>
          <a:bodyPr bIns="0" anchor="b">
            <a:normAutofit/>
          </a:bodyPr>
          <a:lstStyle>
            <a:lvl1pPr algn="l">
              <a:defRPr sz="5400"/>
            </a:lvl1pPr>
          </a:lstStyle>
          <a:p>
            <a:r>
              <a:rPr lang="ja-JP" altLang="en-US"/>
              <a:t>マスター タイトルの書式設定</a:t>
            </a:r>
            <a:endParaRPr lang="en-US" dirty="0"/>
          </a:p>
        </p:txBody>
      </p:sp>
      <p:sp>
        <p:nvSpPr>
          <p:cNvPr id="3" name="Subtitle 2"/>
          <p:cNvSpPr>
            <a:spLocks noGrp="1"/>
          </p:cNvSpPr>
          <p:nvPr>
            <p:ph type="subTitle" idx="1"/>
          </p:nvPr>
        </p:nvSpPr>
        <p:spPr>
          <a:xfrm>
            <a:off x="1125459" y="3531205"/>
            <a:ext cx="5760741" cy="977621"/>
          </a:xfrm>
        </p:spPr>
        <p:txBody>
          <a:bodyPr tIns="91440" bIns="91440">
            <a:normAutofit/>
          </a:bodyPr>
          <a:lstStyle>
            <a:lvl1pPr marL="0" indent="0" algn="l">
              <a:buNone/>
              <a:defRPr sz="1600" b="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4022EDAD-B217-3946-A79C-481C6FEC392F}" type="datetime1">
              <a:rPr kumimoji="1" lang="ja-JP" altLang="en-US" smtClean="0"/>
              <a:t>2020/6/1</a:t>
            </a:fld>
            <a:endParaRPr kumimoji="1" lang="ja-JP" altLang="en-US"/>
          </a:p>
        </p:txBody>
      </p:sp>
      <p:sp>
        <p:nvSpPr>
          <p:cNvPr id="5" name="Footer Placeholder 4"/>
          <p:cNvSpPr>
            <a:spLocks noGrp="1"/>
          </p:cNvSpPr>
          <p:nvPr>
            <p:ph type="ftr" sz="quarter" idx="11"/>
          </p:nvPr>
        </p:nvSpPr>
        <p:spPr>
          <a:xfrm>
            <a:off x="1125459" y="329308"/>
            <a:ext cx="3392144" cy="309201"/>
          </a:xfrm>
        </p:spPr>
        <p:txBody>
          <a:bodyPr/>
          <a:lstStyle/>
          <a:p>
            <a:endParaRPr kumimoji="1" lang="ja-JP" altLang="en-US"/>
          </a:p>
        </p:txBody>
      </p:sp>
      <p:sp>
        <p:nvSpPr>
          <p:cNvPr id="6" name="Slide Number Placeholder 5"/>
          <p:cNvSpPr>
            <a:spLocks noGrp="1"/>
          </p:cNvSpPr>
          <p:nvPr>
            <p:ph type="sldNum" sz="quarter" idx="12"/>
          </p:nvPr>
        </p:nvSpPr>
        <p:spPr>
          <a:xfrm>
            <a:off x="6886200" y="131730"/>
            <a:ext cx="802005" cy="503578"/>
          </a:xfrm>
        </p:spPr>
        <p:txBody>
          <a:bodyPr/>
          <a:lstStyle/>
          <a:p>
            <a:fld id="{84E0C278-47E8-3649-A055-2003DC36C60A}" type="slidenum">
              <a:rPr kumimoji="1" lang="ja-JP" altLang="en-US" smtClean="0"/>
              <a:t>‹#›</a:t>
            </a:fld>
            <a:endParaRPr kumimoji="1" lang="ja-JP" altLang="en-US"/>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r="42454" b="36435"/>
          <a:stretch/>
        </p:blipFill>
        <p:spPr>
          <a:xfrm>
            <a:off x="1125460" y="643464"/>
            <a:ext cx="6574536" cy="155448"/>
          </a:xfrm>
          <a:prstGeom prst="rect">
            <a:avLst/>
          </a:prstGeom>
          <a:noFill/>
          <a:ln>
            <a:noFill/>
          </a:ln>
        </p:spPr>
      </p:pic>
    </p:spTree>
    <p:extLst>
      <p:ext uri="{BB962C8B-B14F-4D97-AF65-F5344CB8AC3E}">
        <p14:creationId xmlns:p14="http://schemas.microsoft.com/office/powerpoint/2010/main" val="1284059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8F2CA839-3EA4-F84E-9DD3-1549C09B4DFF}" type="datetime1">
              <a:rPr kumimoji="1" lang="ja-JP" altLang="en-US" smtClean="0"/>
              <a:t>2020/6/1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4E0C278-47E8-3649-A055-2003DC36C60A}" type="slidenum">
              <a:rPr kumimoji="1" lang="ja-JP" altLang="en-US" smtClean="0"/>
              <a:t>‹#›</a:t>
            </a:fld>
            <a:endParaRPr kumimoji="1" lang="ja-JP" altLang="en-US"/>
          </a:p>
        </p:txBody>
      </p:sp>
      <p:pic>
        <p:nvPicPr>
          <p:cNvPr id="15" name="Picture 14"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r="42454" b="36435"/>
          <a:stretch/>
        </p:blipFill>
        <p:spPr>
          <a:xfrm>
            <a:off x="1125460" y="643464"/>
            <a:ext cx="6574536" cy="155448"/>
          </a:xfrm>
          <a:prstGeom prst="rect">
            <a:avLst/>
          </a:prstGeom>
          <a:noFill/>
          <a:ln>
            <a:noFill/>
          </a:ln>
        </p:spPr>
      </p:pic>
    </p:spTree>
    <p:extLst>
      <p:ext uri="{BB962C8B-B14F-4D97-AF65-F5344CB8AC3E}">
        <p14:creationId xmlns:p14="http://schemas.microsoft.com/office/powerpoint/2010/main" val="5366947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86447" y="796298"/>
            <a:ext cx="1103027" cy="4662565"/>
          </a:xfrm>
        </p:spPr>
        <p:txBody>
          <a:bodyPr vert="eaVert"/>
          <a:lstStyle>
            <a:lvl1pPr algn="l">
              <a:defRPr/>
            </a:lvl1p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1111910" y="796298"/>
            <a:ext cx="5301095" cy="4662565"/>
          </a:xfrm>
        </p:spPr>
        <p:txBody>
          <a:bodyPr vert="eaVert"/>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0903EBEF-087E-1C4B-A394-4BF982076E9B}" type="datetime1">
              <a:rPr kumimoji="1" lang="ja-JP" altLang="en-US" smtClean="0"/>
              <a:t>2020/6/1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4E0C278-47E8-3649-A055-2003DC36C60A}" type="slidenum">
              <a:rPr kumimoji="1" lang="ja-JP" altLang="en-US" smtClean="0"/>
              <a:t>‹#›</a:t>
            </a:fld>
            <a:endParaRPr kumimoji="1" lang="ja-JP" altLang="en-US"/>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r="59215" b="36435"/>
          <a:stretch/>
        </p:blipFill>
        <p:spPr>
          <a:xfrm rot="5400000">
            <a:off x="5605390" y="3050294"/>
            <a:ext cx="4663440" cy="155448"/>
          </a:xfrm>
          <a:prstGeom prst="rect">
            <a:avLst/>
          </a:prstGeom>
          <a:noFill/>
          <a:ln>
            <a:noFill/>
          </a:ln>
        </p:spPr>
      </p:pic>
    </p:spTree>
    <p:extLst>
      <p:ext uri="{BB962C8B-B14F-4D97-AF65-F5344CB8AC3E}">
        <p14:creationId xmlns:p14="http://schemas.microsoft.com/office/powerpoint/2010/main" val="25333234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nchor="t"/>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3CC3E3BD-DD2F-0F4C-9F7B-BD2CFE73C08E}" type="datetime1">
              <a:rPr kumimoji="1" lang="ja-JP" altLang="en-US" smtClean="0"/>
              <a:t>2020/6/1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4E0C278-47E8-3649-A055-2003DC36C60A}" type="slidenum">
              <a:rPr kumimoji="1" lang="ja-JP" altLang="en-US" smtClean="0"/>
              <a:t>‹#›</a:t>
            </a:fld>
            <a:endParaRPr kumimoji="1" lang="ja-JP" altLang="en-US"/>
          </a:p>
        </p:txBody>
      </p:sp>
      <p:pic>
        <p:nvPicPr>
          <p:cNvPr id="15" name="Picture 14"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r="42454" b="36435"/>
          <a:stretch/>
        </p:blipFill>
        <p:spPr>
          <a:xfrm>
            <a:off x="1125460" y="643464"/>
            <a:ext cx="6574536" cy="155448"/>
          </a:xfrm>
          <a:prstGeom prst="rect">
            <a:avLst/>
          </a:prstGeom>
          <a:noFill/>
          <a:ln>
            <a:noFill/>
          </a:ln>
        </p:spPr>
      </p:pic>
    </p:spTree>
    <p:extLst>
      <p:ext uri="{BB962C8B-B14F-4D97-AF65-F5344CB8AC3E}">
        <p14:creationId xmlns:p14="http://schemas.microsoft.com/office/powerpoint/2010/main" val="9478474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1125459" y="1756130"/>
            <a:ext cx="5764142" cy="2050066"/>
          </a:xfrm>
        </p:spPr>
        <p:txBody>
          <a:bodyPr anchor="b">
            <a:normAutofit/>
          </a:bodyPr>
          <a:lstStyle>
            <a:lvl1pPr algn="l">
              <a:defRPr sz="32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125460" y="3806196"/>
            <a:ext cx="5764142" cy="1012929"/>
          </a:xfrm>
        </p:spPr>
        <p:txBody>
          <a:bodyPr tIns="91440">
            <a:normAutofit/>
          </a:bodyPr>
          <a:lstStyle>
            <a:lvl1pPr marL="0" indent="0" algn="l">
              <a:buNone/>
              <a:defRPr sz="20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C115CAE8-F975-9249-9A1B-F50E55793BF8}" type="datetime1">
              <a:rPr kumimoji="1" lang="ja-JP" altLang="en-US" smtClean="0"/>
              <a:t>2020/6/1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4E0C278-47E8-3649-A055-2003DC36C60A}" type="slidenum">
              <a:rPr kumimoji="1" lang="ja-JP" altLang="en-US" smtClean="0"/>
              <a:t>‹#›</a:t>
            </a:fld>
            <a:endParaRPr kumimoji="1" lang="ja-JP" altLang="en-US"/>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r="42454" b="36435"/>
          <a:stretch/>
        </p:blipFill>
        <p:spPr>
          <a:xfrm>
            <a:off x="1125460" y="643464"/>
            <a:ext cx="6574536" cy="155448"/>
          </a:xfrm>
          <a:prstGeom prst="rect">
            <a:avLst/>
          </a:prstGeom>
          <a:noFill/>
          <a:ln>
            <a:noFill/>
          </a:ln>
        </p:spPr>
      </p:pic>
    </p:spTree>
    <p:extLst>
      <p:ext uri="{BB962C8B-B14F-4D97-AF65-F5344CB8AC3E}">
        <p14:creationId xmlns:p14="http://schemas.microsoft.com/office/powerpoint/2010/main" val="40893622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1125459" y="959314"/>
            <a:ext cx="6564015" cy="1044117"/>
          </a:xfrm>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1125459" y="2172548"/>
            <a:ext cx="3125871" cy="3278948"/>
          </a:xfrm>
        </p:spPr>
        <p:txBody>
          <a:body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Content Placeholder 3"/>
          <p:cNvSpPr>
            <a:spLocks noGrp="1"/>
          </p:cNvSpPr>
          <p:nvPr>
            <p:ph sz="half" idx="2"/>
          </p:nvPr>
        </p:nvSpPr>
        <p:spPr>
          <a:xfrm>
            <a:off x="4563822" y="2172548"/>
            <a:ext cx="3125652" cy="3278947"/>
          </a:xfrm>
        </p:spPr>
        <p:txBody>
          <a:body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4B86C5E8-D6C8-5540-A4FD-D0987B8EBD10}" type="datetime1">
              <a:rPr kumimoji="1" lang="ja-JP" altLang="en-US" smtClean="0"/>
              <a:t>2020/6/1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84E0C278-47E8-3649-A055-2003DC36C60A}" type="slidenum">
              <a:rPr kumimoji="1" lang="ja-JP" altLang="en-US" smtClean="0"/>
              <a:t>‹#›</a:t>
            </a:fld>
            <a:endParaRPr kumimoji="1" lang="ja-JP" altLang="en-US"/>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r="42454" b="36435"/>
          <a:stretch/>
        </p:blipFill>
        <p:spPr>
          <a:xfrm>
            <a:off x="1125460" y="643464"/>
            <a:ext cx="6574536" cy="155448"/>
          </a:xfrm>
          <a:prstGeom prst="rect">
            <a:avLst/>
          </a:prstGeom>
          <a:noFill/>
          <a:ln>
            <a:noFill/>
          </a:ln>
        </p:spPr>
      </p:pic>
    </p:spTree>
    <p:extLst>
      <p:ext uri="{BB962C8B-B14F-4D97-AF65-F5344CB8AC3E}">
        <p14:creationId xmlns:p14="http://schemas.microsoft.com/office/powerpoint/2010/main" val="15985541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1128652" y="959903"/>
            <a:ext cx="6571344" cy="1044600"/>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1118131" y="2169094"/>
            <a:ext cx="3125766" cy="801943"/>
          </a:xfrm>
        </p:spPr>
        <p:txBody>
          <a:bodyPr anchor="b">
            <a:normAutofit/>
          </a:bodyPr>
          <a:lstStyle>
            <a:lvl1pPr marL="0" indent="0">
              <a:lnSpc>
                <a:spcPct val="100000"/>
              </a:lnSpc>
              <a:buNone/>
              <a:defRPr sz="2200" b="0" cap="none"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Content Placeholder 3"/>
          <p:cNvSpPr>
            <a:spLocks noGrp="1"/>
          </p:cNvSpPr>
          <p:nvPr>
            <p:ph sz="half" idx="2"/>
          </p:nvPr>
        </p:nvSpPr>
        <p:spPr>
          <a:xfrm>
            <a:off x="1118131" y="2973815"/>
            <a:ext cx="3125766" cy="2491662"/>
          </a:xfrm>
        </p:spPr>
        <p:txBody>
          <a:body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563822" y="2172548"/>
            <a:ext cx="3125652" cy="802237"/>
          </a:xfrm>
        </p:spPr>
        <p:txBody>
          <a:bodyPr anchor="b">
            <a:normAutofit/>
          </a:bodyPr>
          <a:lstStyle>
            <a:lvl1pPr marL="0" indent="0">
              <a:lnSpc>
                <a:spcPct val="100000"/>
              </a:lnSpc>
              <a:buNone/>
              <a:defRPr sz="2200" b="0" cap="none"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6" name="Content Placeholder 5"/>
          <p:cNvSpPr>
            <a:spLocks noGrp="1"/>
          </p:cNvSpPr>
          <p:nvPr>
            <p:ph sz="quarter" idx="4"/>
          </p:nvPr>
        </p:nvSpPr>
        <p:spPr>
          <a:xfrm>
            <a:off x="4563822" y="2971035"/>
            <a:ext cx="3125652" cy="2484985"/>
          </a:xfrm>
        </p:spPr>
        <p:txBody>
          <a:body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6FA0929B-742B-B141-B071-CCB3728A9B97}" type="datetime1">
              <a:rPr kumimoji="1" lang="ja-JP" altLang="en-US" smtClean="0"/>
              <a:t>2020/6/1</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84E0C278-47E8-3649-A055-2003DC36C60A}" type="slidenum">
              <a:rPr kumimoji="1" lang="ja-JP" altLang="en-US" smtClean="0"/>
              <a:t>‹#›</a:t>
            </a:fld>
            <a:endParaRPr kumimoji="1" lang="ja-JP" altLang="en-US"/>
          </a:p>
        </p:txBody>
      </p:sp>
      <p:pic>
        <p:nvPicPr>
          <p:cNvPr id="18" name="Picture 17"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r="42454" b="36435"/>
          <a:stretch/>
        </p:blipFill>
        <p:spPr>
          <a:xfrm>
            <a:off x="1125460" y="643464"/>
            <a:ext cx="6574536" cy="155448"/>
          </a:xfrm>
          <a:prstGeom prst="rect">
            <a:avLst/>
          </a:prstGeom>
          <a:noFill/>
          <a:ln>
            <a:noFill/>
          </a:ln>
        </p:spPr>
      </p:pic>
    </p:spTree>
    <p:extLst>
      <p:ext uri="{BB962C8B-B14F-4D97-AF65-F5344CB8AC3E}">
        <p14:creationId xmlns:p14="http://schemas.microsoft.com/office/powerpoint/2010/main" val="30104825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6E24F31F-B5AD-3641-8587-346597BEC0BE}" type="datetime1">
              <a:rPr kumimoji="1" lang="ja-JP" altLang="en-US" smtClean="0"/>
              <a:t>2020/6/1</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84E0C278-47E8-3649-A055-2003DC36C60A}" type="slidenum">
              <a:rPr kumimoji="1" lang="ja-JP" altLang="en-US" smtClean="0"/>
              <a:t>‹#›</a:t>
            </a:fld>
            <a:endParaRPr kumimoji="1" lang="ja-JP" altLang="en-US"/>
          </a:p>
        </p:txBody>
      </p:sp>
      <p:pic>
        <p:nvPicPr>
          <p:cNvPr id="14" name="Picture 13"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r="42454" b="36435"/>
          <a:stretch/>
        </p:blipFill>
        <p:spPr>
          <a:xfrm>
            <a:off x="1125460" y="643464"/>
            <a:ext cx="6574536" cy="155448"/>
          </a:xfrm>
          <a:prstGeom prst="rect">
            <a:avLst/>
          </a:prstGeom>
          <a:noFill/>
          <a:ln>
            <a:noFill/>
          </a:ln>
        </p:spPr>
      </p:pic>
    </p:spTree>
    <p:extLst>
      <p:ext uri="{BB962C8B-B14F-4D97-AF65-F5344CB8AC3E}">
        <p14:creationId xmlns:p14="http://schemas.microsoft.com/office/powerpoint/2010/main" val="24212316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99A350-A1B1-1E45-BB25-3DF64E2FB64C}" type="datetime1">
              <a:rPr kumimoji="1" lang="ja-JP" altLang="en-US" smtClean="0"/>
              <a:t>2020/6/1</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84E0C278-47E8-3649-A055-2003DC36C60A}" type="slidenum">
              <a:rPr kumimoji="1" lang="ja-JP" altLang="en-US" smtClean="0"/>
              <a:t>‹#›</a:t>
            </a:fld>
            <a:endParaRPr kumimoji="1" lang="ja-JP" altLang="en-US"/>
          </a:p>
        </p:txBody>
      </p:sp>
    </p:spTree>
    <p:extLst>
      <p:ext uri="{BB962C8B-B14F-4D97-AF65-F5344CB8AC3E}">
        <p14:creationId xmlns:p14="http://schemas.microsoft.com/office/powerpoint/2010/main" val="6638979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1124041" y="959313"/>
            <a:ext cx="2425950" cy="2242051"/>
          </a:xfrm>
        </p:spPr>
        <p:txBody>
          <a:bodyPr anchor="b">
            <a:normAutofit/>
          </a:bodyPr>
          <a:lstStyle>
            <a:lvl1pPr algn="l">
              <a:defRPr sz="2400"/>
            </a:lvl1pPr>
          </a:lstStyle>
          <a:p>
            <a:r>
              <a:rPr lang="ja-JP" altLang="en-US"/>
              <a:t>マスター タイトルの書式設定</a:t>
            </a:r>
            <a:endParaRPr lang="en-US" dirty="0"/>
          </a:p>
        </p:txBody>
      </p:sp>
      <p:sp>
        <p:nvSpPr>
          <p:cNvPr id="3" name="Content Placeholder 2"/>
          <p:cNvSpPr>
            <a:spLocks noGrp="1"/>
          </p:cNvSpPr>
          <p:nvPr>
            <p:ph idx="1"/>
          </p:nvPr>
        </p:nvSpPr>
        <p:spPr>
          <a:xfrm>
            <a:off x="3859877" y="960890"/>
            <a:ext cx="3828178" cy="4496910"/>
          </a:xfrm>
        </p:spPr>
        <p:txBody>
          <a:bodyPr anchor="ct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1124041" y="3205492"/>
            <a:ext cx="2427369" cy="2248181"/>
          </a:xfrm>
        </p:spPr>
        <p:txBody>
          <a:bodyPr>
            <a:normAutofit/>
          </a:bodyPr>
          <a:lstStyle>
            <a:lvl1pPr marL="0" indent="0" algn="l">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B66F413D-3751-BA4F-95FD-B012FBB5AC38}" type="datetime1">
              <a:rPr kumimoji="1" lang="ja-JP" altLang="en-US" smtClean="0"/>
              <a:t>2020/6/1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84E0C278-47E8-3649-A055-2003DC36C60A}" type="slidenum">
              <a:rPr kumimoji="1" lang="ja-JP" altLang="en-US" smtClean="0"/>
              <a:t>‹#›</a:t>
            </a:fld>
            <a:endParaRPr kumimoji="1" lang="ja-JP" altLang="en-US"/>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r="42454" b="36435"/>
          <a:stretch/>
        </p:blipFill>
        <p:spPr>
          <a:xfrm>
            <a:off x="1125460" y="643464"/>
            <a:ext cx="6574536" cy="155448"/>
          </a:xfrm>
          <a:prstGeom prst="rect">
            <a:avLst/>
          </a:prstGeom>
          <a:noFill/>
          <a:ln>
            <a:noFill/>
          </a:ln>
        </p:spPr>
      </p:pic>
    </p:spTree>
    <p:extLst>
      <p:ext uri="{BB962C8B-B14F-4D97-AF65-F5344CB8AC3E}">
        <p14:creationId xmlns:p14="http://schemas.microsoft.com/office/powerpoint/2010/main" val="20076822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grpSp>
        <p:nvGrpSpPr>
          <p:cNvPr id="8" name="Group 7"/>
          <p:cNvGrpSpPr/>
          <p:nvPr/>
        </p:nvGrpSpPr>
        <p:grpSpPr>
          <a:xfrm>
            <a:off x="4996501" y="482171"/>
            <a:ext cx="3511387" cy="5149101"/>
            <a:chOff x="4996501" y="482171"/>
            <a:chExt cx="3511387" cy="5149101"/>
          </a:xfrm>
        </p:grpSpPr>
        <p:sp>
          <p:nvSpPr>
            <p:cNvPr id="14" name="Rectangle 13"/>
            <p:cNvSpPr/>
            <p:nvPr/>
          </p:nvSpPr>
          <p:spPr>
            <a:xfrm>
              <a:off x="4996501" y="482171"/>
              <a:ext cx="3511387" cy="5149101"/>
            </a:xfrm>
            <a:prstGeom prst="rect">
              <a:avLst/>
            </a:prstGeom>
            <a:gradFill>
              <a:gsLst>
                <a:gs pos="0">
                  <a:schemeClr val="tx1">
                    <a:lumMod val="85000"/>
                    <a:lumOff val="15000"/>
                  </a:schemeClr>
                </a:gs>
                <a:gs pos="100000">
                  <a:schemeClr val="tx1">
                    <a:lumMod val="95000"/>
                    <a:lumOff val="5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14300" prst="artDeco"/>
            </a:sp3d>
          </p:spPr>
          <p:style>
            <a:lnRef idx="1">
              <a:schemeClr val="accent1"/>
            </a:lnRef>
            <a:fillRef idx="3">
              <a:schemeClr val="accent1"/>
            </a:fillRef>
            <a:effectRef idx="2">
              <a:schemeClr val="accent1"/>
            </a:effectRef>
            <a:fontRef idx="minor">
              <a:schemeClr val="lt1"/>
            </a:fontRef>
          </p:style>
        </p:sp>
        <p:sp>
          <p:nvSpPr>
            <p:cNvPr id="15" name="Rectangle 14"/>
            <p:cNvSpPr/>
            <p:nvPr/>
          </p:nvSpPr>
          <p:spPr>
            <a:xfrm>
              <a:off x="5312152" y="812506"/>
              <a:ext cx="2883013" cy="4479361"/>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132077" y="1129512"/>
            <a:ext cx="3386166" cy="1918487"/>
          </a:xfrm>
        </p:spPr>
        <p:txBody>
          <a:bodyPr anchor="b">
            <a:normAutofit/>
          </a:bodyPr>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5640128" y="1122543"/>
            <a:ext cx="2234998" cy="3866327"/>
          </a:xfrm>
          <a:solidFill>
            <a:schemeClr val="bg1">
              <a:lumMod val="85000"/>
            </a:schemeClr>
          </a:solidFill>
          <a:ln w="9525" cap="sq">
            <a:noFill/>
            <a:miter lim="800000"/>
          </a:ln>
          <a:effectLst/>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1131420" y="3057166"/>
            <a:ext cx="3390817" cy="2092568"/>
          </a:xfrm>
        </p:spPr>
        <p:txBody>
          <a:bodyPr>
            <a:normAutofit/>
          </a:bodyPr>
          <a:lstStyle>
            <a:lvl1pPr marL="0" indent="0" algn="l">
              <a:buNone/>
              <a:defRPr sz="18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5" name="Date Placeholder 4"/>
          <p:cNvSpPr>
            <a:spLocks noGrp="1"/>
          </p:cNvSpPr>
          <p:nvPr>
            <p:ph type="dt" sz="half" idx="10"/>
          </p:nvPr>
        </p:nvSpPr>
        <p:spPr>
          <a:xfrm>
            <a:off x="1124592" y="5469857"/>
            <a:ext cx="3393977" cy="320123"/>
          </a:xfrm>
        </p:spPr>
        <p:txBody>
          <a:bodyPr/>
          <a:lstStyle>
            <a:lvl1pPr algn="l">
              <a:defRPr/>
            </a:lvl1pPr>
          </a:lstStyle>
          <a:p>
            <a:fld id="{3F034A29-2760-CE48-9EAD-37F6D8A2ED9E}" type="datetime1">
              <a:rPr kumimoji="1" lang="ja-JP" altLang="en-US" smtClean="0"/>
              <a:t>2020/6/1</a:t>
            </a:fld>
            <a:endParaRPr kumimoji="1" lang="ja-JP" altLang="en-US"/>
          </a:p>
        </p:txBody>
      </p:sp>
      <p:sp>
        <p:nvSpPr>
          <p:cNvPr id="6" name="Footer Placeholder 5"/>
          <p:cNvSpPr>
            <a:spLocks noGrp="1"/>
          </p:cNvSpPr>
          <p:nvPr>
            <p:ph type="ftr" sz="quarter" idx="11"/>
          </p:nvPr>
        </p:nvSpPr>
        <p:spPr>
          <a:xfrm>
            <a:off x="1125459" y="318641"/>
            <a:ext cx="2601032" cy="320931"/>
          </a:xfrm>
        </p:spPr>
        <p:txBody>
          <a:bodyPr/>
          <a:lstStyle/>
          <a:p>
            <a:endParaRPr lang="en-US" dirty="0"/>
          </a:p>
        </p:txBody>
      </p:sp>
      <p:sp>
        <p:nvSpPr>
          <p:cNvPr id="7" name="Slide Number Placeholder 6"/>
          <p:cNvSpPr>
            <a:spLocks noGrp="1"/>
          </p:cNvSpPr>
          <p:nvPr>
            <p:ph type="sldNum" sz="quarter" idx="12"/>
          </p:nvPr>
        </p:nvSpPr>
        <p:spPr>
          <a:xfrm>
            <a:off x="3726491" y="131730"/>
            <a:ext cx="795746" cy="503578"/>
          </a:xfrm>
        </p:spPr>
        <p:txBody>
          <a:bodyPr/>
          <a:lstStyle/>
          <a:p>
            <a:fld id="{84E0C278-47E8-3649-A055-2003DC36C60A}" type="slidenum">
              <a:rPr kumimoji="1" lang="ja-JP" altLang="en-US" smtClean="0"/>
              <a:t>‹#›</a:t>
            </a:fld>
            <a:endParaRPr kumimoji="1" lang="ja-JP" altLang="en-US"/>
          </a:p>
        </p:txBody>
      </p:sp>
      <p:pic>
        <p:nvPicPr>
          <p:cNvPr id="22" name="Picture 21"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r="70363" b="36435"/>
          <a:stretch/>
        </p:blipFill>
        <p:spPr>
          <a:xfrm>
            <a:off x="1125460" y="643464"/>
            <a:ext cx="3392424" cy="155448"/>
          </a:xfrm>
          <a:prstGeom prst="rect">
            <a:avLst/>
          </a:prstGeom>
          <a:noFill/>
          <a:ln>
            <a:noFill/>
          </a:ln>
        </p:spPr>
      </p:pic>
    </p:spTree>
    <p:extLst>
      <p:ext uri="{BB962C8B-B14F-4D97-AF65-F5344CB8AC3E}">
        <p14:creationId xmlns:p14="http://schemas.microsoft.com/office/powerpoint/2010/main" val="17952055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9" name="Picture 8"/>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a:xfrm>
            <a:off x="0" y="6119854"/>
            <a:ext cx="9144000" cy="742950"/>
          </a:xfrm>
          <a:prstGeom prst="rect">
            <a:avLst/>
          </a:prstGeom>
        </p:spPr>
      </p:pic>
      <p:sp>
        <p:nvSpPr>
          <p:cNvPr id="12" name="Rectangle 11"/>
          <p:cNvSpPr/>
          <p:nvPr/>
        </p:nvSpPr>
        <p:spPr>
          <a:xfrm>
            <a:off x="0" y="468769"/>
            <a:ext cx="9144000" cy="5647024"/>
          </a:xfrm>
          <a:prstGeom prst="rect">
            <a:avLst/>
          </a:prstGeom>
          <a:gradFill flip="none" rotWithShape="1">
            <a:gsLst>
              <a:gs pos="0">
                <a:schemeClr val="bg2">
                  <a:alpha val="0"/>
                  <a:lumMod val="100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3" name="Straight Connector 12"/>
          <p:cNvCxnSpPr/>
          <p:nvPr/>
        </p:nvCxnSpPr>
        <p:spPr>
          <a:xfrm>
            <a:off x="0" y="6121005"/>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128684" y="956172"/>
            <a:ext cx="6571343" cy="1049235"/>
          </a:xfrm>
          <a:prstGeom prst="rect">
            <a:avLst/>
          </a:prstGeom>
        </p:spPr>
        <p:txBody>
          <a:bodyPr vert="horz" lIns="91440" tIns="45720" rIns="91440" bIns="45720" rtlCol="0" anchor="t">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1128684" y="2167385"/>
            <a:ext cx="6571343" cy="3288635"/>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21309" y="330371"/>
            <a:ext cx="2368292" cy="304938"/>
          </a:xfrm>
          <a:prstGeom prst="rect">
            <a:avLst/>
          </a:prstGeom>
        </p:spPr>
        <p:txBody>
          <a:bodyPr vert="horz" lIns="91440" tIns="45720" rIns="91440" bIns="45720" rtlCol="0" anchor="ctr"/>
          <a:lstStyle>
            <a:lvl1pPr algn="r">
              <a:defRPr sz="1000">
                <a:solidFill>
                  <a:schemeClr val="tx1">
                    <a:tint val="75000"/>
                  </a:schemeClr>
                </a:solidFill>
              </a:defRPr>
            </a:lvl1pPr>
          </a:lstStyle>
          <a:p>
            <a:fld id="{4BD725EE-9545-E84A-BF76-93ECAC915F52}" type="datetime1">
              <a:rPr kumimoji="1" lang="ja-JP" altLang="en-US" smtClean="0"/>
              <a:t>2020/6/1</a:t>
            </a:fld>
            <a:endParaRPr kumimoji="1" lang="ja-JP" altLang="en-US"/>
          </a:p>
        </p:txBody>
      </p:sp>
      <p:sp>
        <p:nvSpPr>
          <p:cNvPr id="5" name="Footer Placeholder 4"/>
          <p:cNvSpPr>
            <a:spLocks noGrp="1"/>
          </p:cNvSpPr>
          <p:nvPr>
            <p:ph type="ftr" sz="quarter" idx="3"/>
          </p:nvPr>
        </p:nvSpPr>
        <p:spPr>
          <a:xfrm>
            <a:off x="1128684" y="329308"/>
            <a:ext cx="3388498"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893728" y="131730"/>
            <a:ext cx="795746" cy="503578"/>
          </a:xfrm>
          <a:prstGeom prst="rect">
            <a:avLst/>
          </a:prstGeom>
        </p:spPr>
        <p:txBody>
          <a:bodyPr vert="horz" lIns="91440" tIns="45720" rIns="91440" bIns="45720" rtlCol="0" anchor="t"/>
          <a:lstStyle>
            <a:lvl1pPr algn="r">
              <a:defRPr sz="2800">
                <a:solidFill>
                  <a:schemeClr val="accent1"/>
                </a:solidFill>
              </a:defRPr>
            </a:lvl1pPr>
          </a:lstStyle>
          <a:p>
            <a:fld id="{84E0C278-47E8-3649-A055-2003DC36C60A}" type="slidenum">
              <a:rPr kumimoji="1" lang="ja-JP" altLang="en-US" smtClean="0"/>
              <a:t>‹#›</a:t>
            </a:fld>
            <a:endParaRPr kumimoji="1" lang="ja-JP" altLang="en-US"/>
          </a:p>
        </p:txBody>
      </p:sp>
    </p:spTree>
    <p:extLst>
      <p:ext uri="{BB962C8B-B14F-4D97-AF65-F5344CB8AC3E}">
        <p14:creationId xmlns:p14="http://schemas.microsoft.com/office/powerpoint/2010/main" val="2008281796"/>
      </p:ext>
    </p:extLst>
  </p:cSld>
  <p:clrMap bg1="lt1" tx1="dk1" bg2="lt2" tx2="dk2" accent1="accent1" accent2="accent2" accent3="accent3" accent4="accent4" accent5="accent5" accent6="accent6" hlink="hlink" folHlink="folHlink"/>
  <p:sldLayoutIdLst>
    <p:sldLayoutId id="2147484162" r:id="rId1"/>
    <p:sldLayoutId id="2147484163" r:id="rId2"/>
    <p:sldLayoutId id="2147484164" r:id="rId3"/>
    <p:sldLayoutId id="2147484165" r:id="rId4"/>
    <p:sldLayoutId id="2147484166" r:id="rId5"/>
    <p:sldLayoutId id="2147484167" r:id="rId6"/>
    <p:sldLayoutId id="2147484168" r:id="rId7"/>
    <p:sldLayoutId id="2147484169" r:id="rId8"/>
    <p:sldLayoutId id="2147484170" r:id="rId9"/>
    <p:sldLayoutId id="2147484171" r:id="rId10"/>
    <p:sldLayoutId id="2147484172" r:id="rId11"/>
  </p:sldLayoutIdLst>
  <p:hf hdr="0" ftr="0" dt="0"/>
  <p:txStyles>
    <p:titleStyle>
      <a:lvl1pPr algn="l" defTabSz="685800" rtl="0" eaLnBrk="1" latinLnBrk="0" hangingPunct="1">
        <a:lnSpc>
          <a:spcPct val="90000"/>
        </a:lnSpc>
        <a:spcBef>
          <a:spcPct val="0"/>
        </a:spcBef>
        <a:buNone/>
        <a:defRPr kumimoji="1" sz="3200" b="0" i="0" kern="1200" cap="none">
          <a:solidFill>
            <a:schemeClr val="tx1"/>
          </a:solidFill>
          <a:effectLst/>
          <a:latin typeface="+mj-lt"/>
          <a:ea typeface="+mj-ea"/>
          <a:cs typeface="+mj-cs"/>
        </a:defRPr>
      </a:lvl1pPr>
    </p:titleStyle>
    <p:bodyStyle>
      <a:lvl1pPr marL="228600" indent="-228600" algn="l" defTabSz="685800" rtl="0" eaLnBrk="1" latinLnBrk="0" hangingPunct="1">
        <a:lnSpc>
          <a:spcPct val="120000"/>
        </a:lnSpc>
        <a:spcBef>
          <a:spcPts val="1000"/>
        </a:spcBef>
        <a:buClr>
          <a:schemeClr val="accent1"/>
        </a:buClr>
        <a:buSzPct val="100000"/>
        <a:buFont typeface="Arial" panose="020B0604020202020204" pitchFamily="34" charset="0"/>
        <a:buChar char="•"/>
        <a:defRPr kumimoji="1" sz="2000" kern="1200" cap="none">
          <a:solidFill>
            <a:schemeClr val="tx1"/>
          </a:solidFill>
          <a:effectLst/>
          <a:latin typeface="+mn-lt"/>
          <a:ea typeface="+mn-ea"/>
          <a:cs typeface="+mn-cs"/>
        </a:defRPr>
      </a:lvl1pPr>
      <a:lvl2pPr marL="6858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kumimoji="1" sz="1600" kern="1200" cap="none" baseline="0">
          <a:solidFill>
            <a:schemeClr val="tx1"/>
          </a:solidFill>
          <a:effectLst/>
          <a:latin typeface="+mn-lt"/>
          <a:ea typeface="+mn-ea"/>
          <a:cs typeface="+mn-cs"/>
        </a:defRPr>
      </a:lvl2pPr>
      <a:lvl3pPr marL="11430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kumimoji="1" sz="1600" kern="1200" cap="none">
          <a:solidFill>
            <a:schemeClr val="tx1"/>
          </a:solidFill>
          <a:effectLst/>
          <a:latin typeface="+mn-lt"/>
          <a:ea typeface="+mn-ea"/>
          <a:cs typeface="+mn-cs"/>
        </a:defRPr>
      </a:lvl3pPr>
      <a:lvl4pPr marL="16002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kumimoji="1" sz="1400" kern="1200" cap="none" baseline="0">
          <a:solidFill>
            <a:schemeClr val="tx1"/>
          </a:solidFill>
          <a:effectLst/>
          <a:latin typeface="+mn-lt"/>
          <a:ea typeface="+mn-ea"/>
          <a:cs typeface="+mn-cs"/>
        </a:defRPr>
      </a:lvl4pPr>
      <a:lvl5pPr marL="20574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kumimoji="1" sz="1200" kern="1200" cap="none">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kumimoji="1"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kumimoji="1"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kumimoji="1"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kumimoji="1" sz="1200" kern="1200" baseline="0">
          <a:solidFill>
            <a:schemeClr val="tx1"/>
          </a:solidFill>
          <a:effectLst/>
          <a:latin typeface="+mn-lt"/>
          <a:ea typeface="+mn-ea"/>
          <a:cs typeface="+mn-cs"/>
        </a:defRPr>
      </a:lvl9pPr>
    </p:bodyStyle>
    <p:otherStyle>
      <a:defPPr>
        <a:defRPr lang="en-US"/>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5485609-AEB8-D643-8FA2-D1A8D22669DF}"/>
              </a:ext>
            </a:extLst>
          </p:cNvPr>
          <p:cNvSpPr>
            <a:spLocks noGrp="1"/>
          </p:cNvSpPr>
          <p:nvPr>
            <p:ph type="ctrTitle"/>
          </p:nvPr>
        </p:nvSpPr>
        <p:spPr>
          <a:xfrm>
            <a:off x="810676" y="1341659"/>
            <a:ext cx="7980219" cy="1963916"/>
          </a:xfrm>
        </p:spPr>
        <p:txBody>
          <a:bodyPr>
            <a:noAutofit/>
          </a:bodyPr>
          <a:lstStyle/>
          <a:p>
            <a:r>
              <a:rPr lang="en-US" altLang="ja-JP" sz="3200" dirty="0">
                <a:latin typeface="Segoe UI Historic" panose="020B0502040204020203" pitchFamily="34" charset="0"/>
                <a:ea typeface="Segoe UI Historic" panose="020B0502040204020203" pitchFamily="34" charset="0"/>
                <a:cs typeface="Segoe UI Historic" panose="020B0502040204020203" pitchFamily="34" charset="0"/>
              </a:rPr>
              <a:t>Iterated local search algorithms for </a:t>
            </a:r>
            <a:br>
              <a:rPr lang="en-US" altLang="ja-JP" sz="3200" dirty="0">
                <a:latin typeface="Segoe UI Historic" panose="020B0502040204020203" pitchFamily="34" charset="0"/>
                <a:ea typeface="Segoe UI Historic" panose="020B0502040204020203" pitchFamily="34" charset="0"/>
                <a:cs typeface="Segoe UI Historic" panose="020B0502040204020203" pitchFamily="34" charset="0"/>
              </a:rPr>
            </a:br>
            <a:r>
              <a:rPr lang="en-US" altLang="ja-JP" sz="3200" dirty="0">
                <a:latin typeface="Segoe UI Historic" panose="020B0502040204020203" pitchFamily="34" charset="0"/>
                <a:ea typeface="Segoe UI Historic" panose="020B0502040204020203" pitchFamily="34" charset="0"/>
                <a:cs typeface="Segoe UI Historic" panose="020B0502040204020203" pitchFamily="34" charset="0"/>
              </a:rPr>
              <a:t>the dial-a-ride problem with  </a:t>
            </a:r>
            <a:br>
              <a:rPr lang="en-US" altLang="ja-JP" sz="3200" dirty="0">
                <a:latin typeface="Segoe UI Historic" panose="020B0502040204020203" pitchFamily="34" charset="0"/>
                <a:ea typeface="Segoe UI Historic" panose="020B0502040204020203" pitchFamily="34" charset="0"/>
                <a:cs typeface="Segoe UI Historic" panose="020B0502040204020203" pitchFamily="34" charset="0"/>
              </a:rPr>
            </a:br>
            <a:r>
              <a:rPr lang="en-US" altLang="ja-JP" sz="3200" dirty="0">
                <a:latin typeface="Segoe UI Historic" panose="020B0502040204020203" pitchFamily="34" charset="0"/>
                <a:ea typeface="Segoe UI Historic" panose="020B0502040204020203" pitchFamily="34" charset="0"/>
                <a:cs typeface="Segoe UI Historic" panose="020B0502040204020203" pitchFamily="34" charset="0"/>
              </a:rPr>
              <a:t>convex time windows and ride time penalty</a:t>
            </a:r>
            <a:endParaRPr lang="ja-JP" altLang="en-US" sz="3200">
              <a:latin typeface="Segoe UI Historic" panose="020B0502040204020203" pitchFamily="34" charset="0"/>
              <a:cs typeface="Segoe UI Historic" panose="020B0502040204020203" pitchFamily="34" charset="0"/>
            </a:endParaRPr>
          </a:p>
        </p:txBody>
      </p:sp>
      <p:sp>
        <p:nvSpPr>
          <p:cNvPr id="3" name="字幕 2">
            <a:extLst>
              <a:ext uri="{FF2B5EF4-FFF2-40B4-BE49-F238E27FC236}">
                <a16:creationId xmlns:a16="http://schemas.microsoft.com/office/drawing/2014/main" id="{0B81EBE9-C384-EF4E-BB42-C155808553E2}"/>
              </a:ext>
            </a:extLst>
          </p:cNvPr>
          <p:cNvSpPr>
            <a:spLocks noGrp="1"/>
          </p:cNvSpPr>
          <p:nvPr>
            <p:ph type="subTitle" idx="1"/>
          </p:nvPr>
        </p:nvSpPr>
        <p:spPr>
          <a:xfrm>
            <a:off x="1024432" y="3697460"/>
            <a:ext cx="5760741" cy="977621"/>
          </a:xfrm>
        </p:spPr>
        <p:txBody>
          <a:bodyPr>
            <a:normAutofit/>
          </a:bodyPr>
          <a:lstStyle/>
          <a:p>
            <a:r>
              <a:rPr lang="en-US" altLang="ja-JP" sz="2400" dirty="0"/>
              <a:t>Kiyoshi Takeda , </a:t>
            </a:r>
            <a:r>
              <a:rPr lang="en-US" altLang="ja-JP" sz="2400" dirty="0" err="1"/>
              <a:t>Yagiura</a:t>
            </a:r>
            <a:r>
              <a:rPr lang="en-US" altLang="ja-JP" sz="2400" dirty="0"/>
              <a:t> lab</a:t>
            </a:r>
            <a:endParaRPr lang="ja-JP" altLang="en-US" sz="2400"/>
          </a:p>
        </p:txBody>
      </p:sp>
      <p:sp>
        <p:nvSpPr>
          <p:cNvPr id="4" name="スライド番号プレースホルダー 3">
            <a:extLst>
              <a:ext uri="{FF2B5EF4-FFF2-40B4-BE49-F238E27FC236}">
                <a16:creationId xmlns:a16="http://schemas.microsoft.com/office/drawing/2014/main" id="{433B2733-6926-8247-AF37-57D7622F6603}"/>
              </a:ext>
            </a:extLst>
          </p:cNvPr>
          <p:cNvSpPr>
            <a:spLocks noGrp="1"/>
          </p:cNvSpPr>
          <p:nvPr>
            <p:ph type="sldNum" sz="quarter" idx="12"/>
          </p:nvPr>
        </p:nvSpPr>
        <p:spPr/>
        <p:txBody>
          <a:bodyPr/>
          <a:lstStyle/>
          <a:p>
            <a:fld id="{84E0C278-47E8-3649-A055-2003DC36C60A}" type="slidenum">
              <a:rPr kumimoji="1" lang="ja-JP" altLang="en-US" smtClean="0"/>
              <a:t>1</a:t>
            </a:fld>
            <a:endParaRPr kumimoji="1" lang="ja-JP" altLang="en-US"/>
          </a:p>
        </p:txBody>
      </p:sp>
    </p:spTree>
    <p:extLst>
      <p:ext uri="{BB962C8B-B14F-4D97-AF65-F5344CB8AC3E}">
        <p14:creationId xmlns:p14="http://schemas.microsoft.com/office/powerpoint/2010/main" val="31333306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7814ABB-BBBA-F14A-BEFF-3BBAEDEC0152}"/>
              </a:ext>
            </a:extLst>
          </p:cNvPr>
          <p:cNvSpPr>
            <a:spLocks noGrp="1"/>
          </p:cNvSpPr>
          <p:nvPr>
            <p:ph type="title"/>
          </p:nvPr>
        </p:nvSpPr>
        <p:spPr>
          <a:xfrm>
            <a:off x="847702" y="1032524"/>
            <a:ext cx="7202456" cy="786926"/>
          </a:xfrm>
        </p:spPr>
        <p:txBody>
          <a:bodyPr/>
          <a:lstStyle/>
          <a:p>
            <a:r>
              <a:rPr kumimoji="1" lang="ja-JP" altLang="en-US"/>
              <a:t>乗合タクシー問題</a:t>
            </a:r>
          </a:p>
        </p:txBody>
      </p:sp>
      <p:sp>
        <p:nvSpPr>
          <p:cNvPr id="3" name="コンテンツ プレースホルダー 2">
            <a:extLst>
              <a:ext uri="{FF2B5EF4-FFF2-40B4-BE49-F238E27FC236}">
                <a16:creationId xmlns:a16="http://schemas.microsoft.com/office/drawing/2014/main" id="{876935AD-6219-7744-9DAA-F3DD73BE7D70}"/>
              </a:ext>
            </a:extLst>
          </p:cNvPr>
          <p:cNvSpPr>
            <a:spLocks noGrp="1"/>
          </p:cNvSpPr>
          <p:nvPr>
            <p:ph idx="1"/>
          </p:nvPr>
        </p:nvSpPr>
        <p:spPr>
          <a:xfrm>
            <a:off x="847702" y="1626920"/>
            <a:ext cx="8130043" cy="4595750"/>
          </a:xfrm>
        </p:spPr>
        <p:txBody>
          <a:bodyPr>
            <a:normAutofit/>
          </a:bodyPr>
          <a:lstStyle/>
          <a:p>
            <a:pPr marL="0" indent="0">
              <a:buNone/>
            </a:pPr>
            <a:endParaRPr lang="en-US" altLang="ja-JP" dirty="0"/>
          </a:p>
          <a:p>
            <a:r>
              <a:rPr lang="ja-JP" altLang="en-US" sz="2200"/>
              <a:t>先行研究では、乗降に関しての時間枠と最大乗車時間をハード制約で与える。</a:t>
            </a:r>
            <a:endParaRPr lang="en-US" altLang="ja-JP" sz="2200" dirty="0"/>
          </a:p>
          <a:p>
            <a:r>
              <a:rPr lang="ja-JP" altLang="en-US" sz="2200"/>
              <a:t>本研究では、リクエストに関する制約をペナルティ関数として与えて、</a:t>
            </a:r>
            <a:r>
              <a:rPr lang="ja-JP" altLang="en-US" sz="2200" b="1"/>
              <a:t>ソフト制約</a:t>
            </a:r>
            <a:r>
              <a:rPr lang="ja-JP" altLang="en-US" sz="2200"/>
              <a:t>にする。これを時間枠及び乗車時間ペナルティ付き乗合タクシー問題として新たに定義する。</a:t>
            </a:r>
            <a:endParaRPr lang="en-US" altLang="ja-JP" sz="2200" dirty="0"/>
          </a:p>
          <a:p>
            <a:endParaRPr lang="en-US" altLang="ja-JP" sz="2200" dirty="0"/>
          </a:p>
          <a:p>
            <a:endParaRPr lang="en-US" altLang="ja-JP" dirty="0"/>
          </a:p>
          <a:p>
            <a:pPr marL="0" indent="0">
              <a:buNone/>
            </a:pPr>
            <a:endParaRPr lang="en-US" altLang="ja-JP" dirty="0"/>
          </a:p>
          <a:p>
            <a:pPr marL="0" indent="0">
              <a:buNone/>
            </a:pPr>
            <a:endParaRPr lang="en-US" altLang="ja-JP" dirty="0"/>
          </a:p>
          <a:p>
            <a:endParaRPr lang="en-US" altLang="ja-JP" dirty="0"/>
          </a:p>
          <a:p>
            <a:pPr marL="0" indent="0">
              <a:buNone/>
            </a:pPr>
            <a:endParaRPr lang="en-US" altLang="ja-JP" dirty="0"/>
          </a:p>
        </p:txBody>
      </p:sp>
      <p:sp>
        <p:nvSpPr>
          <p:cNvPr id="4" name="スライド番号プレースホルダー 3">
            <a:extLst>
              <a:ext uri="{FF2B5EF4-FFF2-40B4-BE49-F238E27FC236}">
                <a16:creationId xmlns:a16="http://schemas.microsoft.com/office/drawing/2014/main" id="{8FD83881-C37D-D846-8430-DFC50F7681CE}"/>
              </a:ext>
            </a:extLst>
          </p:cNvPr>
          <p:cNvSpPr>
            <a:spLocks noGrp="1"/>
          </p:cNvSpPr>
          <p:nvPr>
            <p:ph type="sldNum" sz="quarter" idx="12"/>
          </p:nvPr>
        </p:nvSpPr>
        <p:spPr/>
        <p:txBody>
          <a:bodyPr/>
          <a:lstStyle/>
          <a:p>
            <a:fld id="{84E0C278-47E8-3649-A055-2003DC36C60A}" type="slidenum">
              <a:rPr kumimoji="1" lang="ja-JP" altLang="en-US" smtClean="0"/>
              <a:t>10</a:t>
            </a:fld>
            <a:endParaRPr kumimoji="1" lang="ja-JP" altLang="en-US"/>
          </a:p>
        </p:txBody>
      </p:sp>
    </p:spTree>
    <p:extLst>
      <p:ext uri="{BB962C8B-B14F-4D97-AF65-F5344CB8AC3E}">
        <p14:creationId xmlns:p14="http://schemas.microsoft.com/office/powerpoint/2010/main" val="35947098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C3313C0-6449-AD41-9F3E-B6C1293244AE}"/>
              </a:ext>
            </a:extLst>
          </p:cNvPr>
          <p:cNvSpPr>
            <a:spLocks noGrp="1"/>
          </p:cNvSpPr>
          <p:nvPr>
            <p:ph type="title"/>
          </p:nvPr>
        </p:nvSpPr>
        <p:spPr/>
        <p:txBody>
          <a:bodyPr/>
          <a:lstStyle/>
          <a:p>
            <a:r>
              <a:rPr kumimoji="1" lang="ja-JP" altLang="en-US"/>
              <a:t>ソフトな時間枠と乗車時間制約</a:t>
            </a:r>
          </a:p>
        </p:txBody>
      </p:sp>
      <p:sp>
        <p:nvSpPr>
          <p:cNvPr id="3" name="コンテンツ プレースホルダー 2">
            <a:extLst>
              <a:ext uri="{FF2B5EF4-FFF2-40B4-BE49-F238E27FC236}">
                <a16:creationId xmlns:a16="http://schemas.microsoft.com/office/drawing/2014/main" id="{81F46C9F-8AAA-1049-AE04-6E776EAF07D2}"/>
              </a:ext>
            </a:extLst>
          </p:cNvPr>
          <p:cNvSpPr>
            <a:spLocks noGrp="1"/>
          </p:cNvSpPr>
          <p:nvPr>
            <p:ph idx="1"/>
          </p:nvPr>
        </p:nvSpPr>
        <p:spPr>
          <a:xfrm>
            <a:off x="927071" y="1480789"/>
            <a:ext cx="7302529" cy="4646879"/>
          </a:xfrm>
        </p:spPr>
        <p:txBody>
          <a:bodyPr>
            <a:normAutofit fontScale="77500" lnSpcReduction="20000"/>
          </a:bodyPr>
          <a:lstStyle/>
          <a:p>
            <a:pPr marL="0" indent="0">
              <a:buNone/>
            </a:pPr>
            <a:r>
              <a:rPr lang="ja-JP" altLang="en-US" sz="2600"/>
              <a:t>乗降時刻と</a:t>
            </a:r>
            <a:r>
              <a:rPr kumimoji="1" lang="ja-JP" altLang="en-US" sz="2600"/>
              <a:t>乗車時間</a:t>
            </a:r>
            <a:r>
              <a:rPr kumimoji="1" lang="ja-JP" altLang="en-US" sz="2600" dirty="0"/>
              <a:t>を以下のような連続区分線形凸</a:t>
            </a:r>
            <a:r>
              <a:rPr kumimoji="1" lang="ja-JP" altLang="en-US" sz="2600"/>
              <a:t>関数の</a:t>
            </a:r>
            <a:endParaRPr kumimoji="1" lang="en-US" altLang="ja-JP" sz="2600" dirty="0"/>
          </a:p>
          <a:p>
            <a:pPr marL="0" indent="0">
              <a:buNone/>
            </a:pPr>
            <a:r>
              <a:rPr kumimoji="1" lang="ja-JP" altLang="en-US" sz="2600"/>
              <a:t>ペナルティ関数で与える</a:t>
            </a:r>
            <a:r>
              <a:rPr kumimoji="1" lang="ja-JP" altLang="en-US" sz="2600" dirty="0"/>
              <a:t>。</a:t>
            </a:r>
            <a:endParaRPr kumimoji="1" lang="en-US" altLang="ja-JP" sz="2600" dirty="0"/>
          </a:p>
          <a:p>
            <a:pPr marL="0" indent="0">
              <a:buNone/>
            </a:pPr>
            <a:r>
              <a:rPr kumimoji="1" lang="en-US" altLang="ja-JP" dirty="0"/>
              <a:t>	</a:t>
            </a:r>
            <a:r>
              <a:rPr lang="en-US" altLang="ja-JP" dirty="0"/>
              <a:t>             </a:t>
            </a:r>
            <a:r>
              <a:rPr kumimoji="1" lang="ja-JP" altLang="en-US"/>
              <a:t>時間枠</a:t>
            </a:r>
            <a:r>
              <a:rPr kumimoji="1" lang="en-US" altLang="ja-JP" dirty="0"/>
              <a:t>                                               </a:t>
            </a:r>
            <a:r>
              <a:rPr kumimoji="1" lang="ja-JP" altLang="en-US"/>
              <a:t>   乗車</a:t>
            </a:r>
            <a:r>
              <a:rPr kumimoji="1" lang="ja-JP" altLang="en-US" dirty="0"/>
              <a:t>時間</a:t>
            </a:r>
            <a:r>
              <a:rPr kumimoji="1" lang="en-US" altLang="ja-JP" dirty="0"/>
              <a:t>    </a:t>
            </a:r>
          </a:p>
          <a:p>
            <a:pPr marL="0" indent="0">
              <a:buNone/>
            </a:pPr>
            <a:endParaRPr lang="en-US" altLang="ja-JP" dirty="0"/>
          </a:p>
          <a:p>
            <a:pPr marL="0" indent="0">
              <a:buNone/>
            </a:pPr>
            <a:endParaRPr kumimoji="1" lang="en-US" altLang="ja-JP" dirty="0"/>
          </a:p>
          <a:p>
            <a:pPr marL="0" indent="0">
              <a:buNone/>
            </a:pPr>
            <a:endParaRPr lang="en-US" altLang="ja-JP" dirty="0"/>
          </a:p>
          <a:p>
            <a:pPr marL="0" indent="0">
              <a:buNone/>
            </a:pPr>
            <a:endParaRPr kumimoji="1" lang="en-US" altLang="ja-JP" dirty="0"/>
          </a:p>
          <a:p>
            <a:pPr marL="0" indent="0">
              <a:buNone/>
            </a:pPr>
            <a:r>
              <a:rPr lang="ja-JP" altLang="en-US" sz="2600"/>
              <a:t>この</a:t>
            </a:r>
            <a:r>
              <a:rPr lang="ja-JP" altLang="en-US" sz="2600" dirty="0"/>
              <a:t>ように制約を与えることで、</a:t>
            </a:r>
            <a:r>
              <a:rPr lang="en-US" altLang="ja-JP" sz="2600" dirty="0"/>
              <a:t>  </a:t>
            </a:r>
            <a:r>
              <a:rPr lang="ja-JP" altLang="en-US" sz="2600" dirty="0"/>
              <a:t>少しの遅延は許容したりすることが可能になる。</a:t>
            </a:r>
          </a:p>
          <a:p>
            <a:pPr marL="0" indent="0">
              <a:buNone/>
            </a:pPr>
            <a:r>
              <a:rPr lang="ja-JP" altLang="en-US" sz="2600" dirty="0"/>
              <a:t>また、乗車時間に応じてペナルティがかかるので、不満度を柔軟に表現できる。</a:t>
            </a:r>
            <a:endParaRPr lang="en-US" altLang="ja-JP" sz="2600" dirty="0"/>
          </a:p>
          <a:p>
            <a:pPr marL="0" indent="0">
              <a:buNone/>
            </a:pPr>
            <a:r>
              <a:rPr lang="ja-JP" altLang="en-US" sz="2600" dirty="0"/>
              <a:t>ソフト制約とすることで、</a:t>
            </a:r>
            <a:r>
              <a:rPr lang="en-US" altLang="ja-JP" sz="2600" dirty="0"/>
              <a:t>DARP</a:t>
            </a:r>
            <a:r>
              <a:rPr lang="ja-JP" altLang="en-US" sz="2600" dirty="0"/>
              <a:t>をより</a:t>
            </a:r>
            <a:r>
              <a:rPr lang="ja-JP" altLang="en-US" sz="2600"/>
              <a:t>汎用的にできる</a:t>
            </a:r>
            <a:r>
              <a:rPr lang="ja-JP" altLang="en-US" sz="2600" dirty="0"/>
              <a:t>。</a:t>
            </a:r>
            <a:r>
              <a:rPr lang="en-US" altLang="ja-JP" sz="2600" dirty="0"/>
              <a:t>                     </a:t>
            </a:r>
            <a:endParaRPr lang="ja-JP" altLang="en-US" sz="2600" dirty="0"/>
          </a:p>
        </p:txBody>
      </p:sp>
      <p:sp>
        <p:nvSpPr>
          <p:cNvPr id="4" name="スライド番号プレースホルダー 3">
            <a:extLst>
              <a:ext uri="{FF2B5EF4-FFF2-40B4-BE49-F238E27FC236}">
                <a16:creationId xmlns:a16="http://schemas.microsoft.com/office/drawing/2014/main" id="{B1B0764E-C9A9-504B-A312-93D8A173B8A3}"/>
              </a:ext>
            </a:extLst>
          </p:cNvPr>
          <p:cNvSpPr>
            <a:spLocks noGrp="1"/>
          </p:cNvSpPr>
          <p:nvPr>
            <p:ph type="sldNum" sz="quarter" idx="12"/>
          </p:nvPr>
        </p:nvSpPr>
        <p:spPr/>
        <p:txBody>
          <a:bodyPr/>
          <a:lstStyle/>
          <a:p>
            <a:fld id="{84E0C278-47E8-3649-A055-2003DC36C60A}" type="slidenum">
              <a:rPr kumimoji="1" lang="ja-JP" altLang="en-US" smtClean="0"/>
              <a:t>11</a:t>
            </a:fld>
            <a:endParaRPr kumimoji="1" lang="ja-JP" altLang="en-US"/>
          </a:p>
        </p:txBody>
      </p:sp>
      <p:pic>
        <p:nvPicPr>
          <p:cNvPr id="15" name="図 14">
            <a:extLst>
              <a:ext uri="{FF2B5EF4-FFF2-40B4-BE49-F238E27FC236}">
                <a16:creationId xmlns:a16="http://schemas.microsoft.com/office/drawing/2014/main" id="{4C0A0003-8065-F24E-BAB2-A37B02BD8D2A}"/>
              </a:ext>
            </a:extLst>
          </p:cNvPr>
          <p:cNvPicPr>
            <a:picLocks noChangeAspect="1"/>
          </p:cNvPicPr>
          <p:nvPr/>
        </p:nvPicPr>
        <p:blipFill>
          <a:blip r:embed="rId2"/>
          <a:stretch>
            <a:fillRect/>
          </a:stretch>
        </p:blipFill>
        <p:spPr>
          <a:xfrm>
            <a:off x="1262389" y="2593423"/>
            <a:ext cx="3066488" cy="1444187"/>
          </a:xfrm>
          <a:prstGeom prst="rect">
            <a:avLst/>
          </a:prstGeom>
        </p:spPr>
      </p:pic>
      <p:pic>
        <p:nvPicPr>
          <p:cNvPr id="6" name="図 5">
            <a:extLst>
              <a:ext uri="{FF2B5EF4-FFF2-40B4-BE49-F238E27FC236}">
                <a16:creationId xmlns:a16="http://schemas.microsoft.com/office/drawing/2014/main" id="{6B96F33C-F87F-7F48-BB14-54943F7FE44F}"/>
              </a:ext>
            </a:extLst>
          </p:cNvPr>
          <p:cNvPicPr>
            <a:picLocks noChangeAspect="1"/>
          </p:cNvPicPr>
          <p:nvPr/>
        </p:nvPicPr>
        <p:blipFill>
          <a:blip r:embed="rId3"/>
          <a:stretch>
            <a:fillRect/>
          </a:stretch>
        </p:blipFill>
        <p:spPr>
          <a:xfrm>
            <a:off x="4757625" y="2593423"/>
            <a:ext cx="3114325" cy="1444187"/>
          </a:xfrm>
          <a:prstGeom prst="rect">
            <a:avLst/>
          </a:prstGeom>
        </p:spPr>
      </p:pic>
    </p:spTree>
    <p:extLst>
      <p:ext uri="{BB962C8B-B14F-4D97-AF65-F5344CB8AC3E}">
        <p14:creationId xmlns:p14="http://schemas.microsoft.com/office/powerpoint/2010/main" val="12387378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1F8D562-B82C-AA42-AF05-471FEE32B6FD}"/>
              </a:ext>
            </a:extLst>
          </p:cNvPr>
          <p:cNvSpPr>
            <a:spLocks noGrp="1"/>
          </p:cNvSpPr>
          <p:nvPr>
            <p:ph type="title"/>
          </p:nvPr>
        </p:nvSpPr>
        <p:spPr/>
        <p:txBody>
          <a:bodyPr/>
          <a:lstStyle/>
          <a:p>
            <a:r>
              <a:rPr kumimoji="1" lang="ja-JP" altLang="en-US"/>
              <a:t>問題定義</a:t>
            </a:r>
          </a:p>
        </p:txBody>
      </p:sp>
      <p:sp>
        <p:nvSpPr>
          <p:cNvPr id="3" name="コンテンツ プレースホルダー 2">
            <a:extLst>
              <a:ext uri="{FF2B5EF4-FFF2-40B4-BE49-F238E27FC236}">
                <a16:creationId xmlns:a16="http://schemas.microsoft.com/office/drawing/2014/main" id="{39EBF5E4-A6E2-8C4D-BF42-47A4EEF468BB}"/>
              </a:ext>
            </a:extLst>
          </p:cNvPr>
          <p:cNvSpPr>
            <a:spLocks noGrp="1"/>
          </p:cNvSpPr>
          <p:nvPr>
            <p:ph idx="1"/>
          </p:nvPr>
        </p:nvSpPr>
        <p:spPr>
          <a:xfrm>
            <a:off x="807523" y="1480789"/>
            <a:ext cx="8134596" cy="4682505"/>
          </a:xfrm>
        </p:spPr>
        <p:txBody>
          <a:bodyPr>
            <a:normAutofit fontScale="85000" lnSpcReduction="10000"/>
          </a:bodyPr>
          <a:lstStyle/>
          <a:p>
            <a:pPr marL="0" indent="0">
              <a:buNone/>
            </a:pPr>
            <a:r>
              <a:rPr lang="ja-JP" altLang="en-US" sz="2100"/>
              <a:t>入力</a:t>
            </a:r>
            <a:endParaRPr lang="en-US" altLang="ja-JP" sz="2100" dirty="0"/>
          </a:p>
          <a:p>
            <a:r>
              <a:rPr lang="ja-JP" altLang="en-US"/>
              <a:t>デポ、乗車地点、降車地点を頂点とした完全有向グラフ</a:t>
            </a:r>
            <a:endParaRPr lang="en-US" altLang="ja-JP" dirty="0"/>
          </a:p>
          <a:p>
            <a:r>
              <a:rPr lang="ja-JP" altLang="en-US"/>
              <a:t>車両数、車両容量</a:t>
            </a:r>
            <a:r>
              <a:rPr lang="en-US" altLang="ja-JP" dirty="0"/>
              <a:t>(</a:t>
            </a:r>
            <a:r>
              <a:rPr lang="ja-JP" altLang="en-US"/>
              <a:t>最大乗車人数</a:t>
            </a:r>
            <a:r>
              <a:rPr lang="en-US" altLang="ja-JP" dirty="0"/>
              <a:t>)</a:t>
            </a:r>
          </a:p>
          <a:p>
            <a:r>
              <a:rPr lang="ja-JP" altLang="en-US"/>
              <a:t>各リクエストに対して</a:t>
            </a:r>
            <a:r>
              <a:rPr lang="en-US" altLang="ja-JP" dirty="0"/>
              <a:t>:</a:t>
            </a:r>
            <a:r>
              <a:rPr lang="ja-JP" altLang="en-US"/>
              <a:t> 乗降時刻、乗車時間に対するペナルティ関数、乗車人数</a:t>
            </a:r>
            <a:endParaRPr lang="en-US" altLang="ja-JP" dirty="0"/>
          </a:p>
          <a:p>
            <a:pPr marL="0" indent="0">
              <a:buNone/>
            </a:pPr>
            <a:r>
              <a:rPr lang="ja-JP" altLang="en-US" sz="2100"/>
              <a:t>出力</a:t>
            </a:r>
            <a:endParaRPr lang="en-US" altLang="ja-JP" sz="2100" dirty="0"/>
          </a:p>
          <a:p>
            <a:r>
              <a:rPr lang="ja-JP" altLang="en-US"/>
              <a:t>目的関数値を最小化するルートの順列と各地点でのサービス開始時刻</a:t>
            </a:r>
            <a:endParaRPr lang="en-US" altLang="ja-JP" dirty="0"/>
          </a:p>
          <a:p>
            <a:pPr marL="0" indent="0">
              <a:buNone/>
            </a:pPr>
            <a:r>
              <a:rPr lang="en-US" altLang="ja-JP" dirty="0"/>
              <a:t>    (</a:t>
            </a:r>
            <a:r>
              <a:rPr lang="ja-JP" altLang="en-US"/>
              <a:t>目的関数はルートの長さとペナルティ関数の重み付き和</a:t>
            </a:r>
            <a:r>
              <a:rPr lang="en-US" altLang="ja-JP" dirty="0"/>
              <a:t>)</a:t>
            </a:r>
          </a:p>
          <a:p>
            <a:pPr marL="0" indent="0">
              <a:buNone/>
            </a:pPr>
            <a:r>
              <a:rPr lang="ja-JP" altLang="en-US" sz="2100"/>
              <a:t>制約</a:t>
            </a:r>
            <a:endParaRPr lang="en-US" altLang="ja-JP" sz="2100" dirty="0"/>
          </a:p>
          <a:p>
            <a:r>
              <a:rPr lang="ja-JP" altLang="en-US"/>
              <a:t>各車両はデポから出発してデポに帰る</a:t>
            </a:r>
            <a:endParaRPr lang="en-US" altLang="ja-JP" dirty="0"/>
          </a:p>
          <a:p>
            <a:r>
              <a:rPr lang="ja-JP" altLang="en-US"/>
              <a:t>リクエストのペアである出発点と到着点は、同じ車両が訪問する</a:t>
            </a:r>
            <a:endParaRPr lang="en-US" altLang="ja-JP" dirty="0"/>
          </a:p>
          <a:p>
            <a:r>
              <a:rPr lang="ja-JP" altLang="en-US"/>
              <a:t>車両容量制約</a:t>
            </a:r>
            <a:endParaRPr lang="en-US" altLang="ja-JP" dirty="0"/>
          </a:p>
          <a:p>
            <a:endParaRPr lang="en-US" altLang="ja-JP" dirty="0"/>
          </a:p>
          <a:p>
            <a:endParaRPr kumimoji="1" lang="ja-JP" altLang="en-US"/>
          </a:p>
        </p:txBody>
      </p:sp>
      <p:sp>
        <p:nvSpPr>
          <p:cNvPr id="4" name="スライド番号プレースホルダー 3">
            <a:extLst>
              <a:ext uri="{FF2B5EF4-FFF2-40B4-BE49-F238E27FC236}">
                <a16:creationId xmlns:a16="http://schemas.microsoft.com/office/drawing/2014/main" id="{D6EB8DF8-6804-384A-9572-5607D4F8A7AE}"/>
              </a:ext>
            </a:extLst>
          </p:cNvPr>
          <p:cNvSpPr>
            <a:spLocks noGrp="1"/>
          </p:cNvSpPr>
          <p:nvPr>
            <p:ph type="sldNum" sz="quarter" idx="12"/>
          </p:nvPr>
        </p:nvSpPr>
        <p:spPr/>
        <p:txBody>
          <a:bodyPr/>
          <a:lstStyle/>
          <a:p>
            <a:fld id="{84E0C278-47E8-3649-A055-2003DC36C60A}" type="slidenum">
              <a:rPr kumimoji="1" lang="ja-JP" altLang="en-US" smtClean="0"/>
              <a:t>12</a:t>
            </a:fld>
            <a:endParaRPr kumimoji="1" lang="ja-JP" altLang="en-US"/>
          </a:p>
        </p:txBody>
      </p:sp>
    </p:spTree>
    <p:extLst>
      <p:ext uri="{BB962C8B-B14F-4D97-AF65-F5344CB8AC3E}">
        <p14:creationId xmlns:p14="http://schemas.microsoft.com/office/powerpoint/2010/main" val="22686270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054F7B7-88C5-3C4C-9A4D-BEE498B3477C}"/>
              </a:ext>
            </a:extLst>
          </p:cNvPr>
          <p:cNvSpPr>
            <a:spLocks noGrp="1"/>
          </p:cNvSpPr>
          <p:nvPr>
            <p:ph type="title"/>
          </p:nvPr>
        </p:nvSpPr>
        <p:spPr/>
        <p:txBody>
          <a:bodyPr/>
          <a:lstStyle/>
          <a:p>
            <a:r>
              <a:rPr kumimoji="1" lang="ja-JP" altLang="en-US"/>
              <a:t>目的関数</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BB32B30A-4966-D74A-A8E6-47911893BBA6}"/>
                  </a:ext>
                </a:extLst>
              </p:cNvPr>
              <p:cNvSpPr>
                <a:spLocks noGrp="1"/>
              </p:cNvSpPr>
              <p:nvPr>
                <p:ph idx="1"/>
              </p:nvPr>
            </p:nvSpPr>
            <p:spPr>
              <a:xfrm>
                <a:off x="835826" y="1793824"/>
                <a:ext cx="7885532" cy="4108211"/>
              </a:xfrm>
            </p:spPr>
            <p:txBody>
              <a:bodyPr>
                <a:normAutofit fontScale="70000" lnSpcReduction="20000"/>
              </a:bodyPr>
              <a:lstStyle/>
              <a:p>
                <a:pPr marL="0" indent="0">
                  <a:buNone/>
                </a:pPr>
                <a:r>
                  <a:rPr lang="en-US" altLang="ja-JP" dirty="0"/>
                  <a:t> </a:t>
                </a:r>
                <a:r>
                  <a:rPr kumimoji="1" lang="ja-JP" altLang="en-US" sz="2900"/>
                  <a:t>ルートを</a:t>
                </a:r>
                <a14:m>
                  <m:oMath xmlns:m="http://schemas.openxmlformats.org/officeDocument/2006/math">
                    <m:r>
                      <a:rPr kumimoji="1" lang="ja-JP" altLang="en-US" sz="2900" i="1" smtClean="0">
                        <a:latin typeface="Cambria Math" panose="02040503050406030204" pitchFamily="18" charset="0"/>
                      </a:rPr>
                      <m:t>𝜎</m:t>
                    </m:r>
                  </m:oMath>
                </a14:m>
                <a:r>
                  <a:rPr kumimoji="1" lang="ja-JP" altLang="en-US" sz="2900"/>
                  <a:t>と</a:t>
                </a:r>
                <a:r>
                  <a:rPr lang="ja-JP" altLang="en-US" sz="2900"/>
                  <a:t>する</a:t>
                </a:r>
                <a:endParaRPr lang="en-US" altLang="ja-JP" sz="2900" dirty="0"/>
              </a:p>
              <a:p>
                <a:pPr marL="0" indent="0">
                  <a:buNone/>
                </a:pPr>
                <a:r>
                  <a:rPr kumimoji="1" lang="ja-JP" altLang="en-US" sz="2900"/>
                  <a:t>ルートの総距離を</a:t>
                </a:r>
                <a14:m>
                  <m:oMath xmlns:m="http://schemas.openxmlformats.org/officeDocument/2006/math">
                    <m:r>
                      <a:rPr kumimoji="1" lang="en-US" altLang="ja-JP" sz="2900" b="0" i="1" smtClean="0">
                        <a:latin typeface="Cambria Math" panose="02040503050406030204" pitchFamily="18" charset="0"/>
                      </a:rPr>
                      <m:t>𝑑</m:t>
                    </m:r>
                    <m:d>
                      <m:dPr>
                        <m:ctrlPr>
                          <a:rPr kumimoji="1" lang="en-US" altLang="ja-JP" sz="2900" b="0" i="1" smtClean="0">
                            <a:latin typeface="Cambria Math" panose="02040503050406030204" pitchFamily="18" charset="0"/>
                          </a:rPr>
                        </m:ctrlPr>
                      </m:dPr>
                      <m:e>
                        <m:r>
                          <a:rPr kumimoji="1" lang="en-US" altLang="ja-JP" sz="2900" b="0" i="1" smtClean="0">
                            <a:latin typeface="Cambria Math" panose="02040503050406030204" pitchFamily="18" charset="0"/>
                            <a:ea typeface="Cambria Math" panose="02040503050406030204" pitchFamily="18" charset="0"/>
                          </a:rPr>
                          <m:t>𝜎</m:t>
                        </m:r>
                      </m:e>
                    </m:d>
                  </m:oMath>
                </a14:m>
                <a:r>
                  <a:rPr kumimoji="1" lang="ja-JP" altLang="en-US" sz="2900" dirty="0"/>
                  <a:t>とする。</a:t>
                </a:r>
                <a:endParaRPr kumimoji="1" lang="en-US" altLang="ja-JP" sz="2900" dirty="0"/>
              </a:p>
              <a:p>
                <a:pPr marL="0" indent="0">
                  <a:buNone/>
                </a:pPr>
                <a:r>
                  <a:rPr lang="ja-JP" altLang="en-US" sz="2900"/>
                  <a:t>ルート</a:t>
                </a:r>
                <a14:m>
                  <m:oMath xmlns:m="http://schemas.openxmlformats.org/officeDocument/2006/math">
                    <m:r>
                      <a:rPr lang="ja-JP" altLang="en-US" sz="2900" i="1" smtClean="0">
                        <a:latin typeface="Cambria Math" panose="02040503050406030204" pitchFamily="18" charset="0"/>
                      </a:rPr>
                      <m:t>𝜎</m:t>
                    </m:r>
                  </m:oMath>
                </a14:m>
                <a:r>
                  <a:rPr lang="ja-JP" altLang="en-US" sz="2900"/>
                  <a:t>に対する利用者の不満度を</a:t>
                </a:r>
                <a14:m>
                  <m:oMath xmlns:m="http://schemas.openxmlformats.org/officeDocument/2006/math">
                    <m:r>
                      <a:rPr lang="en-US" altLang="ja-JP" sz="2900" b="0" i="1" smtClean="0">
                        <a:latin typeface="Cambria Math" panose="02040503050406030204" pitchFamily="18" charset="0"/>
                      </a:rPr>
                      <m:t>𝑡</m:t>
                    </m:r>
                    <m:d>
                      <m:dPr>
                        <m:ctrlPr>
                          <a:rPr lang="en-US" altLang="ja-JP" sz="2900" b="0" i="1" smtClean="0">
                            <a:latin typeface="Cambria Math" panose="02040503050406030204" pitchFamily="18" charset="0"/>
                          </a:rPr>
                        </m:ctrlPr>
                      </m:dPr>
                      <m:e>
                        <m:r>
                          <a:rPr lang="en-US" altLang="ja-JP" sz="2900" b="0" i="1" smtClean="0">
                            <a:latin typeface="Cambria Math" panose="02040503050406030204" pitchFamily="18" charset="0"/>
                            <a:ea typeface="Cambria Math" panose="02040503050406030204" pitchFamily="18" charset="0"/>
                          </a:rPr>
                          <m:t>𝜎</m:t>
                        </m:r>
                      </m:e>
                    </m:d>
                  </m:oMath>
                </a14:m>
                <a:r>
                  <a:rPr lang="ja-JP" altLang="en-US" sz="2900" dirty="0"/>
                  <a:t>と</a:t>
                </a:r>
                <a:r>
                  <a:rPr lang="ja-JP" altLang="en-US" sz="2900"/>
                  <a:t>して、以下に定義する。</a:t>
                </a:r>
                <a:endParaRPr lang="en-US" altLang="ja-JP" sz="2900" dirty="0"/>
              </a:p>
              <a:p>
                <a:pPr marL="0" indent="0">
                  <a:buNone/>
                </a:pPr>
                <a14:m>
                  <m:oMathPara xmlns:m="http://schemas.openxmlformats.org/officeDocument/2006/math">
                    <m:oMathParaPr>
                      <m:jc m:val="centerGroup"/>
                    </m:oMathParaPr>
                    <m:oMath xmlns:m="http://schemas.openxmlformats.org/officeDocument/2006/math">
                      <m:r>
                        <a:rPr lang="en-US" altLang="ja-JP" sz="2600" b="0" i="1" smtClean="0">
                          <a:latin typeface="Cambria Math" panose="02040503050406030204" pitchFamily="18" charset="0"/>
                        </a:rPr>
                        <m:t>𝑡</m:t>
                      </m:r>
                      <m:d>
                        <m:dPr>
                          <m:ctrlPr>
                            <a:rPr lang="en-US" altLang="ja-JP" sz="2600" b="0" i="1" smtClean="0">
                              <a:latin typeface="Cambria Math" panose="02040503050406030204" pitchFamily="18" charset="0"/>
                            </a:rPr>
                          </m:ctrlPr>
                        </m:dPr>
                        <m:e>
                          <m:r>
                            <a:rPr lang="en-US" altLang="ja-JP" sz="2600" b="0" i="1" smtClean="0">
                              <a:latin typeface="Cambria Math" panose="02040503050406030204" pitchFamily="18" charset="0"/>
                              <a:ea typeface="Cambria Math" panose="02040503050406030204" pitchFamily="18" charset="0"/>
                            </a:rPr>
                            <m:t>𝜎</m:t>
                          </m:r>
                        </m:e>
                      </m:d>
                      <m:r>
                        <a:rPr lang="en-US" altLang="ja-JP" sz="2600" b="0" i="1" smtClean="0">
                          <a:latin typeface="Cambria Math" panose="02040503050406030204" pitchFamily="18" charset="0"/>
                          <a:ea typeface="Cambria Math" panose="02040503050406030204" pitchFamily="18" charset="0"/>
                        </a:rPr>
                        <m:t>=</m:t>
                      </m:r>
                      <m:nary>
                        <m:naryPr>
                          <m:chr m:val="∑"/>
                          <m:supHide m:val="on"/>
                          <m:ctrlPr>
                            <a:rPr lang="en-US" altLang="ja-JP" sz="2600" b="0" i="1" smtClean="0">
                              <a:latin typeface="Cambria Math" panose="02040503050406030204" pitchFamily="18" charset="0"/>
                              <a:ea typeface="Cambria Math" panose="02040503050406030204" pitchFamily="18" charset="0"/>
                            </a:rPr>
                          </m:ctrlPr>
                        </m:naryPr>
                        <m:sub>
                          <m:r>
                            <m:rPr>
                              <m:brk m:alnAt="7"/>
                            </m:rPr>
                            <a:rPr lang="en-US" altLang="ja-JP" sz="2600" b="0" i="1" smtClean="0">
                              <a:latin typeface="Cambria Math" panose="02040503050406030204" pitchFamily="18" charset="0"/>
                              <a:ea typeface="Cambria Math" panose="02040503050406030204" pitchFamily="18" charset="0"/>
                            </a:rPr>
                            <m:t>𝑖</m:t>
                          </m:r>
                          <m:r>
                            <a:rPr lang="en-US" altLang="ja-JP" sz="2600" b="0" i="1" smtClean="0">
                              <a:latin typeface="Cambria Math" panose="02040503050406030204" pitchFamily="18" charset="0"/>
                              <a:ea typeface="Cambria Math" panose="02040503050406030204" pitchFamily="18" charset="0"/>
                            </a:rPr>
                            <m:t> ∈</m:t>
                          </m:r>
                          <m:sSub>
                            <m:sSubPr>
                              <m:ctrlPr>
                                <a:rPr lang="en-US" altLang="ja-JP" sz="2600" b="0" i="1" smtClean="0">
                                  <a:latin typeface="Cambria Math" panose="02040503050406030204" pitchFamily="18" charset="0"/>
                                  <a:ea typeface="Cambria Math" panose="02040503050406030204" pitchFamily="18" charset="0"/>
                                </a:rPr>
                              </m:ctrlPr>
                            </m:sSubPr>
                            <m:e>
                              <m:r>
                                <a:rPr lang="en-US" altLang="ja-JP" sz="2600" b="0" i="1" smtClean="0">
                                  <a:latin typeface="Cambria Math" panose="02040503050406030204" pitchFamily="18" charset="0"/>
                                  <a:ea typeface="Cambria Math" panose="02040503050406030204" pitchFamily="18" charset="0"/>
                                </a:rPr>
                                <m:t>𝐼</m:t>
                              </m:r>
                            </m:e>
                            <m:sub>
                              <m:r>
                                <a:rPr lang="en-US" altLang="ja-JP" sz="2600" b="0" i="1" smtClean="0">
                                  <a:latin typeface="Cambria Math" panose="02040503050406030204" pitchFamily="18" charset="0"/>
                                  <a:ea typeface="Cambria Math" panose="02040503050406030204" pitchFamily="18" charset="0"/>
                                </a:rPr>
                                <m:t>𝜎</m:t>
                              </m:r>
                            </m:sub>
                          </m:sSub>
                        </m:sub>
                        <m:sup/>
                        <m:e>
                          <m:r>
                            <a:rPr lang="en-US" altLang="ja-JP" sz="2600" b="0" i="1" smtClean="0">
                              <a:latin typeface="Cambria Math" panose="02040503050406030204" pitchFamily="18" charset="0"/>
                              <a:ea typeface="Cambria Math" panose="02040503050406030204" pitchFamily="18" charset="0"/>
                            </a:rPr>
                            <m:t>(</m:t>
                          </m:r>
                          <m:sSubSup>
                            <m:sSubSupPr>
                              <m:ctrlPr>
                                <a:rPr lang="en-US" altLang="ja-JP" sz="2600" b="0" i="1" smtClean="0">
                                  <a:latin typeface="Cambria Math" panose="02040503050406030204" pitchFamily="18" charset="0"/>
                                  <a:ea typeface="Cambria Math" panose="02040503050406030204" pitchFamily="18" charset="0"/>
                                </a:rPr>
                              </m:ctrlPr>
                            </m:sSubSupPr>
                            <m:e>
                              <m:r>
                                <a:rPr lang="en-US" altLang="ja-JP" sz="2600" b="0" i="1" smtClean="0">
                                  <a:latin typeface="Cambria Math" panose="02040503050406030204" pitchFamily="18" charset="0"/>
                                  <a:ea typeface="Cambria Math" panose="02040503050406030204" pitchFamily="18" charset="0"/>
                                </a:rPr>
                                <m:t>𝑔</m:t>
                              </m:r>
                            </m:e>
                            <m:sub>
                              <m:r>
                                <a:rPr lang="en-US" altLang="ja-JP" sz="2600" b="0" i="1" smtClean="0">
                                  <a:latin typeface="Cambria Math" panose="02040503050406030204" pitchFamily="18" charset="0"/>
                                  <a:ea typeface="Cambria Math" panose="02040503050406030204" pitchFamily="18" charset="0"/>
                                </a:rPr>
                                <m:t>𝑖</m:t>
                              </m:r>
                            </m:sub>
                            <m:sup>
                              <m:r>
                                <a:rPr lang="en-US" altLang="ja-JP" sz="2600" b="0" i="1" smtClean="0">
                                  <a:latin typeface="Cambria Math" panose="02040503050406030204" pitchFamily="18" charset="0"/>
                                  <a:ea typeface="Cambria Math" panose="02040503050406030204" pitchFamily="18" charset="0"/>
                                </a:rPr>
                                <m:t>+</m:t>
                              </m:r>
                            </m:sup>
                          </m:sSubSup>
                          <m:d>
                            <m:dPr>
                              <m:ctrlPr>
                                <a:rPr lang="en-US" altLang="ja-JP" sz="2600" b="0" i="1" smtClean="0">
                                  <a:latin typeface="Cambria Math" panose="02040503050406030204" pitchFamily="18" charset="0"/>
                                  <a:ea typeface="Cambria Math" panose="02040503050406030204" pitchFamily="18" charset="0"/>
                                </a:rPr>
                              </m:ctrlPr>
                            </m:dPr>
                            <m:e>
                              <m:sSub>
                                <m:sSubPr>
                                  <m:ctrlPr>
                                    <a:rPr lang="en-US" altLang="ja-JP" sz="2600" b="0" i="1" smtClean="0">
                                      <a:latin typeface="Cambria Math" panose="02040503050406030204" pitchFamily="18" charset="0"/>
                                      <a:ea typeface="Cambria Math" panose="02040503050406030204" pitchFamily="18" charset="0"/>
                                    </a:rPr>
                                  </m:ctrlPr>
                                </m:sSubPr>
                                <m:e>
                                  <m:r>
                                    <a:rPr lang="en-US" altLang="ja-JP" sz="2600" b="0" i="1" smtClean="0">
                                      <a:latin typeface="Cambria Math" panose="02040503050406030204" pitchFamily="18" charset="0"/>
                                      <a:ea typeface="Cambria Math" panose="02040503050406030204" pitchFamily="18" charset="0"/>
                                    </a:rPr>
                                    <m:t>𝜏</m:t>
                                  </m:r>
                                </m:e>
                                <m:sub>
                                  <m:r>
                                    <a:rPr lang="en-US" altLang="ja-JP" sz="2600" b="0" i="1" smtClean="0">
                                      <a:latin typeface="Cambria Math" panose="02040503050406030204" pitchFamily="18" charset="0"/>
                                      <a:ea typeface="Cambria Math" panose="02040503050406030204" pitchFamily="18" charset="0"/>
                                    </a:rPr>
                                    <m:t>𝑖</m:t>
                                  </m:r>
                                </m:sub>
                              </m:sSub>
                            </m:e>
                          </m:d>
                          <m:r>
                            <a:rPr lang="en-US" altLang="ja-JP" sz="2600" b="0" i="1" smtClean="0">
                              <a:latin typeface="Cambria Math" panose="02040503050406030204" pitchFamily="18" charset="0"/>
                              <a:ea typeface="Cambria Math" panose="02040503050406030204" pitchFamily="18" charset="0"/>
                            </a:rPr>
                            <m:t>+</m:t>
                          </m:r>
                          <m:sSubSup>
                            <m:sSubSupPr>
                              <m:ctrlPr>
                                <a:rPr lang="en-US" altLang="ja-JP" sz="2600" b="0" i="1" smtClean="0">
                                  <a:latin typeface="Cambria Math" panose="02040503050406030204" pitchFamily="18" charset="0"/>
                                  <a:ea typeface="Cambria Math" panose="02040503050406030204" pitchFamily="18" charset="0"/>
                                </a:rPr>
                              </m:ctrlPr>
                            </m:sSubSupPr>
                            <m:e>
                              <m:r>
                                <a:rPr lang="en-US" altLang="ja-JP" sz="2600" b="0" i="1" smtClean="0">
                                  <a:latin typeface="Cambria Math" panose="02040503050406030204" pitchFamily="18" charset="0"/>
                                  <a:ea typeface="Cambria Math" panose="02040503050406030204" pitchFamily="18" charset="0"/>
                                </a:rPr>
                                <m:t>𝑔</m:t>
                              </m:r>
                            </m:e>
                            <m:sub>
                              <m:r>
                                <a:rPr lang="en-US" altLang="ja-JP" sz="2600" b="0" i="1" smtClean="0">
                                  <a:latin typeface="Cambria Math" panose="02040503050406030204" pitchFamily="18" charset="0"/>
                                  <a:ea typeface="Cambria Math" panose="02040503050406030204" pitchFamily="18" charset="0"/>
                                </a:rPr>
                                <m:t>𝑖</m:t>
                              </m:r>
                            </m:sub>
                            <m:sup>
                              <m:r>
                                <a:rPr lang="en-US" altLang="ja-JP" sz="2600" b="0" i="1" smtClean="0">
                                  <a:latin typeface="Cambria Math" panose="02040503050406030204" pitchFamily="18" charset="0"/>
                                  <a:ea typeface="Cambria Math" panose="02040503050406030204" pitchFamily="18" charset="0"/>
                                </a:rPr>
                                <m:t>−</m:t>
                              </m:r>
                            </m:sup>
                          </m:sSubSup>
                          <m:d>
                            <m:dPr>
                              <m:ctrlPr>
                                <a:rPr lang="en-US" altLang="ja-JP" sz="2600" b="0" i="1" smtClean="0">
                                  <a:latin typeface="Cambria Math" panose="02040503050406030204" pitchFamily="18" charset="0"/>
                                  <a:ea typeface="Cambria Math" panose="02040503050406030204" pitchFamily="18" charset="0"/>
                                </a:rPr>
                              </m:ctrlPr>
                            </m:dPr>
                            <m:e>
                              <m:sSub>
                                <m:sSubPr>
                                  <m:ctrlPr>
                                    <a:rPr lang="en-US" altLang="ja-JP" sz="2600" b="0" i="1" smtClean="0">
                                      <a:latin typeface="Cambria Math" panose="02040503050406030204" pitchFamily="18" charset="0"/>
                                      <a:ea typeface="Cambria Math" panose="02040503050406030204" pitchFamily="18" charset="0"/>
                                    </a:rPr>
                                  </m:ctrlPr>
                                </m:sSubPr>
                                <m:e>
                                  <m:r>
                                    <a:rPr lang="en-US" altLang="ja-JP" sz="2600" b="0" i="1" smtClean="0">
                                      <a:latin typeface="Cambria Math" panose="02040503050406030204" pitchFamily="18" charset="0"/>
                                      <a:ea typeface="Cambria Math" panose="02040503050406030204" pitchFamily="18" charset="0"/>
                                    </a:rPr>
                                    <m:t>𝜏</m:t>
                                  </m:r>
                                </m:e>
                                <m:sub>
                                  <m:r>
                                    <a:rPr lang="en-US" altLang="ja-JP" sz="2600" b="0" i="1" smtClean="0">
                                      <a:latin typeface="Cambria Math" panose="02040503050406030204" pitchFamily="18" charset="0"/>
                                      <a:ea typeface="Cambria Math" panose="02040503050406030204" pitchFamily="18" charset="0"/>
                                    </a:rPr>
                                    <m:t>𝑖</m:t>
                                  </m:r>
                                  <m:r>
                                    <a:rPr lang="en-US" altLang="ja-JP" sz="2600" b="0" i="1" smtClean="0">
                                      <a:latin typeface="Cambria Math" panose="02040503050406030204" pitchFamily="18" charset="0"/>
                                      <a:ea typeface="Cambria Math" panose="02040503050406030204" pitchFamily="18" charset="0"/>
                                    </a:rPr>
                                    <m:t>+</m:t>
                                  </m:r>
                                  <m:r>
                                    <a:rPr lang="en-US" altLang="ja-JP" sz="2600" b="0" i="1" smtClean="0">
                                      <a:latin typeface="Cambria Math" panose="02040503050406030204" pitchFamily="18" charset="0"/>
                                      <a:ea typeface="Cambria Math" panose="02040503050406030204" pitchFamily="18" charset="0"/>
                                    </a:rPr>
                                    <m:t>𝑛</m:t>
                                  </m:r>
                                </m:sub>
                              </m:sSub>
                            </m:e>
                          </m:d>
                          <m:r>
                            <a:rPr lang="en-US" altLang="ja-JP" sz="2600" b="0" i="1" smtClean="0">
                              <a:latin typeface="Cambria Math" panose="02040503050406030204" pitchFamily="18" charset="0"/>
                              <a:ea typeface="Cambria Math" panose="02040503050406030204" pitchFamily="18" charset="0"/>
                            </a:rPr>
                            <m:t>+</m:t>
                          </m:r>
                          <m:sSub>
                            <m:sSubPr>
                              <m:ctrlPr>
                                <a:rPr lang="en-US" altLang="ja-JP" sz="2600" b="0" i="1" smtClean="0">
                                  <a:latin typeface="Cambria Math" panose="02040503050406030204" pitchFamily="18" charset="0"/>
                                  <a:ea typeface="Cambria Math" panose="02040503050406030204" pitchFamily="18" charset="0"/>
                                </a:rPr>
                              </m:ctrlPr>
                            </m:sSubPr>
                            <m:e>
                              <m:r>
                                <a:rPr lang="en-US" altLang="ja-JP" sz="2600" b="0" i="1" smtClean="0">
                                  <a:latin typeface="Cambria Math" panose="02040503050406030204" pitchFamily="18" charset="0"/>
                                  <a:ea typeface="Cambria Math" panose="02040503050406030204" pitchFamily="18" charset="0"/>
                                </a:rPr>
                                <m:t>𝑔</m:t>
                              </m:r>
                            </m:e>
                            <m:sub>
                              <m:r>
                                <a:rPr lang="en-US" altLang="ja-JP" sz="2600" b="0" i="1" smtClean="0">
                                  <a:latin typeface="Cambria Math" panose="02040503050406030204" pitchFamily="18" charset="0"/>
                                  <a:ea typeface="Cambria Math" panose="02040503050406030204" pitchFamily="18" charset="0"/>
                                </a:rPr>
                                <m:t>𝑖</m:t>
                              </m:r>
                            </m:sub>
                          </m:sSub>
                          <m:d>
                            <m:dPr>
                              <m:ctrlPr>
                                <a:rPr lang="en-US" altLang="ja-JP" sz="2600" b="0" i="1" smtClean="0">
                                  <a:latin typeface="Cambria Math" panose="02040503050406030204" pitchFamily="18" charset="0"/>
                                  <a:ea typeface="Cambria Math" panose="02040503050406030204" pitchFamily="18" charset="0"/>
                                </a:rPr>
                              </m:ctrlPr>
                            </m:dPr>
                            <m:e>
                              <m:sSub>
                                <m:sSubPr>
                                  <m:ctrlPr>
                                    <a:rPr lang="en-US" altLang="ja-JP" sz="2600" b="0" i="1" smtClean="0">
                                      <a:latin typeface="Cambria Math" panose="02040503050406030204" pitchFamily="18" charset="0"/>
                                      <a:ea typeface="Cambria Math" panose="02040503050406030204" pitchFamily="18" charset="0"/>
                                    </a:rPr>
                                  </m:ctrlPr>
                                </m:sSubPr>
                                <m:e>
                                  <m:r>
                                    <a:rPr lang="en-US" altLang="ja-JP" sz="2600" b="0" i="1" smtClean="0">
                                      <a:latin typeface="Cambria Math" panose="02040503050406030204" pitchFamily="18" charset="0"/>
                                      <a:ea typeface="Cambria Math" panose="02040503050406030204" pitchFamily="18" charset="0"/>
                                    </a:rPr>
                                    <m:t>𝜏</m:t>
                                  </m:r>
                                </m:e>
                                <m:sub>
                                  <m:r>
                                    <a:rPr lang="en-US" altLang="ja-JP" sz="2600" b="0" i="1" smtClean="0">
                                      <a:latin typeface="Cambria Math" panose="02040503050406030204" pitchFamily="18" charset="0"/>
                                      <a:ea typeface="Cambria Math" panose="02040503050406030204" pitchFamily="18" charset="0"/>
                                    </a:rPr>
                                    <m:t>𝑖</m:t>
                                  </m:r>
                                  <m:r>
                                    <a:rPr lang="en-US" altLang="ja-JP" sz="2600" b="0" i="1" smtClean="0">
                                      <a:latin typeface="Cambria Math" panose="02040503050406030204" pitchFamily="18" charset="0"/>
                                      <a:ea typeface="Cambria Math" panose="02040503050406030204" pitchFamily="18" charset="0"/>
                                    </a:rPr>
                                    <m:t>+</m:t>
                                  </m:r>
                                  <m:r>
                                    <a:rPr lang="en-US" altLang="ja-JP" sz="2600" b="0" i="1" smtClean="0">
                                      <a:latin typeface="Cambria Math" panose="02040503050406030204" pitchFamily="18" charset="0"/>
                                      <a:ea typeface="Cambria Math" panose="02040503050406030204" pitchFamily="18" charset="0"/>
                                    </a:rPr>
                                    <m:t>𝑛</m:t>
                                  </m:r>
                                </m:sub>
                              </m:sSub>
                              <m:r>
                                <a:rPr lang="en-US" altLang="ja-JP" sz="2600" b="0" i="1" smtClean="0">
                                  <a:latin typeface="Cambria Math" panose="02040503050406030204" pitchFamily="18" charset="0"/>
                                  <a:ea typeface="Cambria Math" panose="02040503050406030204" pitchFamily="18" charset="0"/>
                                </a:rPr>
                                <m:t>−</m:t>
                              </m:r>
                              <m:sSub>
                                <m:sSubPr>
                                  <m:ctrlPr>
                                    <a:rPr lang="en-US" altLang="ja-JP" sz="2600" b="0" i="1" smtClean="0">
                                      <a:latin typeface="Cambria Math" panose="02040503050406030204" pitchFamily="18" charset="0"/>
                                      <a:ea typeface="Cambria Math" panose="02040503050406030204" pitchFamily="18" charset="0"/>
                                    </a:rPr>
                                  </m:ctrlPr>
                                </m:sSubPr>
                                <m:e>
                                  <m:r>
                                    <a:rPr lang="en-US" altLang="ja-JP" sz="2600" b="0" i="1" smtClean="0">
                                      <a:latin typeface="Cambria Math" panose="02040503050406030204" pitchFamily="18" charset="0"/>
                                      <a:ea typeface="Cambria Math" panose="02040503050406030204" pitchFamily="18" charset="0"/>
                                    </a:rPr>
                                    <m:t>𝜏</m:t>
                                  </m:r>
                                </m:e>
                                <m:sub>
                                  <m:r>
                                    <a:rPr lang="en-US" altLang="ja-JP" sz="2600" b="0" i="1" smtClean="0">
                                      <a:latin typeface="Cambria Math" panose="02040503050406030204" pitchFamily="18" charset="0"/>
                                      <a:ea typeface="Cambria Math" panose="02040503050406030204" pitchFamily="18" charset="0"/>
                                    </a:rPr>
                                    <m:t>𝑖</m:t>
                                  </m:r>
                                </m:sub>
                              </m:sSub>
                            </m:e>
                          </m:d>
                          <m:r>
                            <a:rPr lang="en-US" altLang="ja-JP" sz="2600" b="0" i="1" smtClean="0">
                              <a:latin typeface="Cambria Math" panose="02040503050406030204" pitchFamily="18" charset="0"/>
                              <a:ea typeface="Cambria Math" panose="02040503050406030204" pitchFamily="18" charset="0"/>
                            </a:rPr>
                            <m:t>)</m:t>
                          </m:r>
                        </m:e>
                      </m:nary>
                    </m:oMath>
                  </m:oMathPara>
                </a14:m>
                <a:endParaRPr lang="en-US" altLang="ja-JP" sz="2600" dirty="0"/>
              </a:p>
              <a:p>
                <a:pPr marL="0" indent="0">
                  <a:buNone/>
                </a:pPr>
                <a14:m>
                  <m:oMathPara xmlns:m="http://schemas.openxmlformats.org/officeDocument/2006/math">
                    <m:oMathParaPr>
                      <m:jc m:val="centerGroup"/>
                    </m:oMathParaPr>
                    <m:oMath xmlns:m="http://schemas.openxmlformats.org/officeDocument/2006/math">
                      <m:d>
                        <m:dPr>
                          <m:ctrlPr>
                            <a:rPr lang="en-US" altLang="ja-JP" sz="2600" i="1" smtClean="0">
                              <a:latin typeface="Cambria Math" panose="02040503050406030204" pitchFamily="18" charset="0"/>
                            </a:rPr>
                          </m:ctrlPr>
                        </m:dPr>
                        <m:e>
                          <m:f>
                            <m:fPr>
                              <m:type m:val="noBar"/>
                              <m:ctrlPr>
                                <a:rPr lang="en-US" altLang="ja-JP" sz="2600" i="1" smtClean="0">
                                  <a:latin typeface="Cambria Math" panose="02040503050406030204" pitchFamily="18" charset="0"/>
                                </a:rPr>
                              </m:ctrlPr>
                            </m:fPr>
                            <m:num>
                              <m:sSub>
                                <m:sSubPr>
                                  <m:ctrlPr>
                                    <a:rPr lang="en-US" altLang="ja-JP" sz="2600" i="1" dirty="0" smtClean="0">
                                      <a:latin typeface="Cambria Math" panose="02040503050406030204" pitchFamily="18" charset="0"/>
                                    </a:rPr>
                                  </m:ctrlPr>
                                </m:sSubPr>
                                <m:e>
                                  <m:r>
                                    <a:rPr lang="en-US" altLang="ja-JP" sz="2600" i="1" dirty="0" smtClean="0">
                                      <a:latin typeface="Cambria Math" panose="02040503050406030204" pitchFamily="18" charset="0"/>
                                      <a:ea typeface="Cambria Math" panose="02040503050406030204" pitchFamily="18" charset="0"/>
                                    </a:rPr>
                                    <m:t>𝜏</m:t>
                                  </m:r>
                                </m:e>
                                <m:sub>
                                  <m:r>
                                    <a:rPr lang="en-US" altLang="ja-JP" sz="2600" b="0" i="1" dirty="0" smtClean="0">
                                      <a:latin typeface="Cambria Math" panose="02040503050406030204" pitchFamily="18" charset="0"/>
                                    </a:rPr>
                                    <m:t>𝑖</m:t>
                                  </m:r>
                                </m:sub>
                              </m:sSub>
                              <m:r>
                                <a:rPr lang="ja-JP" altLang="en-US" sz="2600" i="1" dirty="0">
                                  <a:latin typeface="Cambria Math" panose="02040503050406030204" pitchFamily="18" charset="0"/>
                                </a:rPr>
                                <m:t>は</m:t>
                              </m:r>
                              <m:r>
                                <a:rPr lang="ja-JP" altLang="en-US" sz="2600" i="1" dirty="0" smtClean="0">
                                  <a:latin typeface="Cambria Math" panose="02040503050406030204" pitchFamily="18" charset="0"/>
                                </a:rPr>
                                <m:t>ユーザ</m:t>
                              </m:r>
                              <m:r>
                                <a:rPr lang="en-US" altLang="ja-JP" sz="2600" b="0" i="1" dirty="0" smtClean="0">
                                  <a:latin typeface="Cambria Math" panose="02040503050406030204" pitchFamily="18" charset="0"/>
                                </a:rPr>
                                <m:t>𝑖</m:t>
                              </m:r>
                              <m:r>
                                <a:rPr lang="ja-JP" altLang="en-US" sz="2600" i="1" dirty="0">
                                  <a:latin typeface="Cambria Math" panose="02040503050406030204" pitchFamily="18" charset="0"/>
                                </a:rPr>
                                <m:t>の</m:t>
                              </m:r>
                              <m:r>
                                <a:rPr lang="ja-JP" altLang="en-US" sz="2600" i="1" dirty="0" smtClean="0">
                                  <a:latin typeface="Cambria Math" panose="02040503050406030204" pitchFamily="18" charset="0"/>
                                </a:rPr>
                                <m:t>乗車時刻</m:t>
                              </m:r>
                              <m:r>
                                <a:rPr lang="en-US" altLang="ja-JP" sz="2600" b="0" i="1" dirty="0" smtClean="0">
                                  <a:latin typeface="Cambria Math" panose="02040503050406030204" pitchFamily="18" charset="0"/>
                                </a:rPr>
                                <m:t>,</m:t>
                              </m:r>
                              <m:sSub>
                                <m:sSubPr>
                                  <m:ctrlPr>
                                    <a:rPr lang="en-US" altLang="ja-JP" sz="2600" b="0" i="1" dirty="0" smtClean="0">
                                      <a:latin typeface="Cambria Math" panose="02040503050406030204" pitchFamily="18" charset="0"/>
                                    </a:rPr>
                                  </m:ctrlPr>
                                </m:sSubPr>
                                <m:e>
                                  <m:r>
                                    <a:rPr lang="en-US" altLang="ja-JP" sz="2600" b="0" i="1" dirty="0" smtClean="0">
                                      <a:latin typeface="Cambria Math" panose="02040503050406030204" pitchFamily="18" charset="0"/>
                                      <a:ea typeface="Cambria Math" panose="02040503050406030204" pitchFamily="18" charset="0"/>
                                    </a:rPr>
                                    <m:t>𝜏</m:t>
                                  </m:r>
                                </m:e>
                                <m:sub>
                                  <m:r>
                                    <a:rPr lang="en-US" altLang="ja-JP" sz="2600" b="0" i="1" dirty="0" smtClean="0">
                                      <a:latin typeface="Cambria Math" panose="02040503050406030204" pitchFamily="18" charset="0"/>
                                    </a:rPr>
                                    <m:t>𝑖</m:t>
                                  </m:r>
                                  <m:r>
                                    <a:rPr lang="en-US" altLang="ja-JP" sz="2600" b="0" i="1" dirty="0" smtClean="0">
                                      <a:latin typeface="Cambria Math" panose="02040503050406030204" pitchFamily="18" charset="0"/>
                                    </a:rPr>
                                    <m:t>+</m:t>
                                  </m:r>
                                  <m:r>
                                    <a:rPr lang="en-US" altLang="ja-JP" sz="2600" b="0" i="1" dirty="0" smtClean="0">
                                      <a:latin typeface="Cambria Math" panose="02040503050406030204" pitchFamily="18" charset="0"/>
                                    </a:rPr>
                                    <m:t>𝑛</m:t>
                                  </m:r>
                                </m:sub>
                              </m:sSub>
                              <m:r>
                                <a:rPr lang="ja-JP" altLang="en-US" sz="2600" i="1" dirty="0">
                                  <a:latin typeface="Cambria Math" panose="02040503050406030204" pitchFamily="18" charset="0"/>
                                </a:rPr>
                                <m:t>は</m:t>
                              </m:r>
                              <m:r>
                                <a:rPr lang="ja-JP" altLang="en-US" sz="2600" i="1" dirty="0" smtClean="0">
                                  <a:latin typeface="Cambria Math" panose="02040503050406030204" pitchFamily="18" charset="0"/>
                                </a:rPr>
                                <m:t>降車</m:t>
                              </m:r>
                              <m:r>
                                <a:rPr lang="ja-JP" altLang="en-US" sz="2600" i="1" dirty="0">
                                  <a:latin typeface="Cambria Math" panose="02040503050406030204" pitchFamily="18" charset="0"/>
                                </a:rPr>
                                <m:t>時刻</m:t>
                              </m:r>
                              <m:r>
                                <a:rPr lang="en-US" altLang="ja-JP" sz="2600" b="0" i="1" dirty="0" smtClean="0">
                                  <a:latin typeface="Cambria Math" panose="02040503050406030204" pitchFamily="18" charset="0"/>
                                </a:rPr>
                                <m:t>,</m:t>
                              </m:r>
                              <m:r>
                                <a:rPr lang="en-US" altLang="ja-JP" sz="2600" b="0" i="1" dirty="0" smtClean="0">
                                  <a:latin typeface="Cambria Math" panose="02040503050406030204" pitchFamily="18" charset="0"/>
                                </a:rPr>
                                <m:t>𝑛</m:t>
                              </m:r>
                              <m:r>
                                <a:rPr lang="ja-JP" altLang="en-US" sz="2600" i="1" dirty="0">
                                  <a:latin typeface="Cambria Math" panose="02040503050406030204" pitchFamily="18" charset="0"/>
                                </a:rPr>
                                <m:t>は</m:t>
                              </m:r>
                              <m:r>
                                <a:rPr lang="ja-JP" altLang="en-US" sz="2600" i="1" dirty="0" smtClean="0">
                                  <a:latin typeface="Cambria Math" panose="02040503050406030204" pitchFamily="18" charset="0"/>
                                </a:rPr>
                                <m:t>ユーザ</m:t>
                              </m:r>
                              <m:r>
                                <a:rPr lang="ja-JP" altLang="en-US" sz="2600" i="1" dirty="0">
                                  <a:latin typeface="Cambria Math" panose="02040503050406030204" pitchFamily="18" charset="0"/>
                                </a:rPr>
                                <m:t>の</m:t>
                              </m:r>
                              <m:r>
                                <a:rPr lang="ja-JP" altLang="en-US" sz="2600" i="1" dirty="0" smtClean="0">
                                  <a:latin typeface="Cambria Math" panose="02040503050406030204" pitchFamily="18" charset="0"/>
                                </a:rPr>
                                <m:t>数</m:t>
                              </m:r>
                              <m:r>
                                <a:rPr lang="en-US" altLang="ja-JP" sz="2600" i="1" dirty="0" smtClean="0">
                                  <a:latin typeface="Cambria Math" panose="02040503050406030204" pitchFamily="18" charset="0"/>
                                </a:rPr>
                                <m:t> </m:t>
                              </m:r>
                            </m:num>
                            <m:den>
                              <m:sSubSup>
                                <m:sSubSupPr>
                                  <m:ctrlPr>
                                    <a:rPr lang="en-US" altLang="ja-JP" sz="2600" i="1">
                                      <a:latin typeface="Cambria Math" panose="02040503050406030204" pitchFamily="18" charset="0"/>
                                      <a:ea typeface="Cambria Math" panose="02040503050406030204" pitchFamily="18" charset="0"/>
                                    </a:rPr>
                                  </m:ctrlPr>
                                </m:sSubSupPr>
                                <m:e>
                                  <m:r>
                                    <a:rPr lang="en-US" altLang="ja-JP" sz="2600" i="1">
                                      <a:latin typeface="Cambria Math" panose="02040503050406030204" pitchFamily="18" charset="0"/>
                                      <a:ea typeface="Cambria Math" panose="02040503050406030204" pitchFamily="18" charset="0"/>
                                    </a:rPr>
                                    <m:t>𝑔</m:t>
                                  </m:r>
                                </m:e>
                                <m:sub>
                                  <m:r>
                                    <a:rPr lang="en-US" altLang="ja-JP" sz="2600" i="1">
                                      <a:latin typeface="Cambria Math" panose="02040503050406030204" pitchFamily="18" charset="0"/>
                                      <a:ea typeface="Cambria Math" panose="02040503050406030204" pitchFamily="18" charset="0"/>
                                    </a:rPr>
                                    <m:t>𝑖</m:t>
                                  </m:r>
                                </m:sub>
                                <m:sup>
                                  <m:r>
                                    <a:rPr lang="en-US" altLang="ja-JP" sz="2600" i="1">
                                      <a:latin typeface="Cambria Math" panose="02040503050406030204" pitchFamily="18" charset="0"/>
                                      <a:ea typeface="Cambria Math" panose="02040503050406030204" pitchFamily="18" charset="0"/>
                                    </a:rPr>
                                    <m:t>+</m:t>
                                  </m:r>
                                </m:sup>
                              </m:sSubSup>
                              <m:r>
                                <m:rPr>
                                  <m:nor/>
                                </m:rPr>
                                <a:rPr lang="en-US" altLang="ja-JP" sz="2600" dirty="0"/>
                                <m:t>,</m:t>
                              </m:r>
                              <m:r>
                                <m:rPr>
                                  <m:nor/>
                                </m:rPr>
                                <a:rPr lang="en-US" altLang="ja-JP" sz="2600" dirty="0">
                                  <a:ea typeface="Cambria Math" panose="02040503050406030204" pitchFamily="18" charset="0"/>
                                </a:rPr>
                                <m:t> </m:t>
                              </m:r>
                              <m:sSubSup>
                                <m:sSubSupPr>
                                  <m:ctrlPr>
                                    <a:rPr lang="en-US" altLang="ja-JP" sz="2600" i="1">
                                      <a:latin typeface="Cambria Math" panose="02040503050406030204" pitchFamily="18" charset="0"/>
                                      <a:ea typeface="Cambria Math" panose="02040503050406030204" pitchFamily="18" charset="0"/>
                                    </a:rPr>
                                  </m:ctrlPr>
                                </m:sSubSupPr>
                                <m:e>
                                  <m:r>
                                    <a:rPr lang="en-US" altLang="ja-JP" sz="2600" i="1">
                                      <a:latin typeface="Cambria Math" panose="02040503050406030204" pitchFamily="18" charset="0"/>
                                      <a:ea typeface="Cambria Math" panose="02040503050406030204" pitchFamily="18" charset="0"/>
                                    </a:rPr>
                                    <m:t>𝑔</m:t>
                                  </m:r>
                                </m:e>
                                <m:sub>
                                  <m:r>
                                    <a:rPr lang="en-US" altLang="ja-JP" sz="2600" i="1">
                                      <a:latin typeface="Cambria Math" panose="02040503050406030204" pitchFamily="18" charset="0"/>
                                      <a:ea typeface="Cambria Math" panose="02040503050406030204" pitchFamily="18" charset="0"/>
                                    </a:rPr>
                                    <m:t>𝑖</m:t>
                                  </m:r>
                                </m:sub>
                                <m:sup>
                                  <m:r>
                                    <a:rPr lang="en-US" altLang="ja-JP" sz="2600" i="1">
                                      <a:latin typeface="Cambria Math" panose="02040503050406030204" pitchFamily="18" charset="0"/>
                                      <a:ea typeface="Cambria Math" panose="02040503050406030204" pitchFamily="18" charset="0"/>
                                    </a:rPr>
                                    <m:t>−</m:t>
                                  </m:r>
                                </m:sup>
                              </m:sSubSup>
                              <m:r>
                                <m:rPr>
                                  <m:nor/>
                                </m:rPr>
                                <a:rPr lang="en-US" altLang="ja-JP" sz="2600" dirty="0"/>
                                <m:t>,</m:t>
                              </m:r>
                              <m:r>
                                <m:rPr>
                                  <m:nor/>
                                </m:rPr>
                                <a:rPr lang="en-US" altLang="ja-JP" sz="2600" dirty="0">
                                  <a:ea typeface="Cambria Math" panose="02040503050406030204" pitchFamily="18" charset="0"/>
                                </a:rPr>
                                <m:t> </m:t>
                              </m:r>
                              <m:sSub>
                                <m:sSubPr>
                                  <m:ctrlPr>
                                    <a:rPr lang="en-US" altLang="ja-JP" sz="2600" i="1">
                                      <a:latin typeface="Cambria Math" panose="02040503050406030204" pitchFamily="18" charset="0"/>
                                      <a:ea typeface="Cambria Math" panose="02040503050406030204" pitchFamily="18" charset="0"/>
                                    </a:rPr>
                                  </m:ctrlPr>
                                </m:sSubPr>
                                <m:e>
                                  <m:r>
                                    <a:rPr lang="en-US" altLang="ja-JP" sz="2600" i="1">
                                      <a:latin typeface="Cambria Math" panose="02040503050406030204" pitchFamily="18" charset="0"/>
                                      <a:ea typeface="Cambria Math" panose="02040503050406030204" pitchFamily="18" charset="0"/>
                                    </a:rPr>
                                    <m:t>𝑔</m:t>
                                  </m:r>
                                </m:e>
                                <m:sub>
                                  <m:r>
                                    <a:rPr lang="en-US" altLang="ja-JP" sz="2600" i="1">
                                      <a:latin typeface="Cambria Math" panose="02040503050406030204" pitchFamily="18" charset="0"/>
                                      <a:ea typeface="Cambria Math" panose="02040503050406030204" pitchFamily="18" charset="0"/>
                                    </a:rPr>
                                    <m:t>𝑖</m:t>
                                  </m:r>
                                </m:sub>
                              </m:sSub>
                              <m:r>
                                <m:rPr>
                                  <m:nor/>
                                </m:rPr>
                                <a:rPr lang="ja-JP" altLang="en-US" sz="2600">
                                  <a:ea typeface="Cambria Math" panose="02040503050406030204" pitchFamily="18" charset="0"/>
                                </a:rPr>
                                <m:t>はそれぞれ乗車時刻、降車時刻、乗車時間のペナルティ関数</m:t>
                              </m:r>
                            </m:den>
                          </m:f>
                        </m:e>
                      </m:d>
                    </m:oMath>
                  </m:oMathPara>
                </a14:m>
                <a:endParaRPr lang="en-US" altLang="ja-JP" sz="2600" dirty="0">
                  <a:ea typeface="Cambria Math" panose="02040503050406030204" pitchFamily="18" charset="0"/>
                </a:endParaRPr>
              </a:p>
              <a:p>
                <a:pPr marL="0" indent="0">
                  <a:buNone/>
                </a:pPr>
                <a:r>
                  <a:rPr lang="ja-JP" altLang="en-US" sz="2900"/>
                  <a:t>このとき、目的関数を</a:t>
                </a:r>
                <a14:m>
                  <m:oMath xmlns:m="http://schemas.openxmlformats.org/officeDocument/2006/math">
                    <m:r>
                      <a:rPr lang="ja-JP" altLang="en-US" sz="2900" i="1" smtClean="0">
                        <a:latin typeface="Cambria Math" panose="02040503050406030204" pitchFamily="18" charset="0"/>
                      </a:rPr>
                      <m:t>𝛼</m:t>
                    </m:r>
                    <m:r>
                      <a:rPr lang="en-US" altLang="ja-JP" sz="2900" b="0" i="1" smtClean="0">
                        <a:latin typeface="Cambria Math" panose="02040503050406030204" pitchFamily="18" charset="0"/>
                      </a:rPr>
                      <m:t>,</m:t>
                    </m:r>
                    <m:r>
                      <a:rPr lang="en-US" altLang="ja-JP" sz="2900" b="0" i="1" smtClean="0">
                        <a:latin typeface="Cambria Math" panose="02040503050406030204" pitchFamily="18" charset="0"/>
                        <a:ea typeface="Cambria Math" panose="02040503050406030204" pitchFamily="18" charset="0"/>
                      </a:rPr>
                      <m:t>𝛽</m:t>
                    </m:r>
                  </m:oMath>
                </a14:m>
                <a:r>
                  <a:rPr lang="ja-JP" altLang="en-US" sz="2900"/>
                  <a:t>を定数とする以下の重み付き和とする。</a:t>
                </a:r>
                <a:endParaRPr lang="en-US" altLang="ja-JP" sz="2900" dirty="0"/>
              </a:p>
              <a:p>
                <a:pPr marL="0" indent="0">
                  <a:buNone/>
                </a:pPr>
                <a14:m>
                  <m:oMathPara xmlns:m="http://schemas.openxmlformats.org/officeDocument/2006/math">
                    <m:oMathParaPr>
                      <m:jc m:val="centerGroup"/>
                    </m:oMathParaPr>
                    <m:oMath xmlns:m="http://schemas.openxmlformats.org/officeDocument/2006/math">
                      <m:r>
                        <a:rPr lang="en-US" altLang="ja-JP" sz="2900" i="1" smtClean="0">
                          <a:latin typeface="Cambria Math" panose="02040503050406030204" pitchFamily="18" charset="0"/>
                          <a:ea typeface="Cambria Math" panose="02040503050406030204" pitchFamily="18" charset="0"/>
                        </a:rPr>
                        <m:t>𝛼</m:t>
                      </m:r>
                      <m:r>
                        <a:rPr lang="en-US" altLang="ja-JP" sz="2900" b="0" i="1" smtClean="0">
                          <a:latin typeface="Cambria Math" panose="02040503050406030204" pitchFamily="18" charset="0"/>
                          <a:ea typeface="Cambria Math" panose="02040503050406030204" pitchFamily="18" charset="0"/>
                        </a:rPr>
                        <m:t>𝑑</m:t>
                      </m:r>
                      <m:d>
                        <m:dPr>
                          <m:ctrlPr>
                            <a:rPr lang="en-US" altLang="ja-JP" sz="2900" b="0" i="1" smtClean="0">
                              <a:latin typeface="Cambria Math" panose="02040503050406030204" pitchFamily="18" charset="0"/>
                              <a:ea typeface="Cambria Math" panose="02040503050406030204" pitchFamily="18" charset="0"/>
                            </a:rPr>
                          </m:ctrlPr>
                        </m:dPr>
                        <m:e>
                          <m:r>
                            <a:rPr lang="en-US" altLang="ja-JP" sz="2900" b="0" i="1" smtClean="0">
                              <a:latin typeface="Cambria Math" panose="02040503050406030204" pitchFamily="18" charset="0"/>
                              <a:ea typeface="Cambria Math" panose="02040503050406030204" pitchFamily="18" charset="0"/>
                            </a:rPr>
                            <m:t>𝜎</m:t>
                          </m:r>
                        </m:e>
                      </m:d>
                      <m:r>
                        <a:rPr lang="en-US" altLang="ja-JP" sz="2900" b="0" i="1" smtClean="0">
                          <a:latin typeface="Cambria Math" panose="02040503050406030204" pitchFamily="18" charset="0"/>
                          <a:ea typeface="Cambria Math" panose="02040503050406030204" pitchFamily="18" charset="0"/>
                        </a:rPr>
                        <m:t>+</m:t>
                      </m:r>
                      <m:r>
                        <a:rPr lang="en-US" altLang="ja-JP" sz="2900" b="0" i="1" smtClean="0">
                          <a:latin typeface="Cambria Math" panose="02040503050406030204" pitchFamily="18" charset="0"/>
                          <a:ea typeface="Cambria Math" panose="02040503050406030204" pitchFamily="18" charset="0"/>
                        </a:rPr>
                        <m:t>𝛽</m:t>
                      </m:r>
                      <m:r>
                        <a:rPr lang="en-US" altLang="ja-JP" sz="2900" b="0" i="1" smtClean="0">
                          <a:latin typeface="Cambria Math" panose="02040503050406030204" pitchFamily="18" charset="0"/>
                          <a:ea typeface="Cambria Math" panose="02040503050406030204" pitchFamily="18" charset="0"/>
                        </a:rPr>
                        <m:t>𝑡</m:t>
                      </m:r>
                      <m:r>
                        <a:rPr lang="en-US" altLang="ja-JP" sz="2900" b="0" i="1" smtClean="0">
                          <a:latin typeface="Cambria Math" panose="02040503050406030204" pitchFamily="18" charset="0"/>
                          <a:ea typeface="Cambria Math" panose="02040503050406030204" pitchFamily="18" charset="0"/>
                        </a:rPr>
                        <m:t>(</m:t>
                      </m:r>
                      <m:r>
                        <a:rPr lang="en-US" altLang="ja-JP" sz="2900" b="0" i="1" smtClean="0">
                          <a:latin typeface="Cambria Math" panose="02040503050406030204" pitchFamily="18" charset="0"/>
                          <a:ea typeface="Cambria Math" panose="02040503050406030204" pitchFamily="18" charset="0"/>
                        </a:rPr>
                        <m:t>𝜎</m:t>
                      </m:r>
                      <m:r>
                        <a:rPr lang="en-US" altLang="ja-JP" sz="2900" b="0" i="1" smtClean="0">
                          <a:latin typeface="Cambria Math" panose="02040503050406030204" pitchFamily="18" charset="0"/>
                          <a:ea typeface="Cambria Math" panose="02040503050406030204" pitchFamily="18" charset="0"/>
                        </a:rPr>
                        <m:t>)</m:t>
                      </m:r>
                    </m:oMath>
                  </m:oMathPara>
                </a14:m>
                <a:endParaRPr lang="en-US" altLang="ja-JP" sz="2900" dirty="0"/>
              </a:p>
              <a:p>
                <a:pPr marL="0" indent="0">
                  <a:buNone/>
                </a:pPr>
                <a:endParaRPr lang="en-US" altLang="ja-JP" sz="2600" dirty="0"/>
              </a:p>
              <a:p>
                <a:pPr marL="0" indent="0">
                  <a:buNone/>
                </a:pPr>
                <a:endParaRPr kumimoji="1" lang="en-US" altLang="ja-JP" dirty="0"/>
              </a:p>
              <a:p>
                <a:endParaRPr kumimoji="1" lang="ja-JP" altLang="en-US"/>
              </a:p>
            </p:txBody>
          </p:sp>
        </mc:Choice>
        <mc:Fallback xmlns="">
          <p:sp>
            <p:nvSpPr>
              <p:cNvPr id="3" name="コンテンツ プレースホルダー 2">
                <a:extLst>
                  <a:ext uri="{FF2B5EF4-FFF2-40B4-BE49-F238E27FC236}">
                    <a16:creationId xmlns:a16="http://schemas.microsoft.com/office/drawing/2014/main" id="{BB32B30A-4966-D74A-A8E6-47911893BBA6}"/>
                  </a:ext>
                </a:extLst>
              </p:cNvPr>
              <p:cNvSpPr>
                <a:spLocks noGrp="1" noRot="1" noChangeAspect="1" noMove="1" noResize="1" noEditPoints="1" noAdjustHandles="1" noChangeArrowheads="1" noChangeShapeType="1" noTextEdit="1"/>
              </p:cNvSpPr>
              <p:nvPr>
                <p:ph idx="1"/>
              </p:nvPr>
            </p:nvSpPr>
            <p:spPr>
              <a:xfrm>
                <a:off x="835826" y="1793824"/>
                <a:ext cx="7885532" cy="4108211"/>
              </a:xfrm>
              <a:blipFill>
                <a:blip r:embed="rId2"/>
                <a:stretch>
                  <a:fillRect l="-804" t="-308"/>
                </a:stretch>
              </a:blipFill>
            </p:spPr>
            <p:txBody>
              <a:bodyPr/>
              <a:lstStyle/>
              <a:p>
                <a:r>
                  <a:rPr lang="ja-JP" altLang="en-US">
                    <a:noFill/>
                  </a:rPr>
                  <a:t> </a:t>
                </a:r>
              </a:p>
            </p:txBody>
          </p:sp>
        </mc:Fallback>
      </mc:AlternateContent>
      <p:sp>
        <p:nvSpPr>
          <p:cNvPr id="4" name="スライド番号プレースホルダー 3">
            <a:extLst>
              <a:ext uri="{FF2B5EF4-FFF2-40B4-BE49-F238E27FC236}">
                <a16:creationId xmlns:a16="http://schemas.microsoft.com/office/drawing/2014/main" id="{59E929AD-29FC-F745-8B79-55EC7795A4A9}"/>
              </a:ext>
            </a:extLst>
          </p:cNvPr>
          <p:cNvSpPr>
            <a:spLocks noGrp="1"/>
          </p:cNvSpPr>
          <p:nvPr>
            <p:ph type="sldNum" sz="quarter" idx="12"/>
          </p:nvPr>
        </p:nvSpPr>
        <p:spPr/>
        <p:txBody>
          <a:bodyPr/>
          <a:lstStyle/>
          <a:p>
            <a:fld id="{84E0C278-47E8-3649-A055-2003DC36C60A}" type="slidenum">
              <a:rPr kumimoji="1" lang="ja-JP" altLang="en-US" smtClean="0"/>
              <a:t>13</a:t>
            </a:fld>
            <a:endParaRPr kumimoji="1" lang="ja-JP" altLang="en-US"/>
          </a:p>
        </p:txBody>
      </p:sp>
    </p:spTree>
    <p:extLst>
      <p:ext uri="{BB962C8B-B14F-4D97-AF65-F5344CB8AC3E}">
        <p14:creationId xmlns:p14="http://schemas.microsoft.com/office/powerpoint/2010/main" val="1882053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DBAB066-03BF-E34F-B9C8-40E7B9B3D77C}"/>
              </a:ext>
            </a:extLst>
          </p:cNvPr>
          <p:cNvSpPr>
            <a:spLocks noGrp="1"/>
          </p:cNvSpPr>
          <p:nvPr>
            <p:ph type="title"/>
          </p:nvPr>
        </p:nvSpPr>
        <p:spPr/>
        <p:txBody>
          <a:bodyPr/>
          <a:lstStyle/>
          <a:p>
            <a:r>
              <a:rPr lang="ja-JP" altLang="en-US"/>
              <a:t>提案手法</a:t>
            </a:r>
            <a:endParaRPr kumimoji="1" lang="ja-JP" altLang="en-US"/>
          </a:p>
        </p:txBody>
      </p:sp>
      <p:sp>
        <p:nvSpPr>
          <p:cNvPr id="3" name="コンテンツ プレースホルダー 2">
            <a:extLst>
              <a:ext uri="{FF2B5EF4-FFF2-40B4-BE49-F238E27FC236}">
                <a16:creationId xmlns:a16="http://schemas.microsoft.com/office/drawing/2014/main" id="{BB714603-E14D-0A4F-B349-95213C14808A}"/>
              </a:ext>
            </a:extLst>
          </p:cNvPr>
          <p:cNvSpPr>
            <a:spLocks noGrp="1"/>
          </p:cNvSpPr>
          <p:nvPr>
            <p:ph idx="1"/>
          </p:nvPr>
        </p:nvSpPr>
        <p:spPr/>
        <p:txBody>
          <a:bodyPr>
            <a:normAutofit fontScale="92500"/>
          </a:bodyPr>
          <a:lstStyle/>
          <a:p>
            <a:r>
              <a:rPr lang="ja-JP" altLang="en-US" sz="2400"/>
              <a:t>初期解の生成</a:t>
            </a:r>
            <a:endParaRPr lang="en-US" altLang="ja-JP" sz="2400" dirty="0"/>
          </a:p>
          <a:p>
            <a:r>
              <a:rPr lang="ja-JP" altLang="en-US" sz="2400"/>
              <a:t>反復局所探索法</a:t>
            </a:r>
            <a:endParaRPr lang="en-US" altLang="ja-JP" sz="2400" dirty="0"/>
          </a:p>
          <a:p>
            <a:r>
              <a:rPr lang="ja-JP" altLang="en-US" sz="2400"/>
              <a:t>探索ごとに</a:t>
            </a:r>
            <a:r>
              <a:rPr lang="en-US" altLang="ja-JP" sz="2400" dirty="0"/>
              <a:t>LP</a:t>
            </a:r>
            <a:r>
              <a:rPr lang="ja-JP" altLang="en-US" sz="2400"/>
              <a:t>を解いてサービス開始時刻を決定</a:t>
            </a:r>
            <a:endParaRPr lang="en-US" altLang="ja-JP" sz="2400" dirty="0"/>
          </a:p>
          <a:p>
            <a:endParaRPr lang="en-US" altLang="ja-JP" sz="2400" dirty="0"/>
          </a:p>
          <a:p>
            <a:pPr marL="0" indent="0">
              <a:buNone/>
            </a:pPr>
            <a:r>
              <a:rPr lang="ja-JP" altLang="en-US" sz="2400"/>
              <a:t>先行研究のインスタンスに修正を加えて計算実験を行う</a:t>
            </a:r>
            <a:r>
              <a:rPr lang="ja-JP" altLang="en-US" sz="1800"/>
              <a:t>。</a:t>
            </a:r>
            <a:endParaRPr lang="en-US" altLang="ja-JP" sz="1800" dirty="0"/>
          </a:p>
        </p:txBody>
      </p:sp>
      <p:sp>
        <p:nvSpPr>
          <p:cNvPr id="4" name="スライド番号プレースホルダー 3">
            <a:extLst>
              <a:ext uri="{FF2B5EF4-FFF2-40B4-BE49-F238E27FC236}">
                <a16:creationId xmlns:a16="http://schemas.microsoft.com/office/drawing/2014/main" id="{A699A437-BBD5-0B49-8A30-4B6CB64DDA91}"/>
              </a:ext>
            </a:extLst>
          </p:cNvPr>
          <p:cNvSpPr>
            <a:spLocks noGrp="1"/>
          </p:cNvSpPr>
          <p:nvPr>
            <p:ph type="sldNum" sz="quarter" idx="12"/>
          </p:nvPr>
        </p:nvSpPr>
        <p:spPr/>
        <p:txBody>
          <a:bodyPr/>
          <a:lstStyle/>
          <a:p>
            <a:fld id="{84E0C278-47E8-3649-A055-2003DC36C60A}" type="slidenum">
              <a:rPr kumimoji="1" lang="ja-JP" altLang="en-US" smtClean="0"/>
              <a:t>14</a:t>
            </a:fld>
            <a:endParaRPr kumimoji="1" lang="ja-JP" altLang="en-US"/>
          </a:p>
        </p:txBody>
      </p:sp>
    </p:spTree>
    <p:extLst>
      <p:ext uri="{BB962C8B-B14F-4D97-AF65-F5344CB8AC3E}">
        <p14:creationId xmlns:p14="http://schemas.microsoft.com/office/powerpoint/2010/main" val="13041732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FD3CA90-EF5F-B14A-8C68-6D4FE250C9EE}"/>
              </a:ext>
            </a:extLst>
          </p:cNvPr>
          <p:cNvSpPr>
            <a:spLocks noGrp="1"/>
          </p:cNvSpPr>
          <p:nvPr>
            <p:ph type="title"/>
          </p:nvPr>
        </p:nvSpPr>
        <p:spPr/>
        <p:txBody>
          <a:bodyPr/>
          <a:lstStyle/>
          <a:p>
            <a:r>
              <a:rPr lang="ja-JP" altLang="en-US"/>
              <a:t>問題例の作成</a:t>
            </a:r>
            <a:endParaRPr kumimoji="1" lang="ja-JP" altLang="en-US"/>
          </a:p>
        </p:txBody>
      </p:sp>
      <p:sp>
        <p:nvSpPr>
          <p:cNvPr id="3" name="コンテンツ プレースホルダー 2">
            <a:extLst>
              <a:ext uri="{FF2B5EF4-FFF2-40B4-BE49-F238E27FC236}">
                <a16:creationId xmlns:a16="http://schemas.microsoft.com/office/drawing/2014/main" id="{69F2CB44-99E5-8F49-A280-7D52E88A8D29}"/>
              </a:ext>
            </a:extLst>
          </p:cNvPr>
          <p:cNvSpPr>
            <a:spLocks noGrp="1"/>
          </p:cNvSpPr>
          <p:nvPr>
            <p:ph idx="1"/>
          </p:nvPr>
        </p:nvSpPr>
        <p:spPr>
          <a:xfrm>
            <a:off x="847703" y="2020994"/>
            <a:ext cx="7202456" cy="3305781"/>
          </a:xfrm>
        </p:spPr>
        <p:txBody>
          <a:bodyPr>
            <a:normAutofit fontScale="85000" lnSpcReduction="20000"/>
          </a:bodyPr>
          <a:lstStyle/>
          <a:p>
            <a:r>
              <a:rPr lang="en-US" altLang="ja-JP" dirty="0"/>
              <a:t>DARP</a:t>
            </a:r>
            <a:r>
              <a:rPr lang="ja-JP" altLang="en-US"/>
              <a:t>では多くの既存研究があるが、全てハード制約である</a:t>
            </a:r>
            <a:endParaRPr lang="en-US" altLang="ja-JP" dirty="0"/>
          </a:p>
          <a:p>
            <a:r>
              <a:rPr lang="ja-JP" altLang="en-US"/>
              <a:t>既存研究で使われているインスタンスに修正を加えて使用する</a:t>
            </a:r>
            <a:endParaRPr lang="en-US" altLang="ja-JP" dirty="0"/>
          </a:p>
          <a:p>
            <a:r>
              <a:rPr lang="ja-JP" altLang="en-US"/>
              <a:t>サービス可能時間が</a:t>
            </a:r>
            <a:r>
              <a:rPr lang="en-US" altLang="ja-JP" dirty="0"/>
              <a:t>e</a:t>
            </a:r>
            <a:r>
              <a:rPr lang="ja-JP" altLang="en-US"/>
              <a:t>から</a:t>
            </a:r>
            <a:r>
              <a:rPr lang="en-US" altLang="ja-JP" dirty="0"/>
              <a:t>l</a:t>
            </a:r>
            <a:r>
              <a:rPr lang="ja-JP" altLang="en-US"/>
              <a:t>、乗車時間の閾値が</a:t>
            </a:r>
            <a:r>
              <a:rPr lang="en-US" altLang="ja-JP" dirty="0"/>
              <a:t>L</a:t>
            </a:r>
            <a:r>
              <a:rPr lang="ja-JP" altLang="en-US"/>
              <a:t>のインスタンスに対して以下の図のような関数を作成する。</a:t>
            </a:r>
            <a:endParaRPr lang="en-US" altLang="ja-JP" dirty="0"/>
          </a:p>
          <a:p>
            <a:pPr marL="0" indent="0">
              <a:buNone/>
            </a:pPr>
            <a:r>
              <a:rPr lang="ja-JP" altLang="en-US"/>
              <a:t>                   </a:t>
            </a:r>
            <a:r>
              <a:rPr lang="ja-JP" altLang="en-US" sz="1050"/>
              <a:t>時間枠                               </a:t>
            </a:r>
            <a:r>
              <a:rPr lang="en-US" altLang="ja-JP" sz="1050" dirty="0"/>
              <a:t>			    </a:t>
            </a:r>
            <a:r>
              <a:rPr lang="ja-JP" altLang="en-US" sz="1050"/>
              <a:t>乗車時間              </a:t>
            </a:r>
            <a:endParaRPr lang="en-US" altLang="ja-JP" sz="1050" dirty="0"/>
          </a:p>
          <a:p>
            <a:endParaRPr lang="en-US" altLang="ja-JP" dirty="0"/>
          </a:p>
          <a:p>
            <a:endParaRPr lang="en-US" altLang="ja-JP" dirty="0"/>
          </a:p>
          <a:p>
            <a:endParaRPr lang="en-US" altLang="ja-JP" dirty="0"/>
          </a:p>
          <a:p>
            <a:pPr marL="685800" lvl="2" indent="0">
              <a:buNone/>
            </a:pPr>
            <a:r>
              <a:rPr lang="en-US" altLang="ja-JP" dirty="0"/>
              <a:t>    e	   l                                                                  L</a:t>
            </a:r>
          </a:p>
        </p:txBody>
      </p:sp>
      <p:pic>
        <p:nvPicPr>
          <p:cNvPr id="5" name="図 4">
            <a:extLst>
              <a:ext uri="{FF2B5EF4-FFF2-40B4-BE49-F238E27FC236}">
                <a16:creationId xmlns:a16="http://schemas.microsoft.com/office/drawing/2014/main" id="{9F310D15-F45B-D640-AF99-59306F7CCBB9}"/>
              </a:ext>
            </a:extLst>
          </p:cNvPr>
          <p:cNvPicPr>
            <a:picLocks noChangeAspect="1"/>
          </p:cNvPicPr>
          <p:nvPr/>
        </p:nvPicPr>
        <p:blipFill>
          <a:blip r:embed="rId2"/>
          <a:stretch>
            <a:fillRect/>
          </a:stretch>
        </p:blipFill>
        <p:spPr>
          <a:xfrm>
            <a:off x="941990" y="3750552"/>
            <a:ext cx="2471245" cy="1190124"/>
          </a:xfrm>
          <a:prstGeom prst="rect">
            <a:avLst/>
          </a:prstGeom>
        </p:spPr>
      </p:pic>
      <p:pic>
        <p:nvPicPr>
          <p:cNvPr id="7" name="図 6">
            <a:extLst>
              <a:ext uri="{FF2B5EF4-FFF2-40B4-BE49-F238E27FC236}">
                <a16:creationId xmlns:a16="http://schemas.microsoft.com/office/drawing/2014/main" id="{EC2E7EA1-D597-E04A-8349-C3D9D397B462}"/>
              </a:ext>
            </a:extLst>
          </p:cNvPr>
          <p:cNvPicPr>
            <a:picLocks noChangeAspect="1"/>
          </p:cNvPicPr>
          <p:nvPr/>
        </p:nvPicPr>
        <p:blipFill>
          <a:blip r:embed="rId3"/>
          <a:stretch>
            <a:fillRect/>
          </a:stretch>
        </p:blipFill>
        <p:spPr>
          <a:xfrm>
            <a:off x="4268514" y="3750552"/>
            <a:ext cx="2471245" cy="1190124"/>
          </a:xfrm>
          <a:prstGeom prst="rect">
            <a:avLst/>
          </a:prstGeom>
        </p:spPr>
      </p:pic>
      <p:sp>
        <p:nvSpPr>
          <p:cNvPr id="4" name="スライド番号プレースホルダー 3">
            <a:extLst>
              <a:ext uri="{FF2B5EF4-FFF2-40B4-BE49-F238E27FC236}">
                <a16:creationId xmlns:a16="http://schemas.microsoft.com/office/drawing/2014/main" id="{62137BEF-BFBB-A747-B78A-8198AD9EDD15}"/>
              </a:ext>
            </a:extLst>
          </p:cNvPr>
          <p:cNvSpPr>
            <a:spLocks noGrp="1"/>
          </p:cNvSpPr>
          <p:nvPr>
            <p:ph type="sldNum" sz="quarter" idx="12"/>
          </p:nvPr>
        </p:nvSpPr>
        <p:spPr/>
        <p:txBody>
          <a:bodyPr/>
          <a:lstStyle/>
          <a:p>
            <a:fld id="{84E0C278-47E8-3649-A055-2003DC36C60A}" type="slidenum">
              <a:rPr kumimoji="1" lang="ja-JP" altLang="en-US" smtClean="0"/>
              <a:t>15</a:t>
            </a:fld>
            <a:endParaRPr kumimoji="1" lang="ja-JP" altLang="en-US"/>
          </a:p>
        </p:txBody>
      </p:sp>
    </p:spTree>
    <p:extLst>
      <p:ext uri="{BB962C8B-B14F-4D97-AF65-F5344CB8AC3E}">
        <p14:creationId xmlns:p14="http://schemas.microsoft.com/office/powerpoint/2010/main" val="10924294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6F59DBF-A766-4849-B8C2-90962A890A0A}"/>
              </a:ext>
            </a:extLst>
          </p:cNvPr>
          <p:cNvSpPr>
            <a:spLocks noGrp="1"/>
          </p:cNvSpPr>
          <p:nvPr>
            <p:ph type="title"/>
          </p:nvPr>
        </p:nvSpPr>
        <p:spPr/>
        <p:txBody>
          <a:bodyPr/>
          <a:lstStyle/>
          <a:p>
            <a:r>
              <a:rPr kumimoji="1" lang="ja-JP" altLang="en-US"/>
              <a:t>インスタンスの特徴</a:t>
            </a:r>
          </a:p>
        </p:txBody>
      </p:sp>
      <p:sp>
        <p:nvSpPr>
          <p:cNvPr id="3" name="コンテンツ プレースホルダー 2">
            <a:extLst>
              <a:ext uri="{FF2B5EF4-FFF2-40B4-BE49-F238E27FC236}">
                <a16:creationId xmlns:a16="http://schemas.microsoft.com/office/drawing/2014/main" id="{48DA6D23-2A6E-1549-AD5D-78B3023078BC}"/>
              </a:ext>
            </a:extLst>
          </p:cNvPr>
          <p:cNvSpPr>
            <a:spLocks noGrp="1"/>
          </p:cNvSpPr>
          <p:nvPr>
            <p:ph idx="1"/>
          </p:nvPr>
        </p:nvSpPr>
        <p:spPr/>
        <p:txBody>
          <a:bodyPr/>
          <a:lstStyle/>
          <a:p>
            <a:r>
              <a:rPr lang="ja-JP" altLang="en-US"/>
              <a:t>頂点でのサービス時間は</a:t>
            </a:r>
            <a:r>
              <a:rPr lang="en-US" altLang="ja-JP" dirty="0"/>
              <a:t>10</a:t>
            </a:r>
          </a:p>
          <a:p>
            <a:r>
              <a:rPr kumimoji="1" lang="ja-JP" altLang="en-US"/>
              <a:t>乗降人数は</a:t>
            </a:r>
            <a:r>
              <a:rPr kumimoji="1" lang="en-US" altLang="ja-JP" dirty="0"/>
              <a:t>1</a:t>
            </a:r>
            <a:r>
              <a:rPr kumimoji="1" lang="ja-JP" altLang="en-US"/>
              <a:t>人</a:t>
            </a:r>
            <a:endParaRPr kumimoji="1" lang="en-US" altLang="ja-JP" dirty="0"/>
          </a:p>
          <a:p>
            <a:r>
              <a:rPr kumimoji="1" lang="ja-JP" altLang="en-US"/>
              <a:t>乗車時間の閾値は</a:t>
            </a:r>
            <a:r>
              <a:rPr lang="en-US" altLang="ja-JP" dirty="0"/>
              <a:t>90</a:t>
            </a:r>
          </a:p>
          <a:p>
            <a:r>
              <a:rPr kumimoji="1" lang="ja-JP" altLang="en-US"/>
              <a:t>車両の最大容量は</a:t>
            </a:r>
            <a:r>
              <a:rPr kumimoji="1" lang="en-US" altLang="ja-JP" dirty="0"/>
              <a:t>6</a:t>
            </a:r>
            <a:r>
              <a:rPr kumimoji="1" lang="ja-JP" altLang="en-US"/>
              <a:t>人</a:t>
            </a:r>
            <a:endParaRPr kumimoji="1" lang="en-US" altLang="ja-JP" dirty="0"/>
          </a:p>
          <a:p>
            <a:r>
              <a:rPr lang="ja-JP" altLang="en-US"/>
              <a:t>ルートの最大長は</a:t>
            </a:r>
            <a:r>
              <a:rPr lang="en-US" altLang="ja-JP" dirty="0"/>
              <a:t>480</a:t>
            </a:r>
          </a:p>
          <a:p>
            <a:endParaRPr kumimoji="1" lang="ja-JP" altLang="en-US"/>
          </a:p>
        </p:txBody>
      </p:sp>
      <p:sp>
        <p:nvSpPr>
          <p:cNvPr id="4" name="スライド番号プレースホルダー 3">
            <a:extLst>
              <a:ext uri="{FF2B5EF4-FFF2-40B4-BE49-F238E27FC236}">
                <a16:creationId xmlns:a16="http://schemas.microsoft.com/office/drawing/2014/main" id="{755F4AEA-073C-DC4D-A5B7-F33BE4B305EF}"/>
              </a:ext>
            </a:extLst>
          </p:cNvPr>
          <p:cNvSpPr>
            <a:spLocks noGrp="1"/>
          </p:cNvSpPr>
          <p:nvPr>
            <p:ph type="sldNum" sz="quarter" idx="12"/>
          </p:nvPr>
        </p:nvSpPr>
        <p:spPr/>
        <p:txBody>
          <a:bodyPr/>
          <a:lstStyle/>
          <a:p>
            <a:fld id="{84E0C278-47E8-3649-A055-2003DC36C60A}" type="slidenum">
              <a:rPr kumimoji="1" lang="ja-JP" altLang="en-US" smtClean="0"/>
              <a:t>16</a:t>
            </a:fld>
            <a:endParaRPr kumimoji="1" lang="ja-JP" altLang="en-US"/>
          </a:p>
        </p:txBody>
      </p:sp>
    </p:spTree>
    <p:extLst>
      <p:ext uri="{BB962C8B-B14F-4D97-AF65-F5344CB8AC3E}">
        <p14:creationId xmlns:p14="http://schemas.microsoft.com/office/powerpoint/2010/main" val="3345026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10AB7E5-4337-D54D-8945-D38FB311200C}"/>
              </a:ext>
            </a:extLst>
          </p:cNvPr>
          <p:cNvSpPr>
            <a:spLocks noGrp="1"/>
          </p:cNvSpPr>
          <p:nvPr>
            <p:ph type="title"/>
          </p:nvPr>
        </p:nvSpPr>
        <p:spPr/>
        <p:txBody>
          <a:bodyPr/>
          <a:lstStyle/>
          <a:p>
            <a:r>
              <a:rPr lang="ja-JP" altLang="en-US"/>
              <a:t>初期解生成</a:t>
            </a:r>
            <a:endParaRPr kumimoji="1" lang="ja-JP" altLang="en-US"/>
          </a:p>
        </p:txBody>
      </p:sp>
      <p:sp>
        <p:nvSpPr>
          <p:cNvPr id="3" name="コンテンツ プレースホルダー 2">
            <a:extLst>
              <a:ext uri="{FF2B5EF4-FFF2-40B4-BE49-F238E27FC236}">
                <a16:creationId xmlns:a16="http://schemas.microsoft.com/office/drawing/2014/main" id="{C54371DD-615F-1245-9508-53D772978807}"/>
              </a:ext>
            </a:extLst>
          </p:cNvPr>
          <p:cNvSpPr>
            <a:spLocks noGrp="1"/>
          </p:cNvSpPr>
          <p:nvPr>
            <p:ph idx="1"/>
          </p:nvPr>
        </p:nvSpPr>
        <p:spPr>
          <a:xfrm>
            <a:off x="985652" y="1710047"/>
            <a:ext cx="7315200" cy="3883231"/>
          </a:xfrm>
        </p:spPr>
        <p:txBody>
          <a:bodyPr>
            <a:normAutofit fontScale="85000" lnSpcReduction="10000"/>
          </a:bodyPr>
          <a:lstStyle/>
          <a:p>
            <a:r>
              <a:rPr kumimoji="1" lang="ja-JP" altLang="en-US" sz="2400"/>
              <a:t>リクエストをランダムに選び、</a:t>
            </a:r>
            <a:r>
              <a:rPr lang="ja-JP" altLang="en-US" sz="2400"/>
              <a:t>出発地と目的地をペアで挿入</a:t>
            </a:r>
            <a:endParaRPr lang="en-US" altLang="ja-JP" sz="2400" dirty="0"/>
          </a:p>
          <a:p>
            <a:r>
              <a:rPr lang="ja-JP" altLang="en-US" sz="2400"/>
              <a:t>未割り当てのリクエストがなくなるまで繰り返す</a:t>
            </a:r>
            <a:endParaRPr lang="en-US" altLang="ja-JP" sz="2400" dirty="0"/>
          </a:p>
          <a:p>
            <a:endParaRPr kumimoji="1" lang="en-US" altLang="ja-JP" dirty="0"/>
          </a:p>
          <a:p>
            <a:pPr marL="0" indent="0">
              <a:buNone/>
            </a:pPr>
            <a:r>
              <a:rPr lang="ja-JP" altLang="en-US" sz="2600"/>
              <a:t>このように生成することで、</a:t>
            </a:r>
            <a:endParaRPr lang="en-US" altLang="ja-JP" sz="2600" dirty="0"/>
          </a:p>
          <a:p>
            <a:r>
              <a:rPr lang="ja-JP" altLang="en-US" sz="2600"/>
              <a:t>容量制約</a:t>
            </a:r>
            <a:endParaRPr lang="en-US" altLang="ja-JP" sz="2600" dirty="0"/>
          </a:p>
          <a:p>
            <a:r>
              <a:rPr lang="ja-JP" altLang="en-US" sz="2600"/>
              <a:t>リクエストの訪問順</a:t>
            </a:r>
            <a:endParaRPr lang="en-US" altLang="ja-JP" sz="2600" dirty="0"/>
          </a:p>
          <a:p>
            <a:r>
              <a:rPr lang="ja-JP" altLang="en-US" sz="2600"/>
              <a:t>同じ車両がリクエストのペアをこなす</a:t>
            </a:r>
            <a:endParaRPr lang="en-US" altLang="ja-JP" sz="2600" dirty="0"/>
          </a:p>
          <a:p>
            <a:pPr marL="0" indent="0">
              <a:buNone/>
            </a:pPr>
            <a:r>
              <a:rPr lang="ja-JP" altLang="en-US" sz="2600"/>
              <a:t>これらの制約を必ず満たす解を生成することができる。</a:t>
            </a:r>
            <a:endParaRPr lang="en-US" altLang="ja-JP" sz="2600" dirty="0"/>
          </a:p>
        </p:txBody>
      </p:sp>
      <p:sp>
        <p:nvSpPr>
          <p:cNvPr id="4" name="スライド番号プレースホルダー 3">
            <a:extLst>
              <a:ext uri="{FF2B5EF4-FFF2-40B4-BE49-F238E27FC236}">
                <a16:creationId xmlns:a16="http://schemas.microsoft.com/office/drawing/2014/main" id="{5D07F696-5D24-D34B-8102-E9B2FE72AAA8}"/>
              </a:ext>
            </a:extLst>
          </p:cNvPr>
          <p:cNvSpPr>
            <a:spLocks noGrp="1"/>
          </p:cNvSpPr>
          <p:nvPr>
            <p:ph type="sldNum" sz="quarter" idx="12"/>
          </p:nvPr>
        </p:nvSpPr>
        <p:spPr/>
        <p:txBody>
          <a:bodyPr/>
          <a:lstStyle/>
          <a:p>
            <a:fld id="{84E0C278-47E8-3649-A055-2003DC36C60A}" type="slidenum">
              <a:rPr kumimoji="1" lang="ja-JP" altLang="en-US" smtClean="0"/>
              <a:t>17</a:t>
            </a:fld>
            <a:endParaRPr kumimoji="1" lang="ja-JP" altLang="en-US"/>
          </a:p>
        </p:txBody>
      </p:sp>
    </p:spTree>
    <p:extLst>
      <p:ext uri="{BB962C8B-B14F-4D97-AF65-F5344CB8AC3E}">
        <p14:creationId xmlns:p14="http://schemas.microsoft.com/office/powerpoint/2010/main" val="42437296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四角形: 角を丸くする 25">
            <a:extLst>
              <a:ext uri="{FF2B5EF4-FFF2-40B4-BE49-F238E27FC236}">
                <a16:creationId xmlns:a16="http://schemas.microsoft.com/office/drawing/2014/main" id="{47545B91-0199-4BDD-A07E-89892D00D989}"/>
              </a:ext>
            </a:extLst>
          </p:cNvPr>
          <p:cNvSpPr/>
          <p:nvPr/>
        </p:nvSpPr>
        <p:spPr>
          <a:xfrm>
            <a:off x="2521390" y="2394510"/>
            <a:ext cx="4471967" cy="583949"/>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endParaRPr lang="ja-JP" altLang="en-US" sz="1350" dirty="0">
              <a:solidFill>
                <a:schemeClr val="tx2"/>
              </a:solidFill>
            </a:endParaRPr>
          </a:p>
        </p:txBody>
      </p:sp>
      <p:sp>
        <p:nvSpPr>
          <p:cNvPr id="27" name="四角形: 角を丸くする 26">
            <a:extLst>
              <a:ext uri="{FF2B5EF4-FFF2-40B4-BE49-F238E27FC236}">
                <a16:creationId xmlns:a16="http://schemas.microsoft.com/office/drawing/2014/main" id="{5768599B-1D6D-4C58-9E31-F9843423573B}"/>
              </a:ext>
            </a:extLst>
          </p:cNvPr>
          <p:cNvSpPr/>
          <p:nvPr/>
        </p:nvSpPr>
        <p:spPr>
          <a:xfrm>
            <a:off x="2521390" y="3155958"/>
            <a:ext cx="4471967" cy="583949"/>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endParaRPr lang="ja-JP" altLang="en-US" sz="1350" dirty="0">
              <a:solidFill>
                <a:schemeClr val="tx2"/>
              </a:solidFill>
            </a:endParaRPr>
          </a:p>
        </p:txBody>
      </p:sp>
      <p:sp>
        <p:nvSpPr>
          <p:cNvPr id="2" name="タイトル 1">
            <a:extLst>
              <a:ext uri="{FF2B5EF4-FFF2-40B4-BE49-F238E27FC236}">
                <a16:creationId xmlns:a16="http://schemas.microsoft.com/office/drawing/2014/main" id="{537B2EEC-21F6-4178-9EF3-B971C1DDE00A}"/>
              </a:ext>
            </a:extLst>
          </p:cNvPr>
          <p:cNvSpPr>
            <a:spLocks noGrp="1"/>
          </p:cNvSpPr>
          <p:nvPr>
            <p:ph type="title"/>
          </p:nvPr>
        </p:nvSpPr>
        <p:spPr/>
        <p:txBody>
          <a:bodyPr/>
          <a:lstStyle/>
          <a:p>
            <a:r>
              <a:rPr lang="ja-JP" altLang="en-US" dirty="0"/>
              <a:t>初期解生成</a:t>
            </a:r>
            <a:endParaRPr kumimoji="1" lang="ja-JP" altLang="en-US" dirty="0"/>
          </a:p>
        </p:txBody>
      </p:sp>
      <p:sp>
        <p:nvSpPr>
          <p:cNvPr id="3" name="スライド番号プレースホルダー 2">
            <a:extLst>
              <a:ext uri="{FF2B5EF4-FFF2-40B4-BE49-F238E27FC236}">
                <a16:creationId xmlns:a16="http://schemas.microsoft.com/office/drawing/2014/main" id="{99B70899-9752-D049-A5F1-D5827A9068D5}"/>
              </a:ext>
            </a:extLst>
          </p:cNvPr>
          <p:cNvSpPr>
            <a:spLocks noGrp="1"/>
          </p:cNvSpPr>
          <p:nvPr>
            <p:ph type="sldNum" sz="quarter" idx="12"/>
          </p:nvPr>
        </p:nvSpPr>
        <p:spPr/>
        <p:txBody>
          <a:bodyPr/>
          <a:lstStyle/>
          <a:p>
            <a:fld id="{84E0C278-47E8-3649-A055-2003DC36C60A}" type="slidenum">
              <a:rPr kumimoji="1" lang="ja-JP" altLang="en-US" smtClean="0"/>
              <a:t>18</a:t>
            </a:fld>
            <a:endParaRPr kumimoji="1" lang="ja-JP" altLang="en-US"/>
          </a:p>
        </p:txBody>
      </p:sp>
      <p:sp>
        <p:nvSpPr>
          <p:cNvPr id="5" name="テキスト ボックス 4">
            <a:extLst>
              <a:ext uri="{FF2B5EF4-FFF2-40B4-BE49-F238E27FC236}">
                <a16:creationId xmlns:a16="http://schemas.microsoft.com/office/drawing/2014/main" id="{E52CF360-CF11-4339-B4CD-6FBE4D5D8BB1}"/>
              </a:ext>
            </a:extLst>
          </p:cNvPr>
          <p:cNvSpPr txBox="1"/>
          <p:nvPr/>
        </p:nvSpPr>
        <p:spPr>
          <a:xfrm>
            <a:off x="1747320" y="2547985"/>
            <a:ext cx="631480" cy="300082"/>
          </a:xfrm>
          <a:prstGeom prst="rect">
            <a:avLst/>
          </a:prstGeom>
          <a:noFill/>
        </p:spPr>
        <p:txBody>
          <a:bodyPr wrap="square" rtlCol="0">
            <a:spAutoFit/>
          </a:bodyPr>
          <a:lstStyle/>
          <a:p>
            <a:r>
              <a:rPr lang="ja-JP" altLang="en-US" sz="1350" dirty="0"/>
              <a:t>車両</a:t>
            </a:r>
            <a:r>
              <a:rPr lang="en-US" altLang="ja-JP" sz="1350" dirty="0"/>
              <a:t>1</a:t>
            </a:r>
            <a:endParaRPr lang="ja-JP" altLang="en-US" sz="1350" dirty="0"/>
          </a:p>
        </p:txBody>
      </p:sp>
      <p:sp>
        <p:nvSpPr>
          <p:cNvPr id="7" name="テキスト ボックス 6">
            <a:extLst>
              <a:ext uri="{FF2B5EF4-FFF2-40B4-BE49-F238E27FC236}">
                <a16:creationId xmlns:a16="http://schemas.microsoft.com/office/drawing/2014/main" id="{F560A4AC-057F-4B75-B3CB-29B937EF825B}"/>
              </a:ext>
            </a:extLst>
          </p:cNvPr>
          <p:cNvSpPr txBox="1"/>
          <p:nvPr/>
        </p:nvSpPr>
        <p:spPr>
          <a:xfrm>
            <a:off x="1747320" y="3309433"/>
            <a:ext cx="631480" cy="300082"/>
          </a:xfrm>
          <a:prstGeom prst="rect">
            <a:avLst/>
          </a:prstGeom>
          <a:noFill/>
        </p:spPr>
        <p:txBody>
          <a:bodyPr wrap="square" rtlCol="0">
            <a:spAutoFit/>
          </a:bodyPr>
          <a:lstStyle/>
          <a:p>
            <a:r>
              <a:rPr lang="ja-JP" altLang="en-US" sz="1350" dirty="0"/>
              <a:t>車両</a:t>
            </a:r>
            <a:r>
              <a:rPr lang="en-US" altLang="ja-JP" sz="1350" dirty="0"/>
              <a:t>2</a:t>
            </a:r>
            <a:endParaRPr lang="ja-JP" altLang="en-US" sz="1350" dirty="0"/>
          </a:p>
        </p:txBody>
      </p:sp>
      <p:sp>
        <p:nvSpPr>
          <p:cNvPr id="8" name="四角形: 角を丸くする 7">
            <a:extLst>
              <a:ext uri="{FF2B5EF4-FFF2-40B4-BE49-F238E27FC236}">
                <a16:creationId xmlns:a16="http://schemas.microsoft.com/office/drawing/2014/main" id="{5DCAF6E2-06EF-43CE-90E2-7C042EA7C667}"/>
              </a:ext>
            </a:extLst>
          </p:cNvPr>
          <p:cNvSpPr/>
          <p:nvPr/>
        </p:nvSpPr>
        <p:spPr>
          <a:xfrm>
            <a:off x="2192794" y="4070881"/>
            <a:ext cx="4824981" cy="1282083"/>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endParaRPr lang="ja-JP" altLang="en-US" sz="1350" dirty="0">
              <a:solidFill>
                <a:schemeClr val="tx2"/>
              </a:solidFill>
            </a:endParaRPr>
          </a:p>
        </p:txBody>
      </p:sp>
      <p:sp>
        <p:nvSpPr>
          <p:cNvPr id="9" name="テキスト ボックス 8">
            <a:extLst>
              <a:ext uri="{FF2B5EF4-FFF2-40B4-BE49-F238E27FC236}">
                <a16:creationId xmlns:a16="http://schemas.microsoft.com/office/drawing/2014/main" id="{F635A0EF-5D85-4FC8-917F-A1A9565EB499}"/>
              </a:ext>
            </a:extLst>
          </p:cNvPr>
          <p:cNvSpPr txBox="1"/>
          <p:nvPr/>
        </p:nvSpPr>
        <p:spPr>
          <a:xfrm>
            <a:off x="2374780" y="3838285"/>
            <a:ext cx="1880858" cy="300082"/>
          </a:xfrm>
          <a:prstGeom prst="rect">
            <a:avLst/>
          </a:prstGeom>
          <a:noFill/>
        </p:spPr>
        <p:txBody>
          <a:bodyPr wrap="square" rtlCol="0">
            <a:spAutoFit/>
          </a:bodyPr>
          <a:lstStyle/>
          <a:p>
            <a:r>
              <a:rPr lang="ja-JP" altLang="en-US" sz="1350"/>
              <a:t>リクエストのペア</a:t>
            </a:r>
            <a:endParaRPr lang="ja-JP" altLang="en-US" sz="1350" dirty="0"/>
          </a:p>
        </p:txBody>
      </p:sp>
      <p:sp>
        <p:nvSpPr>
          <p:cNvPr id="12" name="楕円 11">
            <a:extLst>
              <a:ext uri="{FF2B5EF4-FFF2-40B4-BE49-F238E27FC236}">
                <a16:creationId xmlns:a16="http://schemas.microsoft.com/office/drawing/2014/main" id="{84C56148-DDDC-4689-8154-7D1D731B4E57}"/>
              </a:ext>
            </a:extLst>
          </p:cNvPr>
          <p:cNvSpPr/>
          <p:nvPr/>
        </p:nvSpPr>
        <p:spPr>
          <a:xfrm>
            <a:off x="2981929" y="4414539"/>
            <a:ext cx="523970" cy="32539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r>
              <a:rPr lang="en-US" altLang="ja-JP" sz="1350" dirty="0">
                <a:solidFill>
                  <a:schemeClr val="tx2"/>
                </a:solidFill>
              </a:rPr>
              <a:t>D1</a:t>
            </a:r>
            <a:endParaRPr lang="ja-JP" altLang="en-US" sz="1350" dirty="0">
              <a:solidFill>
                <a:schemeClr val="tx2"/>
              </a:solidFill>
            </a:endParaRPr>
          </a:p>
        </p:txBody>
      </p:sp>
      <p:sp>
        <p:nvSpPr>
          <p:cNvPr id="13" name="楕円 12">
            <a:extLst>
              <a:ext uri="{FF2B5EF4-FFF2-40B4-BE49-F238E27FC236}">
                <a16:creationId xmlns:a16="http://schemas.microsoft.com/office/drawing/2014/main" id="{2CDAFC8F-D513-496E-8C11-5054074D5883}"/>
              </a:ext>
            </a:extLst>
          </p:cNvPr>
          <p:cNvSpPr/>
          <p:nvPr/>
        </p:nvSpPr>
        <p:spPr>
          <a:xfrm>
            <a:off x="2374780" y="4414540"/>
            <a:ext cx="523970" cy="32539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r>
              <a:rPr lang="en-US" altLang="ja-JP" sz="1350" dirty="0">
                <a:solidFill>
                  <a:schemeClr val="tx2"/>
                </a:solidFill>
              </a:rPr>
              <a:t>P1</a:t>
            </a:r>
            <a:endParaRPr lang="ja-JP" altLang="en-US" sz="1350" dirty="0">
              <a:solidFill>
                <a:schemeClr val="tx2"/>
              </a:solidFill>
            </a:endParaRPr>
          </a:p>
        </p:txBody>
      </p:sp>
      <p:sp>
        <p:nvSpPr>
          <p:cNvPr id="14" name="楕円 13">
            <a:extLst>
              <a:ext uri="{FF2B5EF4-FFF2-40B4-BE49-F238E27FC236}">
                <a16:creationId xmlns:a16="http://schemas.microsoft.com/office/drawing/2014/main" id="{8326E8E8-027E-4E07-890B-65169A28B0EA}"/>
              </a:ext>
            </a:extLst>
          </p:cNvPr>
          <p:cNvSpPr/>
          <p:nvPr/>
        </p:nvSpPr>
        <p:spPr>
          <a:xfrm>
            <a:off x="4574129" y="4403406"/>
            <a:ext cx="523970" cy="32539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r>
              <a:rPr lang="en-US" altLang="ja-JP" sz="1350" dirty="0">
                <a:solidFill>
                  <a:schemeClr val="tx2"/>
                </a:solidFill>
              </a:rPr>
              <a:t>D2</a:t>
            </a:r>
            <a:endParaRPr lang="ja-JP" altLang="en-US" sz="1350" dirty="0">
              <a:solidFill>
                <a:schemeClr val="tx2"/>
              </a:solidFill>
            </a:endParaRPr>
          </a:p>
        </p:txBody>
      </p:sp>
      <p:sp>
        <p:nvSpPr>
          <p:cNvPr id="15" name="楕円 14">
            <a:extLst>
              <a:ext uri="{FF2B5EF4-FFF2-40B4-BE49-F238E27FC236}">
                <a16:creationId xmlns:a16="http://schemas.microsoft.com/office/drawing/2014/main" id="{CE3312ED-B306-4E27-8775-F08975E2C3E1}"/>
              </a:ext>
            </a:extLst>
          </p:cNvPr>
          <p:cNvSpPr/>
          <p:nvPr/>
        </p:nvSpPr>
        <p:spPr>
          <a:xfrm>
            <a:off x="6064219" y="4409178"/>
            <a:ext cx="523970" cy="32539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r>
              <a:rPr lang="en-US" altLang="ja-JP" sz="1350" dirty="0">
                <a:solidFill>
                  <a:schemeClr val="tx2"/>
                </a:solidFill>
              </a:rPr>
              <a:t>D3</a:t>
            </a:r>
            <a:endParaRPr lang="ja-JP" altLang="en-US" sz="1350" dirty="0">
              <a:solidFill>
                <a:schemeClr val="tx2"/>
              </a:solidFill>
            </a:endParaRPr>
          </a:p>
        </p:txBody>
      </p:sp>
      <p:sp>
        <p:nvSpPr>
          <p:cNvPr id="16" name="楕円 15">
            <a:extLst>
              <a:ext uri="{FF2B5EF4-FFF2-40B4-BE49-F238E27FC236}">
                <a16:creationId xmlns:a16="http://schemas.microsoft.com/office/drawing/2014/main" id="{0AA297DD-AD52-423B-92E4-7DF19B98B01A}"/>
              </a:ext>
            </a:extLst>
          </p:cNvPr>
          <p:cNvSpPr/>
          <p:nvPr/>
        </p:nvSpPr>
        <p:spPr>
          <a:xfrm>
            <a:off x="3580222" y="4899786"/>
            <a:ext cx="523970" cy="32539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r>
              <a:rPr lang="en-US" altLang="ja-JP" sz="1350" dirty="0">
                <a:solidFill>
                  <a:schemeClr val="tx2"/>
                </a:solidFill>
              </a:rPr>
              <a:t>D4</a:t>
            </a:r>
            <a:endParaRPr lang="ja-JP" altLang="en-US" sz="1350" dirty="0">
              <a:solidFill>
                <a:schemeClr val="tx2"/>
              </a:solidFill>
            </a:endParaRPr>
          </a:p>
        </p:txBody>
      </p:sp>
      <p:sp>
        <p:nvSpPr>
          <p:cNvPr id="17" name="楕円 16">
            <a:extLst>
              <a:ext uri="{FF2B5EF4-FFF2-40B4-BE49-F238E27FC236}">
                <a16:creationId xmlns:a16="http://schemas.microsoft.com/office/drawing/2014/main" id="{442E9DB7-B6FE-4BC1-B12A-0418DA7BB4B0}"/>
              </a:ext>
            </a:extLst>
          </p:cNvPr>
          <p:cNvSpPr/>
          <p:nvPr/>
        </p:nvSpPr>
        <p:spPr>
          <a:xfrm>
            <a:off x="5298998" y="4875325"/>
            <a:ext cx="523970" cy="32539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r>
              <a:rPr lang="en-US" altLang="ja-JP" sz="1350" dirty="0">
                <a:solidFill>
                  <a:schemeClr val="tx2"/>
                </a:solidFill>
              </a:rPr>
              <a:t>D5</a:t>
            </a:r>
            <a:endParaRPr lang="ja-JP" altLang="en-US" sz="1350" dirty="0">
              <a:solidFill>
                <a:schemeClr val="tx2"/>
              </a:solidFill>
            </a:endParaRPr>
          </a:p>
        </p:txBody>
      </p:sp>
      <p:sp>
        <p:nvSpPr>
          <p:cNvPr id="18" name="楕円 17">
            <a:extLst>
              <a:ext uri="{FF2B5EF4-FFF2-40B4-BE49-F238E27FC236}">
                <a16:creationId xmlns:a16="http://schemas.microsoft.com/office/drawing/2014/main" id="{9D0A5E1A-16FA-4D7D-9AF9-603C56E01A8A}"/>
              </a:ext>
            </a:extLst>
          </p:cNvPr>
          <p:cNvSpPr/>
          <p:nvPr/>
        </p:nvSpPr>
        <p:spPr>
          <a:xfrm>
            <a:off x="3968116" y="4414539"/>
            <a:ext cx="523970" cy="32539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r>
              <a:rPr lang="en-US" altLang="ja-JP" sz="1350" dirty="0">
                <a:solidFill>
                  <a:schemeClr val="tx2"/>
                </a:solidFill>
              </a:rPr>
              <a:t>P2</a:t>
            </a:r>
            <a:endParaRPr lang="ja-JP" altLang="en-US" sz="1350" dirty="0">
              <a:solidFill>
                <a:schemeClr val="tx2"/>
              </a:solidFill>
            </a:endParaRPr>
          </a:p>
        </p:txBody>
      </p:sp>
      <p:sp>
        <p:nvSpPr>
          <p:cNvPr id="19" name="楕円 18">
            <a:extLst>
              <a:ext uri="{FF2B5EF4-FFF2-40B4-BE49-F238E27FC236}">
                <a16:creationId xmlns:a16="http://schemas.microsoft.com/office/drawing/2014/main" id="{4C429910-80B4-48B5-8180-AB3795BE972E}"/>
              </a:ext>
            </a:extLst>
          </p:cNvPr>
          <p:cNvSpPr/>
          <p:nvPr/>
        </p:nvSpPr>
        <p:spPr>
          <a:xfrm>
            <a:off x="5442127" y="4414539"/>
            <a:ext cx="523970" cy="32539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r>
              <a:rPr lang="en-US" altLang="ja-JP" sz="1350" dirty="0">
                <a:solidFill>
                  <a:schemeClr val="tx2"/>
                </a:solidFill>
              </a:rPr>
              <a:t>P3</a:t>
            </a:r>
            <a:endParaRPr lang="ja-JP" altLang="en-US" sz="1350" dirty="0">
              <a:solidFill>
                <a:schemeClr val="tx2"/>
              </a:solidFill>
            </a:endParaRPr>
          </a:p>
        </p:txBody>
      </p:sp>
      <p:sp>
        <p:nvSpPr>
          <p:cNvPr id="20" name="楕円 19">
            <a:extLst>
              <a:ext uri="{FF2B5EF4-FFF2-40B4-BE49-F238E27FC236}">
                <a16:creationId xmlns:a16="http://schemas.microsoft.com/office/drawing/2014/main" id="{3B596C46-94CD-4B9B-BEB6-0179DAE5B068}"/>
              </a:ext>
            </a:extLst>
          </p:cNvPr>
          <p:cNvSpPr/>
          <p:nvPr/>
        </p:nvSpPr>
        <p:spPr>
          <a:xfrm>
            <a:off x="2973276" y="4908211"/>
            <a:ext cx="523970" cy="32539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r>
              <a:rPr lang="en-US" altLang="ja-JP" sz="1350" dirty="0">
                <a:solidFill>
                  <a:schemeClr val="tx2"/>
                </a:solidFill>
              </a:rPr>
              <a:t>P4</a:t>
            </a:r>
            <a:endParaRPr lang="ja-JP" altLang="en-US" sz="1350" dirty="0">
              <a:solidFill>
                <a:schemeClr val="tx2"/>
              </a:solidFill>
            </a:endParaRPr>
          </a:p>
        </p:txBody>
      </p:sp>
      <p:sp>
        <p:nvSpPr>
          <p:cNvPr id="21" name="楕円 20">
            <a:extLst>
              <a:ext uri="{FF2B5EF4-FFF2-40B4-BE49-F238E27FC236}">
                <a16:creationId xmlns:a16="http://schemas.microsoft.com/office/drawing/2014/main" id="{BC9758A1-D8AC-42AC-B536-A2106E58A421}"/>
              </a:ext>
            </a:extLst>
          </p:cNvPr>
          <p:cNvSpPr/>
          <p:nvPr/>
        </p:nvSpPr>
        <p:spPr>
          <a:xfrm>
            <a:off x="4692052" y="4887136"/>
            <a:ext cx="523970" cy="32539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r>
              <a:rPr lang="en-US" altLang="ja-JP" sz="1350" dirty="0">
                <a:solidFill>
                  <a:schemeClr val="tx2"/>
                </a:solidFill>
              </a:rPr>
              <a:t>P5</a:t>
            </a:r>
            <a:endParaRPr lang="ja-JP" altLang="en-US" sz="1350" dirty="0">
              <a:solidFill>
                <a:schemeClr val="tx2"/>
              </a:solidFill>
            </a:endParaRPr>
          </a:p>
        </p:txBody>
      </p:sp>
      <p:sp>
        <p:nvSpPr>
          <p:cNvPr id="22" name="楕円 21">
            <a:extLst>
              <a:ext uri="{FF2B5EF4-FFF2-40B4-BE49-F238E27FC236}">
                <a16:creationId xmlns:a16="http://schemas.microsoft.com/office/drawing/2014/main" id="{6548A001-F050-4FAC-B8F6-572836B03B91}"/>
              </a:ext>
            </a:extLst>
          </p:cNvPr>
          <p:cNvSpPr/>
          <p:nvPr/>
        </p:nvSpPr>
        <p:spPr>
          <a:xfrm>
            <a:off x="3235261" y="2524281"/>
            <a:ext cx="523970" cy="32539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r>
              <a:rPr lang="en-US" altLang="ja-JP" sz="1350" dirty="0">
                <a:solidFill>
                  <a:schemeClr val="tx2"/>
                </a:solidFill>
              </a:rPr>
              <a:t>D2</a:t>
            </a:r>
            <a:endParaRPr lang="ja-JP" altLang="en-US" sz="1350" dirty="0">
              <a:solidFill>
                <a:schemeClr val="tx2"/>
              </a:solidFill>
            </a:endParaRPr>
          </a:p>
        </p:txBody>
      </p:sp>
      <p:sp>
        <p:nvSpPr>
          <p:cNvPr id="23" name="楕円 22">
            <a:extLst>
              <a:ext uri="{FF2B5EF4-FFF2-40B4-BE49-F238E27FC236}">
                <a16:creationId xmlns:a16="http://schemas.microsoft.com/office/drawing/2014/main" id="{EB32324A-5F80-42C6-B17F-F44762749E75}"/>
              </a:ext>
            </a:extLst>
          </p:cNvPr>
          <p:cNvSpPr/>
          <p:nvPr/>
        </p:nvSpPr>
        <p:spPr>
          <a:xfrm>
            <a:off x="2636764" y="2516727"/>
            <a:ext cx="523970" cy="32539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r>
              <a:rPr lang="en-US" altLang="ja-JP" sz="1350" dirty="0">
                <a:solidFill>
                  <a:schemeClr val="tx2"/>
                </a:solidFill>
              </a:rPr>
              <a:t>P2</a:t>
            </a:r>
            <a:endParaRPr lang="ja-JP" altLang="en-US" sz="1350" dirty="0">
              <a:solidFill>
                <a:schemeClr val="tx2"/>
              </a:solidFill>
            </a:endParaRPr>
          </a:p>
        </p:txBody>
      </p:sp>
      <p:sp>
        <p:nvSpPr>
          <p:cNvPr id="24" name="楕円 23">
            <a:extLst>
              <a:ext uri="{FF2B5EF4-FFF2-40B4-BE49-F238E27FC236}">
                <a16:creationId xmlns:a16="http://schemas.microsoft.com/office/drawing/2014/main" id="{ADB4C02F-651C-4387-8B69-885454568FBF}"/>
              </a:ext>
            </a:extLst>
          </p:cNvPr>
          <p:cNvSpPr/>
          <p:nvPr/>
        </p:nvSpPr>
        <p:spPr>
          <a:xfrm>
            <a:off x="4657309" y="2523692"/>
            <a:ext cx="523970" cy="32539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r>
              <a:rPr lang="en-US" altLang="ja-JP" sz="1350" dirty="0">
                <a:solidFill>
                  <a:schemeClr val="tx2"/>
                </a:solidFill>
              </a:rPr>
              <a:t>D1</a:t>
            </a:r>
            <a:endParaRPr lang="ja-JP" altLang="en-US" sz="1350" dirty="0">
              <a:solidFill>
                <a:schemeClr val="tx2"/>
              </a:solidFill>
            </a:endParaRPr>
          </a:p>
        </p:txBody>
      </p:sp>
      <p:sp>
        <p:nvSpPr>
          <p:cNvPr id="25" name="楕円 24">
            <a:extLst>
              <a:ext uri="{FF2B5EF4-FFF2-40B4-BE49-F238E27FC236}">
                <a16:creationId xmlns:a16="http://schemas.microsoft.com/office/drawing/2014/main" id="{03A7F584-5D19-4365-9367-B26C6C6B8F69}"/>
              </a:ext>
            </a:extLst>
          </p:cNvPr>
          <p:cNvSpPr/>
          <p:nvPr/>
        </p:nvSpPr>
        <p:spPr>
          <a:xfrm>
            <a:off x="4050160" y="2523693"/>
            <a:ext cx="523970" cy="32539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r>
              <a:rPr lang="en-US" altLang="ja-JP" sz="1350" dirty="0">
                <a:solidFill>
                  <a:schemeClr val="tx2"/>
                </a:solidFill>
              </a:rPr>
              <a:t>P1</a:t>
            </a:r>
            <a:endParaRPr lang="ja-JP" altLang="en-US" sz="1350" dirty="0">
              <a:solidFill>
                <a:schemeClr val="tx2"/>
              </a:solidFill>
            </a:endParaRPr>
          </a:p>
        </p:txBody>
      </p:sp>
      <p:sp>
        <p:nvSpPr>
          <p:cNvPr id="28" name="楕円 27">
            <a:extLst>
              <a:ext uri="{FF2B5EF4-FFF2-40B4-BE49-F238E27FC236}">
                <a16:creationId xmlns:a16="http://schemas.microsoft.com/office/drawing/2014/main" id="{B544053C-B36A-4AA2-93E1-240AD5B10F55}"/>
              </a:ext>
            </a:extLst>
          </p:cNvPr>
          <p:cNvSpPr/>
          <p:nvPr/>
        </p:nvSpPr>
        <p:spPr>
          <a:xfrm>
            <a:off x="6041509" y="2523692"/>
            <a:ext cx="523970" cy="32539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r>
              <a:rPr lang="en-US" altLang="ja-JP" sz="1350" dirty="0">
                <a:solidFill>
                  <a:schemeClr val="tx2"/>
                </a:solidFill>
              </a:rPr>
              <a:t>D4</a:t>
            </a:r>
            <a:endParaRPr lang="ja-JP" altLang="en-US" sz="1350" dirty="0">
              <a:solidFill>
                <a:schemeClr val="tx2"/>
              </a:solidFill>
            </a:endParaRPr>
          </a:p>
        </p:txBody>
      </p:sp>
      <p:sp>
        <p:nvSpPr>
          <p:cNvPr id="29" name="楕円 28">
            <a:extLst>
              <a:ext uri="{FF2B5EF4-FFF2-40B4-BE49-F238E27FC236}">
                <a16:creationId xmlns:a16="http://schemas.microsoft.com/office/drawing/2014/main" id="{F8114168-D904-4C68-BA26-3C87CD067069}"/>
              </a:ext>
            </a:extLst>
          </p:cNvPr>
          <p:cNvSpPr/>
          <p:nvPr/>
        </p:nvSpPr>
        <p:spPr>
          <a:xfrm>
            <a:off x="5405415" y="2524281"/>
            <a:ext cx="523970" cy="32539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r>
              <a:rPr lang="en-US" altLang="ja-JP" sz="1350" dirty="0">
                <a:solidFill>
                  <a:schemeClr val="tx2"/>
                </a:solidFill>
              </a:rPr>
              <a:t>P4</a:t>
            </a:r>
            <a:endParaRPr lang="ja-JP" altLang="en-US" sz="1350" dirty="0">
              <a:solidFill>
                <a:schemeClr val="tx2"/>
              </a:solidFill>
            </a:endParaRPr>
          </a:p>
        </p:txBody>
      </p:sp>
      <p:sp>
        <p:nvSpPr>
          <p:cNvPr id="30" name="楕円 29">
            <a:extLst>
              <a:ext uri="{FF2B5EF4-FFF2-40B4-BE49-F238E27FC236}">
                <a16:creationId xmlns:a16="http://schemas.microsoft.com/office/drawing/2014/main" id="{4154EB36-5D69-4144-83B7-7B925D8E1FD8}"/>
              </a:ext>
            </a:extLst>
          </p:cNvPr>
          <p:cNvSpPr/>
          <p:nvPr/>
        </p:nvSpPr>
        <p:spPr>
          <a:xfrm>
            <a:off x="3253090" y="3300210"/>
            <a:ext cx="523970" cy="32539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r>
              <a:rPr lang="en-US" altLang="ja-JP" sz="1350" dirty="0">
                <a:solidFill>
                  <a:schemeClr val="tx2"/>
                </a:solidFill>
              </a:rPr>
              <a:t>D5</a:t>
            </a:r>
            <a:endParaRPr lang="ja-JP" altLang="en-US" sz="1350" dirty="0">
              <a:solidFill>
                <a:schemeClr val="tx2"/>
              </a:solidFill>
            </a:endParaRPr>
          </a:p>
        </p:txBody>
      </p:sp>
      <p:sp>
        <p:nvSpPr>
          <p:cNvPr id="31" name="楕円 30">
            <a:extLst>
              <a:ext uri="{FF2B5EF4-FFF2-40B4-BE49-F238E27FC236}">
                <a16:creationId xmlns:a16="http://schemas.microsoft.com/office/drawing/2014/main" id="{9C0AC7DB-C4F5-4D1F-B2D0-05B318D1400F}"/>
              </a:ext>
            </a:extLst>
          </p:cNvPr>
          <p:cNvSpPr/>
          <p:nvPr/>
        </p:nvSpPr>
        <p:spPr>
          <a:xfrm>
            <a:off x="2640848" y="3300210"/>
            <a:ext cx="523970" cy="32539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r>
              <a:rPr lang="en-US" altLang="ja-JP" sz="1350" dirty="0">
                <a:solidFill>
                  <a:schemeClr val="tx2"/>
                </a:solidFill>
              </a:rPr>
              <a:t>P5</a:t>
            </a:r>
            <a:endParaRPr lang="ja-JP" altLang="en-US" sz="1350" dirty="0">
              <a:solidFill>
                <a:schemeClr val="tx2"/>
              </a:solidFill>
            </a:endParaRPr>
          </a:p>
        </p:txBody>
      </p:sp>
      <p:sp>
        <p:nvSpPr>
          <p:cNvPr id="32" name="楕円 31">
            <a:extLst>
              <a:ext uri="{FF2B5EF4-FFF2-40B4-BE49-F238E27FC236}">
                <a16:creationId xmlns:a16="http://schemas.microsoft.com/office/drawing/2014/main" id="{C88324F0-38CE-41A7-9FBA-328AC1EB2561}"/>
              </a:ext>
            </a:extLst>
          </p:cNvPr>
          <p:cNvSpPr/>
          <p:nvPr/>
        </p:nvSpPr>
        <p:spPr>
          <a:xfrm>
            <a:off x="4657309" y="3300210"/>
            <a:ext cx="523970" cy="32539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r>
              <a:rPr lang="en-US" altLang="ja-JP" sz="1350" dirty="0">
                <a:solidFill>
                  <a:schemeClr val="tx2"/>
                </a:solidFill>
              </a:rPr>
              <a:t>D3</a:t>
            </a:r>
            <a:endParaRPr lang="ja-JP" altLang="en-US" sz="1350" dirty="0">
              <a:solidFill>
                <a:schemeClr val="tx2"/>
              </a:solidFill>
            </a:endParaRPr>
          </a:p>
        </p:txBody>
      </p:sp>
      <p:sp>
        <p:nvSpPr>
          <p:cNvPr id="33" name="楕円 32">
            <a:extLst>
              <a:ext uri="{FF2B5EF4-FFF2-40B4-BE49-F238E27FC236}">
                <a16:creationId xmlns:a16="http://schemas.microsoft.com/office/drawing/2014/main" id="{DC81C7CF-A34A-4A4A-97E4-7BF7BDA2F873}"/>
              </a:ext>
            </a:extLst>
          </p:cNvPr>
          <p:cNvSpPr/>
          <p:nvPr/>
        </p:nvSpPr>
        <p:spPr>
          <a:xfrm>
            <a:off x="4042138" y="3300210"/>
            <a:ext cx="523970" cy="32539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r>
              <a:rPr lang="en-US" altLang="ja-JP" sz="1350" dirty="0">
                <a:solidFill>
                  <a:schemeClr val="tx2"/>
                </a:solidFill>
              </a:rPr>
              <a:t>P3</a:t>
            </a:r>
            <a:endParaRPr lang="ja-JP" altLang="en-US" sz="1350" dirty="0">
              <a:solidFill>
                <a:schemeClr val="tx2"/>
              </a:solidFill>
            </a:endParaRPr>
          </a:p>
        </p:txBody>
      </p:sp>
      <p:cxnSp>
        <p:nvCxnSpPr>
          <p:cNvPr id="11" name="直線矢印コネクタ 10">
            <a:extLst>
              <a:ext uri="{FF2B5EF4-FFF2-40B4-BE49-F238E27FC236}">
                <a16:creationId xmlns:a16="http://schemas.microsoft.com/office/drawing/2014/main" id="{15E89842-F09E-4DF6-917A-00D56340CA73}"/>
              </a:ext>
            </a:extLst>
          </p:cNvPr>
          <p:cNvCxnSpPr>
            <a:stCxn id="23" idx="6"/>
            <a:endCxn id="22" idx="2"/>
          </p:cNvCxnSpPr>
          <p:nvPr/>
        </p:nvCxnSpPr>
        <p:spPr>
          <a:xfrm>
            <a:off x="3160735" y="2679424"/>
            <a:ext cx="74527" cy="75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直線矢印コネクタ 34">
            <a:extLst>
              <a:ext uri="{FF2B5EF4-FFF2-40B4-BE49-F238E27FC236}">
                <a16:creationId xmlns:a16="http://schemas.microsoft.com/office/drawing/2014/main" id="{AF8B001A-5F88-4AF0-8C65-C26998FC90C2}"/>
              </a:ext>
            </a:extLst>
          </p:cNvPr>
          <p:cNvCxnSpPr>
            <a:cxnSpLocks/>
            <a:stCxn id="22" idx="6"/>
            <a:endCxn id="25" idx="2"/>
          </p:cNvCxnSpPr>
          <p:nvPr/>
        </p:nvCxnSpPr>
        <p:spPr>
          <a:xfrm flipV="1">
            <a:off x="3759230" y="2686390"/>
            <a:ext cx="290930" cy="5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直線矢印コネクタ 38">
            <a:extLst>
              <a:ext uri="{FF2B5EF4-FFF2-40B4-BE49-F238E27FC236}">
                <a16:creationId xmlns:a16="http://schemas.microsoft.com/office/drawing/2014/main" id="{5C7CDA40-4057-4A0E-B11C-03F1E2612075}"/>
              </a:ext>
            </a:extLst>
          </p:cNvPr>
          <p:cNvCxnSpPr>
            <a:cxnSpLocks/>
            <a:stCxn id="25" idx="6"/>
            <a:endCxn id="24" idx="2"/>
          </p:cNvCxnSpPr>
          <p:nvPr/>
        </p:nvCxnSpPr>
        <p:spPr>
          <a:xfrm flipV="1">
            <a:off x="4574129" y="2686390"/>
            <a:ext cx="83180"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直線矢印コネクタ 42">
            <a:extLst>
              <a:ext uri="{FF2B5EF4-FFF2-40B4-BE49-F238E27FC236}">
                <a16:creationId xmlns:a16="http://schemas.microsoft.com/office/drawing/2014/main" id="{EBE498D7-0D85-47B4-B8F7-74D2C6B623EA}"/>
              </a:ext>
            </a:extLst>
          </p:cNvPr>
          <p:cNvCxnSpPr>
            <a:cxnSpLocks/>
            <a:stCxn id="24" idx="6"/>
            <a:endCxn id="29" idx="2"/>
          </p:cNvCxnSpPr>
          <p:nvPr/>
        </p:nvCxnSpPr>
        <p:spPr>
          <a:xfrm>
            <a:off x="5181279" y="2686390"/>
            <a:ext cx="224137" cy="5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直線矢印コネクタ 45">
            <a:extLst>
              <a:ext uri="{FF2B5EF4-FFF2-40B4-BE49-F238E27FC236}">
                <a16:creationId xmlns:a16="http://schemas.microsoft.com/office/drawing/2014/main" id="{2ED5BDDE-4B94-4D97-8758-B3DB5D4B7A6A}"/>
              </a:ext>
            </a:extLst>
          </p:cNvPr>
          <p:cNvCxnSpPr>
            <a:cxnSpLocks/>
            <a:stCxn id="29" idx="6"/>
            <a:endCxn id="28" idx="2"/>
          </p:cNvCxnSpPr>
          <p:nvPr/>
        </p:nvCxnSpPr>
        <p:spPr>
          <a:xfrm flipV="1">
            <a:off x="5929386" y="2686390"/>
            <a:ext cx="112124" cy="5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直線矢印コネクタ 50">
            <a:extLst>
              <a:ext uri="{FF2B5EF4-FFF2-40B4-BE49-F238E27FC236}">
                <a16:creationId xmlns:a16="http://schemas.microsoft.com/office/drawing/2014/main" id="{2CDDE577-C906-41FA-8EE2-8A9C473D076D}"/>
              </a:ext>
            </a:extLst>
          </p:cNvPr>
          <p:cNvCxnSpPr>
            <a:cxnSpLocks/>
            <a:stCxn id="31" idx="6"/>
            <a:endCxn id="30" idx="2"/>
          </p:cNvCxnSpPr>
          <p:nvPr/>
        </p:nvCxnSpPr>
        <p:spPr>
          <a:xfrm>
            <a:off x="3164818" y="3462908"/>
            <a:ext cx="8827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直線矢印コネクタ 53">
            <a:extLst>
              <a:ext uri="{FF2B5EF4-FFF2-40B4-BE49-F238E27FC236}">
                <a16:creationId xmlns:a16="http://schemas.microsoft.com/office/drawing/2014/main" id="{4EC57A12-DCE0-4C03-A9D0-8409BCCB9F82}"/>
              </a:ext>
            </a:extLst>
          </p:cNvPr>
          <p:cNvCxnSpPr>
            <a:cxnSpLocks/>
            <a:stCxn id="30" idx="6"/>
            <a:endCxn id="33" idx="2"/>
          </p:cNvCxnSpPr>
          <p:nvPr/>
        </p:nvCxnSpPr>
        <p:spPr>
          <a:xfrm>
            <a:off x="3777061" y="3462908"/>
            <a:ext cx="26507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直線矢印コネクタ 56">
            <a:extLst>
              <a:ext uri="{FF2B5EF4-FFF2-40B4-BE49-F238E27FC236}">
                <a16:creationId xmlns:a16="http://schemas.microsoft.com/office/drawing/2014/main" id="{830D02D4-C732-4EAC-82DC-33C2DF7B9E72}"/>
              </a:ext>
            </a:extLst>
          </p:cNvPr>
          <p:cNvCxnSpPr>
            <a:cxnSpLocks/>
            <a:stCxn id="33" idx="6"/>
            <a:endCxn id="32" idx="2"/>
          </p:cNvCxnSpPr>
          <p:nvPr/>
        </p:nvCxnSpPr>
        <p:spPr>
          <a:xfrm>
            <a:off x="4566109" y="3462908"/>
            <a:ext cx="9120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765647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BBE07E3-04C4-5B45-9C02-91B9CA7F14E5}"/>
              </a:ext>
            </a:extLst>
          </p:cNvPr>
          <p:cNvSpPr>
            <a:spLocks noGrp="1"/>
          </p:cNvSpPr>
          <p:nvPr>
            <p:ph type="title"/>
          </p:nvPr>
        </p:nvSpPr>
        <p:spPr/>
        <p:txBody>
          <a:bodyPr/>
          <a:lstStyle/>
          <a:p>
            <a:r>
              <a:rPr lang="ja-JP" altLang="en-US"/>
              <a:t>局所探索法</a:t>
            </a:r>
            <a:endParaRPr kumimoji="1" lang="ja-JP" altLang="en-US"/>
          </a:p>
        </p:txBody>
      </p:sp>
      <p:sp>
        <p:nvSpPr>
          <p:cNvPr id="3" name="コンテンツ プレースホルダー 2">
            <a:extLst>
              <a:ext uri="{FF2B5EF4-FFF2-40B4-BE49-F238E27FC236}">
                <a16:creationId xmlns:a16="http://schemas.microsoft.com/office/drawing/2014/main" id="{033BEEEB-9D7C-0844-A7C5-EC6D3B3A3771}"/>
              </a:ext>
            </a:extLst>
          </p:cNvPr>
          <p:cNvSpPr>
            <a:spLocks noGrp="1"/>
          </p:cNvSpPr>
          <p:nvPr>
            <p:ph idx="1"/>
          </p:nvPr>
        </p:nvSpPr>
        <p:spPr/>
        <p:txBody>
          <a:bodyPr/>
          <a:lstStyle/>
          <a:p>
            <a:r>
              <a:rPr kumimoji="1" lang="ja-JP" altLang="en-US" sz="2200"/>
              <a:t>解を逐次的に改善させていく手法</a:t>
            </a:r>
            <a:endParaRPr kumimoji="1" lang="en-US" altLang="ja-JP" sz="2200" dirty="0"/>
          </a:p>
          <a:p>
            <a:r>
              <a:rPr kumimoji="1" lang="ja-JP" altLang="en-US" sz="2200"/>
              <a:t>現在の解の近傍内に良い解が存在すればその解に移動する作業を反復</a:t>
            </a:r>
            <a:endParaRPr kumimoji="1" lang="en-US" altLang="ja-JP" sz="2200" dirty="0"/>
          </a:p>
          <a:p>
            <a:r>
              <a:rPr kumimoji="1" lang="ja-JP" altLang="en-US" sz="2200"/>
              <a:t>本研究ではルート内とルート間の</a:t>
            </a:r>
            <a:r>
              <a:rPr kumimoji="1" lang="en-US" altLang="ja-JP" sz="2200" dirty="0"/>
              <a:t>2</a:t>
            </a:r>
            <a:r>
              <a:rPr kumimoji="1" lang="ja-JP" altLang="en-US" sz="2200"/>
              <a:t>つの近傍操作を行う</a:t>
            </a:r>
            <a:endParaRPr kumimoji="1" lang="en-US" altLang="ja-JP" sz="2200" dirty="0"/>
          </a:p>
          <a:p>
            <a:endParaRPr kumimoji="1" lang="en-US" altLang="ja-JP" dirty="0"/>
          </a:p>
          <a:p>
            <a:endParaRPr kumimoji="1" lang="ja-JP" altLang="en-US"/>
          </a:p>
        </p:txBody>
      </p:sp>
      <p:sp>
        <p:nvSpPr>
          <p:cNvPr id="4" name="スライド番号プレースホルダー 3">
            <a:extLst>
              <a:ext uri="{FF2B5EF4-FFF2-40B4-BE49-F238E27FC236}">
                <a16:creationId xmlns:a16="http://schemas.microsoft.com/office/drawing/2014/main" id="{A589CA5A-A513-8843-9176-60A487F52E6F}"/>
              </a:ext>
            </a:extLst>
          </p:cNvPr>
          <p:cNvSpPr>
            <a:spLocks noGrp="1"/>
          </p:cNvSpPr>
          <p:nvPr>
            <p:ph type="sldNum" sz="quarter" idx="12"/>
          </p:nvPr>
        </p:nvSpPr>
        <p:spPr/>
        <p:txBody>
          <a:bodyPr/>
          <a:lstStyle/>
          <a:p>
            <a:fld id="{84E0C278-47E8-3649-A055-2003DC36C60A}" type="slidenum">
              <a:rPr kumimoji="1" lang="ja-JP" altLang="en-US" smtClean="0"/>
              <a:t>19</a:t>
            </a:fld>
            <a:endParaRPr kumimoji="1" lang="ja-JP" altLang="en-US"/>
          </a:p>
        </p:txBody>
      </p:sp>
    </p:spTree>
    <p:extLst>
      <p:ext uri="{BB962C8B-B14F-4D97-AF65-F5344CB8AC3E}">
        <p14:creationId xmlns:p14="http://schemas.microsoft.com/office/powerpoint/2010/main" val="20893253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FD620F9-FF1B-EB48-BEEA-0AD08BE7FBBD}"/>
              </a:ext>
            </a:extLst>
          </p:cNvPr>
          <p:cNvSpPr>
            <a:spLocks noGrp="1"/>
          </p:cNvSpPr>
          <p:nvPr>
            <p:ph type="title"/>
          </p:nvPr>
        </p:nvSpPr>
        <p:spPr/>
        <p:txBody>
          <a:bodyPr/>
          <a:lstStyle/>
          <a:p>
            <a:r>
              <a:rPr lang="en-US" altLang="ja-JP" dirty="0">
                <a:latin typeface="Segoe UI Historic" panose="020B0502040204020203" pitchFamily="34" charset="0"/>
                <a:ea typeface="Segoe UI Historic" panose="020B0502040204020203" pitchFamily="34" charset="0"/>
                <a:cs typeface="Segoe UI Historic" panose="020B0502040204020203" pitchFamily="34" charset="0"/>
              </a:rPr>
              <a:t>Outline</a:t>
            </a:r>
            <a:endParaRPr kumimoji="1" lang="ja-JP" altLang="en-US">
              <a:latin typeface="Segoe UI Historic" panose="020B0502040204020203" pitchFamily="34" charset="0"/>
              <a:cs typeface="Segoe UI Historic" panose="020B0502040204020203" pitchFamily="34" charset="0"/>
            </a:endParaRPr>
          </a:p>
        </p:txBody>
      </p:sp>
      <p:sp>
        <p:nvSpPr>
          <p:cNvPr id="3" name="コンテンツ プレースホルダー 2">
            <a:extLst>
              <a:ext uri="{FF2B5EF4-FFF2-40B4-BE49-F238E27FC236}">
                <a16:creationId xmlns:a16="http://schemas.microsoft.com/office/drawing/2014/main" id="{CD4200EE-DBCF-E441-81DD-68CB536D4C1C}"/>
              </a:ext>
            </a:extLst>
          </p:cNvPr>
          <p:cNvSpPr>
            <a:spLocks noGrp="1"/>
          </p:cNvSpPr>
          <p:nvPr>
            <p:ph idx="1"/>
          </p:nvPr>
        </p:nvSpPr>
        <p:spPr>
          <a:xfrm>
            <a:off x="1118131" y="1906128"/>
            <a:ext cx="6571343" cy="3288635"/>
          </a:xfrm>
        </p:spPr>
        <p:txBody>
          <a:bodyPr>
            <a:normAutofit/>
          </a:bodyPr>
          <a:lstStyle/>
          <a:p>
            <a:r>
              <a:rPr lang="en-US" altLang="ja-JP" sz="2200" dirty="0">
                <a:latin typeface="Segoe UI Historic" panose="020B0502040204020203" pitchFamily="34" charset="0"/>
                <a:ea typeface="Segoe UI Historic" panose="020B0502040204020203" pitchFamily="34" charset="0"/>
                <a:cs typeface="Segoe UI Historic" panose="020B0502040204020203" pitchFamily="34" charset="0"/>
              </a:rPr>
              <a:t>Background</a:t>
            </a:r>
          </a:p>
          <a:p>
            <a:r>
              <a:rPr lang="en-US" altLang="ja-JP" sz="2200" dirty="0">
                <a:latin typeface="Segoe UI Historic" panose="020B0502040204020203" pitchFamily="34" charset="0"/>
                <a:ea typeface="Segoe UI Historic" panose="020B0502040204020203" pitchFamily="34" charset="0"/>
                <a:cs typeface="Segoe UI Historic" panose="020B0502040204020203" pitchFamily="34" charset="0"/>
              </a:rPr>
              <a:t>Introduction</a:t>
            </a:r>
          </a:p>
          <a:p>
            <a:pPr lvl="1"/>
            <a:r>
              <a:rPr lang="en-US" altLang="ja-JP" sz="1800" dirty="0">
                <a:latin typeface="Segoe UI Historic" panose="020B0502040204020203" pitchFamily="34" charset="0"/>
                <a:ea typeface="Segoe UI Historic" panose="020B0502040204020203" pitchFamily="34" charset="0"/>
                <a:cs typeface="Segoe UI Historic" panose="020B0502040204020203" pitchFamily="34" charset="0"/>
              </a:rPr>
              <a:t>pickup and delivery problem</a:t>
            </a:r>
          </a:p>
          <a:p>
            <a:pPr lvl="1"/>
            <a:r>
              <a:rPr lang="en-US" altLang="ja-JP" sz="1800" dirty="0">
                <a:latin typeface="Segoe UI Historic" panose="020B0502040204020203" pitchFamily="34" charset="0"/>
                <a:ea typeface="Segoe UI Historic" panose="020B0502040204020203" pitchFamily="34" charset="0"/>
                <a:cs typeface="Segoe UI Historic" panose="020B0502040204020203" pitchFamily="34" charset="0"/>
              </a:rPr>
              <a:t>dial-a-ride problem</a:t>
            </a:r>
          </a:p>
          <a:p>
            <a:pPr lvl="1"/>
            <a:r>
              <a:rPr lang="en-US" altLang="ja-JP" sz="1800" dirty="0">
                <a:latin typeface="Segoe UI Historic" panose="020B0502040204020203" pitchFamily="34" charset="0"/>
                <a:ea typeface="Segoe UI Historic" panose="020B0502040204020203" pitchFamily="34" charset="0"/>
                <a:cs typeface="Segoe UI Historic" panose="020B0502040204020203" pitchFamily="34" charset="0"/>
              </a:rPr>
              <a:t>complexity of dial-a-ride problem</a:t>
            </a:r>
          </a:p>
          <a:p>
            <a:r>
              <a:rPr lang="en-US" altLang="ja-JP" sz="2200" dirty="0">
                <a:latin typeface="Segoe UI Historic" panose="020B0502040204020203" pitchFamily="34" charset="0"/>
                <a:ea typeface="Segoe UI Historic" panose="020B0502040204020203" pitchFamily="34" charset="0"/>
                <a:cs typeface="Segoe UI Historic" panose="020B0502040204020203" pitchFamily="34" charset="0"/>
              </a:rPr>
              <a:t>Proposed method</a:t>
            </a:r>
          </a:p>
          <a:p>
            <a:r>
              <a:rPr lang="en-US" altLang="ja-JP" sz="2200" dirty="0">
                <a:latin typeface="Segoe UI Historic" panose="020B0502040204020203" pitchFamily="34" charset="0"/>
                <a:ea typeface="Segoe UI Historic" panose="020B0502040204020203" pitchFamily="34" charset="0"/>
                <a:cs typeface="Segoe UI Historic" panose="020B0502040204020203" pitchFamily="34" charset="0"/>
              </a:rPr>
              <a:t>Summary and future work</a:t>
            </a:r>
          </a:p>
        </p:txBody>
      </p:sp>
      <p:sp>
        <p:nvSpPr>
          <p:cNvPr id="4" name="スライド番号プレースホルダー 3">
            <a:extLst>
              <a:ext uri="{FF2B5EF4-FFF2-40B4-BE49-F238E27FC236}">
                <a16:creationId xmlns:a16="http://schemas.microsoft.com/office/drawing/2014/main" id="{5CE300B5-C01A-AA46-83D9-BAE42D68E9D3}"/>
              </a:ext>
            </a:extLst>
          </p:cNvPr>
          <p:cNvSpPr>
            <a:spLocks noGrp="1"/>
          </p:cNvSpPr>
          <p:nvPr>
            <p:ph type="sldNum" sz="quarter" idx="12"/>
          </p:nvPr>
        </p:nvSpPr>
        <p:spPr/>
        <p:txBody>
          <a:bodyPr/>
          <a:lstStyle/>
          <a:p>
            <a:fld id="{84E0C278-47E8-3649-A055-2003DC36C60A}" type="slidenum">
              <a:rPr kumimoji="1" lang="ja-JP" altLang="en-US" smtClean="0"/>
              <a:t>2</a:t>
            </a:fld>
            <a:endParaRPr kumimoji="1" lang="ja-JP" altLang="en-US"/>
          </a:p>
        </p:txBody>
      </p:sp>
    </p:spTree>
    <p:extLst>
      <p:ext uri="{BB962C8B-B14F-4D97-AF65-F5344CB8AC3E}">
        <p14:creationId xmlns:p14="http://schemas.microsoft.com/office/powerpoint/2010/main" val="38626323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330F011-E705-7B47-A529-CF98E994007D}"/>
              </a:ext>
            </a:extLst>
          </p:cNvPr>
          <p:cNvSpPr>
            <a:spLocks noGrp="1"/>
          </p:cNvSpPr>
          <p:nvPr>
            <p:ph type="title"/>
          </p:nvPr>
        </p:nvSpPr>
        <p:spPr/>
        <p:txBody>
          <a:bodyPr/>
          <a:lstStyle/>
          <a:p>
            <a:r>
              <a:rPr kumimoji="1" lang="ja-JP" altLang="en-US"/>
              <a:t>局所探索法の流れ</a:t>
            </a:r>
          </a:p>
        </p:txBody>
      </p:sp>
      <p:sp>
        <p:nvSpPr>
          <p:cNvPr id="3" name="コンテンツ プレースホルダー 2">
            <a:extLst>
              <a:ext uri="{FF2B5EF4-FFF2-40B4-BE49-F238E27FC236}">
                <a16:creationId xmlns:a16="http://schemas.microsoft.com/office/drawing/2014/main" id="{E0487FF3-0C75-784E-A5AA-01BBDC2882BA}"/>
              </a:ext>
            </a:extLst>
          </p:cNvPr>
          <p:cNvSpPr>
            <a:spLocks noGrp="1"/>
          </p:cNvSpPr>
          <p:nvPr>
            <p:ph idx="1"/>
          </p:nvPr>
        </p:nvSpPr>
        <p:spPr/>
        <p:txBody>
          <a:bodyPr>
            <a:normAutofit/>
          </a:bodyPr>
          <a:lstStyle/>
          <a:p>
            <a:pPr marL="342900" indent="-342900">
              <a:buFont typeface="+mj-lt"/>
              <a:buAutoNum type="arabicPeriod"/>
            </a:pPr>
            <a:r>
              <a:rPr kumimoji="1" lang="ja-JP" altLang="en-US" sz="2200"/>
              <a:t>初期解生成</a:t>
            </a:r>
            <a:endParaRPr kumimoji="1" lang="en-US" altLang="ja-JP" sz="2200" dirty="0"/>
          </a:p>
          <a:p>
            <a:pPr marL="342900" indent="-342900">
              <a:buFont typeface="+mj-lt"/>
              <a:buAutoNum type="arabicPeriod"/>
            </a:pPr>
            <a:r>
              <a:rPr lang="ja-JP" altLang="en-US" sz="2200"/>
              <a:t>ルート内近傍操作</a:t>
            </a:r>
            <a:endParaRPr lang="en-US" altLang="ja-JP" sz="2200" dirty="0"/>
          </a:p>
          <a:p>
            <a:pPr marL="342900" indent="-342900">
              <a:buFont typeface="+mj-lt"/>
              <a:buAutoNum type="arabicPeriod"/>
            </a:pPr>
            <a:r>
              <a:rPr kumimoji="1" lang="ja-JP" altLang="en-US" sz="2200"/>
              <a:t>ルート間近傍操作</a:t>
            </a:r>
            <a:endParaRPr kumimoji="1" lang="en-US" altLang="ja-JP" sz="2200" dirty="0"/>
          </a:p>
          <a:p>
            <a:pPr marL="342900" indent="-342900">
              <a:buFont typeface="+mj-lt"/>
              <a:buAutoNum type="arabicPeriod"/>
            </a:pPr>
            <a:r>
              <a:rPr lang="ja-JP" altLang="en-US" sz="2200"/>
              <a:t>終了条件を満たすならば解を出力</a:t>
            </a:r>
            <a:endParaRPr lang="en-US" altLang="ja-JP" sz="2200" dirty="0"/>
          </a:p>
          <a:p>
            <a:pPr marL="0" indent="0">
              <a:buNone/>
            </a:pPr>
            <a:r>
              <a:rPr lang="ja-JP" altLang="en-US" sz="2200"/>
              <a:t>       そうでないならば</a:t>
            </a:r>
            <a:r>
              <a:rPr lang="en-US" altLang="ja-JP" sz="2200" dirty="0"/>
              <a:t>3</a:t>
            </a:r>
            <a:r>
              <a:rPr lang="ja-JP" altLang="en-US" sz="2200"/>
              <a:t>に戻る</a:t>
            </a:r>
            <a:endParaRPr lang="en-US" altLang="ja-JP" sz="2200" dirty="0"/>
          </a:p>
          <a:p>
            <a:pPr marL="0" indent="0">
              <a:buNone/>
            </a:pPr>
            <a:r>
              <a:rPr kumimoji="1" lang="ja-JP" altLang="en-US"/>
              <a:t>  </a:t>
            </a:r>
          </a:p>
        </p:txBody>
      </p:sp>
      <p:sp>
        <p:nvSpPr>
          <p:cNvPr id="4" name="スライド番号プレースホルダー 3">
            <a:extLst>
              <a:ext uri="{FF2B5EF4-FFF2-40B4-BE49-F238E27FC236}">
                <a16:creationId xmlns:a16="http://schemas.microsoft.com/office/drawing/2014/main" id="{D269E319-6E14-3041-9D56-5879B5D308C9}"/>
              </a:ext>
            </a:extLst>
          </p:cNvPr>
          <p:cNvSpPr>
            <a:spLocks noGrp="1"/>
          </p:cNvSpPr>
          <p:nvPr>
            <p:ph type="sldNum" sz="quarter" idx="12"/>
          </p:nvPr>
        </p:nvSpPr>
        <p:spPr/>
        <p:txBody>
          <a:bodyPr/>
          <a:lstStyle/>
          <a:p>
            <a:fld id="{84E0C278-47E8-3649-A055-2003DC36C60A}" type="slidenum">
              <a:rPr kumimoji="1" lang="ja-JP" altLang="en-US" smtClean="0"/>
              <a:t>20</a:t>
            </a:fld>
            <a:endParaRPr kumimoji="1" lang="ja-JP" altLang="en-US"/>
          </a:p>
        </p:txBody>
      </p:sp>
    </p:spTree>
    <p:extLst>
      <p:ext uri="{BB962C8B-B14F-4D97-AF65-F5344CB8AC3E}">
        <p14:creationId xmlns:p14="http://schemas.microsoft.com/office/powerpoint/2010/main" val="8376133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5BD6189-4060-D04C-BAA1-F512C2469463}"/>
              </a:ext>
            </a:extLst>
          </p:cNvPr>
          <p:cNvSpPr>
            <a:spLocks noGrp="1"/>
          </p:cNvSpPr>
          <p:nvPr>
            <p:ph type="title"/>
          </p:nvPr>
        </p:nvSpPr>
        <p:spPr/>
        <p:txBody>
          <a:bodyPr/>
          <a:lstStyle/>
          <a:p>
            <a:r>
              <a:rPr kumimoji="1" lang="ja-JP" altLang="en-US"/>
              <a:t>ルート間の近傍操作</a:t>
            </a:r>
          </a:p>
        </p:txBody>
      </p:sp>
      <p:sp>
        <p:nvSpPr>
          <p:cNvPr id="3" name="コンテンツ プレースホルダー 2">
            <a:extLst>
              <a:ext uri="{FF2B5EF4-FFF2-40B4-BE49-F238E27FC236}">
                <a16:creationId xmlns:a16="http://schemas.microsoft.com/office/drawing/2014/main" id="{308C76B8-E5B2-7F4D-911B-983470C026F0}"/>
              </a:ext>
            </a:extLst>
          </p:cNvPr>
          <p:cNvSpPr>
            <a:spLocks noGrp="1"/>
          </p:cNvSpPr>
          <p:nvPr>
            <p:ph idx="1"/>
          </p:nvPr>
        </p:nvSpPr>
        <p:spPr>
          <a:xfrm>
            <a:off x="789376" y="1791650"/>
            <a:ext cx="7891485" cy="3967881"/>
          </a:xfrm>
        </p:spPr>
        <p:txBody>
          <a:bodyPr>
            <a:noAutofit/>
          </a:bodyPr>
          <a:lstStyle/>
          <a:p>
            <a:r>
              <a:rPr kumimoji="1" lang="ja-JP" altLang="en-US"/>
              <a:t>挿入近傍</a:t>
            </a:r>
            <a:r>
              <a:rPr lang="ja-JP" altLang="en-US"/>
              <a:t> </a:t>
            </a:r>
            <a:endParaRPr lang="en-US" altLang="ja-JP" dirty="0"/>
          </a:p>
          <a:p>
            <a:pPr marL="0" indent="0">
              <a:buNone/>
            </a:pPr>
            <a:r>
              <a:rPr kumimoji="1" lang="ja-JP" altLang="en-US"/>
              <a:t>   </a:t>
            </a:r>
            <a:r>
              <a:rPr lang="en-US" altLang="ja-JP" dirty="0"/>
              <a:t>1</a:t>
            </a:r>
            <a:r>
              <a:rPr lang="ja-JP" altLang="en-US"/>
              <a:t>つのルートからリクエストペアを選んで他のルートに挿入</a:t>
            </a:r>
            <a:endParaRPr kumimoji="1" lang="en-US" altLang="ja-JP" dirty="0"/>
          </a:p>
          <a:p>
            <a:r>
              <a:rPr lang="ja-JP" altLang="en-US"/>
              <a:t>交換近傍</a:t>
            </a:r>
            <a:endParaRPr lang="en-US" altLang="ja-JP" dirty="0"/>
          </a:p>
          <a:p>
            <a:pPr marL="0" indent="0">
              <a:buNone/>
            </a:pPr>
            <a:r>
              <a:rPr lang="ja-JP" altLang="en-US"/>
              <a:t>   </a:t>
            </a:r>
            <a:r>
              <a:rPr lang="en-US" altLang="ja-JP" dirty="0"/>
              <a:t>1</a:t>
            </a:r>
            <a:r>
              <a:rPr lang="ja-JP" altLang="en-US"/>
              <a:t>つのルートからリクエストペアを選んで、他のルートの</a:t>
            </a:r>
            <a:endParaRPr lang="en-US" altLang="ja-JP" dirty="0"/>
          </a:p>
          <a:p>
            <a:pPr marL="0" indent="0">
              <a:buNone/>
            </a:pPr>
            <a:r>
              <a:rPr lang="ja-JP" altLang="en-US"/>
              <a:t>　リクエストペアと交換</a:t>
            </a:r>
            <a:endParaRPr lang="en-US" altLang="ja-JP" dirty="0"/>
          </a:p>
          <a:p>
            <a:pPr marL="0" indent="0">
              <a:buNone/>
            </a:pPr>
            <a:r>
              <a:rPr lang="ja-JP" altLang="en-US"/>
              <a:t>どちらの操作も値が最も良くなる場所に挿入</a:t>
            </a:r>
            <a:endParaRPr lang="en-US" altLang="ja-JP" dirty="0"/>
          </a:p>
          <a:p>
            <a:r>
              <a:rPr lang="ja-JP" altLang="en-US"/>
              <a:t>挿入近傍と交換近傍を交互に行う操作</a:t>
            </a:r>
          </a:p>
        </p:txBody>
      </p:sp>
      <p:sp>
        <p:nvSpPr>
          <p:cNvPr id="4" name="スライド番号プレースホルダー 3">
            <a:extLst>
              <a:ext uri="{FF2B5EF4-FFF2-40B4-BE49-F238E27FC236}">
                <a16:creationId xmlns:a16="http://schemas.microsoft.com/office/drawing/2014/main" id="{B8ED8FAD-5288-0F47-AE30-E58E5ED70D59}"/>
              </a:ext>
            </a:extLst>
          </p:cNvPr>
          <p:cNvSpPr>
            <a:spLocks noGrp="1"/>
          </p:cNvSpPr>
          <p:nvPr>
            <p:ph type="sldNum" sz="quarter" idx="12"/>
          </p:nvPr>
        </p:nvSpPr>
        <p:spPr/>
        <p:txBody>
          <a:bodyPr/>
          <a:lstStyle/>
          <a:p>
            <a:fld id="{84E0C278-47E8-3649-A055-2003DC36C60A}" type="slidenum">
              <a:rPr kumimoji="1" lang="ja-JP" altLang="en-US" smtClean="0"/>
              <a:t>21</a:t>
            </a:fld>
            <a:endParaRPr kumimoji="1" lang="ja-JP" altLang="en-US"/>
          </a:p>
        </p:txBody>
      </p:sp>
    </p:spTree>
    <p:extLst>
      <p:ext uri="{BB962C8B-B14F-4D97-AF65-F5344CB8AC3E}">
        <p14:creationId xmlns:p14="http://schemas.microsoft.com/office/powerpoint/2010/main" val="37551583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49AC1C5-E6D4-774B-A418-223328887A3E}"/>
              </a:ext>
            </a:extLst>
          </p:cNvPr>
          <p:cNvSpPr>
            <a:spLocks noGrp="1"/>
          </p:cNvSpPr>
          <p:nvPr>
            <p:ph type="title"/>
          </p:nvPr>
        </p:nvSpPr>
        <p:spPr/>
        <p:txBody>
          <a:bodyPr/>
          <a:lstStyle/>
          <a:p>
            <a:r>
              <a:rPr kumimoji="1" lang="ja-JP" altLang="en-US"/>
              <a:t>制限の緩和</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4F18883B-C7E5-B442-B4EC-35291FD899A6}"/>
                  </a:ext>
                </a:extLst>
              </p:cNvPr>
              <p:cNvSpPr>
                <a:spLocks noGrp="1"/>
              </p:cNvSpPr>
              <p:nvPr>
                <p:ph idx="1"/>
              </p:nvPr>
            </p:nvSpPr>
            <p:spPr>
              <a:xfrm>
                <a:off x="1128684" y="2039510"/>
                <a:ext cx="6571343" cy="3288635"/>
              </a:xfrm>
            </p:spPr>
            <p:txBody>
              <a:bodyPr>
                <a:normAutofit fontScale="92500"/>
              </a:bodyPr>
              <a:lstStyle/>
              <a:p>
                <a:pPr marL="0" indent="0">
                  <a:buNone/>
                </a:pPr>
                <a:r>
                  <a:rPr kumimoji="1" lang="ja-JP" altLang="en-US" sz="2200">
                    <a:latin typeface="+mn-ea"/>
                  </a:rPr>
                  <a:t>局所探索を行う上で、より自由に探索を行うために、</a:t>
                </a:r>
                <a:r>
                  <a:rPr kumimoji="1" lang="en-US" altLang="ja-JP" sz="2200" dirty="0">
                    <a:latin typeface="+mn-ea"/>
                  </a:rPr>
                  <a:t>      </a:t>
                </a:r>
                <a:r>
                  <a:rPr kumimoji="1" lang="ja-JP" altLang="en-US" sz="2200">
                    <a:latin typeface="+mn-ea"/>
                  </a:rPr>
                  <a:t>容量制約を緩和する。</a:t>
                </a:r>
                <a:endParaRPr kumimoji="1" lang="en-US" altLang="ja-JP" sz="2200" dirty="0">
                  <a:latin typeface="+mn-ea"/>
                </a:endParaRPr>
              </a:p>
              <a:p>
                <a:pPr marL="0" indent="0">
                  <a:buNone/>
                </a:pPr>
                <a:r>
                  <a:rPr kumimoji="1" lang="ja-JP" altLang="en-US" sz="2200">
                    <a:latin typeface="+mn-ea"/>
                  </a:rPr>
                  <a:t>制約を破った際のペナルティ関数</a:t>
                </a:r>
                <a14:m>
                  <m:oMath xmlns:m="http://schemas.openxmlformats.org/officeDocument/2006/math">
                    <m:r>
                      <m:rPr>
                        <m:sty m:val="p"/>
                      </m:rPr>
                      <a:rPr kumimoji="1" lang="el-GR" altLang="ja-JP" sz="2200" i="1" smtClean="0">
                        <a:latin typeface="Cambria Math" panose="02040503050406030204" pitchFamily="18" charset="0"/>
                      </a:rPr>
                      <m:t>Η</m:t>
                    </m:r>
                  </m:oMath>
                </a14:m>
                <a:r>
                  <a:rPr lang="ja-JP" altLang="en-US" sz="2200">
                    <a:latin typeface="+mn-ea"/>
                  </a:rPr>
                  <a:t>を以下に定義する</a:t>
                </a:r>
                <a:r>
                  <a:rPr lang="ja-JP" altLang="en-US"/>
                  <a:t>。</a:t>
                </a:r>
                <a:endParaRPr lang="en-US" altLang="ja-JP" dirty="0"/>
              </a:p>
              <a:p>
                <a:pPr marL="0" indent="0">
                  <a:buNone/>
                </a:pPr>
                <a14:m>
                  <m:oMathPara xmlns:m="http://schemas.openxmlformats.org/officeDocument/2006/math">
                    <m:oMathParaPr>
                      <m:jc m:val="centerGroup"/>
                    </m:oMathParaPr>
                    <m:oMath xmlns:m="http://schemas.openxmlformats.org/officeDocument/2006/math">
                      <m:r>
                        <m:rPr>
                          <m:sty m:val="p"/>
                        </m:rPr>
                        <a:rPr lang="el-GR" altLang="ja-JP" sz="2400" b="0" i="1" smtClean="0">
                          <a:latin typeface="Cambria Math" panose="02040503050406030204" pitchFamily="18" charset="0"/>
                          <a:ea typeface="Cambria Math" panose="02040503050406030204" pitchFamily="18" charset="0"/>
                        </a:rPr>
                        <m:t>Η</m:t>
                      </m:r>
                      <m:r>
                        <a:rPr lang="en-US" altLang="ja-JP" sz="2400" b="0" i="1" smtClean="0">
                          <a:latin typeface="Cambria Math" panose="02040503050406030204" pitchFamily="18" charset="0"/>
                        </a:rPr>
                        <m:t>=</m:t>
                      </m:r>
                      <m:nary>
                        <m:naryPr>
                          <m:chr m:val="∑"/>
                          <m:supHide m:val="on"/>
                          <m:ctrlPr>
                            <a:rPr lang="en-US" altLang="ja-JP" sz="2400" b="0" i="1" smtClean="0">
                              <a:latin typeface="Cambria Math" panose="02040503050406030204" pitchFamily="18" charset="0"/>
                            </a:rPr>
                          </m:ctrlPr>
                        </m:naryPr>
                        <m:sub>
                          <m:r>
                            <m:rPr>
                              <m:brk m:alnAt="7"/>
                            </m:rPr>
                            <a:rPr lang="en-US" altLang="ja-JP" sz="2400" b="0" i="1" smtClean="0">
                              <a:latin typeface="Cambria Math" panose="02040503050406030204" pitchFamily="18" charset="0"/>
                            </a:rPr>
                            <m:t>𝑘</m:t>
                          </m:r>
                          <m:r>
                            <a:rPr lang="en-US" altLang="ja-JP" sz="2400" b="0" i="1" smtClean="0">
                              <a:latin typeface="Cambria Math" panose="02040503050406030204" pitchFamily="18" charset="0"/>
                              <a:ea typeface="Cambria Math" panose="02040503050406030204" pitchFamily="18" charset="0"/>
                            </a:rPr>
                            <m:t>∈</m:t>
                          </m:r>
                          <m:r>
                            <a:rPr lang="en-US" altLang="ja-JP" sz="2400" b="0" i="1" smtClean="0">
                              <a:latin typeface="Cambria Math" panose="02040503050406030204" pitchFamily="18" charset="0"/>
                              <a:ea typeface="Cambria Math" panose="02040503050406030204" pitchFamily="18" charset="0"/>
                            </a:rPr>
                            <m:t>𝐾</m:t>
                          </m:r>
                        </m:sub>
                        <m:sup/>
                        <m:e>
                          <m:nary>
                            <m:naryPr>
                              <m:chr m:val="∑"/>
                              <m:supHide m:val="on"/>
                              <m:ctrlPr>
                                <a:rPr lang="en-US" altLang="ja-JP" sz="2400" b="0" i="1" smtClean="0">
                                  <a:latin typeface="Cambria Math" panose="02040503050406030204" pitchFamily="18" charset="0"/>
                                </a:rPr>
                              </m:ctrlPr>
                            </m:naryPr>
                            <m:sub>
                              <m:r>
                                <m:rPr>
                                  <m:brk m:alnAt="7"/>
                                </m:rPr>
                                <a:rPr lang="en-US" altLang="ja-JP" sz="2400" b="0" i="1" smtClean="0">
                                  <a:latin typeface="Cambria Math" panose="02040503050406030204" pitchFamily="18" charset="0"/>
                                </a:rPr>
                                <m:t>𝑖</m:t>
                              </m:r>
                              <m:r>
                                <a:rPr lang="en-US" altLang="ja-JP" sz="2400" b="0" i="1" smtClean="0">
                                  <a:latin typeface="Cambria Math" panose="02040503050406030204" pitchFamily="18" charset="0"/>
                                  <a:ea typeface="Cambria Math" panose="02040503050406030204" pitchFamily="18" charset="0"/>
                                </a:rPr>
                                <m:t>∈</m:t>
                              </m:r>
                              <m:sSub>
                                <m:sSubPr>
                                  <m:ctrlPr>
                                    <a:rPr lang="en-US" altLang="ja-JP" sz="2400" b="0" i="1" smtClean="0">
                                      <a:latin typeface="Cambria Math" panose="02040503050406030204" pitchFamily="18" charset="0"/>
                                      <a:ea typeface="Cambria Math" panose="02040503050406030204" pitchFamily="18" charset="0"/>
                                    </a:rPr>
                                  </m:ctrlPr>
                                </m:sSubPr>
                                <m:e>
                                  <m:r>
                                    <a:rPr lang="en-US" altLang="ja-JP" sz="2400" b="0" i="1" smtClean="0">
                                      <a:latin typeface="Cambria Math" panose="02040503050406030204" pitchFamily="18" charset="0"/>
                                      <a:ea typeface="Cambria Math" panose="02040503050406030204" pitchFamily="18" charset="0"/>
                                    </a:rPr>
                                    <m:t>𝑛</m:t>
                                  </m:r>
                                </m:e>
                                <m:sub>
                                  <m:r>
                                    <a:rPr lang="en-US" altLang="ja-JP" sz="2400" b="0" i="1" smtClean="0">
                                      <a:latin typeface="Cambria Math" panose="02040503050406030204" pitchFamily="18" charset="0"/>
                                      <a:ea typeface="Cambria Math" panose="02040503050406030204" pitchFamily="18" charset="0"/>
                                    </a:rPr>
                                    <m:t>𝑘</m:t>
                                  </m:r>
                                </m:sub>
                              </m:sSub>
                            </m:sub>
                            <m:sup/>
                            <m:e>
                              <m:sSub>
                                <m:sSubPr>
                                  <m:ctrlPr>
                                    <a:rPr lang="en-US" altLang="ja-JP" sz="2400" b="0" i="1" smtClean="0">
                                      <a:latin typeface="Cambria Math" panose="02040503050406030204" pitchFamily="18" charset="0"/>
                                      <a:ea typeface="Cambria Math" panose="02040503050406030204" pitchFamily="18" charset="0"/>
                                    </a:rPr>
                                  </m:ctrlPr>
                                </m:sSubPr>
                                <m:e>
                                  <m:r>
                                    <m:rPr>
                                      <m:sty m:val="p"/>
                                    </m:rPr>
                                    <a:rPr lang="el-GR" altLang="ja-JP" sz="2400" b="0" i="1" smtClean="0">
                                      <a:latin typeface="Cambria Math" panose="02040503050406030204" pitchFamily="18" charset="0"/>
                                      <a:ea typeface="Cambria Math" panose="02040503050406030204" pitchFamily="18" charset="0"/>
                                    </a:rPr>
                                    <m:t>Η</m:t>
                                  </m:r>
                                </m:e>
                                <m:sub>
                                  <m:r>
                                    <a:rPr lang="en-US" altLang="ja-JP" sz="2400" b="0" i="1" smtClean="0">
                                      <a:latin typeface="Cambria Math" panose="02040503050406030204" pitchFamily="18" charset="0"/>
                                      <a:ea typeface="Cambria Math" panose="02040503050406030204" pitchFamily="18" charset="0"/>
                                    </a:rPr>
                                    <m:t>𝑘𝑖</m:t>
                                  </m:r>
                                </m:sub>
                              </m:sSub>
                            </m:e>
                          </m:nary>
                        </m:e>
                      </m:nary>
                    </m:oMath>
                  </m:oMathPara>
                </a14:m>
                <a:endParaRPr lang="en-US" altLang="ja-JP" sz="2400" dirty="0"/>
              </a:p>
              <a:p>
                <a:pPr marL="0" indent="0">
                  <a:buNone/>
                </a:pPr>
                <a14:m>
                  <m:oMath xmlns:m="http://schemas.openxmlformats.org/officeDocument/2006/math">
                    <m:sSub>
                      <m:sSubPr>
                        <m:ctrlPr>
                          <a:rPr lang="en-US" altLang="ja-JP" sz="2200" i="1" smtClean="0">
                            <a:latin typeface="Cambria Math" panose="02040503050406030204" pitchFamily="18" charset="0"/>
                          </a:rPr>
                        </m:ctrlPr>
                      </m:sSubPr>
                      <m:e>
                        <m:r>
                          <m:rPr>
                            <m:sty m:val="p"/>
                          </m:rPr>
                          <a:rPr lang="el-GR" altLang="ja-JP" sz="2200" i="1" smtClean="0">
                            <a:latin typeface="Cambria Math" panose="02040503050406030204" pitchFamily="18" charset="0"/>
                            <a:ea typeface="Cambria Math" panose="02040503050406030204" pitchFamily="18" charset="0"/>
                          </a:rPr>
                          <m:t>Η</m:t>
                        </m:r>
                      </m:e>
                      <m:sub>
                        <m:r>
                          <a:rPr lang="en-US" altLang="ja-JP" sz="2200" b="0" i="1" smtClean="0">
                            <a:latin typeface="Cambria Math" panose="02040503050406030204" pitchFamily="18" charset="0"/>
                          </a:rPr>
                          <m:t>𝑘𝑖</m:t>
                        </m:r>
                      </m:sub>
                    </m:sSub>
                    <m:r>
                      <a:rPr lang="en-US" altLang="ja-JP" sz="2200" b="0" i="1" smtClean="0">
                        <a:latin typeface="Cambria Math" panose="02040503050406030204" pitchFamily="18" charset="0"/>
                      </a:rPr>
                      <m:t>:</m:t>
                    </m:r>
                  </m:oMath>
                </a14:m>
                <a:r>
                  <a:rPr lang="ja-JP" altLang="en-US" sz="2200">
                    <a:latin typeface="+mn-ea"/>
                  </a:rPr>
                  <a:t>車両</a:t>
                </a:r>
                <a:r>
                  <a:rPr lang="en-US" altLang="ja-JP" sz="2200" dirty="0">
                    <a:latin typeface="+mn-ea"/>
                  </a:rPr>
                  <a:t>k</a:t>
                </a:r>
                <a:r>
                  <a:rPr lang="ja-JP" altLang="en-US" sz="2200">
                    <a:latin typeface="+mn-ea"/>
                  </a:rPr>
                  <a:t>がルートの</a:t>
                </a:r>
                <a:r>
                  <a:rPr lang="en-US" altLang="ja-JP" sz="2200" dirty="0" err="1">
                    <a:latin typeface="+mn-ea"/>
                  </a:rPr>
                  <a:t>i</a:t>
                </a:r>
                <a:r>
                  <a:rPr lang="ja-JP" altLang="en-US" sz="2200">
                    <a:latin typeface="+mn-ea"/>
                  </a:rPr>
                  <a:t>番目を訪問後に容量を超えて</a:t>
                </a:r>
                <a:r>
                  <a:rPr lang="en-US" altLang="ja-JP" sz="2200" dirty="0">
                    <a:latin typeface="+mn-ea"/>
                  </a:rPr>
                  <a:t>   </a:t>
                </a:r>
                <a:r>
                  <a:rPr lang="ja-JP" altLang="en-US" sz="2200">
                    <a:latin typeface="+mn-ea"/>
                  </a:rPr>
                  <a:t>乗っている人数</a:t>
                </a:r>
                <a:endParaRPr lang="en-US" altLang="ja-JP" sz="2200" dirty="0">
                  <a:latin typeface="+mn-ea"/>
                </a:endParaRPr>
              </a:p>
              <a:p>
                <a:pPr marL="0" indent="0">
                  <a:buNone/>
                </a:pPr>
                <a:endParaRPr lang="en-US" altLang="ja-JP" dirty="0"/>
              </a:p>
              <a:p>
                <a:pPr marL="0" indent="0">
                  <a:buNone/>
                </a:pPr>
                <a:endParaRPr lang="en-US" altLang="ja-JP" dirty="0"/>
              </a:p>
              <a:p>
                <a:pPr marL="0" indent="0">
                  <a:buNone/>
                </a:pPr>
                <a:endParaRPr lang="en-US" altLang="ja-JP" dirty="0"/>
              </a:p>
            </p:txBody>
          </p:sp>
        </mc:Choice>
        <mc:Fallback xmlns="">
          <p:sp>
            <p:nvSpPr>
              <p:cNvPr id="3" name="コンテンツ プレースホルダー 2">
                <a:extLst>
                  <a:ext uri="{FF2B5EF4-FFF2-40B4-BE49-F238E27FC236}">
                    <a16:creationId xmlns:a16="http://schemas.microsoft.com/office/drawing/2014/main" id="{4F18883B-C7E5-B442-B4EC-35291FD899A6}"/>
                  </a:ext>
                </a:extLst>
              </p:cNvPr>
              <p:cNvSpPr>
                <a:spLocks noGrp="1" noRot="1" noChangeAspect="1" noMove="1" noResize="1" noEditPoints="1" noAdjustHandles="1" noChangeArrowheads="1" noChangeShapeType="1" noTextEdit="1"/>
              </p:cNvSpPr>
              <p:nvPr>
                <p:ph idx="1"/>
              </p:nvPr>
            </p:nvSpPr>
            <p:spPr>
              <a:xfrm>
                <a:off x="1128684" y="2039510"/>
                <a:ext cx="6571343" cy="3288635"/>
              </a:xfrm>
              <a:blipFill>
                <a:blip r:embed="rId2"/>
                <a:stretch>
                  <a:fillRect l="-772" b="-20000"/>
                </a:stretch>
              </a:blipFill>
            </p:spPr>
            <p:txBody>
              <a:bodyPr/>
              <a:lstStyle/>
              <a:p>
                <a:r>
                  <a:rPr lang="ja-JP" altLang="en-US">
                    <a:noFill/>
                  </a:rPr>
                  <a:t> </a:t>
                </a:r>
              </a:p>
            </p:txBody>
          </p:sp>
        </mc:Fallback>
      </mc:AlternateContent>
      <p:sp>
        <p:nvSpPr>
          <p:cNvPr id="4" name="スライド番号プレースホルダー 3">
            <a:extLst>
              <a:ext uri="{FF2B5EF4-FFF2-40B4-BE49-F238E27FC236}">
                <a16:creationId xmlns:a16="http://schemas.microsoft.com/office/drawing/2014/main" id="{0C2287E0-362E-DD46-AB5C-EDC43AAAA74E}"/>
              </a:ext>
            </a:extLst>
          </p:cNvPr>
          <p:cNvSpPr>
            <a:spLocks noGrp="1"/>
          </p:cNvSpPr>
          <p:nvPr>
            <p:ph type="sldNum" sz="quarter" idx="12"/>
          </p:nvPr>
        </p:nvSpPr>
        <p:spPr/>
        <p:txBody>
          <a:bodyPr/>
          <a:lstStyle/>
          <a:p>
            <a:fld id="{84E0C278-47E8-3649-A055-2003DC36C60A}" type="slidenum">
              <a:rPr kumimoji="1" lang="ja-JP" altLang="en-US" smtClean="0"/>
              <a:t>22</a:t>
            </a:fld>
            <a:endParaRPr kumimoji="1" lang="ja-JP" altLang="en-US"/>
          </a:p>
        </p:txBody>
      </p:sp>
    </p:spTree>
    <p:extLst>
      <p:ext uri="{BB962C8B-B14F-4D97-AF65-F5344CB8AC3E}">
        <p14:creationId xmlns:p14="http://schemas.microsoft.com/office/powerpoint/2010/main" val="38886494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E31DFEE-A849-A44B-9886-B4D0DB38A54C}"/>
              </a:ext>
            </a:extLst>
          </p:cNvPr>
          <p:cNvSpPr>
            <a:spLocks noGrp="1"/>
          </p:cNvSpPr>
          <p:nvPr>
            <p:ph type="title"/>
          </p:nvPr>
        </p:nvSpPr>
        <p:spPr/>
        <p:txBody>
          <a:bodyPr/>
          <a:lstStyle/>
          <a:p>
            <a:r>
              <a:rPr kumimoji="1" lang="ja-JP" altLang="en-US"/>
              <a:t>評価関数</a:t>
            </a:r>
            <a:br>
              <a:rPr kumimoji="1" lang="en-US" altLang="ja-JP" dirty="0"/>
            </a:br>
            <a:endParaRPr kumimoji="1" lang="ja-JP" altLang="en-US"/>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5DCB015B-A78C-FC46-856F-AEA9CAAE7C1C}"/>
                  </a:ext>
                </a:extLst>
              </p:cNvPr>
              <p:cNvSpPr>
                <a:spLocks noGrp="1"/>
              </p:cNvSpPr>
              <p:nvPr>
                <p:ph idx="1"/>
              </p:nvPr>
            </p:nvSpPr>
            <p:spPr>
              <a:xfrm>
                <a:off x="1128684" y="1632996"/>
                <a:ext cx="6571343" cy="4126536"/>
              </a:xfrm>
            </p:spPr>
            <p:txBody>
              <a:bodyPr>
                <a:normAutofit lnSpcReduction="10000"/>
              </a:bodyPr>
              <a:lstStyle/>
              <a:p>
                <a:pPr marL="0" indent="0">
                  <a:buNone/>
                </a:pPr>
                <a:r>
                  <a:rPr kumimoji="1" lang="en-US" altLang="ja-JP" dirty="0"/>
                  <a:t>	</a:t>
                </a:r>
                <a:r>
                  <a:rPr kumimoji="1" lang="ja-JP" altLang="en-US"/>
                  <a:t>ペナルティを加えた評価関数を</a:t>
                </a:r>
                <a14:m>
                  <m:oMath xmlns:m="http://schemas.openxmlformats.org/officeDocument/2006/math">
                    <m:r>
                      <a:rPr kumimoji="1" lang="en-US" altLang="ja-JP" b="0" i="1" smtClean="0">
                        <a:latin typeface="Cambria Math" panose="02040503050406030204" pitchFamily="18" charset="0"/>
                      </a:rPr>
                      <m:t>𝑓</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𝜎</m:t>
                    </m:r>
                    <m:r>
                      <a:rPr kumimoji="1" lang="en-US" altLang="ja-JP" b="0" i="1" smtClean="0">
                        <a:latin typeface="Cambria Math" panose="02040503050406030204" pitchFamily="18" charset="0"/>
                        <a:ea typeface="Cambria Math" panose="02040503050406030204" pitchFamily="18" charset="0"/>
                      </a:rPr>
                      <m:t>)</m:t>
                    </m:r>
                  </m:oMath>
                </a14:m>
                <a:r>
                  <a:rPr kumimoji="1" lang="ja-JP" altLang="en-US"/>
                  <a:t>とすると、</a:t>
                </a:r>
                <a:endParaRPr kumimoji="1" lang="en-US" altLang="ja-JP" dirty="0"/>
              </a:p>
              <a:p>
                <a:pPr marL="0" indent="0">
                  <a:buNone/>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𝑓</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ea typeface="Cambria Math" panose="02040503050406030204" pitchFamily="18" charset="0"/>
                            </a:rPr>
                            <m:t>𝜎</m:t>
                          </m:r>
                        </m:e>
                      </m:d>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𝛼</m:t>
                      </m:r>
                      <m:r>
                        <a:rPr kumimoji="1" lang="en-US" altLang="ja-JP" b="0" i="1" smtClean="0">
                          <a:latin typeface="Cambria Math" panose="02040503050406030204" pitchFamily="18" charset="0"/>
                          <a:ea typeface="Cambria Math" panose="02040503050406030204" pitchFamily="18" charset="0"/>
                        </a:rPr>
                        <m:t>𝑑</m:t>
                      </m:r>
                      <m:d>
                        <m:dPr>
                          <m:ctrlPr>
                            <a:rPr kumimoji="1" lang="en-US" altLang="ja-JP" b="0" i="1" smtClean="0">
                              <a:latin typeface="Cambria Math" panose="02040503050406030204" pitchFamily="18" charset="0"/>
                              <a:ea typeface="Cambria Math" panose="02040503050406030204" pitchFamily="18" charset="0"/>
                            </a:rPr>
                          </m:ctrlPr>
                        </m:dPr>
                        <m:e>
                          <m:r>
                            <a:rPr kumimoji="1" lang="en-US" altLang="ja-JP" b="0" i="1" smtClean="0">
                              <a:latin typeface="Cambria Math" panose="02040503050406030204" pitchFamily="18" charset="0"/>
                              <a:ea typeface="Cambria Math" panose="02040503050406030204" pitchFamily="18" charset="0"/>
                            </a:rPr>
                            <m:t>𝜎</m:t>
                          </m:r>
                        </m:e>
                      </m:d>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𝛽𝜏</m:t>
                      </m:r>
                      <m:d>
                        <m:dPr>
                          <m:ctrlPr>
                            <a:rPr kumimoji="1" lang="en-US" altLang="ja-JP" b="0" i="1" smtClean="0">
                              <a:latin typeface="Cambria Math" panose="02040503050406030204" pitchFamily="18" charset="0"/>
                              <a:ea typeface="Cambria Math" panose="02040503050406030204" pitchFamily="18" charset="0"/>
                            </a:rPr>
                          </m:ctrlPr>
                        </m:dPr>
                        <m:e>
                          <m:r>
                            <a:rPr kumimoji="1" lang="en-US" altLang="ja-JP" b="0" i="1" smtClean="0">
                              <a:latin typeface="Cambria Math" panose="02040503050406030204" pitchFamily="18" charset="0"/>
                              <a:ea typeface="Cambria Math" panose="02040503050406030204" pitchFamily="18" charset="0"/>
                            </a:rPr>
                            <m:t>𝜎</m:t>
                          </m:r>
                        </m:e>
                      </m:d>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𝛾</m:t>
                      </m:r>
                      <m:r>
                        <m:rPr>
                          <m:sty m:val="p"/>
                        </m:rPr>
                        <a:rPr kumimoji="1" lang="el-GR" altLang="ja-JP" b="0" i="1" smtClean="0">
                          <a:latin typeface="Cambria Math" panose="02040503050406030204" pitchFamily="18" charset="0"/>
                          <a:ea typeface="Cambria Math" panose="02040503050406030204" pitchFamily="18" charset="0"/>
                        </a:rPr>
                        <m:t>Η</m:t>
                      </m:r>
                    </m:oMath>
                  </m:oMathPara>
                </a14:m>
                <a:endParaRPr kumimoji="1" lang="en-US" altLang="ja-JP" b="0" i="1" dirty="0">
                  <a:latin typeface="Cambria Math" panose="02040503050406030204" pitchFamily="18" charset="0"/>
                  <a:ea typeface="Cambria Math" panose="02040503050406030204" pitchFamily="18" charset="0"/>
                </a:endParaRPr>
              </a:p>
              <a:p>
                <a:pPr marL="0" indent="0">
                  <a:buNone/>
                </a:pPr>
                <a:r>
                  <a:rPr kumimoji="1" lang="en-US" altLang="ja-JP" b="0" dirty="0"/>
                  <a:t> </a:t>
                </a:r>
                <a14:m>
                  <m:oMath xmlns:m="http://schemas.openxmlformats.org/officeDocument/2006/math">
                    <m:r>
                      <a:rPr kumimoji="1" lang="en-US" altLang="ja-JP" b="0" i="1" smtClean="0">
                        <a:latin typeface="Cambria Math" panose="02040503050406030204" pitchFamily="18" charset="0"/>
                      </a:rPr>
                      <m:t>𝑑</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ea typeface="Cambria Math" panose="02040503050406030204" pitchFamily="18" charset="0"/>
                          </a:rPr>
                          <m:t>𝜎</m:t>
                        </m:r>
                      </m:e>
                    </m:d>
                    <m:r>
                      <a:rPr kumimoji="1" lang="en-US" altLang="ja-JP" b="0" i="1" smtClean="0">
                        <a:latin typeface="Cambria Math" panose="02040503050406030204" pitchFamily="18" charset="0"/>
                        <a:ea typeface="Cambria Math" panose="02040503050406030204" pitchFamily="18" charset="0"/>
                      </a:rPr>
                      <m:t>:</m:t>
                    </m:r>
                  </m:oMath>
                </a14:m>
                <a:r>
                  <a:rPr kumimoji="1" lang="en-US" altLang="ja-JP" b="0" dirty="0">
                    <a:ea typeface="Cambria Math" panose="02040503050406030204" pitchFamily="18" charset="0"/>
                  </a:rPr>
                  <a:t> </a:t>
                </a:r>
                <a:r>
                  <a:rPr lang="ja-JP" altLang="en-US">
                    <a:latin typeface="+mn-ea"/>
                  </a:rPr>
                  <a:t>ルートの長さ</a:t>
                </a:r>
                <a:endParaRPr kumimoji="1" lang="en-US" altLang="ja-JP" b="0" dirty="0">
                  <a:ea typeface="Cambria Math" panose="02040503050406030204" pitchFamily="18" charset="0"/>
                </a:endParaRPr>
              </a:p>
              <a:p>
                <a:pPr marL="0" indent="0">
                  <a:buNone/>
                </a:pPr>
                <a:r>
                  <a:rPr lang="en-US" altLang="ja-JP" dirty="0">
                    <a:ea typeface="Cambria Math" panose="02040503050406030204" pitchFamily="18" charset="0"/>
                  </a:rPr>
                  <a:t> </a:t>
                </a:r>
                <a14:m>
                  <m:oMath xmlns:m="http://schemas.openxmlformats.org/officeDocument/2006/math">
                    <m:r>
                      <a:rPr kumimoji="1" lang="en-US" altLang="ja-JP" i="1" smtClean="0">
                        <a:latin typeface="Cambria Math" panose="02040503050406030204" pitchFamily="18" charset="0"/>
                        <a:ea typeface="Cambria Math" panose="02040503050406030204" pitchFamily="18" charset="0"/>
                      </a:rPr>
                      <m:t>𝜏</m:t>
                    </m:r>
                    <m:d>
                      <m:dPr>
                        <m:ctrlPr>
                          <a:rPr kumimoji="1" lang="en-US" altLang="ja-JP" b="0" i="1" smtClean="0">
                            <a:latin typeface="Cambria Math" panose="02040503050406030204" pitchFamily="18" charset="0"/>
                            <a:ea typeface="Cambria Math" panose="02040503050406030204" pitchFamily="18" charset="0"/>
                          </a:rPr>
                        </m:ctrlPr>
                      </m:dPr>
                      <m:e>
                        <m:r>
                          <a:rPr kumimoji="1" lang="en-US" altLang="ja-JP" b="0" i="1" smtClean="0">
                            <a:latin typeface="Cambria Math" panose="02040503050406030204" pitchFamily="18" charset="0"/>
                            <a:ea typeface="Cambria Math" panose="02040503050406030204" pitchFamily="18" charset="0"/>
                          </a:rPr>
                          <m:t>𝜎</m:t>
                        </m:r>
                      </m:e>
                    </m:d>
                    <m:r>
                      <a:rPr kumimoji="1" lang="en-US" altLang="ja-JP" b="0" i="0" smtClean="0">
                        <a:latin typeface="Cambria Math" panose="02040503050406030204" pitchFamily="18" charset="0"/>
                        <a:ea typeface="Cambria Math" panose="02040503050406030204" pitchFamily="18" charset="0"/>
                      </a:rPr>
                      <m:t>:</m:t>
                    </m:r>
                  </m:oMath>
                </a14:m>
                <a:r>
                  <a:rPr kumimoji="1" lang="en-US" altLang="ja-JP" dirty="0"/>
                  <a:t> </a:t>
                </a:r>
                <a:r>
                  <a:rPr kumimoji="1" lang="ja-JP" altLang="en-US"/>
                  <a:t>利用者の不満度</a:t>
                </a:r>
                <a:endParaRPr kumimoji="1" lang="en-US" altLang="ja-JP" dirty="0"/>
              </a:p>
              <a:p>
                <a:pPr marL="0" indent="0">
                  <a:buNone/>
                </a:pPr>
                <a:r>
                  <a:rPr kumimoji="1" lang="en-US" altLang="ja-JP" b="0" dirty="0"/>
                  <a:t> </a:t>
                </a:r>
                <a14:m>
                  <m:oMath xmlns:m="http://schemas.openxmlformats.org/officeDocument/2006/math">
                    <m:r>
                      <m:rPr>
                        <m:sty m:val="p"/>
                      </m:rPr>
                      <a:rPr kumimoji="1" lang="el-GR" altLang="ja-JP" b="0" i="1" smtClean="0">
                        <a:latin typeface="Cambria Math" panose="02040503050406030204" pitchFamily="18" charset="0"/>
                        <a:ea typeface="Cambria Math" panose="02040503050406030204" pitchFamily="18" charset="0"/>
                      </a:rPr>
                      <m:t>Η</m:t>
                    </m:r>
                  </m:oMath>
                </a14:m>
                <a:r>
                  <a:rPr kumimoji="1" lang="en-US" altLang="ja-JP" dirty="0"/>
                  <a:t>: </a:t>
                </a:r>
                <a:r>
                  <a:rPr kumimoji="1" lang="ja-JP" altLang="en-US"/>
                  <a:t>容量制約に関するペナルティ</a:t>
                </a:r>
                <a:endParaRPr kumimoji="1" lang="en-US" altLang="ja-JP" dirty="0"/>
              </a:p>
              <a:p>
                <a:pPr marL="0" indent="0">
                  <a:buNone/>
                </a:pPr>
                <a:r>
                  <a:rPr kumimoji="1" lang="ja-JP" altLang="en-US"/>
                  <a:t>ただし、</a:t>
                </a:r>
                <a14:m>
                  <m:oMath xmlns:m="http://schemas.openxmlformats.org/officeDocument/2006/math">
                    <m:r>
                      <a:rPr kumimoji="1" lang="ja-JP" altLang="en-US" i="1" smtClean="0">
                        <a:latin typeface="Cambria Math" panose="02040503050406030204" pitchFamily="18" charset="0"/>
                      </a:rPr>
                      <m:t>𝛼</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𝛽</m:t>
                    </m:r>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𝛾</m:t>
                    </m:r>
                  </m:oMath>
                </a14:m>
                <a:r>
                  <a:rPr kumimoji="1" lang="ja-JP" altLang="en-US"/>
                  <a:t>は定数とする。</a:t>
                </a:r>
                <a:endParaRPr kumimoji="1" lang="en-US" altLang="ja-JP" dirty="0"/>
              </a:p>
              <a:p>
                <a:pPr marL="0" indent="0">
                  <a:buNone/>
                </a:pPr>
                <a:endParaRPr kumimoji="1" lang="en-US" altLang="ja-JP" dirty="0"/>
              </a:p>
              <a:p>
                <a:pPr marL="0" indent="0">
                  <a:buNone/>
                </a:pPr>
                <a:r>
                  <a:rPr kumimoji="1" lang="ja-JP" altLang="en-US"/>
                  <a:t>評価関数をこのように設定することで、実行不可能解を探索することも可能になる。</a:t>
                </a:r>
                <a:endParaRPr kumimoji="1" lang="en-US" altLang="ja-JP" dirty="0"/>
              </a:p>
              <a:p>
                <a:pPr marL="0" indent="0">
                  <a:buNone/>
                </a:pPr>
                <a:endParaRPr kumimoji="1" lang="ja-JP" altLang="en-US"/>
              </a:p>
            </p:txBody>
          </p:sp>
        </mc:Choice>
        <mc:Fallback xmlns="">
          <p:sp>
            <p:nvSpPr>
              <p:cNvPr id="3" name="コンテンツ プレースホルダー 2">
                <a:extLst>
                  <a:ext uri="{FF2B5EF4-FFF2-40B4-BE49-F238E27FC236}">
                    <a16:creationId xmlns:a16="http://schemas.microsoft.com/office/drawing/2014/main" id="{5DCB015B-A78C-FC46-856F-AEA9CAAE7C1C}"/>
                  </a:ext>
                </a:extLst>
              </p:cNvPr>
              <p:cNvSpPr>
                <a:spLocks noGrp="1" noRot="1" noChangeAspect="1" noMove="1" noResize="1" noEditPoints="1" noAdjustHandles="1" noChangeArrowheads="1" noChangeShapeType="1" noTextEdit="1"/>
              </p:cNvSpPr>
              <p:nvPr>
                <p:ph idx="1"/>
              </p:nvPr>
            </p:nvSpPr>
            <p:spPr>
              <a:xfrm>
                <a:off x="1128684" y="1632996"/>
                <a:ext cx="6571343" cy="4126536"/>
              </a:xfrm>
              <a:blipFill>
                <a:blip r:embed="rId2"/>
                <a:stretch>
                  <a:fillRect l="-772" r="-386"/>
                </a:stretch>
              </a:blipFill>
            </p:spPr>
            <p:txBody>
              <a:bodyPr/>
              <a:lstStyle/>
              <a:p>
                <a:r>
                  <a:rPr lang="ja-JP" altLang="en-US">
                    <a:noFill/>
                  </a:rPr>
                  <a:t> </a:t>
                </a:r>
              </a:p>
            </p:txBody>
          </p:sp>
        </mc:Fallback>
      </mc:AlternateContent>
      <p:sp>
        <p:nvSpPr>
          <p:cNvPr id="4" name="スライド番号プレースホルダー 3">
            <a:extLst>
              <a:ext uri="{FF2B5EF4-FFF2-40B4-BE49-F238E27FC236}">
                <a16:creationId xmlns:a16="http://schemas.microsoft.com/office/drawing/2014/main" id="{87B66DB9-4402-4346-BE8A-66758141438B}"/>
              </a:ext>
            </a:extLst>
          </p:cNvPr>
          <p:cNvSpPr>
            <a:spLocks noGrp="1"/>
          </p:cNvSpPr>
          <p:nvPr>
            <p:ph type="sldNum" sz="quarter" idx="12"/>
          </p:nvPr>
        </p:nvSpPr>
        <p:spPr/>
        <p:txBody>
          <a:bodyPr/>
          <a:lstStyle/>
          <a:p>
            <a:fld id="{84E0C278-47E8-3649-A055-2003DC36C60A}" type="slidenum">
              <a:rPr kumimoji="1" lang="ja-JP" altLang="en-US" smtClean="0"/>
              <a:t>23</a:t>
            </a:fld>
            <a:endParaRPr kumimoji="1" lang="ja-JP" altLang="en-US"/>
          </a:p>
        </p:txBody>
      </p:sp>
    </p:spTree>
    <p:extLst>
      <p:ext uri="{BB962C8B-B14F-4D97-AF65-F5344CB8AC3E}">
        <p14:creationId xmlns:p14="http://schemas.microsoft.com/office/powerpoint/2010/main" val="10810473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431330-6F27-954C-B476-DE1BD4EDFDA2}"/>
              </a:ext>
            </a:extLst>
          </p:cNvPr>
          <p:cNvSpPr>
            <a:spLocks noGrp="1"/>
          </p:cNvSpPr>
          <p:nvPr>
            <p:ph type="title"/>
          </p:nvPr>
        </p:nvSpPr>
        <p:spPr/>
        <p:txBody>
          <a:bodyPr/>
          <a:lstStyle/>
          <a:p>
            <a:r>
              <a:rPr kumimoji="1" lang="ja-JP" altLang="en-US"/>
              <a:t>最適なサービス時刻の決定</a:t>
            </a:r>
          </a:p>
        </p:txBody>
      </p:sp>
      <p:sp>
        <p:nvSpPr>
          <p:cNvPr id="3" name="コンテンツ プレースホルダー 2">
            <a:extLst>
              <a:ext uri="{FF2B5EF4-FFF2-40B4-BE49-F238E27FC236}">
                <a16:creationId xmlns:a16="http://schemas.microsoft.com/office/drawing/2014/main" id="{69E9E900-65AB-2742-A106-B31492A267ED}"/>
              </a:ext>
            </a:extLst>
          </p:cNvPr>
          <p:cNvSpPr>
            <a:spLocks noGrp="1"/>
          </p:cNvSpPr>
          <p:nvPr>
            <p:ph idx="1"/>
          </p:nvPr>
        </p:nvSpPr>
        <p:spPr/>
        <p:txBody>
          <a:bodyPr/>
          <a:lstStyle/>
          <a:p>
            <a:r>
              <a:rPr lang="ja-JP" altLang="en-US"/>
              <a:t>車両の割り当てとリクエストの訪問順が決まったルートが与えられた際に、各頂点でのサービス開始時刻を決定する必要がある。</a:t>
            </a:r>
            <a:endParaRPr lang="en-US" altLang="ja-JP" dirty="0"/>
          </a:p>
          <a:p>
            <a:r>
              <a:rPr lang="ja-JP" altLang="en-US"/>
              <a:t>目的関数と制約は、全て線形の式で表す事が可能</a:t>
            </a:r>
            <a:endParaRPr lang="en-US" altLang="ja-JP" dirty="0"/>
          </a:p>
          <a:p>
            <a:r>
              <a:rPr lang="ja-JP" altLang="en-US"/>
              <a:t>線形計画問題</a:t>
            </a:r>
            <a:r>
              <a:rPr lang="en-US" altLang="ja-JP" dirty="0"/>
              <a:t>(LP)</a:t>
            </a:r>
            <a:r>
              <a:rPr lang="ja-JP" altLang="en-US"/>
              <a:t>として定式化して解くことができる</a:t>
            </a:r>
            <a:endParaRPr lang="en-US" altLang="ja-JP" dirty="0"/>
          </a:p>
          <a:p>
            <a:r>
              <a:rPr lang="ja-JP" altLang="en-US"/>
              <a:t>本研究では、</a:t>
            </a:r>
            <a:r>
              <a:rPr lang="en-US" altLang="ja-JP" dirty="0" err="1"/>
              <a:t>gurobi</a:t>
            </a:r>
            <a:r>
              <a:rPr lang="en-US" altLang="ja-JP" dirty="0"/>
              <a:t> optimizer (</a:t>
            </a:r>
            <a:r>
              <a:rPr lang="en-US" altLang="ja-JP" dirty="0" err="1"/>
              <a:t>ver</a:t>
            </a:r>
            <a:r>
              <a:rPr lang="en-US" altLang="ja-JP" dirty="0"/>
              <a:t> 9.0.0)</a:t>
            </a:r>
            <a:r>
              <a:rPr lang="ja-JP" altLang="en-US"/>
              <a:t>を使用した。</a:t>
            </a:r>
            <a:endParaRPr lang="en-US" altLang="ja-JP" dirty="0"/>
          </a:p>
          <a:p>
            <a:pPr marL="0" indent="0">
              <a:buNone/>
            </a:pPr>
            <a:endParaRPr kumimoji="1" lang="ja-JP" altLang="en-US"/>
          </a:p>
        </p:txBody>
      </p:sp>
      <p:sp>
        <p:nvSpPr>
          <p:cNvPr id="4" name="スライド番号プレースホルダー 3">
            <a:extLst>
              <a:ext uri="{FF2B5EF4-FFF2-40B4-BE49-F238E27FC236}">
                <a16:creationId xmlns:a16="http://schemas.microsoft.com/office/drawing/2014/main" id="{DCCC7825-9B01-8A47-B19B-E5347686B04B}"/>
              </a:ext>
            </a:extLst>
          </p:cNvPr>
          <p:cNvSpPr>
            <a:spLocks noGrp="1"/>
          </p:cNvSpPr>
          <p:nvPr>
            <p:ph type="sldNum" sz="quarter" idx="12"/>
          </p:nvPr>
        </p:nvSpPr>
        <p:spPr/>
        <p:txBody>
          <a:bodyPr/>
          <a:lstStyle/>
          <a:p>
            <a:fld id="{84E0C278-47E8-3649-A055-2003DC36C60A}" type="slidenum">
              <a:rPr kumimoji="1" lang="ja-JP" altLang="en-US" smtClean="0"/>
              <a:t>24</a:t>
            </a:fld>
            <a:endParaRPr kumimoji="1" lang="ja-JP" altLang="en-US"/>
          </a:p>
        </p:txBody>
      </p:sp>
    </p:spTree>
    <p:extLst>
      <p:ext uri="{BB962C8B-B14F-4D97-AF65-F5344CB8AC3E}">
        <p14:creationId xmlns:p14="http://schemas.microsoft.com/office/powerpoint/2010/main" val="8908499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60B0307-5CA7-B049-BB4D-7040963859A4}"/>
              </a:ext>
            </a:extLst>
          </p:cNvPr>
          <p:cNvSpPr>
            <a:spLocks noGrp="1"/>
          </p:cNvSpPr>
          <p:nvPr>
            <p:ph type="title"/>
          </p:nvPr>
        </p:nvSpPr>
        <p:spPr/>
        <p:txBody>
          <a:bodyPr/>
          <a:lstStyle/>
          <a:p>
            <a:r>
              <a:rPr kumimoji="1" lang="ja-JP" altLang="en-US"/>
              <a:t>反復局所探索法</a:t>
            </a:r>
          </a:p>
        </p:txBody>
      </p:sp>
      <p:sp>
        <p:nvSpPr>
          <p:cNvPr id="3" name="コンテンツ プレースホルダー 2">
            <a:extLst>
              <a:ext uri="{FF2B5EF4-FFF2-40B4-BE49-F238E27FC236}">
                <a16:creationId xmlns:a16="http://schemas.microsoft.com/office/drawing/2014/main" id="{E3E2EC36-93DC-914F-A320-D39859382A51}"/>
              </a:ext>
            </a:extLst>
          </p:cNvPr>
          <p:cNvSpPr>
            <a:spLocks noGrp="1"/>
          </p:cNvSpPr>
          <p:nvPr>
            <p:ph idx="1"/>
          </p:nvPr>
        </p:nvSpPr>
        <p:spPr/>
        <p:txBody>
          <a:bodyPr/>
          <a:lstStyle/>
          <a:p>
            <a:r>
              <a:rPr kumimoji="1" lang="ja-JP" altLang="en-US"/>
              <a:t>局所探索法で得られた解に対して，小さな変形</a:t>
            </a:r>
            <a:r>
              <a:rPr kumimoji="1" lang="en-US" altLang="ja-JP" dirty="0"/>
              <a:t>(kick</a:t>
            </a:r>
            <a:r>
              <a:rPr lang="en-US" altLang="ja-JP" dirty="0"/>
              <a:t>)</a:t>
            </a:r>
            <a:r>
              <a:rPr lang="ja-JP" altLang="en-US"/>
              <a:t>を施し，</a:t>
            </a:r>
            <a:r>
              <a:rPr kumimoji="1" lang="ja-JP" altLang="en-US"/>
              <a:t>得られた解を初期解として探索を行う</a:t>
            </a:r>
            <a:endParaRPr kumimoji="1" lang="en-US" altLang="ja-JP" dirty="0"/>
          </a:p>
          <a:p>
            <a:r>
              <a:rPr lang="ja-JP" altLang="en-US"/>
              <a:t>この操作を繰り返す</a:t>
            </a:r>
            <a:endParaRPr lang="en-US" altLang="ja-JP" dirty="0"/>
          </a:p>
          <a:p>
            <a:endParaRPr kumimoji="1" lang="en-US" altLang="ja-JP" dirty="0"/>
          </a:p>
          <a:p>
            <a:r>
              <a:rPr lang="ja-JP" altLang="en-US"/>
              <a:t>具体的な</a:t>
            </a:r>
            <a:r>
              <a:rPr lang="en-US" altLang="ja-JP" dirty="0"/>
              <a:t>kick</a:t>
            </a:r>
            <a:r>
              <a:rPr lang="ja-JP" altLang="en-US"/>
              <a:t>の方法などについて，今後考察していく</a:t>
            </a:r>
            <a:endParaRPr kumimoji="1" lang="ja-JP" altLang="en-US"/>
          </a:p>
        </p:txBody>
      </p:sp>
      <p:sp>
        <p:nvSpPr>
          <p:cNvPr id="4" name="スライド番号プレースホルダー 3">
            <a:extLst>
              <a:ext uri="{FF2B5EF4-FFF2-40B4-BE49-F238E27FC236}">
                <a16:creationId xmlns:a16="http://schemas.microsoft.com/office/drawing/2014/main" id="{57124D59-A0D0-994E-B6AC-2D21898E6749}"/>
              </a:ext>
            </a:extLst>
          </p:cNvPr>
          <p:cNvSpPr>
            <a:spLocks noGrp="1"/>
          </p:cNvSpPr>
          <p:nvPr>
            <p:ph type="sldNum" sz="quarter" idx="12"/>
          </p:nvPr>
        </p:nvSpPr>
        <p:spPr/>
        <p:txBody>
          <a:bodyPr/>
          <a:lstStyle/>
          <a:p>
            <a:fld id="{84E0C278-47E8-3649-A055-2003DC36C60A}" type="slidenum">
              <a:rPr kumimoji="1" lang="ja-JP" altLang="en-US" smtClean="0"/>
              <a:t>25</a:t>
            </a:fld>
            <a:endParaRPr kumimoji="1" lang="ja-JP" altLang="en-US"/>
          </a:p>
        </p:txBody>
      </p:sp>
    </p:spTree>
    <p:extLst>
      <p:ext uri="{BB962C8B-B14F-4D97-AF65-F5344CB8AC3E}">
        <p14:creationId xmlns:p14="http://schemas.microsoft.com/office/powerpoint/2010/main" val="32886977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4E93B3F-5CE0-2644-86BE-1E47384BE06A}"/>
              </a:ext>
            </a:extLst>
          </p:cNvPr>
          <p:cNvSpPr>
            <a:spLocks noGrp="1"/>
          </p:cNvSpPr>
          <p:nvPr>
            <p:ph type="title"/>
          </p:nvPr>
        </p:nvSpPr>
        <p:spPr/>
        <p:txBody>
          <a:bodyPr/>
          <a:lstStyle/>
          <a:p>
            <a:r>
              <a:rPr kumimoji="1" lang="ja-JP" altLang="en-US"/>
              <a:t>まとめと今後の研究計画</a:t>
            </a:r>
          </a:p>
        </p:txBody>
      </p:sp>
      <p:sp>
        <p:nvSpPr>
          <p:cNvPr id="3" name="コンテンツ プレースホルダー 2">
            <a:extLst>
              <a:ext uri="{FF2B5EF4-FFF2-40B4-BE49-F238E27FC236}">
                <a16:creationId xmlns:a16="http://schemas.microsoft.com/office/drawing/2014/main" id="{3A7F1948-CA73-8D42-8649-62CDBA3818B2}"/>
              </a:ext>
            </a:extLst>
          </p:cNvPr>
          <p:cNvSpPr>
            <a:spLocks noGrp="1"/>
          </p:cNvSpPr>
          <p:nvPr>
            <p:ph idx="1"/>
          </p:nvPr>
        </p:nvSpPr>
        <p:spPr>
          <a:xfrm>
            <a:off x="918955" y="1658834"/>
            <a:ext cx="7202456" cy="3188525"/>
          </a:xfrm>
        </p:spPr>
        <p:txBody>
          <a:bodyPr>
            <a:noAutofit/>
          </a:bodyPr>
          <a:lstStyle/>
          <a:p>
            <a:pPr marL="0" indent="0">
              <a:buNone/>
            </a:pPr>
            <a:r>
              <a:rPr kumimoji="1" lang="ja-JP" altLang="en-US"/>
              <a:t>まとめ</a:t>
            </a:r>
            <a:endParaRPr kumimoji="1" lang="en-US" altLang="ja-JP" dirty="0"/>
          </a:p>
          <a:p>
            <a:r>
              <a:rPr kumimoji="1" lang="en-US" altLang="ja-JP" dirty="0"/>
              <a:t>DARP</a:t>
            </a:r>
            <a:r>
              <a:rPr kumimoji="1" lang="ja-JP" altLang="en-US"/>
              <a:t>に対する反復局所探索法を提案</a:t>
            </a:r>
            <a:endParaRPr kumimoji="1" lang="en-US" altLang="ja-JP" dirty="0"/>
          </a:p>
          <a:p>
            <a:r>
              <a:rPr lang="ja-JP" altLang="en-US"/>
              <a:t>近傍操作の提案</a:t>
            </a:r>
            <a:endParaRPr lang="en-US" altLang="ja-JP" dirty="0"/>
          </a:p>
          <a:p>
            <a:pPr marL="0" indent="0">
              <a:buNone/>
            </a:pPr>
            <a:r>
              <a:rPr kumimoji="1" lang="ja-JP" altLang="en-US"/>
              <a:t>今後の研究計画</a:t>
            </a:r>
            <a:endParaRPr lang="en-US" altLang="ja-JP" dirty="0"/>
          </a:p>
          <a:p>
            <a:r>
              <a:rPr lang="en-US" altLang="ja-JP" dirty="0"/>
              <a:t>Kick</a:t>
            </a:r>
            <a:r>
              <a:rPr lang="ja-JP" altLang="en-US"/>
              <a:t>の具体的な提案</a:t>
            </a:r>
            <a:endParaRPr kumimoji="1" lang="en-US" altLang="ja-JP" dirty="0"/>
          </a:p>
          <a:p>
            <a:r>
              <a:rPr kumimoji="1" lang="ja-JP" altLang="en-US"/>
              <a:t>近傍操作の見直し</a:t>
            </a:r>
            <a:endParaRPr kumimoji="1" lang="en-US" altLang="ja-JP" dirty="0"/>
          </a:p>
        </p:txBody>
      </p:sp>
      <p:sp>
        <p:nvSpPr>
          <p:cNvPr id="4" name="スライド番号プレースホルダー 3">
            <a:extLst>
              <a:ext uri="{FF2B5EF4-FFF2-40B4-BE49-F238E27FC236}">
                <a16:creationId xmlns:a16="http://schemas.microsoft.com/office/drawing/2014/main" id="{7A67932B-36B8-A241-B610-9254D219AD35}"/>
              </a:ext>
            </a:extLst>
          </p:cNvPr>
          <p:cNvSpPr>
            <a:spLocks noGrp="1"/>
          </p:cNvSpPr>
          <p:nvPr>
            <p:ph type="sldNum" sz="quarter" idx="12"/>
          </p:nvPr>
        </p:nvSpPr>
        <p:spPr/>
        <p:txBody>
          <a:bodyPr/>
          <a:lstStyle/>
          <a:p>
            <a:fld id="{84E0C278-47E8-3649-A055-2003DC36C60A}" type="slidenum">
              <a:rPr kumimoji="1" lang="ja-JP" altLang="en-US" smtClean="0"/>
              <a:t>26</a:t>
            </a:fld>
            <a:endParaRPr kumimoji="1" lang="ja-JP" altLang="en-US"/>
          </a:p>
        </p:txBody>
      </p:sp>
    </p:spTree>
    <p:extLst>
      <p:ext uri="{BB962C8B-B14F-4D97-AF65-F5344CB8AC3E}">
        <p14:creationId xmlns:p14="http://schemas.microsoft.com/office/powerpoint/2010/main" val="33672853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60CC755-861F-684E-9E92-3B79BB407607}"/>
              </a:ext>
            </a:extLst>
          </p:cNvPr>
          <p:cNvSpPr>
            <a:spLocks noGrp="1"/>
          </p:cNvSpPr>
          <p:nvPr>
            <p:ph type="title"/>
          </p:nvPr>
        </p:nvSpPr>
        <p:spPr/>
        <p:txBody>
          <a:bodyPr/>
          <a:lstStyle/>
          <a:p>
            <a:r>
              <a:rPr lang="en-US" altLang="ja-JP" dirty="0">
                <a:latin typeface="Segoe UI Historic" panose="020B0502040204020203" pitchFamily="34" charset="0"/>
                <a:ea typeface="Segoe UI Historic" panose="020B0502040204020203" pitchFamily="34" charset="0"/>
                <a:cs typeface="Segoe UI Historic" panose="020B0502040204020203" pitchFamily="34" charset="0"/>
              </a:rPr>
              <a:t>Background</a:t>
            </a:r>
            <a:endParaRPr kumimoji="1" lang="ja-JP" altLang="en-US">
              <a:latin typeface="Segoe UI Historic" panose="020B0502040204020203" pitchFamily="34" charset="0"/>
              <a:cs typeface="Segoe UI Historic" panose="020B0502040204020203" pitchFamily="34" charset="0"/>
            </a:endParaRPr>
          </a:p>
        </p:txBody>
      </p:sp>
      <p:sp>
        <p:nvSpPr>
          <p:cNvPr id="3" name="コンテンツ プレースホルダー 2">
            <a:extLst>
              <a:ext uri="{FF2B5EF4-FFF2-40B4-BE49-F238E27FC236}">
                <a16:creationId xmlns:a16="http://schemas.microsoft.com/office/drawing/2014/main" id="{7FAF48EE-FE75-554F-9CD2-C826D737878D}"/>
              </a:ext>
            </a:extLst>
          </p:cNvPr>
          <p:cNvSpPr>
            <a:spLocks noGrp="1"/>
          </p:cNvSpPr>
          <p:nvPr>
            <p:ph idx="1"/>
          </p:nvPr>
        </p:nvSpPr>
        <p:spPr>
          <a:xfrm>
            <a:off x="1128684" y="1883606"/>
            <a:ext cx="6571343" cy="3288635"/>
          </a:xfrm>
        </p:spPr>
        <p:txBody>
          <a:bodyPr>
            <a:normAutofit/>
          </a:bodyPr>
          <a:lstStyle/>
          <a:p>
            <a:r>
              <a:rPr kumimoji="1" lang="en-US" altLang="ja-JP" dirty="0">
                <a:latin typeface="Segoe UI Historic" panose="020B0502040204020203" pitchFamily="34" charset="0"/>
                <a:ea typeface="Segoe UI Historic" panose="020B0502040204020203" pitchFamily="34" charset="0"/>
                <a:cs typeface="Segoe UI Historic" panose="020B0502040204020203" pitchFamily="34" charset="0"/>
              </a:rPr>
              <a:t>Users specify the location and time</a:t>
            </a:r>
          </a:p>
          <a:p>
            <a:r>
              <a:rPr lang="en-US" altLang="ja-JP" dirty="0">
                <a:latin typeface="Segoe UI Historic" panose="020B0502040204020203" pitchFamily="34" charset="0"/>
                <a:ea typeface="Segoe UI Historic" panose="020B0502040204020203" pitchFamily="34" charset="0"/>
                <a:cs typeface="Segoe UI Historic" panose="020B0502040204020203" pitchFamily="34" charset="0"/>
              </a:rPr>
              <a:t>Multiple users share the same vehicles</a:t>
            </a:r>
          </a:p>
          <a:p>
            <a:pPr marL="0" indent="0">
              <a:buNone/>
            </a:pPr>
            <a:r>
              <a:rPr lang="en-US" altLang="ja-JP" dirty="0">
                <a:latin typeface="Segoe UI Historic" panose="020B0502040204020203" pitchFamily="34" charset="0"/>
                <a:ea typeface="Segoe UI Historic" panose="020B0502040204020203" pitchFamily="34" charset="0"/>
                <a:cs typeface="Segoe UI Historic" panose="020B0502040204020203" pitchFamily="34" charset="0"/>
              </a:rPr>
              <a:t>These demand are increasing as traffic in urban areas increases in recent years.</a:t>
            </a:r>
          </a:p>
          <a:p>
            <a:pPr marL="0" indent="0">
              <a:buNone/>
            </a:pPr>
            <a:r>
              <a:rPr lang="en-US" altLang="ja-JP" dirty="0">
                <a:latin typeface="Segoe UI Historic" panose="020B0502040204020203" pitchFamily="34" charset="0"/>
                <a:ea typeface="Segoe UI Historic" panose="020B0502040204020203" pitchFamily="34" charset="0"/>
                <a:cs typeface="Segoe UI Historic" panose="020B0502040204020203" pitchFamily="34" charset="0"/>
              </a:rPr>
              <a:t>Such features arise in services such as,</a:t>
            </a:r>
          </a:p>
          <a:p>
            <a:r>
              <a:rPr lang="en-US" altLang="ja-JP" dirty="0">
                <a:latin typeface="Segoe UI Historic" panose="020B0502040204020203" pitchFamily="34" charset="0"/>
                <a:ea typeface="Segoe UI Historic" panose="020B0502040204020203" pitchFamily="34" charset="0"/>
                <a:cs typeface="Segoe UI Historic" panose="020B0502040204020203" pitchFamily="34" charset="0"/>
              </a:rPr>
              <a:t>Share taxi service,</a:t>
            </a:r>
          </a:p>
          <a:p>
            <a:r>
              <a:rPr lang="en-US" altLang="ja-JP" dirty="0">
                <a:latin typeface="Segoe UI Historic" panose="020B0502040204020203" pitchFamily="34" charset="0"/>
                <a:ea typeface="Segoe UI Historic" panose="020B0502040204020203" pitchFamily="34" charset="0"/>
                <a:cs typeface="Segoe UI Historic" panose="020B0502040204020203" pitchFamily="34" charset="0"/>
              </a:rPr>
              <a:t>Health care service.</a:t>
            </a:r>
          </a:p>
          <a:p>
            <a:endParaRPr lang="en-US" altLang="ja-JP" dirty="0">
              <a:latin typeface="Segoe UI Historic" panose="020B0502040204020203" pitchFamily="34" charset="0"/>
              <a:ea typeface="Segoe UI Historic" panose="020B0502040204020203" pitchFamily="34" charset="0"/>
              <a:cs typeface="Segoe UI Historic" panose="020B0502040204020203" pitchFamily="34" charset="0"/>
            </a:endParaRPr>
          </a:p>
        </p:txBody>
      </p:sp>
      <p:sp>
        <p:nvSpPr>
          <p:cNvPr id="4" name="スライド番号プレースホルダー 3">
            <a:extLst>
              <a:ext uri="{FF2B5EF4-FFF2-40B4-BE49-F238E27FC236}">
                <a16:creationId xmlns:a16="http://schemas.microsoft.com/office/drawing/2014/main" id="{A96B801B-E365-A44E-844C-EF6A1479BD8A}"/>
              </a:ext>
            </a:extLst>
          </p:cNvPr>
          <p:cNvSpPr>
            <a:spLocks noGrp="1"/>
          </p:cNvSpPr>
          <p:nvPr>
            <p:ph type="sldNum" sz="quarter" idx="12"/>
          </p:nvPr>
        </p:nvSpPr>
        <p:spPr/>
        <p:txBody>
          <a:bodyPr/>
          <a:lstStyle/>
          <a:p>
            <a:fld id="{84E0C278-47E8-3649-A055-2003DC36C60A}" type="slidenum">
              <a:rPr kumimoji="1" lang="ja-JP" altLang="en-US" smtClean="0"/>
              <a:t>3</a:t>
            </a:fld>
            <a:endParaRPr kumimoji="1" lang="ja-JP" altLang="en-US"/>
          </a:p>
        </p:txBody>
      </p:sp>
    </p:spTree>
    <p:extLst>
      <p:ext uri="{BB962C8B-B14F-4D97-AF65-F5344CB8AC3E}">
        <p14:creationId xmlns:p14="http://schemas.microsoft.com/office/powerpoint/2010/main" val="7611666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9A63044-F3C6-2942-9324-39DBDA3E5704}"/>
              </a:ext>
            </a:extLst>
          </p:cNvPr>
          <p:cNvSpPr>
            <a:spLocks noGrp="1"/>
          </p:cNvSpPr>
          <p:nvPr>
            <p:ph type="title"/>
          </p:nvPr>
        </p:nvSpPr>
        <p:spPr/>
        <p:txBody>
          <a:bodyPr/>
          <a:lstStyle/>
          <a:p>
            <a:r>
              <a:rPr kumimoji="1" lang="en-US" altLang="ja-JP" dirty="0">
                <a:latin typeface="Segoe UI Historic" panose="020B0502040204020203" pitchFamily="34" charset="0"/>
                <a:ea typeface="Segoe UI Historic" panose="020B0502040204020203" pitchFamily="34" charset="0"/>
                <a:cs typeface="Segoe UI Historic" panose="020B0502040204020203" pitchFamily="34" charset="0"/>
              </a:rPr>
              <a:t>Background</a:t>
            </a:r>
            <a:endParaRPr kumimoji="1" lang="ja-JP" altLang="en-US">
              <a:latin typeface="Segoe UI Historic" panose="020B0502040204020203" pitchFamily="34" charset="0"/>
              <a:cs typeface="Segoe UI Historic" panose="020B0502040204020203" pitchFamily="34" charset="0"/>
            </a:endParaRPr>
          </a:p>
        </p:txBody>
      </p:sp>
      <p:sp>
        <p:nvSpPr>
          <p:cNvPr id="3" name="コンテンツ プレースホルダー 2">
            <a:extLst>
              <a:ext uri="{FF2B5EF4-FFF2-40B4-BE49-F238E27FC236}">
                <a16:creationId xmlns:a16="http://schemas.microsoft.com/office/drawing/2014/main" id="{220B2338-E7A7-4041-9851-DDF4C424456D}"/>
              </a:ext>
            </a:extLst>
          </p:cNvPr>
          <p:cNvSpPr>
            <a:spLocks noGrp="1"/>
          </p:cNvSpPr>
          <p:nvPr>
            <p:ph idx="1"/>
          </p:nvPr>
        </p:nvSpPr>
        <p:spPr/>
        <p:txBody>
          <a:bodyPr/>
          <a:lstStyle/>
          <a:p>
            <a:endParaRPr kumimoji="1" lang="en-US" altLang="ja-JP" dirty="0"/>
          </a:p>
          <a:p>
            <a:endParaRPr lang="en-US" altLang="ja-JP" dirty="0"/>
          </a:p>
          <a:p>
            <a:endParaRPr kumimoji="1" lang="en-US" altLang="ja-JP" dirty="0"/>
          </a:p>
          <a:p>
            <a:endParaRPr lang="en-US" altLang="ja-JP" dirty="0"/>
          </a:p>
          <a:p>
            <a:pPr marL="0" indent="0">
              <a:buNone/>
            </a:pPr>
            <a:r>
              <a:rPr lang="en-US" altLang="ja-JP" dirty="0">
                <a:latin typeface="Segoe UI Historic" panose="020B0502040204020203" pitchFamily="34" charset="0"/>
                <a:ea typeface="Segoe UI Historic" panose="020B0502040204020203" pitchFamily="34" charset="0"/>
                <a:cs typeface="Segoe UI Historic" panose="020B0502040204020203" pitchFamily="34" charset="0"/>
              </a:rPr>
              <a:t>By finding optimal routes in these services,</a:t>
            </a:r>
          </a:p>
          <a:p>
            <a:pPr marL="0" indent="0">
              <a:buNone/>
            </a:pPr>
            <a:r>
              <a:rPr lang="en-US" altLang="ja-JP" dirty="0">
                <a:latin typeface="Segoe UI Historic" panose="020B0502040204020203" pitchFamily="34" charset="0"/>
                <a:ea typeface="Segoe UI Historic" panose="020B0502040204020203" pitchFamily="34" charset="0"/>
                <a:cs typeface="Segoe UI Historic" panose="020B0502040204020203" pitchFamily="34" charset="0"/>
              </a:rPr>
              <a:t>efficient services would be provided for both users and service providers </a:t>
            </a:r>
          </a:p>
          <a:p>
            <a:pPr marL="0" indent="0">
              <a:buNone/>
            </a:pPr>
            <a:endParaRPr kumimoji="1" lang="ja-JP" altLang="en-US"/>
          </a:p>
        </p:txBody>
      </p:sp>
      <p:sp>
        <p:nvSpPr>
          <p:cNvPr id="4" name="スライド番号プレースホルダー 3">
            <a:extLst>
              <a:ext uri="{FF2B5EF4-FFF2-40B4-BE49-F238E27FC236}">
                <a16:creationId xmlns:a16="http://schemas.microsoft.com/office/drawing/2014/main" id="{D7447FB4-9446-5348-AF1C-8AF03EFA7B6A}"/>
              </a:ext>
            </a:extLst>
          </p:cNvPr>
          <p:cNvSpPr>
            <a:spLocks noGrp="1"/>
          </p:cNvSpPr>
          <p:nvPr>
            <p:ph type="sldNum" sz="quarter" idx="12"/>
          </p:nvPr>
        </p:nvSpPr>
        <p:spPr/>
        <p:txBody>
          <a:bodyPr/>
          <a:lstStyle/>
          <a:p>
            <a:fld id="{84E0C278-47E8-3649-A055-2003DC36C60A}" type="slidenum">
              <a:rPr kumimoji="1" lang="ja-JP" altLang="en-US" smtClean="0"/>
              <a:t>4</a:t>
            </a:fld>
            <a:endParaRPr kumimoji="1" lang="ja-JP" altLang="en-US"/>
          </a:p>
        </p:txBody>
      </p:sp>
      <p:pic>
        <p:nvPicPr>
          <p:cNvPr id="6" name="図 5">
            <a:extLst>
              <a:ext uri="{FF2B5EF4-FFF2-40B4-BE49-F238E27FC236}">
                <a16:creationId xmlns:a16="http://schemas.microsoft.com/office/drawing/2014/main" id="{AFEE9C46-5009-D848-9332-070478566A59}"/>
              </a:ext>
            </a:extLst>
          </p:cNvPr>
          <p:cNvPicPr>
            <a:picLocks noChangeAspect="1"/>
          </p:cNvPicPr>
          <p:nvPr/>
        </p:nvPicPr>
        <p:blipFill>
          <a:blip r:embed="rId2"/>
          <a:stretch>
            <a:fillRect/>
          </a:stretch>
        </p:blipFill>
        <p:spPr>
          <a:xfrm>
            <a:off x="3339649" y="2167385"/>
            <a:ext cx="2123029" cy="1889496"/>
          </a:xfrm>
          <a:prstGeom prst="rect">
            <a:avLst/>
          </a:prstGeom>
        </p:spPr>
      </p:pic>
      <p:sp>
        <p:nvSpPr>
          <p:cNvPr id="7" name="円形吹き出し 6">
            <a:extLst>
              <a:ext uri="{FF2B5EF4-FFF2-40B4-BE49-F238E27FC236}">
                <a16:creationId xmlns:a16="http://schemas.microsoft.com/office/drawing/2014/main" id="{155315B6-B049-1346-9A20-3CD28DB45876}"/>
              </a:ext>
            </a:extLst>
          </p:cNvPr>
          <p:cNvSpPr/>
          <p:nvPr/>
        </p:nvSpPr>
        <p:spPr>
          <a:xfrm flipH="1">
            <a:off x="1202256" y="1536826"/>
            <a:ext cx="2758822" cy="1183054"/>
          </a:xfrm>
          <a:prstGeom prst="wedgeEllipseCallou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円形吹き出し 7">
            <a:extLst>
              <a:ext uri="{FF2B5EF4-FFF2-40B4-BE49-F238E27FC236}">
                <a16:creationId xmlns:a16="http://schemas.microsoft.com/office/drawing/2014/main" id="{4AC56B8C-B528-AE41-BADE-8E7F310FABEA}"/>
              </a:ext>
            </a:extLst>
          </p:cNvPr>
          <p:cNvSpPr/>
          <p:nvPr/>
        </p:nvSpPr>
        <p:spPr>
          <a:xfrm>
            <a:off x="5224162" y="1523148"/>
            <a:ext cx="2868803" cy="1177479"/>
          </a:xfrm>
          <a:prstGeom prst="wedgeEllipseCallou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62AD02C7-5EE3-0B47-B6E2-129072F4F650}"/>
              </a:ext>
            </a:extLst>
          </p:cNvPr>
          <p:cNvSpPr txBox="1"/>
          <p:nvPr/>
        </p:nvSpPr>
        <p:spPr>
          <a:xfrm>
            <a:off x="1715884" y="1669020"/>
            <a:ext cx="1731566" cy="1200329"/>
          </a:xfrm>
          <a:prstGeom prst="rect">
            <a:avLst/>
          </a:prstGeom>
          <a:noFill/>
        </p:spPr>
        <p:txBody>
          <a:bodyPr wrap="square" rtlCol="0">
            <a:spAutoFit/>
          </a:bodyPr>
          <a:lstStyle/>
          <a:p>
            <a:r>
              <a:rPr kumimoji="1" lang="en-US" altLang="ja-JP" dirty="0">
                <a:latin typeface="Segoe UI Historic" panose="020B0502040204020203" pitchFamily="34" charset="0"/>
                <a:ea typeface="Segoe UI Historic" panose="020B0502040204020203" pitchFamily="34" charset="0"/>
                <a:cs typeface="Segoe UI Historic" panose="020B0502040204020203" pitchFamily="34" charset="0"/>
              </a:rPr>
              <a:t>From: school</a:t>
            </a:r>
          </a:p>
          <a:p>
            <a:r>
              <a:rPr lang="en-US" altLang="ja-JP" dirty="0">
                <a:latin typeface="Segoe UI Historic" panose="020B0502040204020203" pitchFamily="34" charset="0"/>
                <a:ea typeface="Segoe UI Historic" panose="020B0502040204020203" pitchFamily="34" charset="0"/>
                <a:cs typeface="Segoe UI Historic" panose="020B0502040204020203" pitchFamily="34" charset="0"/>
              </a:rPr>
              <a:t>To: home</a:t>
            </a:r>
          </a:p>
          <a:p>
            <a:r>
              <a:rPr lang="en-US" altLang="ja-JP" dirty="0">
                <a:latin typeface="Segoe UI Historic" panose="020B0502040204020203" pitchFamily="34" charset="0"/>
                <a:ea typeface="Segoe UI Historic" panose="020B0502040204020203" pitchFamily="34" charset="0"/>
                <a:cs typeface="Segoe UI Historic" panose="020B0502040204020203" pitchFamily="34" charset="0"/>
              </a:rPr>
              <a:t>Time: 1:00</a:t>
            </a:r>
          </a:p>
          <a:p>
            <a:endParaRPr kumimoji="1" lang="ja-JP" altLang="en-US"/>
          </a:p>
        </p:txBody>
      </p:sp>
      <p:sp>
        <p:nvSpPr>
          <p:cNvPr id="11" name="正方形/長方形 10">
            <a:extLst>
              <a:ext uri="{FF2B5EF4-FFF2-40B4-BE49-F238E27FC236}">
                <a16:creationId xmlns:a16="http://schemas.microsoft.com/office/drawing/2014/main" id="{A7838896-5B27-0D4E-AFE5-F7EB72FEB5FB}"/>
              </a:ext>
            </a:extLst>
          </p:cNvPr>
          <p:cNvSpPr/>
          <p:nvPr/>
        </p:nvSpPr>
        <p:spPr>
          <a:xfrm>
            <a:off x="5820702" y="1654317"/>
            <a:ext cx="2075794" cy="923330"/>
          </a:xfrm>
          <a:prstGeom prst="rect">
            <a:avLst/>
          </a:prstGeom>
        </p:spPr>
        <p:txBody>
          <a:bodyPr wrap="square">
            <a:spAutoFit/>
          </a:bodyPr>
          <a:lstStyle/>
          <a:p>
            <a:r>
              <a:rPr lang="en-US" altLang="ja-JP" dirty="0">
                <a:latin typeface="Segoe UI Historic" panose="020B0502040204020203" pitchFamily="34" charset="0"/>
                <a:ea typeface="Segoe UI Historic" panose="020B0502040204020203" pitchFamily="34" charset="0"/>
                <a:cs typeface="Segoe UI Historic" panose="020B0502040204020203" pitchFamily="34" charset="0"/>
              </a:rPr>
              <a:t>From: university</a:t>
            </a:r>
          </a:p>
          <a:p>
            <a:r>
              <a:rPr lang="en-US" altLang="ja-JP" dirty="0">
                <a:latin typeface="Segoe UI Historic" panose="020B0502040204020203" pitchFamily="34" charset="0"/>
                <a:ea typeface="Segoe UI Historic" panose="020B0502040204020203" pitchFamily="34" charset="0"/>
                <a:cs typeface="Segoe UI Historic" panose="020B0502040204020203" pitchFamily="34" charset="0"/>
              </a:rPr>
              <a:t>To: station</a:t>
            </a:r>
          </a:p>
          <a:p>
            <a:r>
              <a:rPr lang="en-US" altLang="ja-JP" dirty="0">
                <a:latin typeface="Segoe UI Historic" panose="020B0502040204020203" pitchFamily="34" charset="0"/>
                <a:ea typeface="Segoe UI Historic" panose="020B0502040204020203" pitchFamily="34" charset="0"/>
                <a:cs typeface="Segoe UI Historic" panose="020B0502040204020203" pitchFamily="34" charset="0"/>
              </a:rPr>
              <a:t>Time: 1:30</a:t>
            </a:r>
          </a:p>
        </p:txBody>
      </p:sp>
    </p:spTree>
    <p:extLst>
      <p:ext uri="{BB962C8B-B14F-4D97-AF65-F5344CB8AC3E}">
        <p14:creationId xmlns:p14="http://schemas.microsoft.com/office/powerpoint/2010/main" val="25772713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7B669CE-7701-FF4B-8054-8EE6FD3B3EC9}"/>
              </a:ext>
            </a:extLst>
          </p:cNvPr>
          <p:cNvSpPr>
            <a:spLocks noGrp="1"/>
          </p:cNvSpPr>
          <p:nvPr>
            <p:ph type="title"/>
          </p:nvPr>
        </p:nvSpPr>
        <p:spPr>
          <a:xfrm>
            <a:off x="749732" y="956172"/>
            <a:ext cx="7337364" cy="1049235"/>
          </a:xfrm>
        </p:spPr>
        <p:txBody>
          <a:bodyPr/>
          <a:lstStyle/>
          <a:p>
            <a:r>
              <a:rPr lang="en-US" altLang="ja-JP" dirty="0">
                <a:latin typeface="Segoe UI Historic" panose="020B0502040204020203" pitchFamily="34" charset="0"/>
                <a:ea typeface="Segoe UI Historic" panose="020B0502040204020203" pitchFamily="34" charset="0"/>
                <a:cs typeface="Segoe UI Historic" panose="020B0502040204020203" pitchFamily="34" charset="0"/>
              </a:rPr>
              <a:t>p</a:t>
            </a:r>
            <a:r>
              <a:rPr kumimoji="1" lang="en-US" altLang="ja-JP" dirty="0">
                <a:latin typeface="Segoe UI Historic" panose="020B0502040204020203" pitchFamily="34" charset="0"/>
                <a:ea typeface="Segoe UI Historic" panose="020B0502040204020203" pitchFamily="34" charset="0"/>
                <a:cs typeface="Segoe UI Historic" panose="020B0502040204020203" pitchFamily="34" charset="0"/>
              </a:rPr>
              <a:t>ickup and delivery problem (PDP)</a:t>
            </a:r>
            <a:endParaRPr kumimoji="1" lang="ja-JP" altLang="en-US">
              <a:latin typeface="Segoe UI Historic" panose="020B0502040204020203" pitchFamily="34" charset="0"/>
              <a:cs typeface="Segoe UI Historic" panose="020B0502040204020203" pitchFamily="34" charset="0"/>
            </a:endParaRPr>
          </a:p>
        </p:txBody>
      </p:sp>
      <p:sp>
        <p:nvSpPr>
          <p:cNvPr id="3" name="コンテンツ プレースホルダー 2">
            <a:extLst>
              <a:ext uri="{FF2B5EF4-FFF2-40B4-BE49-F238E27FC236}">
                <a16:creationId xmlns:a16="http://schemas.microsoft.com/office/drawing/2014/main" id="{4B731B2E-9446-C743-A0B6-54C46922C416}"/>
              </a:ext>
            </a:extLst>
          </p:cNvPr>
          <p:cNvSpPr>
            <a:spLocks noGrp="1"/>
          </p:cNvSpPr>
          <p:nvPr>
            <p:ph idx="1"/>
          </p:nvPr>
        </p:nvSpPr>
        <p:spPr>
          <a:xfrm>
            <a:off x="749732" y="1658180"/>
            <a:ext cx="7527369" cy="3899472"/>
          </a:xfrm>
        </p:spPr>
        <p:txBody>
          <a:bodyPr>
            <a:normAutofit fontScale="85000" lnSpcReduction="20000"/>
          </a:bodyPr>
          <a:lstStyle/>
          <a:p>
            <a:pPr marL="0" indent="0">
              <a:buNone/>
            </a:pPr>
            <a:r>
              <a:rPr lang="en-US" altLang="ja-JP" sz="2600" dirty="0">
                <a:latin typeface="Segoe UI Historic" panose="020B0502040204020203" pitchFamily="34" charset="0"/>
                <a:ea typeface="Segoe UI Historic" panose="020B0502040204020203" pitchFamily="34" charset="0"/>
                <a:cs typeface="Segoe UI Historic" panose="020B0502040204020203" pitchFamily="34" charset="0"/>
              </a:rPr>
              <a:t>Input: pairs of pickup and delivery requests, </a:t>
            </a:r>
          </a:p>
          <a:p>
            <a:pPr marL="0" indent="0">
              <a:buNone/>
            </a:pPr>
            <a:r>
              <a:rPr lang="en-US" altLang="ja-JP" sz="2600" dirty="0">
                <a:latin typeface="Segoe UI Historic" panose="020B0502040204020203" pitchFamily="34" charset="0"/>
                <a:ea typeface="Segoe UI Historic" panose="020B0502040204020203" pitchFamily="34" charset="0"/>
                <a:cs typeface="Segoe UI Historic" panose="020B0502040204020203" pitchFamily="34" charset="0"/>
              </a:rPr>
              <a:t>	   number of vehicles, </a:t>
            </a:r>
            <a:r>
              <a:rPr lang="en-US" altLang="ja-JP" sz="2600" dirty="0" err="1">
                <a:latin typeface="Segoe UI Historic" panose="020B0502040204020203" pitchFamily="34" charset="0"/>
                <a:ea typeface="Segoe UI Historic" panose="020B0502040204020203" pitchFamily="34" charset="0"/>
                <a:cs typeface="Segoe UI Historic" panose="020B0502040204020203" pitchFamily="34" charset="0"/>
              </a:rPr>
              <a:t>etc</a:t>
            </a:r>
            <a:endParaRPr lang="en-US" altLang="ja-JP" sz="2600" dirty="0">
              <a:latin typeface="Segoe UI Historic" panose="020B0502040204020203" pitchFamily="34" charset="0"/>
              <a:ea typeface="Segoe UI Historic" panose="020B0502040204020203" pitchFamily="34" charset="0"/>
              <a:cs typeface="Segoe UI Historic" panose="020B0502040204020203" pitchFamily="34" charset="0"/>
            </a:endParaRPr>
          </a:p>
          <a:p>
            <a:pPr marL="0" indent="0">
              <a:buNone/>
            </a:pPr>
            <a:r>
              <a:rPr lang="en-US" altLang="ja-JP" sz="2600" dirty="0">
                <a:latin typeface="Segoe UI Historic" panose="020B0502040204020203" pitchFamily="34" charset="0"/>
                <a:ea typeface="Segoe UI Historic" panose="020B0502040204020203" pitchFamily="34" charset="0"/>
                <a:cs typeface="Segoe UI Historic" panose="020B0502040204020203" pitchFamily="34" charset="0"/>
              </a:rPr>
              <a:t>Constraints:</a:t>
            </a:r>
          </a:p>
          <a:p>
            <a:r>
              <a:rPr lang="en-US" altLang="ja-JP" sz="2600" dirty="0">
                <a:latin typeface="Segoe UI Historic" panose="020B0502040204020203" pitchFamily="34" charset="0"/>
                <a:ea typeface="Segoe UI Historic" panose="020B0502040204020203" pitchFamily="34" charset="0"/>
                <a:cs typeface="Segoe UI Historic" panose="020B0502040204020203" pitchFamily="34" charset="0"/>
              </a:rPr>
              <a:t>All vertices must be visited</a:t>
            </a:r>
          </a:p>
          <a:p>
            <a:r>
              <a:rPr lang="en-US" altLang="ja-JP" sz="2600" dirty="0">
                <a:latin typeface="Segoe UI Historic" panose="020B0502040204020203" pitchFamily="34" charset="0"/>
                <a:ea typeface="Segoe UI Historic" panose="020B0502040204020203" pitchFamily="34" charset="0"/>
                <a:cs typeface="Segoe UI Historic" panose="020B0502040204020203" pitchFamily="34" charset="0"/>
              </a:rPr>
              <a:t>Vehicles start and terminate at depots</a:t>
            </a:r>
          </a:p>
          <a:p>
            <a:r>
              <a:rPr lang="en-US" altLang="ja-JP" sz="2600" dirty="0">
                <a:latin typeface="Segoe UI Historic" panose="020B0502040204020203" pitchFamily="34" charset="0"/>
                <a:ea typeface="Segoe UI Historic" panose="020B0502040204020203" pitchFamily="34" charset="0"/>
                <a:cs typeface="Segoe UI Historic" panose="020B0502040204020203" pitchFamily="34" charset="0"/>
              </a:rPr>
              <a:t>Each requests must be served by the same vehicle</a:t>
            </a:r>
          </a:p>
          <a:p>
            <a:pPr marL="0" indent="0">
              <a:buNone/>
            </a:pPr>
            <a:r>
              <a:rPr lang="en-US" altLang="ja-JP" sz="2600" dirty="0">
                <a:latin typeface="Segoe UI Historic" panose="020B0502040204020203" pitchFamily="34" charset="0"/>
                <a:ea typeface="Segoe UI Historic" panose="020B0502040204020203" pitchFamily="34" charset="0"/>
                <a:cs typeface="Segoe UI Historic" panose="020B0502040204020203" pitchFamily="34" charset="0"/>
              </a:rPr>
              <a:t>Objective</a:t>
            </a:r>
          </a:p>
          <a:p>
            <a:pPr marL="0" indent="0">
              <a:buNone/>
            </a:pPr>
            <a:r>
              <a:rPr lang="en-US" altLang="ja-JP" sz="2600" dirty="0">
                <a:latin typeface="Segoe UI Historic" panose="020B0502040204020203" pitchFamily="34" charset="0"/>
                <a:ea typeface="Segoe UI Historic" panose="020B0502040204020203" pitchFamily="34" charset="0"/>
                <a:cs typeface="Segoe UI Historic" panose="020B0502040204020203" pitchFamily="34" charset="0"/>
              </a:rPr>
              <a:t> design a set of minimum cost vehicle routes</a:t>
            </a:r>
          </a:p>
          <a:p>
            <a:endParaRPr kumimoji="1" lang="ja-JP" altLang="en-US">
              <a:latin typeface="Segoe UI Historic" panose="020B0502040204020203" pitchFamily="34" charset="0"/>
              <a:cs typeface="Segoe UI Historic" panose="020B0502040204020203" pitchFamily="34" charset="0"/>
            </a:endParaRPr>
          </a:p>
        </p:txBody>
      </p:sp>
      <p:sp>
        <p:nvSpPr>
          <p:cNvPr id="4" name="スライド番号プレースホルダー 3">
            <a:extLst>
              <a:ext uri="{FF2B5EF4-FFF2-40B4-BE49-F238E27FC236}">
                <a16:creationId xmlns:a16="http://schemas.microsoft.com/office/drawing/2014/main" id="{E5887A22-EDCA-7F4B-8B24-464E1066E160}"/>
              </a:ext>
            </a:extLst>
          </p:cNvPr>
          <p:cNvSpPr>
            <a:spLocks noGrp="1"/>
          </p:cNvSpPr>
          <p:nvPr>
            <p:ph type="sldNum" sz="quarter" idx="12"/>
          </p:nvPr>
        </p:nvSpPr>
        <p:spPr/>
        <p:txBody>
          <a:bodyPr/>
          <a:lstStyle/>
          <a:p>
            <a:fld id="{84E0C278-47E8-3649-A055-2003DC36C60A}" type="slidenum">
              <a:rPr kumimoji="1" lang="ja-JP" altLang="en-US" smtClean="0"/>
              <a:t>5</a:t>
            </a:fld>
            <a:endParaRPr kumimoji="1" lang="ja-JP" altLang="en-US"/>
          </a:p>
        </p:txBody>
      </p:sp>
    </p:spTree>
    <p:extLst>
      <p:ext uri="{BB962C8B-B14F-4D97-AF65-F5344CB8AC3E}">
        <p14:creationId xmlns:p14="http://schemas.microsoft.com/office/powerpoint/2010/main" val="35081586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7814ABB-BBBA-F14A-BEFF-3BBAEDEC0152}"/>
              </a:ext>
            </a:extLst>
          </p:cNvPr>
          <p:cNvSpPr>
            <a:spLocks noGrp="1"/>
          </p:cNvSpPr>
          <p:nvPr>
            <p:ph type="title"/>
          </p:nvPr>
        </p:nvSpPr>
        <p:spPr>
          <a:xfrm>
            <a:off x="847702" y="1032524"/>
            <a:ext cx="7202456" cy="786926"/>
          </a:xfrm>
        </p:spPr>
        <p:txBody>
          <a:bodyPr/>
          <a:lstStyle/>
          <a:p>
            <a:r>
              <a:rPr kumimoji="1" lang="en-US" altLang="ja-JP" dirty="0">
                <a:latin typeface="Segoe UI Historic" panose="020B0502040204020203" pitchFamily="34" charset="0"/>
                <a:ea typeface="Segoe UI Historic" panose="020B0502040204020203" pitchFamily="34" charset="0"/>
                <a:cs typeface="Segoe UI Historic" panose="020B0502040204020203" pitchFamily="34" charset="0"/>
              </a:rPr>
              <a:t>dial-a-ride problem</a:t>
            </a:r>
            <a:endParaRPr kumimoji="1" lang="ja-JP" altLang="en-US">
              <a:latin typeface="Segoe UI Historic" panose="020B0502040204020203" pitchFamily="34" charset="0"/>
              <a:cs typeface="Segoe UI Historic" panose="020B0502040204020203" pitchFamily="34" charset="0"/>
            </a:endParaRPr>
          </a:p>
        </p:txBody>
      </p:sp>
      <p:sp>
        <p:nvSpPr>
          <p:cNvPr id="3" name="コンテンツ プレースホルダー 2">
            <a:extLst>
              <a:ext uri="{FF2B5EF4-FFF2-40B4-BE49-F238E27FC236}">
                <a16:creationId xmlns:a16="http://schemas.microsoft.com/office/drawing/2014/main" id="{876935AD-6219-7744-9DAA-F3DD73BE7D70}"/>
              </a:ext>
            </a:extLst>
          </p:cNvPr>
          <p:cNvSpPr>
            <a:spLocks noGrp="1"/>
          </p:cNvSpPr>
          <p:nvPr>
            <p:ph idx="1"/>
          </p:nvPr>
        </p:nvSpPr>
        <p:spPr>
          <a:xfrm>
            <a:off x="847702" y="2262250"/>
            <a:ext cx="8130043" cy="4595750"/>
          </a:xfrm>
        </p:spPr>
        <p:txBody>
          <a:bodyPr>
            <a:normAutofit/>
          </a:bodyPr>
          <a:lstStyle/>
          <a:p>
            <a:r>
              <a:rPr lang="en-US" altLang="ja-JP" sz="2200" dirty="0"/>
              <a:t>Dial-a-ride problem (DARP) is an extension of PDP for human transportation.</a:t>
            </a:r>
          </a:p>
          <a:p>
            <a:r>
              <a:rPr lang="en-US" altLang="ja-JP" sz="2200" dirty="0"/>
              <a:t>What makes the difference between PDP and DARP is</a:t>
            </a:r>
          </a:p>
          <a:p>
            <a:pPr marL="0" indent="0">
              <a:buNone/>
            </a:pPr>
            <a:r>
              <a:rPr lang="en-US" altLang="ja-JP" sz="2200" dirty="0"/>
              <a:t>    users’ dissatisfactions must be considered.</a:t>
            </a:r>
          </a:p>
          <a:p>
            <a:pPr marL="0" indent="0">
              <a:buNone/>
            </a:pPr>
            <a:endParaRPr lang="en-US" altLang="ja-JP" sz="1800" dirty="0"/>
          </a:p>
          <a:p>
            <a:endParaRPr lang="en-US" altLang="ja-JP" sz="2200" dirty="0"/>
          </a:p>
          <a:p>
            <a:endParaRPr lang="en-US" altLang="ja-JP" dirty="0"/>
          </a:p>
          <a:p>
            <a:pPr marL="0" indent="0">
              <a:buNone/>
            </a:pPr>
            <a:endParaRPr lang="en-US" altLang="ja-JP" dirty="0"/>
          </a:p>
          <a:p>
            <a:pPr marL="0" indent="0">
              <a:buNone/>
            </a:pPr>
            <a:endParaRPr lang="en-US" altLang="ja-JP" dirty="0"/>
          </a:p>
          <a:p>
            <a:endParaRPr lang="en-US" altLang="ja-JP" dirty="0"/>
          </a:p>
          <a:p>
            <a:pPr marL="0" indent="0">
              <a:buNone/>
            </a:pPr>
            <a:endParaRPr lang="en-US" altLang="ja-JP" dirty="0"/>
          </a:p>
        </p:txBody>
      </p:sp>
      <p:sp>
        <p:nvSpPr>
          <p:cNvPr id="4" name="スライド番号プレースホルダー 3">
            <a:extLst>
              <a:ext uri="{FF2B5EF4-FFF2-40B4-BE49-F238E27FC236}">
                <a16:creationId xmlns:a16="http://schemas.microsoft.com/office/drawing/2014/main" id="{8FD83881-C37D-D846-8430-DFC50F7681CE}"/>
              </a:ext>
            </a:extLst>
          </p:cNvPr>
          <p:cNvSpPr>
            <a:spLocks noGrp="1"/>
          </p:cNvSpPr>
          <p:nvPr>
            <p:ph type="sldNum" sz="quarter" idx="12"/>
          </p:nvPr>
        </p:nvSpPr>
        <p:spPr/>
        <p:txBody>
          <a:bodyPr/>
          <a:lstStyle/>
          <a:p>
            <a:fld id="{84E0C278-47E8-3649-A055-2003DC36C60A}" type="slidenum">
              <a:rPr kumimoji="1" lang="ja-JP" altLang="en-US" smtClean="0"/>
              <a:t>6</a:t>
            </a:fld>
            <a:endParaRPr kumimoji="1" lang="ja-JP" altLang="en-US"/>
          </a:p>
        </p:txBody>
      </p:sp>
    </p:spTree>
    <p:extLst>
      <p:ext uri="{BB962C8B-B14F-4D97-AF65-F5344CB8AC3E}">
        <p14:creationId xmlns:p14="http://schemas.microsoft.com/office/powerpoint/2010/main" val="3103186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1BBDF21-534B-AB4A-A30A-C78AD05CC4BB}"/>
              </a:ext>
            </a:extLst>
          </p:cNvPr>
          <p:cNvSpPr>
            <a:spLocks noGrp="1"/>
          </p:cNvSpPr>
          <p:nvPr>
            <p:ph type="title"/>
          </p:nvPr>
        </p:nvSpPr>
        <p:spPr/>
        <p:txBody>
          <a:bodyPr/>
          <a:lstStyle/>
          <a:p>
            <a:r>
              <a:rPr lang="en-US" altLang="ja-JP" dirty="0">
                <a:latin typeface="Segoe UI Symbol" panose="020B0502040204020203" pitchFamily="34" charset="0"/>
                <a:ea typeface="Segoe UI Symbol" panose="020B0502040204020203" pitchFamily="34" charset="0"/>
              </a:rPr>
              <a:t>d</a:t>
            </a:r>
            <a:r>
              <a:rPr kumimoji="1" lang="en-US" altLang="ja-JP" dirty="0">
                <a:latin typeface="Segoe UI Symbol" panose="020B0502040204020203" pitchFamily="34" charset="0"/>
                <a:ea typeface="Segoe UI Symbol" panose="020B0502040204020203" pitchFamily="34" charset="0"/>
              </a:rPr>
              <a:t>ial-a-ride problem</a:t>
            </a:r>
            <a:endParaRPr kumimoji="1" lang="ja-JP" altLang="en-US">
              <a:latin typeface="Segoe UI Symbol" panose="020B0502040204020203" pitchFamily="34" charset="0"/>
            </a:endParaRPr>
          </a:p>
        </p:txBody>
      </p:sp>
      <p:sp>
        <p:nvSpPr>
          <p:cNvPr id="3" name="コンテンツ プレースホルダー 2">
            <a:extLst>
              <a:ext uri="{FF2B5EF4-FFF2-40B4-BE49-F238E27FC236}">
                <a16:creationId xmlns:a16="http://schemas.microsoft.com/office/drawing/2014/main" id="{F5329CC0-5AEF-3E47-A023-15BA2541D5AE}"/>
              </a:ext>
            </a:extLst>
          </p:cNvPr>
          <p:cNvSpPr>
            <a:spLocks noGrp="1"/>
          </p:cNvSpPr>
          <p:nvPr>
            <p:ph idx="1"/>
          </p:nvPr>
        </p:nvSpPr>
        <p:spPr>
          <a:xfrm>
            <a:off x="1128684" y="2167385"/>
            <a:ext cx="6994038" cy="3288635"/>
          </a:xfrm>
        </p:spPr>
        <p:txBody>
          <a:bodyPr/>
          <a:lstStyle/>
          <a:p>
            <a:r>
              <a:rPr lang="en-US" altLang="ja-JP" dirty="0"/>
              <a:t>The problem in which all requests are known in advance is called static DARP, and the one in which all requests are not known is called dynamic DARP.</a:t>
            </a:r>
          </a:p>
          <a:p>
            <a:r>
              <a:rPr lang="en-US" altLang="ja-JP" dirty="0"/>
              <a:t>We deal with the static DARP </a:t>
            </a:r>
          </a:p>
          <a:p>
            <a:endParaRPr kumimoji="1" lang="ja-JP" altLang="en-US"/>
          </a:p>
        </p:txBody>
      </p:sp>
      <p:sp>
        <p:nvSpPr>
          <p:cNvPr id="4" name="スライド番号プレースホルダー 3">
            <a:extLst>
              <a:ext uri="{FF2B5EF4-FFF2-40B4-BE49-F238E27FC236}">
                <a16:creationId xmlns:a16="http://schemas.microsoft.com/office/drawing/2014/main" id="{C6AC539B-F5D5-9144-BC89-54C5C871D37A}"/>
              </a:ext>
            </a:extLst>
          </p:cNvPr>
          <p:cNvSpPr>
            <a:spLocks noGrp="1"/>
          </p:cNvSpPr>
          <p:nvPr>
            <p:ph type="sldNum" sz="quarter" idx="12"/>
          </p:nvPr>
        </p:nvSpPr>
        <p:spPr/>
        <p:txBody>
          <a:bodyPr/>
          <a:lstStyle/>
          <a:p>
            <a:fld id="{84E0C278-47E8-3649-A055-2003DC36C60A}" type="slidenum">
              <a:rPr kumimoji="1" lang="ja-JP" altLang="en-US" smtClean="0"/>
              <a:t>7</a:t>
            </a:fld>
            <a:endParaRPr kumimoji="1" lang="ja-JP" altLang="en-US"/>
          </a:p>
        </p:txBody>
      </p:sp>
    </p:spTree>
    <p:extLst>
      <p:ext uri="{BB962C8B-B14F-4D97-AF65-F5344CB8AC3E}">
        <p14:creationId xmlns:p14="http://schemas.microsoft.com/office/powerpoint/2010/main" val="33902493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9C9C489-4544-334D-A345-741EC1AB7225}"/>
              </a:ext>
            </a:extLst>
          </p:cNvPr>
          <p:cNvSpPr>
            <a:spLocks noGrp="1"/>
          </p:cNvSpPr>
          <p:nvPr>
            <p:ph type="title"/>
          </p:nvPr>
        </p:nvSpPr>
        <p:spPr>
          <a:xfrm>
            <a:off x="1128684" y="956172"/>
            <a:ext cx="7089041" cy="1049235"/>
          </a:xfrm>
        </p:spPr>
        <p:txBody>
          <a:bodyPr/>
          <a:lstStyle/>
          <a:p>
            <a:r>
              <a:rPr lang="en" altLang="ja-JP" dirty="0">
                <a:latin typeface="Segoe UI Historic" panose="020B0502040204020203" pitchFamily="34" charset="0"/>
                <a:ea typeface="Segoe UI Historic" panose="020B0502040204020203" pitchFamily="34" charset="0"/>
                <a:cs typeface="Segoe UI Historic" panose="020B0502040204020203" pitchFamily="34" charset="0"/>
              </a:rPr>
              <a:t>Complexity</a:t>
            </a:r>
            <a:r>
              <a:rPr lang="en-US" altLang="ja-JP" dirty="0">
                <a:latin typeface="Segoe UI Historic" panose="020B0502040204020203" pitchFamily="34" charset="0"/>
                <a:ea typeface="Segoe UI Historic" panose="020B0502040204020203" pitchFamily="34" charset="0"/>
                <a:cs typeface="Segoe UI Historic" panose="020B0502040204020203" pitchFamily="34" charset="0"/>
              </a:rPr>
              <a:t> of the dial-a-ride problem</a:t>
            </a:r>
            <a:endParaRPr kumimoji="1" lang="ja-JP" altLang="en-US">
              <a:latin typeface="Segoe UI Historic" panose="020B0502040204020203" pitchFamily="34" charset="0"/>
              <a:cs typeface="Segoe UI Historic" panose="020B0502040204020203" pitchFamily="34" charset="0"/>
            </a:endParaRPr>
          </a:p>
        </p:txBody>
      </p:sp>
      <p:sp>
        <p:nvSpPr>
          <p:cNvPr id="3" name="コンテンツ プレースホルダー 2">
            <a:extLst>
              <a:ext uri="{FF2B5EF4-FFF2-40B4-BE49-F238E27FC236}">
                <a16:creationId xmlns:a16="http://schemas.microsoft.com/office/drawing/2014/main" id="{2E65E564-D80C-7C4A-8311-233BA35CC509}"/>
              </a:ext>
            </a:extLst>
          </p:cNvPr>
          <p:cNvSpPr>
            <a:spLocks noGrp="1"/>
          </p:cNvSpPr>
          <p:nvPr>
            <p:ph idx="1"/>
          </p:nvPr>
        </p:nvSpPr>
        <p:spPr/>
        <p:txBody>
          <a:bodyPr>
            <a:normAutofit fontScale="92500" lnSpcReduction="10000"/>
          </a:bodyPr>
          <a:lstStyle/>
          <a:p>
            <a:pPr marL="0" indent="0">
              <a:buNone/>
            </a:pPr>
            <a:r>
              <a:rPr lang="en-US" altLang="ja-JP" dirty="0">
                <a:latin typeface="Segoe UI Historic" panose="020B0502040204020203" pitchFamily="34" charset="0"/>
                <a:ea typeface="Segoe UI Historic" panose="020B0502040204020203" pitchFamily="34" charset="0"/>
                <a:cs typeface="Segoe UI Historic" panose="020B0502040204020203" pitchFamily="34" charset="0"/>
              </a:rPr>
              <a:t>In the dial-a-ride problem, we set the number of vehicles to 1 and the start locations to depots</a:t>
            </a:r>
          </a:p>
          <a:p>
            <a:pPr marL="0" indent="0">
              <a:buNone/>
            </a:pPr>
            <a:endParaRPr lang="en-US" altLang="ja-JP" dirty="0">
              <a:latin typeface="Segoe UI Historic" panose="020B0502040204020203" pitchFamily="34" charset="0"/>
              <a:ea typeface="Segoe UI Historic" panose="020B0502040204020203" pitchFamily="34" charset="0"/>
              <a:cs typeface="Segoe UI Historic" panose="020B0502040204020203" pitchFamily="34" charset="0"/>
            </a:endParaRPr>
          </a:p>
          <a:p>
            <a:pPr marL="0" indent="0">
              <a:buNone/>
            </a:pPr>
            <a:r>
              <a:rPr lang="en-US" altLang="ja-JP" dirty="0">
                <a:latin typeface="Segoe UI Historic" panose="020B0502040204020203" pitchFamily="34" charset="0"/>
                <a:ea typeface="Segoe UI Historic" panose="020B0502040204020203" pitchFamily="34" charset="0"/>
                <a:cs typeface="Segoe UI Historic" panose="020B0502040204020203" pitchFamily="34" charset="0"/>
              </a:rPr>
              <a:t>TSP(Travelling Salesman Problem) can be reduced to the     dial-a-ride problem</a:t>
            </a:r>
          </a:p>
          <a:p>
            <a:pPr marL="0" indent="0">
              <a:buNone/>
            </a:pPr>
            <a:endParaRPr lang="en-US" altLang="ja-JP" dirty="0">
              <a:latin typeface="Segoe UI Historic" panose="020B0502040204020203" pitchFamily="34" charset="0"/>
              <a:ea typeface="Segoe UI Historic" panose="020B0502040204020203" pitchFamily="34" charset="0"/>
              <a:cs typeface="Segoe UI Historic" panose="020B0502040204020203" pitchFamily="34" charset="0"/>
            </a:endParaRPr>
          </a:p>
          <a:p>
            <a:pPr marL="0" indent="0">
              <a:buNone/>
            </a:pPr>
            <a:r>
              <a:rPr lang="en-US" altLang="ja-JP" dirty="0">
                <a:latin typeface="Segoe UI Historic" panose="020B0502040204020203" pitchFamily="34" charset="0"/>
                <a:ea typeface="Segoe UI Historic" panose="020B0502040204020203" pitchFamily="34" charset="0"/>
                <a:cs typeface="Segoe UI Historic" panose="020B0502040204020203" pitchFamily="34" charset="0"/>
              </a:rPr>
              <a:t>TSP is known as a NP-hard problem, </a:t>
            </a:r>
          </a:p>
          <a:p>
            <a:pPr marL="0" indent="0">
              <a:buNone/>
            </a:pPr>
            <a:r>
              <a:rPr lang="en-US" altLang="ja-JP" dirty="0">
                <a:latin typeface="Segoe UI Historic" panose="020B0502040204020203" pitchFamily="34" charset="0"/>
                <a:ea typeface="Segoe UI Historic" panose="020B0502040204020203" pitchFamily="34" charset="0"/>
                <a:cs typeface="Segoe UI Historic" panose="020B0502040204020203" pitchFamily="34" charset="0"/>
              </a:rPr>
              <a:t>so dial-a-ride problem is a NP-hard problem as well.</a:t>
            </a:r>
          </a:p>
          <a:p>
            <a:pPr marL="0" indent="0">
              <a:buNone/>
            </a:pPr>
            <a:endParaRPr lang="en-US" altLang="ja-JP" dirty="0">
              <a:latin typeface="Segoe UI Historic" panose="020B0502040204020203" pitchFamily="34" charset="0"/>
              <a:ea typeface="Segoe UI Historic" panose="020B0502040204020203" pitchFamily="34" charset="0"/>
              <a:cs typeface="Segoe UI Historic" panose="020B0502040204020203" pitchFamily="34" charset="0"/>
            </a:endParaRPr>
          </a:p>
          <a:p>
            <a:endParaRPr lang="en-US" altLang="ja-JP" dirty="0">
              <a:latin typeface="Segoe UI Historic" panose="020B0502040204020203" pitchFamily="34" charset="0"/>
              <a:ea typeface="Segoe UI Historic" panose="020B0502040204020203" pitchFamily="34" charset="0"/>
              <a:cs typeface="Segoe UI Historic" panose="020B0502040204020203" pitchFamily="34" charset="0"/>
            </a:endParaRPr>
          </a:p>
          <a:p>
            <a:endParaRPr lang="en-US" altLang="ja-JP" dirty="0">
              <a:latin typeface="Segoe UI Historic" panose="020B0502040204020203" pitchFamily="34" charset="0"/>
              <a:ea typeface="Segoe UI Historic" panose="020B0502040204020203" pitchFamily="34" charset="0"/>
              <a:cs typeface="Segoe UI Historic" panose="020B0502040204020203" pitchFamily="34" charset="0"/>
            </a:endParaRPr>
          </a:p>
          <a:p>
            <a:endParaRPr lang="en-US" altLang="ja-JP" dirty="0">
              <a:latin typeface="Segoe UI Historic" panose="020B0502040204020203" pitchFamily="34" charset="0"/>
              <a:ea typeface="Segoe UI Historic" panose="020B0502040204020203" pitchFamily="34" charset="0"/>
              <a:cs typeface="Segoe UI Historic" panose="020B0502040204020203" pitchFamily="34" charset="0"/>
            </a:endParaRPr>
          </a:p>
          <a:p>
            <a:pPr marL="0" indent="0">
              <a:buNone/>
            </a:pPr>
            <a:endParaRPr kumimoji="1" lang="en-US" altLang="ja-JP" dirty="0">
              <a:latin typeface="Segoe UI Historic" panose="020B0502040204020203" pitchFamily="34" charset="0"/>
              <a:ea typeface="Segoe UI Historic" panose="020B0502040204020203" pitchFamily="34" charset="0"/>
              <a:cs typeface="Segoe UI Historic" panose="020B0502040204020203" pitchFamily="34" charset="0"/>
            </a:endParaRPr>
          </a:p>
          <a:p>
            <a:pPr marL="0" indent="0">
              <a:buNone/>
            </a:pPr>
            <a:endParaRPr kumimoji="1" lang="ja-JP" altLang="en-US">
              <a:latin typeface="Segoe UI Historic" panose="020B0502040204020203" pitchFamily="34" charset="0"/>
              <a:cs typeface="Segoe UI Historic" panose="020B0502040204020203" pitchFamily="34" charset="0"/>
            </a:endParaRPr>
          </a:p>
        </p:txBody>
      </p:sp>
      <p:sp>
        <p:nvSpPr>
          <p:cNvPr id="4" name="下矢印 3">
            <a:extLst>
              <a:ext uri="{FF2B5EF4-FFF2-40B4-BE49-F238E27FC236}">
                <a16:creationId xmlns:a16="http://schemas.microsoft.com/office/drawing/2014/main" id="{D4E01772-174A-7845-93BC-448564F5B27D}"/>
              </a:ext>
            </a:extLst>
          </p:cNvPr>
          <p:cNvSpPr/>
          <p:nvPr/>
        </p:nvSpPr>
        <p:spPr>
          <a:xfrm>
            <a:off x="2280747" y="2911989"/>
            <a:ext cx="382978" cy="498764"/>
          </a:xfrm>
          <a:prstGeom prst="downArrow">
            <a:avLst>
              <a:gd name="adj1" fmla="val 50000"/>
              <a:gd name="adj2" fmla="val 4878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6" name="スライド番号プレースホルダー 5">
            <a:extLst>
              <a:ext uri="{FF2B5EF4-FFF2-40B4-BE49-F238E27FC236}">
                <a16:creationId xmlns:a16="http://schemas.microsoft.com/office/drawing/2014/main" id="{2A38C388-E988-2647-9959-C179EF12D4ED}"/>
              </a:ext>
            </a:extLst>
          </p:cNvPr>
          <p:cNvSpPr>
            <a:spLocks noGrp="1"/>
          </p:cNvSpPr>
          <p:nvPr>
            <p:ph type="sldNum" sz="quarter" idx="12"/>
          </p:nvPr>
        </p:nvSpPr>
        <p:spPr/>
        <p:txBody>
          <a:bodyPr/>
          <a:lstStyle/>
          <a:p>
            <a:fld id="{84E0C278-47E8-3649-A055-2003DC36C60A}" type="slidenum">
              <a:rPr kumimoji="1" lang="ja-JP" altLang="en-US" smtClean="0"/>
              <a:t>8</a:t>
            </a:fld>
            <a:endParaRPr kumimoji="1" lang="ja-JP" altLang="en-US"/>
          </a:p>
        </p:txBody>
      </p:sp>
      <p:sp>
        <p:nvSpPr>
          <p:cNvPr id="7" name="下矢印 6">
            <a:extLst>
              <a:ext uri="{FF2B5EF4-FFF2-40B4-BE49-F238E27FC236}">
                <a16:creationId xmlns:a16="http://schemas.microsoft.com/office/drawing/2014/main" id="{81CFD68E-5874-1D4E-AB77-B3B3090944A3}"/>
              </a:ext>
            </a:extLst>
          </p:cNvPr>
          <p:cNvSpPr/>
          <p:nvPr/>
        </p:nvSpPr>
        <p:spPr>
          <a:xfrm>
            <a:off x="2280747" y="4155357"/>
            <a:ext cx="382978" cy="498764"/>
          </a:xfrm>
          <a:prstGeom prst="downArrow">
            <a:avLst>
              <a:gd name="adj1" fmla="val 50000"/>
              <a:gd name="adj2" fmla="val 4878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Tree>
    <p:extLst>
      <p:ext uri="{BB962C8B-B14F-4D97-AF65-F5344CB8AC3E}">
        <p14:creationId xmlns:p14="http://schemas.microsoft.com/office/powerpoint/2010/main" val="6595073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9807EB1-273E-F740-B0BD-6149C34317D7}"/>
              </a:ext>
            </a:extLst>
          </p:cNvPr>
          <p:cNvSpPr>
            <a:spLocks noGrp="1"/>
          </p:cNvSpPr>
          <p:nvPr>
            <p:ph type="title"/>
          </p:nvPr>
        </p:nvSpPr>
        <p:spPr/>
        <p:txBody>
          <a:bodyPr/>
          <a:lstStyle/>
          <a:p>
            <a:r>
              <a:rPr kumimoji="1" lang="ja-JP" altLang="en-US"/>
              <a:t>先行研究</a:t>
            </a:r>
          </a:p>
        </p:txBody>
      </p:sp>
      <p:sp>
        <p:nvSpPr>
          <p:cNvPr id="3" name="コンテンツ プレースホルダー 2">
            <a:extLst>
              <a:ext uri="{FF2B5EF4-FFF2-40B4-BE49-F238E27FC236}">
                <a16:creationId xmlns:a16="http://schemas.microsoft.com/office/drawing/2014/main" id="{13A448EF-C129-8641-86EB-D017ACDC7E22}"/>
              </a:ext>
            </a:extLst>
          </p:cNvPr>
          <p:cNvSpPr>
            <a:spLocks noGrp="1"/>
          </p:cNvSpPr>
          <p:nvPr>
            <p:ph idx="1"/>
          </p:nvPr>
        </p:nvSpPr>
        <p:spPr>
          <a:xfrm>
            <a:off x="950009" y="1599827"/>
            <a:ext cx="7605412" cy="3288635"/>
          </a:xfrm>
        </p:spPr>
        <p:txBody>
          <a:bodyPr>
            <a:noAutofit/>
          </a:bodyPr>
          <a:lstStyle/>
          <a:p>
            <a:pPr marL="0" indent="0">
              <a:buNone/>
            </a:pPr>
            <a:r>
              <a:rPr lang="ja-JP" altLang="en-US" sz="1800"/>
              <a:t>静的</a:t>
            </a:r>
            <a:r>
              <a:rPr kumimoji="1" lang="en-US" altLang="ja-JP" sz="1800" dirty="0"/>
              <a:t>DARP</a:t>
            </a:r>
            <a:r>
              <a:rPr kumimoji="1" lang="ja-JP" altLang="en-US" sz="1800"/>
              <a:t>に関して、様々な手法が提案されている。</a:t>
            </a:r>
            <a:endParaRPr lang="en-US" altLang="ja-JP" sz="1800" dirty="0"/>
          </a:p>
          <a:p>
            <a:r>
              <a:rPr kumimoji="1" lang="ja-JP" altLang="en-US" sz="1800"/>
              <a:t>連続挿入法</a:t>
            </a:r>
            <a:r>
              <a:rPr kumimoji="1" lang="en-US" altLang="ja-JP" sz="1800" dirty="0"/>
              <a:t>(Jaw</a:t>
            </a:r>
            <a:r>
              <a:rPr lang="en-US" altLang="ja-JP" sz="1800" dirty="0"/>
              <a:t>)</a:t>
            </a:r>
          </a:p>
          <a:p>
            <a:pPr marL="0" indent="0">
              <a:buNone/>
            </a:pPr>
            <a:r>
              <a:rPr lang="en-US" altLang="ja-JP" sz="1800" dirty="0"/>
              <a:t>	</a:t>
            </a:r>
            <a:r>
              <a:rPr lang="ja-JP" altLang="en-US" sz="1800"/>
              <a:t>ルートに挿入した時の目的関数値の増加が最小になるよう にリクエストを選択し順にルートに挿入していく構築型解法</a:t>
            </a:r>
            <a:endParaRPr lang="en-US" altLang="ja-JP" sz="1800" dirty="0"/>
          </a:p>
          <a:p>
            <a:r>
              <a:rPr lang="ja-JP" altLang="en-US" sz="1800"/>
              <a:t>タブーサーチ</a:t>
            </a:r>
            <a:r>
              <a:rPr lang="en-US" altLang="ja-JP" sz="1800" dirty="0"/>
              <a:t>(</a:t>
            </a:r>
            <a:r>
              <a:rPr lang="en-US" altLang="ja-JP" sz="1800" dirty="0" err="1"/>
              <a:t>Cordeau</a:t>
            </a:r>
            <a:r>
              <a:rPr lang="en-US" altLang="ja-JP" sz="1800" dirty="0"/>
              <a:t>)</a:t>
            </a:r>
          </a:p>
          <a:p>
            <a:pPr marL="0" indent="0">
              <a:buNone/>
            </a:pPr>
            <a:r>
              <a:rPr lang="en-US" altLang="ja-JP" sz="1800" dirty="0"/>
              <a:t>	</a:t>
            </a:r>
            <a:r>
              <a:rPr lang="ja-JP" altLang="en-US" sz="1800"/>
              <a:t>あるルートからリクエストをひとつ取り除き、別のルートに挿入</a:t>
            </a:r>
            <a:endParaRPr lang="en-US" altLang="ja-JP" sz="1800" dirty="0"/>
          </a:p>
          <a:p>
            <a:pPr marL="0" indent="0">
              <a:buNone/>
            </a:pPr>
            <a:r>
              <a:rPr lang="en-US" altLang="ja-JP" sz="1800" dirty="0"/>
              <a:t>	</a:t>
            </a:r>
            <a:r>
              <a:rPr lang="ja-JP" altLang="en-US" sz="1800"/>
              <a:t>頻繁に同じ解を訪れないようにリクエストが採用された数に比例</a:t>
            </a:r>
            <a:r>
              <a:rPr lang="en-US" altLang="ja-JP" sz="1800" dirty="0"/>
              <a:t>	</a:t>
            </a:r>
            <a:r>
              <a:rPr lang="ja-JP" altLang="en-US" sz="1800"/>
              <a:t>する関数を評価関数に加えている</a:t>
            </a:r>
            <a:endParaRPr lang="en-US" altLang="ja-JP" sz="1800" dirty="0"/>
          </a:p>
          <a:p>
            <a:pPr marL="0" indent="0">
              <a:buNone/>
            </a:pPr>
            <a:r>
              <a:rPr lang="ja-JP" altLang="en-US" sz="1800"/>
              <a:t>他にも焼きなまし法や可変近傍法による手法も提案されている．</a:t>
            </a:r>
            <a:endParaRPr lang="en-US" altLang="ja-JP" sz="1800" dirty="0"/>
          </a:p>
        </p:txBody>
      </p:sp>
      <p:sp>
        <p:nvSpPr>
          <p:cNvPr id="4" name="スライド番号プレースホルダー 3">
            <a:extLst>
              <a:ext uri="{FF2B5EF4-FFF2-40B4-BE49-F238E27FC236}">
                <a16:creationId xmlns:a16="http://schemas.microsoft.com/office/drawing/2014/main" id="{F06620A4-AC4A-554D-B55C-78C663629D49}"/>
              </a:ext>
            </a:extLst>
          </p:cNvPr>
          <p:cNvSpPr>
            <a:spLocks noGrp="1"/>
          </p:cNvSpPr>
          <p:nvPr>
            <p:ph type="sldNum" sz="quarter" idx="12"/>
          </p:nvPr>
        </p:nvSpPr>
        <p:spPr/>
        <p:txBody>
          <a:bodyPr/>
          <a:lstStyle/>
          <a:p>
            <a:fld id="{84E0C278-47E8-3649-A055-2003DC36C60A}" type="slidenum">
              <a:rPr kumimoji="1" lang="ja-JP" altLang="en-US" smtClean="0"/>
              <a:t>9</a:t>
            </a:fld>
            <a:endParaRPr kumimoji="1" lang="ja-JP" altLang="en-US"/>
          </a:p>
        </p:txBody>
      </p:sp>
    </p:spTree>
    <p:extLst>
      <p:ext uri="{BB962C8B-B14F-4D97-AF65-F5344CB8AC3E}">
        <p14:creationId xmlns:p14="http://schemas.microsoft.com/office/powerpoint/2010/main" val="1711058354"/>
      </p:ext>
    </p:extLst>
  </p:cSld>
  <p:clrMapOvr>
    <a:masterClrMapping/>
  </p:clrMapOvr>
</p:sld>
</file>

<file path=ppt/theme/theme1.xml><?xml version="1.0" encoding="utf-8"?>
<a:theme xmlns:a="http://schemas.openxmlformats.org/drawingml/2006/main" name="ギャラリー">
  <a:themeElements>
    <a:clrScheme name="ギャラリー">
      <a:dk1>
        <a:sysClr val="windowText" lastClr="000000"/>
      </a:dk1>
      <a:lt1>
        <a:sysClr val="window" lastClr="FFFFFF"/>
      </a:lt1>
      <a:dk2>
        <a:srgbClr val="454545"/>
      </a:dk2>
      <a:lt2>
        <a:srgbClr val="DCDCE0"/>
      </a:lt2>
      <a:accent1>
        <a:srgbClr val="415588"/>
      </a:accent1>
      <a:accent2>
        <a:srgbClr val="4294B6"/>
      </a:accent2>
      <a:accent3>
        <a:srgbClr val="087D7C"/>
      </a:accent3>
      <a:accent4>
        <a:srgbClr val="04B663"/>
      </a:accent4>
      <a:accent5>
        <a:srgbClr val="DF8822"/>
      </a:accent5>
      <a:accent6>
        <a:srgbClr val="BC410A"/>
      </a:accent6>
      <a:hlink>
        <a:srgbClr val="5977C4"/>
      </a:hlink>
      <a:folHlink>
        <a:srgbClr val="01A9BF"/>
      </a:folHlink>
    </a:clrScheme>
    <a:fontScheme name="ギャラリー">
      <a:majorFont>
        <a:latin typeface="Century Gothic" panose="020B0502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ギャラリー">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lumMod val="108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E050AC27-895F-4B90-991D-A6818FC89AB6}"/>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4418</TotalTime>
  <Words>1103</Words>
  <Application>Microsoft Macintosh PowerPoint</Application>
  <PresentationFormat>画面に合わせる (4:3)</PresentationFormat>
  <Paragraphs>243</Paragraphs>
  <Slides>26</Slides>
  <Notes>1</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26</vt:i4>
      </vt:variant>
    </vt:vector>
  </HeadingPairs>
  <TitlesOfParts>
    <vt:vector size="34" baseType="lpstr">
      <vt:lpstr>游ゴシック</vt:lpstr>
      <vt:lpstr>游ゴシック Light</vt:lpstr>
      <vt:lpstr>Arial</vt:lpstr>
      <vt:lpstr>Cambria Math</vt:lpstr>
      <vt:lpstr>Century Gothic</vt:lpstr>
      <vt:lpstr>Segoe UI Historic</vt:lpstr>
      <vt:lpstr>Segoe UI Symbol</vt:lpstr>
      <vt:lpstr>ギャラリー</vt:lpstr>
      <vt:lpstr>Iterated local search algorithms for  the dial-a-ride problem with   convex time windows and ride time penalty</vt:lpstr>
      <vt:lpstr>Outline</vt:lpstr>
      <vt:lpstr>Background</vt:lpstr>
      <vt:lpstr>Background</vt:lpstr>
      <vt:lpstr>pickup and delivery problem (PDP)</vt:lpstr>
      <vt:lpstr>dial-a-ride problem</vt:lpstr>
      <vt:lpstr>dial-a-ride problem</vt:lpstr>
      <vt:lpstr>Complexity of the dial-a-ride problem</vt:lpstr>
      <vt:lpstr>先行研究</vt:lpstr>
      <vt:lpstr>乗合タクシー問題</vt:lpstr>
      <vt:lpstr>ソフトな時間枠と乗車時間制約</vt:lpstr>
      <vt:lpstr>問題定義</vt:lpstr>
      <vt:lpstr>目的関数</vt:lpstr>
      <vt:lpstr>提案手法</vt:lpstr>
      <vt:lpstr>問題例の作成</vt:lpstr>
      <vt:lpstr>インスタンスの特徴</vt:lpstr>
      <vt:lpstr>初期解生成</vt:lpstr>
      <vt:lpstr>初期解生成</vt:lpstr>
      <vt:lpstr>局所探索法</vt:lpstr>
      <vt:lpstr>局所探索法の流れ</vt:lpstr>
      <vt:lpstr>ルート間の近傍操作</vt:lpstr>
      <vt:lpstr>制限の緩和</vt:lpstr>
      <vt:lpstr>評価関数 </vt:lpstr>
      <vt:lpstr>最適なサービス時刻の決定</vt:lpstr>
      <vt:lpstr>反復局所探索法</vt:lpstr>
      <vt:lpstr>まとめと今後の研究計画</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Dial-a-ride</dc:title>
  <dc:creator>Microsoft Office User</dc:creator>
  <cp:lastModifiedBy>Microsoft Office User</cp:lastModifiedBy>
  <cp:revision>215</cp:revision>
  <dcterms:created xsi:type="dcterms:W3CDTF">2019-11-08T05:00:29Z</dcterms:created>
  <dcterms:modified xsi:type="dcterms:W3CDTF">2020-06-02T02:25:15Z</dcterms:modified>
</cp:coreProperties>
</file>