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8"/>
  </p:notesMasterIdLst>
  <p:sldIdLst>
    <p:sldId id="256" r:id="rId2"/>
    <p:sldId id="257" r:id="rId3"/>
    <p:sldId id="381" r:id="rId4"/>
    <p:sldId id="382" r:id="rId5"/>
    <p:sldId id="260" r:id="rId6"/>
    <p:sldId id="383" r:id="rId7"/>
    <p:sldId id="384" r:id="rId8"/>
    <p:sldId id="264" r:id="rId9"/>
    <p:sldId id="265" r:id="rId10"/>
    <p:sldId id="259" r:id="rId11"/>
    <p:sldId id="263" r:id="rId12"/>
    <p:sldId id="261" r:id="rId13"/>
    <p:sldId id="268" r:id="rId14"/>
    <p:sldId id="270" r:id="rId15"/>
    <p:sldId id="370" r:id="rId16"/>
    <p:sldId id="372" r:id="rId17"/>
    <p:sldId id="380" r:id="rId18"/>
    <p:sldId id="348" r:id="rId19"/>
    <p:sldId id="366" r:id="rId20"/>
    <p:sldId id="364" r:id="rId21"/>
    <p:sldId id="368" r:id="rId22"/>
    <p:sldId id="267" r:id="rId23"/>
    <p:sldId id="269" r:id="rId24"/>
    <p:sldId id="371" r:id="rId25"/>
    <p:sldId id="385" r:id="rId26"/>
    <p:sldId id="361"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81"/>
  </p:normalViewPr>
  <p:slideViewPr>
    <p:cSldViewPr snapToGrid="0" snapToObjects="1">
      <p:cViewPr varScale="1">
        <p:scale>
          <a:sx n="107" d="100"/>
          <a:sy n="107" d="100"/>
        </p:scale>
        <p:origin x="1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2020/5/26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18</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2020/5/26</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2020/5/26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2020/5/26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2020/5/26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2020/5/26</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2020/5/26</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810676" y="1341659"/>
            <a:ext cx="7980219" cy="1963916"/>
          </a:xfrm>
        </p:spPr>
        <p:txBody>
          <a:bodyPr>
            <a:noAutofit/>
          </a:bodyPr>
          <a:lstStyle/>
          <a:p>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Iterated local search algorithms for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the dial-a-ride problem with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convex time windows and ride time penalty</a:t>
            </a:r>
            <a:endParaRPr lang="ja-JP" altLang="en-US" sz="3200">
              <a:latin typeface="Segoe UI Historic" panose="020B0502040204020203" pitchFamily="34" charset="0"/>
              <a:cs typeface="Segoe UI Historic" panose="020B0502040204020203" pitchFamily="34" charset="0"/>
            </a:endParaRP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a:bodyPr>
          <a:lstStyle/>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反復局所探索法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3CA90-EF5F-B14A-8C68-6D4FE250C9EE}"/>
              </a:ext>
            </a:extLst>
          </p:cNvPr>
          <p:cNvSpPr>
            <a:spLocks noGrp="1"/>
          </p:cNvSpPr>
          <p:nvPr>
            <p:ph type="title"/>
          </p:nvPr>
        </p:nvSpPr>
        <p:spPr/>
        <p:txBody>
          <a:bodyPr/>
          <a:lstStyle/>
          <a:p>
            <a:r>
              <a:rPr lang="ja-JP" altLang="en-US"/>
              <a:t>問題例の作成</a:t>
            </a:r>
            <a:endParaRPr kumimoji="1" lang="ja-JP" altLang="en-US"/>
          </a:p>
        </p:txBody>
      </p:sp>
      <p:sp>
        <p:nvSpPr>
          <p:cNvPr id="3" name="コンテンツ プレースホルダー 2">
            <a:extLst>
              <a:ext uri="{FF2B5EF4-FFF2-40B4-BE49-F238E27FC236}">
                <a16:creationId xmlns:a16="http://schemas.microsoft.com/office/drawing/2014/main" id="{69F2CB44-99E5-8F49-A280-7D52E88A8D29}"/>
              </a:ext>
            </a:extLst>
          </p:cNvPr>
          <p:cNvSpPr>
            <a:spLocks noGrp="1"/>
          </p:cNvSpPr>
          <p:nvPr>
            <p:ph idx="1"/>
          </p:nvPr>
        </p:nvSpPr>
        <p:spPr>
          <a:xfrm>
            <a:off x="847703" y="2020994"/>
            <a:ext cx="7202456" cy="3305781"/>
          </a:xfrm>
        </p:spPr>
        <p:txBody>
          <a:bodyPr>
            <a:normAutofit fontScale="85000" lnSpcReduction="20000"/>
          </a:bodyPr>
          <a:lstStyle/>
          <a:p>
            <a:r>
              <a:rPr lang="en-US" altLang="ja-JP" dirty="0"/>
              <a:t>DARP</a:t>
            </a:r>
            <a:r>
              <a:rPr lang="ja-JP" altLang="en-US"/>
              <a:t>では多くの既存研究があるが、全てハード制約である</a:t>
            </a:r>
            <a:endParaRPr lang="en-US" altLang="ja-JP" dirty="0"/>
          </a:p>
          <a:p>
            <a:r>
              <a:rPr lang="ja-JP" altLang="en-US"/>
              <a:t>既存研究で使われているインスタンスに修正を加えて使用する</a:t>
            </a:r>
            <a:endParaRPr lang="en-US" altLang="ja-JP" dirty="0"/>
          </a:p>
          <a:p>
            <a:r>
              <a:rPr lang="ja-JP" altLang="en-US"/>
              <a:t>サービス可能時間が</a:t>
            </a:r>
            <a:r>
              <a:rPr lang="en-US" altLang="ja-JP" dirty="0"/>
              <a:t>e</a:t>
            </a:r>
            <a:r>
              <a:rPr lang="ja-JP" altLang="en-US"/>
              <a:t>から</a:t>
            </a:r>
            <a:r>
              <a:rPr lang="en-US" altLang="ja-JP" dirty="0"/>
              <a:t>l</a:t>
            </a:r>
            <a:r>
              <a:rPr lang="ja-JP" altLang="en-US"/>
              <a:t>、乗車時間の閾値が</a:t>
            </a:r>
            <a:r>
              <a:rPr lang="en-US" altLang="ja-JP" dirty="0"/>
              <a:t>L</a:t>
            </a:r>
            <a:r>
              <a:rPr lang="ja-JP" altLang="en-US"/>
              <a:t>のインスタンスに対して以下の図のような関数を作成する。</a:t>
            </a:r>
            <a:endParaRPr lang="en-US" altLang="ja-JP" dirty="0"/>
          </a:p>
          <a:p>
            <a:pPr marL="0" indent="0">
              <a:buNone/>
            </a:pPr>
            <a:r>
              <a:rPr lang="ja-JP" altLang="en-US"/>
              <a:t>                   </a:t>
            </a:r>
            <a:r>
              <a:rPr lang="ja-JP" altLang="en-US" sz="1050"/>
              <a:t>時間枠                               </a:t>
            </a:r>
            <a:r>
              <a:rPr lang="en-US" altLang="ja-JP" sz="1050" dirty="0"/>
              <a:t>			    </a:t>
            </a:r>
            <a:r>
              <a:rPr lang="ja-JP" altLang="en-US" sz="1050"/>
              <a:t>乗車時間              </a:t>
            </a:r>
            <a:endParaRPr lang="en-US" altLang="ja-JP" sz="1050" dirty="0"/>
          </a:p>
          <a:p>
            <a:endParaRPr lang="en-US" altLang="ja-JP" dirty="0"/>
          </a:p>
          <a:p>
            <a:endParaRPr lang="en-US" altLang="ja-JP" dirty="0"/>
          </a:p>
          <a:p>
            <a:endParaRPr lang="en-US" altLang="ja-JP" dirty="0"/>
          </a:p>
          <a:p>
            <a:pPr marL="685800" lvl="2" indent="0">
              <a:buNone/>
            </a:pPr>
            <a:r>
              <a:rPr lang="en-US" altLang="ja-JP" dirty="0"/>
              <a:t>    e	   l                                                                  L</a:t>
            </a:r>
          </a:p>
        </p:txBody>
      </p:sp>
      <p:pic>
        <p:nvPicPr>
          <p:cNvPr id="5" name="図 4">
            <a:extLst>
              <a:ext uri="{FF2B5EF4-FFF2-40B4-BE49-F238E27FC236}">
                <a16:creationId xmlns:a16="http://schemas.microsoft.com/office/drawing/2014/main" id="{9F310D15-F45B-D640-AF99-59306F7CCBB9}"/>
              </a:ext>
            </a:extLst>
          </p:cNvPr>
          <p:cNvPicPr>
            <a:picLocks noChangeAspect="1"/>
          </p:cNvPicPr>
          <p:nvPr/>
        </p:nvPicPr>
        <p:blipFill>
          <a:blip r:embed="rId2"/>
          <a:stretch>
            <a:fillRect/>
          </a:stretch>
        </p:blipFill>
        <p:spPr>
          <a:xfrm>
            <a:off x="941990" y="3750552"/>
            <a:ext cx="2471245" cy="1190124"/>
          </a:xfrm>
          <a:prstGeom prst="rect">
            <a:avLst/>
          </a:prstGeom>
        </p:spPr>
      </p:pic>
      <p:pic>
        <p:nvPicPr>
          <p:cNvPr id="7" name="図 6">
            <a:extLst>
              <a:ext uri="{FF2B5EF4-FFF2-40B4-BE49-F238E27FC236}">
                <a16:creationId xmlns:a16="http://schemas.microsoft.com/office/drawing/2014/main" id="{EC2E7EA1-D597-E04A-8349-C3D9D397B462}"/>
              </a:ext>
            </a:extLst>
          </p:cNvPr>
          <p:cNvPicPr>
            <a:picLocks noChangeAspect="1"/>
          </p:cNvPicPr>
          <p:nvPr/>
        </p:nvPicPr>
        <p:blipFill>
          <a:blip r:embed="rId3"/>
          <a:stretch>
            <a:fillRect/>
          </a:stretch>
        </p:blipFill>
        <p:spPr>
          <a:xfrm>
            <a:off x="4268514" y="3750552"/>
            <a:ext cx="2471245" cy="1190124"/>
          </a:xfrm>
          <a:prstGeom prst="rect">
            <a:avLst/>
          </a:prstGeom>
        </p:spPr>
      </p:pic>
      <p:sp>
        <p:nvSpPr>
          <p:cNvPr id="4" name="スライド番号プレースホルダー 3">
            <a:extLst>
              <a:ext uri="{FF2B5EF4-FFF2-40B4-BE49-F238E27FC236}">
                <a16:creationId xmlns:a16="http://schemas.microsoft.com/office/drawing/2014/main" id="{62137BEF-BFBB-A747-B78A-8198AD9EDD15}"/>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9242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59DBF-A766-4849-B8C2-90962A890A0A}"/>
              </a:ext>
            </a:extLst>
          </p:cNvPr>
          <p:cNvSpPr>
            <a:spLocks noGrp="1"/>
          </p:cNvSpPr>
          <p:nvPr>
            <p:ph type="title"/>
          </p:nvPr>
        </p:nvSpPr>
        <p:spPr/>
        <p:txBody>
          <a:bodyPr/>
          <a:lstStyle/>
          <a:p>
            <a:r>
              <a:rPr kumimoji="1" lang="ja-JP" altLang="en-US"/>
              <a:t>インスタンスの特徴</a:t>
            </a:r>
          </a:p>
        </p:txBody>
      </p:sp>
      <p:sp>
        <p:nvSpPr>
          <p:cNvPr id="3" name="コンテンツ プレースホルダー 2">
            <a:extLst>
              <a:ext uri="{FF2B5EF4-FFF2-40B4-BE49-F238E27FC236}">
                <a16:creationId xmlns:a16="http://schemas.microsoft.com/office/drawing/2014/main" id="{48DA6D23-2A6E-1549-AD5D-78B3023078BC}"/>
              </a:ext>
            </a:extLst>
          </p:cNvPr>
          <p:cNvSpPr>
            <a:spLocks noGrp="1"/>
          </p:cNvSpPr>
          <p:nvPr>
            <p:ph idx="1"/>
          </p:nvPr>
        </p:nvSpPr>
        <p:spPr/>
        <p:txBody>
          <a:bodyPr/>
          <a:lstStyle/>
          <a:p>
            <a:r>
              <a:rPr lang="ja-JP" altLang="en-US"/>
              <a:t>頂点でのサービス時間は</a:t>
            </a:r>
            <a:r>
              <a:rPr lang="en-US" altLang="ja-JP" dirty="0"/>
              <a:t>10</a:t>
            </a:r>
          </a:p>
          <a:p>
            <a:r>
              <a:rPr kumimoji="1" lang="ja-JP" altLang="en-US"/>
              <a:t>乗降人数は</a:t>
            </a:r>
            <a:r>
              <a:rPr kumimoji="1" lang="en-US" altLang="ja-JP" dirty="0"/>
              <a:t>1</a:t>
            </a:r>
            <a:r>
              <a:rPr kumimoji="1" lang="ja-JP" altLang="en-US"/>
              <a:t>人</a:t>
            </a:r>
            <a:endParaRPr kumimoji="1" lang="en-US" altLang="ja-JP" dirty="0"/>
          </a:p>
          <a:p>
            <a:r>
              <a:rPr kumimoji="1" lang="ja-JP" altLang="en-US"/>
              <a:t>乗車時間の閾値は</a:t>
            </a:r>
            <a:r>
              <a:rPr lang="en-US" altLang="ja-JP" dirty="0"/>
              <a:t>90</a:t>
            </a:r>
          </a:p>
          <a:p>
            <a:r>
              <a:rPr kumimoji="1" lang="ja-JP" altLang="en-US"/>
              <a:t>車両の最大容量は</a:t>
            </a:r>
            <a:r>
              <a:rPr kumimoji="1" lang="en-US" altLang="ja-JP" dirty="0"/>
              <a:t>6</a:t>
            </a:r>
            <a:r>
              <a:rPr kumimoji="1" lang="ja-JP" altLang="en-US"/>
              <a:t>人</a:t>
            </a:r>
            <a:endParaRPr kumimoji="1" lang="en-US" altLang="ja-JP" dirty="0"/>
          </a:p>
          <a:p>
            <a:r>
              <a:rPr lang="ja-JP" altLang="en-US"/>
              <a:t>ルートの最大長は</a:t>
            </a:r>
            <a:r>
              <a:rPr lang="en-US" altLang="ja-JP" dirty="0"/>
              <a:t>480</a:t>
            </a:r>
          </a:p>
          <a:p>
            <a:endParaRPr kumimoji="1" lang="ja-JP" altLang="en-US"/>
          </a:p>
        </p:txBody>
      </p:sp>
      <p:sp>
        <p:nvSpPr>
          <p:cNvPr id="4" name="スライド番号プレースホルダー 3">
            <a:extLst>
              <a:ext uri="{FF2B5EF4-FFF2-40B4-BE49-F238E27FC236}">
                <a16:creationId xmlns:a16="http://schemas.microsoft.com/office/drawing/2014/main" id="{755F4AEA-073C-DC4D-A5B7-F33BE4B305EF}"/>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33450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Outline</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a:xfrm>
            <a:off x="1118131" y="1906128"/>
            <a:ext cx="6571343" cy="3288635"/>
          </a:xfrm>
        </p:spPr>
        <p:txBody>
          <a:bodyPr>
            <a:normAutofit/>
          </a:bodyPr>
          <a:lstStyle/>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Background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Introduction</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pickup and delivery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complexity of dial-a-ride problem</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Proposed method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Summary and future work</a:t>
            </a:r>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B0307-5CA7-B049-BB4D-7040963859A4}"/>
              </a:ext>
            </a:extLst>
          </p:cNvPr>
          <p:cNvSpPr>
            <a:spLocks noGrp="1"/>
          </p:cNvSpPr>
          <p:nvPr>
            <p:ph type="title"/>
          </p:nvPr>
        </p:nvSpPr>
        <p:spPr/>
        <p:txBody>
          <a:bodyPr/>
          <a:lstStyle/>
          <a:p>
            <a:r>
              <a:rPr kumimoji="1" lang="ja-JP" altLang="en-US"/>
              <a:t>反復局所探索法</a:t>
            </a:r>
          </a:p>
        </p:txBody>
      </p:sp>
      <p:sp>
        <p:nvSpPr>
          <p:cNvPr id="3" name="コンテンツ プレースホルダー 2">
            <a:extLst>
              <a:ext uri="{FF2B5EF4-FFF2-40B4-BE49-F238E27FC236}">
                <a16:creationId xmlns:a16="http://schemas.microsoft.com/office/drawing/2014/main" id="{E3E2EC36-93DC-914F-A320-D39859382A51}"/>
              </a:ext>
            </a:extLst>
          </p:cNvPr>
          <p:cNvSpPr>
            <a:spLocks noGrp="1"/>
          </p:cNvSpPr>
          <p:nvPr>
            <p:ph idx="1"/>
          </p:nvPr>
        </p:nvSpPr>
        <p:spPr/>
        <p:txBody>
          <a:bodyPr/>
          <a:lstStyle/>
          <a:p>
            <a:r>
              <a:rPr kumimoji="1" lang="ja-JP" altLang="en-US"/>
              <a:t>局所探索法で得られた解に対して，小さな変形</a:t>
            </a:r>
            <a:r>
              <a:rPr kumimoji="1" lang="en-US" altLang="ja-JP" dirty="0"/>
              <a:t>(kick</a:t>
            </a:r>
            <a:r>
              <a:rPr lang="en-US" altLang="ja-JP" dirty="0"/>
              <a:t>)</a:t>
            </a:r>
            <a:r>
              <a:rPr lang="ja-JP" altLang="en-US"/>
              <a:t>を施し，</a:t>
            </a:r>
            <a:r>
              <a:rPr kumimoji="1" lang="ja-JP" altLang="en-US"/>
              <a:t>得られた解を初期解として探索を行う</a:t>
            </a:r>
            <a:endParaRPr kumimoji="1" lang="en-US" altLang="ja-JP" dirty="0"/>
          </a:p>
          <a:p>
            <a:r>
              <a:rPr lang="ja-JP" altLang="en-US"/>
              <a:t>この操作を繰り返す</a:t>
            </a:r>
            <a:endParaRPr lang="en-US" altLang="ja-JP" dirty="0"/>
          </a:p>
          <a:p>
            <a:endParaRPr kumimoji="1" lang="en-US" altLang="ja-JP" dirty="0"/>
          </a:p>
          <a:p>
            <a:r>
              <a:rPr lang="ja-JP" altLang="en-US"/>
              <a:t>具体的な</a:t>
            </a:r>
            <a:r>
              <a:rPr lang="en-US" altLang="ja-JP" dirty="0"/>
              <a:t>kick</a:t>
            </a:r>
            <a:r>
              <a:rPr lang="ja-JP" altLang="en-US"/>
              <a:t>の方法などについて，今後考察していく</a:t>
            </a:r>
            <a:endParaRPr kumimoji="1" lang="ja-JP" altLang="en-US"/>
          </a:p>
        </p:txBody>
      </p:sp>
      <p:sp>
        <p:nvSpPr>
          <p:cNvPr id="4" name="スライド番号プレースホルダー 3">
            <a:extLst>
              <a:ext uri="{FF2B5EF4-FFF2-40B4-BE49-F238E27FC236}">
                <a16:creationId xmlns:a16="http://schemas.microsoft.com/office/drawing/2014/main" id="{57124D59-A0D0-994E-B6AC-2D21898E6749}"/>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328869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DARP</a:t>
            </a:r>
            <a:r>
              <a:rPr kumimoji="1" lang="ja-JP" altLang="en-US"/>
              <a:t>に対する反復局所探索法を提案</a:t>
            </a:r>
            <a:endParaRPr kumimoji="1" lang="en-US" altLang="ja-JP" dirty="0"/>
          </a:p>
          <a:p>
            <a:r>
              <a:rPr lang="ja-JP" altLang="en-US"/>
              <a:t>近傍操作の提案</a:t>
            </a:r>
            <a:endParaRPr lang="en-US" altLang="ja-JP" dirty="0"/>
          </a:p>
          <a:p>
            <a:pPr marL="0" indent="0">
              <a:buNone/>
            </a:pPr>
            <a:r>
              <a:rPr kumimoji="1" lang="ja-JP" altLang="en-US"/>
              <a:t>今後の研究計画</a:t>
            </a:r>
            <a:endParaRPr lang="en-US" altLang="ja-JP" dirty="0"/>
          </a:p>
          <a:p>
            <a:r>
              <a:rPr lang="en-US" altLang="ja-JP" dirty="0"/>
              <a:t>Kick</a:t>
            </a:r>
            <a:r>
              <a:rPr lang="ja-JP" altLang="en-US"/>
              <a:t>の具体的な提案</a:t>
            </a:r>
            <a:endParaRPr kumimoji="1" lang="en-US" altLang="ja-JP" dirty="0"/>
          </a:p>
          <a:p>
            <a:r>
              <a:rPr kumimoji="1" lang="ja-JP" altLang="en-US"/>
              <a:t>近傍操作の見直し</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CC755-861F-684E-9E92-3B79BB407607}"/>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7FAF48EE-FE75-554F-9CD2-C826D737878D}"/>
              </a:ext>
            </a:extLst>
          </p:cNvPr>
          <p:cNvSpPr>
            <a:spLocks noGrp="1"/>
          </p:cNvSpPr>
          <p:nvPr>
            <p:ph idx="1"/>
          </p:nvPr>
        </p:nvSpPr>
        <p:spPr>
          <a:xfrm>
            <a:off x="1128684" y="1883606"/>
            <a:ext cx="6571343" cy="3288635"/>
          </a:xfrm>
        </p:spPr>
        <p:txBody>
          <a:bodyPr>
            <a:norm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Users specify the location and time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Multiple users share the same vehicles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These demand are increasing as traffic in urban areas increases in recent years.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Such features arise in services such as,</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Share taxi service,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Health care service.</a:t>
            </a: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A96B801B-E365-A44E-844C-EF6A1479BD8A}"/>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76116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63044-F3C6-2942-9324-39DBDA3E5704}"/>
              </a:ext>
            </a:extLst>
          </p:cNvPr>
          <p:cNvSpPr>
            <a:spLocks noGrp="1"/>
          </p:cNvSpPr>
          <p:nvPr>
            <p:ph type="title"/>
          </p:nvPr>
        </p:nvSpPr>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20B2338-E7A7-4041-9851-DDF4C424456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By finding optimal routes in these services,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efficient services would be provided for both users and service providers </a:t>
            </a:r>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7447FB4-9446-5348-AF1C-8AF03EFA7B6A}"/>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AFEE9C46-5009-D848-9332-070478566A59}"/>
              </a:ext>
            </a:extLst>
          </p:cNvPr>
          <p:cNvPicPr>
            <a:picLocks noChangeAspect="1"/>
          </p:cNvPicPr>
          <p:nvPr/>
        </p:nvPicPr>
        <p:blipFill>
          <a:blip r:embed="rId2"/>
          <a:stretch>
            <a:fillRect/>
          </a:stretch>
        </p:blipFill>
        <p:spPr>
          <a:xfrm>
            <a:off x="3339649" y="2167385"/>
            <a:ext cx="2123029" cy="1889496"/>
          </a:xfrm>
          <a:prstGeom prst="rect">
            <a:avLst/>
          </a:prstGeom>
        </p:spPr>
      </p:pic>
      <p:sp>
        <p:nvSpPr>
          <p:cNvPr id="7" name="円形吹き出し 6">
            <a:extLst>
              <a:ext uri="{FF2B5EF4-FFF2-40B4-BE49-F238E27FC236}">
                <a16:creationId xmlns:a16="http://schemas.microsoft.com/office/drawing/2014/main" id="{155315B6-B049-1346-9A20-3CD28DB45876}"/>
              </a:ext>
            </a:extLst>
          </p:cNvPr>
          <p:cNvSpPr/>
          <p:nvPr/>
        </p:nvSpPr>
        <p:spPr>
          <a:xfrm flipH="1">
            <a:off x="1202256" y="1536826"/>
            <a:ext cx="2758822"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a:extLst>
              <a:ext uri="{FF2B5EF4-FFF2-40B4-BE49-F238E27FC236}">
                <a16:creationId xmlns:a16="http://schemas.microsoft.com/office/drawing/2014/main" id="{4AC56B8C-B528-AE41-BADE-8E7F310FABEA}"/>
              </a:ext>
            </a:extLst>
          </p:cNvPr>
          <p:cNvSpPr/>
          <p:nvPr/>
        </p:nvSpPr>
        <p:spPr>
          <a:xfrm>
            <a:off x="5224162" y="1523148"/>
            <a:ext cx="2868803"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2AD02C7-5EE3-0B47-B6E2-129072F4F650}"/>
              </a:ext>
            </a:extLst>
          </p:cNvPr>
          <p:cNvSpPr txBox="1"/>
          <p:nvPr/>
        </p:nvSpPr>
        <p:spPr>
          <a:xfrm>
            <a:off x="1715884" y="1669020"/>
            <a:ext cx="1731566" cy="1200329"/>
          </a:xfrm>
          <a:prstGeom prst="rect">
            <a:avLst/>
          </a:prstGeom>
          <a:noFill/>
        </p:spPr>
        <p:txBody>
          <a:bodyPr wrap="square" rtlCol="0">
            <a:sp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school</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home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1:00</a:t>
            </a:r>
          </a:p>
          <a:p>
            <a:endParaRPr kumimoji="1" lang="ja-JP" altLang="en-US"/>
          </a:p>
        </p:txBody>
      </p:sp>
      <p:sp>
        <p:nvSpPr>
          <p:cNvPr id="11" name="正方形/長方形 10">
            <a:extLst>
              <a:ext uri="{FF2B5EF4-FFF2-40B4-BE49-F238E27FC236}">
                <a16:creationId xmlns:a16="http://schemas.microsoft.com/office/drawing/2014/main" id="{A7838896-5B27-0D4E-AFE5-F7EB72FEB5FB}"/>
              </a:ext>
            </a:extLst>
          </p:cNvPr>
          <p:cNvSpPr/>
          <p:nvPr/>
        </p:nvSpPr>
        <p:spPr>
          <a:xfrm>
            <a:off x="5820702" y="1654317"/>
            <a:ext cx="2075794" cy="923330"/>
          </a:xfrm>
          <a:prstGeom prst="rect">
            <a:avLst/>
          </a:prstGeom>
        </p:spPr>
        <p:txBody>
          <a:bodyPr wrap="square">
            <a:spAutoFit/>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university</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station</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1:30</a:t>
            </a:r>
          </a:p>
        </p:txBody>
      </p:sp>
    </p:spTree>
    <p:extLst>
      <p:ext uri="{BB962C8B-B14F-4D97-AF65-F5344CB8AC3E}">
        <p14:creationId xmlns:p14="http://schemas.microsoft.com/office/powerpoint/2010/main" val="25772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p</a:t>
            </a:r>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ickup and delivery problem (PDP)</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658180"/>
            <a:ext cx="7527369" cy="3899472"/>
          </a:xfrm>
        </p:spPr>
        <p:txBody>
          <a:bodyPr>
            <a:normAutofit fontScale="85000" lnSpcReduction="20000"/>
          </a:bodyPr>
          <a:lstStyle/>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Input: pairs of pickup and delivery requests, </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number of vehicles, </a:t>
            </a:r>
            <a:r>
              <a:rPr lang="en-US" altLang="ja-JP" sz="2600" dirty="0" err="1">
                <a:latin typeface="Segoe UI Historic" panose="020B0502040204020203" pitchFamily="34" charset="0"/>
                <a:ea typeface="Segoe UI Historic" panose="020B0502040204020203" pitchFamily="34" charset="0"/>
                <a:cs typeface="Segoe UI Historic" panose="020B0502040204020203" pitchFamily="34" charset="0"/>
              </a:rPr>
              <a:t>etc</a:t>
            </a:r>
            <a:endPar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Constraints: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All vertices must be visited</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Vehicles start and terminate at depots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Each requests must be served by the same vehicle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Objective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design a set of minimum cost vehicle routes</a:t>
            </a:r>
          </a:p>
          <a:p>
            <a:endParaRPr kumimoji="1" lang="ja-JP" altLang="en-US">
              <a:latin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2262250"/>
            <a:ext cx="8130043" cy="4595750"/>
          </a:xfrm>
        </p:spPr>
        <p:txBody>
          <a:bodyPr>
            <a:normAutofit/>
          </a:bodyPr>
          <a:lstStyle/>
          <a:p>
            <a:r>
              <a:rPr lang="en-US" altLang="ja-JP" sz="2200" dirty="0"/>
              <a:t>Dial-a-ride problem (DARP) is an extension of PDP for human transportation.</a:t>
            </a:r>
          </a:p>
          <a:p>
            <a:r>
              <a:rPr lang="en-US" altLang="ja-JP" sz="2200" dirty="0"/>
              <a:t>What makes the difference between PDP and DARP is</a:t>
            </a:r>
          </a:p>
          <a:p>
            <a:pPr marL="0" indent="0">
              <a:buNone/>
            </a:pPr>
            <a:r>
              <a:rPr lang="en-US" altLang="ja-JP" sz="2200" dirty="0"/>
              <a:t>    users’ dissatisfactions must be considered.</a:t>
            </a:r>
          </a:p>
          <a:p>
            <a:pPr marL="0" indent="0">
              <a:buNone/>
            </a:pPr>
            <a:endParaRPr lang="en-US" altLang="ja-JP" sz="18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3103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DF21-534B-AB4A-A30A-C78AD05CC4BB}"/>
              </a:ext>
            </a:extLst>
          </p:cNvPr>
          <p:cNvSpPr>
            <a:spLocks noGrp="1"/>
          </p:cNvSpPr>
          <p:nvPr>
            <p:ph type="title"/>
          </p:nvPr>
        </p:nvSpPr>
        <p:spPr/>
        <p:txBody>
          <a:bodyPr/>
          <a:lstStyle/>
          <a:p>
            <a:r>
              <a:rPr lang="en-US" altLang="ja-JP" dirty="0">
                <a:latin typeface="Segoe UI Symbol" panose="020B0502040204020203" pitchFamily="34" charset="0"/>
                <a:ea typeface="Segoe UI Symbol" panose="020B0502040204020203" pitchFamily="34" charset="0"/>
              </a:rPr>
              <a:t>d</a:t>
            </a:r>
            <a:r>
              <a:rPr kumimoji="1" lang="en-US" altLang="ja-JP" dirty="0">
                <a:latin typeface="Segoe UI Symbol" panose="020B0502040204020203" pitchFamily="34" charset="0"/>
                <a:ea typeface="Segoe UI Symbol" panose="020B0502040204020203" pitchFamily="34" charset="0"/>
              </a:rPr>
              <a:t>ial-a-ride problem</a:t>
            </a:r>
            <a:endParaRPr kumimoji="1" lang="ja-JP" altLang="en-US">
              <a:latin typeface="Segoe UI Symbol" panose="020B0502040204020203" pitchFamily="34" charset="0"/>
            </a:endParaRPr>
          </a:p>
        </p:txBody>
      </p:sp>
      <p:sp>
        <p:nvSpPr>
          <p:cNvPr id="3" name="コンテンツ プレースホルダー 2">
            <a:extLst>
              <a:ext uri="{FF2B5EF4-FFF2-40B4-BE49-F238E27FC236}">
                <a16:creationId xmlns:a16="http://schemas.microsoft.com/office/drawing/2014/main" id="{F5329CC0-5AEF-3E47-A023-15BA2541D5AE}"/>
              </a:ext>
            </a:extLst>
          </p:cNvPr>
          <p:cNvSpPr>
            <a:spLocks noGrp="1"/>
          </p:cNvSpPr>
          <p:nvPr>
            <p:ph idx="1"/>
          </p:nvPr>
        </p:nvSpPr>
        <p:spPr>
          <a:xfrm>
            <a:off x="1128684" y="2167385"/>
            <a:ext cx="6994038" cy="3288635"/>
          </a:xfrm>
        </p:spPr>
        <p:txBody>
          <a:bodyPr/>
          <a:lstStyle/>
          <a:p>
            <a:r>
              <a:rPr lang="en-US" altLang="ja-JP" dirty="0"/>
              <a:t>The problem in which all requests are known in advance is called static DARP, and the one in which all requests are not known is called dynamic DARP.</a:t>
            </a:r>
          </a:p>
          <a:p>
            <a:r>
              <a:rPr lang="en-US" altLang="ja-JP" dirty="0"/>
              <a:t>We deal with the static DARP </a:t>
            </a:r>
          </a:p>
          <a:p>
            <a:endParaRPr kumimoji="1" lang="ja-JP" altLang="en-US"/>
          </a:p>
        </p:txBody>
      </p:sp>
      <p:sp>
        <p:nvSpPr>
          <p:cNvPr id="4" name="スライド番号プレースホルダー 3">
            <a:extLst>
              <a:ext uri="{FF2B5EF4-FFF2-40B4-BE49-F238E27FC236}">
                <a16:creationId xmlns:a16="http://schemas.microsoft.com/office/drawing/2014/main" id="{C6AC539B-F5D5-9144-BC89-54C5C871D37A}"/>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339024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9C489-4544-334D-A345-741EC1AB7225}"/>
              </a:ext>
            </a:extLst>
          </p:cNvPr>
          <p:cNvSpPr>
            <a:spLocks noGrp="1"/>
          </p:cNvSpPr>
          <p:nvPr>
            <p:ph type="title"/>
          </p:nvPr>
        </p:nvSpPr>
        <p:spPr>
          <a:xfrm>
            <a:off x="1128684" y="956172"/>
            <a:ext cx="7089041" cy="1049235"/>
          </a:xfrm>
        </p:spPr>
        <p:txBody>
          <a:bodyPr/>
          <a:lstStyle/>
          <a:p>
            <a:r>
              <a:rPr lang="en" altLang="ja-JP" dirty="0">
                <a:latin typeface="Segoe UI Historic" panose="020B0502040204020203" pitchFamily="34" charset="0"/>
                <a:ea typeface="Segoe UI Historic" panose="020B0502040204020203" pitchFamily="34" charset="0"/>
                <a:cs typeface="Segoe UI Historic" panose="020B0502040204020203" pitchFamily="34" charset="0"/>
              </a:rPr>
              <a:t>Complexity</a:t>
            </a: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 of the 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E65E564-D80C-7C4A-8311-233BA35CC509}"/>
              </a:ext>
            </a:extLst>
          </p:cNvPr>
          <p:cNvSpPr>
            <a:spLocks noGrp="1"/>
          </p:cNvSpPr>
          <p:nvPr>
            <p:ph idx="1"/>
          </p:nvPr>
        </p:nvSpPr>
        <p:spPr/>
        <p:txBody>
          <a:bodyPr>
            <a:normAutofit fontScale="92500" lnSpcReduction="10000"/>
          </a:bodyPr>
          <a:lstStyle/>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In the dial-a-ride problem, we set the number of vehicles to 1 and the start locations to depots</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TSP(Travelling Salesman Problem) can be reduced to       dial-a-ride problem</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 is known as a NP-hard problem, </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so dial-a-ride problem is a NP-hard problem as well.</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ja-JP" altLang="en-US">
              <a:latin typeface="Segoe UI Historic" panose="020B0502040204020203" pitchFamily="34" charset="0"/>
              <a:cs typeface="Segoe UI Historic" panose="020B0502040204020203" pitchFamily="34" charset="0"/>
            </a:endParaRPr>
          </a:p>
        </p:txBody>
      </p:sp>
      <p:sp>
        <p:nvSpPr>
          <p:cNvPr id="4" name="下矢印 3">
            <a:extLst>
              <a:ext uri="{FF2B5EF4-FFF2-40B4-BE49-F238E27FC236}">
                <a16:creationId xmlns:a16="http://schemas.microsoft.com/office/drawing/2014/main" id="{D4E01772-174A-7845-93BC-448564F5B27D}"/>
              </a:ext>
            </a:extLst>
          </p:cNvPr>
          <p:cNvSpPr/>
          <p:nvPr/>
        </p:nvSpPr>
        <p:spPr>
          <a:xfrm>
            <a:off x="2280747" y="2911989"/>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スライド番号プレースホルダー 5">
            <a:extLst>
              <a:ext uri="{FF2B5EF4-FFF2-40B4-BE49-F238E27FC236}">
                <a16:creationId xmlns:a16="http://schemas.microsoft.com/office/drawing/2014/main" id="{2A38C388-E988-2647-9959-C179EF12D4ED}"/>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
        <p:nvSpPr>
          <p:cNvPr id="7" name="下矢印 6">
            <a:extLst>
              <a:ext uri="{FF2B5EF4-FFF2-40B4-BE49-F238E27FC236}">
                <a16:creationId xmlns:a16="http://schemas.microsoft.com/office/drawing/2014/main" id="{81CFD68E-5874-1D4E-AB77-B3B3090944A3}"/>
              </a:ext>
            </a:extLst>
          </p:cNvPr>
          <p:cNvSpPr/>
          <p:nvPr/>
        </p:nvSpPr>
        <p:spPr>
          <a:xfrm>
            <a:off x="2280747" y="4155357"/>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6595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7EB1-273E-F740-B0BD-6149C34317D7}"/>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13A448EF-C129-8641-86EB-D017ACDC7E22}"/>
              </a:ext>
            </a:extLst>
          </p:cNvPr>
          <p:cNvSpPr>
            <a:spLocks noGrp="1"/>
          </p:cNvSpPr>
          <p:nvPr>
            <p:ph idx="1"/>
          </p:nvPr>
        </p:nvSpPr>
        <p:spPr>
          <a:xfrm>
            <a:off x="950009" y="1599827"/>
            <a:ext cx="7605412" cy="3288635"/>
          </a:xfrm>
        </p:spPr>
        <p:txBody>
          <a:bodyPr>
            <a:noAutofit/>
          </a:bodyPr>
          <a:lstStyle/>
          <a:p>
            <a:pPr marL="0" indent="0">
              <a:buNone/>
            </a:pPr>
            <a:r>
              <a:rPr lang="ja-JP" altLang="en-US" sz="1800"/>
              <a:t>静的</a:t>
            </a:r>
            <a:r>
              <a:rPr kumimoji="1" lang="en-US" altLang="ja-JP" sz="1800" dirty="0"/>
              <a:t>DARP</a:t>
            </a:r>
            <a:r>
              <a:rPr kumimoji="1" lang="ja-JP" altLang="en-US" sz="1800"/>
              <a:t>に関して、様々な手法が提案されている。</a:t>
            </a:r>
            <a:endParaRPr lang="en-US" altLang="ja-JP" sz="1800" dirty="0"/>
          </a:p>
          <a:p>
            <a:r>
              <a:rPr kumimoji="1" lang="ja-JP" altLang="en-US" sz="1800"/>
              <a:t>連続挿入法</a:t>
            </a:r>
            <a:r>
              <a:rPr kumimoji="1" lang="en-US" altLang="ja-JP" sz="1800" dirty="0"/>
              <a:t>(Jaw</a:t>
            </a:r>
            <a:r>
              <a:rPr lang="en-US" altLang="ja-JP" sz="1800" dirty="0"/>
              <a:t>)</a:t>
            </a:r>
          </a:p>
          <a:p>
            <a:pPr marL="0" indent="0">
              <a:buNone/>
            </a:pPr>
            <a:r>
              <a:rPr lang="en-US" altLang="ja-JP" sz="1800" dirty="0"/>
              <a:t>	</a:t>
            </a:r>
            <a:r>
              <a:rPr lang="ja-JP" altLang="en-US" sz="1800"/>
              <a:t>ルートに挿入した時の目的関数値の増加が最小になるよう にリクエストを選択し順にルートに挿入していく構築型解法</a:t>
            </a:r>
            <a:endParaRPr lang="en-US" altLang="ja-JP" sz="1800" dirty="0"/>
          </a:p>
          <a:p>
            <a:r>
              <a:rPr lang="ja-JP" altLang="en-US" sz="1800"/>
              <a:t>タブーサーチ</a:t>
            </a:r>
            <a:r>
              <a:rPr lang="en-US" altLang="ja-JP" sz="1800" dirty="0"/>
              <a:t>(</a:t>
            </a:r>
            <a:r>
              <a:rPr lang="en-US" altLang="ja-JP" sz="1800" dirty="0" err="1"/>
              <a:t>Cordeau</a:t>
            </a:r>
            <a:r>
              <a:rPr lang="en-US" altLang="ja-JP" sz="1800" dirty="0"/>
              <a:t>)</a:t>
            </a:r>
          </a:p>
          <a:p>
            <a:pPr marL="0" indent="0">
              <a:buNone/>
            </a:pPr>
            <a:r>
              <a:rPr lang="en-US" altLang="ja-JP" sz="1800" dirty="0"/>
              <a:t>	</a:t>
            </a:r>
            <a:r>
              <a:rPr lang="ja-JP" altLang="en-US" sz="1800"/>
              <a:t>あるルートからリクエストをひとつ取り除き、別のルートに挿入</a:t>
            </a:r>
            <a:endParaRPr lang="en-US" altLang="ja-JP" sz="1800" dirty="0"/>
          </a:p>
          <a:p>
            <a:pPr marL="0" indent="0">
              <a:buNone/>
            </a:pPr>
            <a:r>
              <a:rPr lang="en-US" altLang="ja-JP" sz="1800" dirty="0"/>
              <a:t>	</a:t>
            </a:r>
            <a:r>
              <a:rPr lang="ja-JP" altLang="en-US" sz="1800"/>
              <a:t>頻繁に同じ解を訪れないようにリクエストが採用された数に比例</a:t>
            </a:r>
            <a:r>
              <a:rPr lang="en-US" altLang="ja-JP" sz="1800" dirty="0"/>
              <a:t>	</a:t>
            </a:r>
            <a:r>
              <a:rPr lang="ja-JP" altLang="en-US" sz="1800"/>
              <a:t>する関数を評価関数に加えている</a:t>
            </a:r>
            <a:endParaRPr lang="en-US" altLang="ja-JP" sz="1800" dirty="0"/>
          </a:p>
          <a:p>
            <a:pPr marL="0" indent="0">
              <a:buNone/>
            </a:pPr>
            <a:r>
              <a:rPr lang="ja-JP" altLang="en-US" sz="1800"/>
              <a:t>他にも焼きなまし法や可変近傍法による手法も提案されている．</a:t>
            </a:r>
            <a:endParaRPr lang="en-US" altLang="ja-JP" sz="1800" dirty="0"/>
          </a:p>
        </p:txBody>
      </p:sp>
      <p:sp>
        <p:nvSpPr>
          <p:cNvPr id="4" name="スライド番号プレースホルダー 3">
            <a:extLst>
              <a:ext uri="{FF2B5EF4-FFF2-40B4-BE49-F238E27FC236}">
                <a16:creationId xmlns:a16="http://schemas.microsoft.com/office/drawing/2014/main" id="{F06620A4-AC4A-554D-B55C-78C663629D49}"/>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71105835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3615</TotalTime>
  <Words>1101</Words>
  <Application>Microsoft Macintosh PowerPoint</Application>
  <PresentationFormat>画面に合わせる (4:3)</PresentationFormat>
  <Paragraphs>243</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游ゴシック</vt:lpstr>
      <vt:lpstr>游ゴシック Light</vt:lpstr>
      <vt:lpstr>Arial</vt:lpstr>
      <vt:lpstr>Cambria Math</vt:lpstr>
      <vt:lpstr>Century Gothic</vt:lpstr>
      <vt:lpstr>Segoe UI Historic</vt:lpstr>
      <vt:lpstr>Segoe UI Symbol</vt:lpstr>
      <vt:lpstr>ギャラリー</vt:lpstr>
      <vt:lpstr>Iterated local search algorithms for  the dial-a-ride problem with   convex time windows and ride time penalty</vt:lpstr>
      <vt:lpstr>Outline</vt:lpstr>
      <vt:lpstr>Background</vt:lpstr>
      <vt:lpstr>Background</vt:lpstr>
      <vt:lpstr>pickup and delivery problem (PDP)</vt:lpstr>
      <vt:lpstr>dial-a-ride problem</vt:lpstr>
      <vt:lpstr>dial-a-ride problem</vt:lpstr>
      <vt:lpstr>Complexity of the dial-a-ride problem</vt:lpstr>
      <vt:lpstr>先行研究</vt:lpstr>
      <vt:lpstr>乗合タクシー問題</vt:lpstr>
      <vt:lpstr>ソフトな時間枠と乗車時間制約</vt:lpstr>
      <vt:lpstr>問題定義</vt:lpstr>
      <vt:lpstr>目的関数</vt:lpstr>
      <vt:lpstr>提案手法</vt:lpstr>
      <vt:lpstr>問題例の作成</vt:lpstr>
      <vt:lpstr>インスタンスの特徴</vt:lpstr>
      <vt:lpstr>初期解生成</vt:lpstr>
      <vt:lpstr>初期解生成</vt:lpstr>
      <vt:lpstr>局所探索法</vt:lpstr>
      <vt:lpstr>局所探索法の流れ</vt:lpstr>
      <vt:lpstr>ルート間の近傍操作</vt:lpstr>
      <vt:lpstr>制限の緩和</vt:lpstr>
      <vt:lpstr>評価関数 </vt:lpstr>
      <vt:lpstr>最適なサービス時刻の決定</vt:lpstr>
      <vt:lpstr>反復局所探索法</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213</cp:revision>
  <dcterms:created xsi:type="dcterms:W3CDTF">2019-11-08T05:00:29Z</dcterms:created>
  <dcterms:modified xsi:type="dcterms:W3CDTF">2020-05-26T05:21:15Z</dcterms:modified>
</cp:coreProperties>
</file>