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20625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14358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74BD-47C6-FB4C-9A47-367BB707D94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770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556136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74BD-47C6-FB4C-9A47-367BB707D94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816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198218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3921372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426722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183991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167246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34564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76466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49608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71828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22017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78497E-8988-B848-9F7C-92B151EDA98F}" type="datetimeFigureOut">
              <a:rPr kumimoji="1" lang="ja-JP" altLang="en-US" smtClean="0"/>
              <a:t>2020/7/3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294708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78497E-8988-B848-9F7C-92B151EDA98F}" type="datetimeFigureOut">
              <a:rPr kumimoji="1" lang="ja-JP" altLang="en-US" smtClean="0"/>
              <a:t>2020/7/3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F174BD-47C6-FB4C-9A47-367BB707D94A}" type="slidenum">
              <a:rPr kumimoji="1" lang="ja-JP" altLang="en-US" smtClean="0"/>
              <a:t>‹#›</a:t>
            </a:fld>
            <a:endParaRPr kumimoji="1" lang="ja-JP" altLang="en-US"/>
          </a:p>
        </p:txBody>
      </p:sp>
    </p:spTree>
    <p:extLst>
      <p:ext uri="{BB962C8B-B14F-4D97-AF65-F5344CB8AC3E}">
        <p14:creationId xmlns:p14="http://schemas.microsoft.com/office/powerpoint/2010/main" val="8755426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E828-F9EF-5A4A-95F9-EA46F0FDB30C}"/>
              </a:ext>
            </a:extLst>
          </p:cNvPr>
          <p:cNvSpPr>
            <a:spLocks noGrp="1"/>
          </p:cNvSpPr>
          <p:nvPr>
            <p:ph type="ctrTitle"/>
          </p:nvPr>
        </p:nvSpPr>
        <p:spPr>
          <a:xfrm>
            <a:off x="2589213" y="1968335"/>
            <a:ext cx="8915399" cy="2262781"/>
          </a:xfrm>
        </p:spPr>
        <p:txBody>
          <a:bodyPr/>
          <a:lstStyle/>
          <a:p>
            <a:r>
              <a:rPr kumimoji="1" lang="ja-JP" altLang="en-US"/>
              <a:t>最適化特論 コンペ</a:t>
            </a:r>
          </a:p>
        </p:txBody>
      </p:sp>
      <p:sp>
        <p:nvSpPr>
          <p:cNvPr id="3" name="字幕 2">
            <a:extLst>
              <a:ext uri="{FF2B5EF4-FFF2-40B4-BE49-F238E27FC236}">
                <a16:creationId xmlns:a16="http://schemas.microsoft.com/office/drawing/2014/main" id="{93A6EEF3-74F9-4644-A7B5-16C5C11A7739}"/>
              </a:ext>
            </a:extLst>
          </p:cNvPr>
          <p:cNvSpPr>
            <a:spLocks noGrp="1"/>
          </p:cNvSpPr>
          <p:nvPr>
            <p:ph type="subTitle" idx="1"/>
          </p:nvPr>
        </p:nvSpPr>
        <p:spPr/>
        <p:txBody>
          <a:bodyPr>
            <a:normAutofit/>
          </a:bodyPr>
          <a:lstStyle/>
          <a:p>
            <a:r>
              <a:rPr kumimoji="1" lang="en-US" altLang="ja-JP" sz="2400" dirty="0"/>
              <a:t>252001054</a:t>
            </a:r>
            <a:r>
              <a:rPr kumimoji="1" lang="ja-JP" altLang="en-US" sz="2400"/>
              <a:t> 竹田陽</a:t>
            </a:r>
          </a:p>
        </p:txBody>
      </p:sp>
    </p:spTree>
    <p:extLst>
      <p:ext uri="{BB962C8B-B14F-4D97-AF65-F5344CB8AC3E}">
        <p14:creationId xmlns:p14="http://schemas.microsoft.com/office/powerpoint/2010/main" val="223736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CA505-E398-E74C-A96F-7916108DDE44}"/>
              </a:ext>
            </a:extLst>
          </p:cNvPr>
          <p:cNvSpPr>
            <a:spLocks noGrp="1"/>
          </p:cNvSpPr>
          <p:nvPr>
            <p:ph type="title"/>
          </p:nvPr>
        </p:nvSpPr>
        <p:spPr/>
        <p:txBody>
          <a:bodyPr/>
          <a:lstStyle/>
          <a:p>
            <a:r>
              <a:rPr kumimoji="1" lang="ja-JP" altLang="en-US"/>
              <a:t>温度の更新，探索の終了条件</a:t>
            </a:r>
          </a:p>
        </p:txBody>
      </p:sp>
      <p:sp>
        <p:nvSpPr>
          <p:cNvPr id="3" name="コンテンツ プレースホルダー 2">
            <a:extLst>
              <a:ext uri="{FF2B5EF4-FFF2-40B4-BE49-F238E27FC236}">
                <a16:creationId xmlns:a16="http://schemas.microsoft.com/office/drawing/2014/main" id="{32B6445F-76A6-F241-96DA-68B8BF2C9509}"/>
              </a:ext>
            </a:extLst>
          </p:cNvPr>
          <p:cNvSpPr>
            <a:spLocks noGrp="1"/>
          </p:cNvSpPr>
          <p:nvPr>
            <p:ph idx="1"/>
          </p:nvPr>
        </p:nvSpPr>
        <p:spPr/>
        <p:txBody>
          <a:bodyPr>
            <a:normAutofit/>
          </a:bodyPr>
          <a:lstStyle/>
          <a:p>
            <a:pPr marL="0" indent="0">
              <a:buNone/>
            </a:pPr>
            <a:r>
              <a:rPr kumimoji="1" lang="ja-JP" altLang="en-US" sz="2400"/>
              <a:t>温度の更新</a:t>
            </a:r>
            <a:endParaRPr kumimoji="1" lang="en-US" altLang="ja-JP" sz="2400" dirty="0"/>
          </a:p>
          <a:p>
            <a:r>
              <a:rPr kumimoji="1" lang="en-US" altLang="ja-JP" sz="2400" dirty="0"/>
              <a:t>1</a:t>
            </a:r>
            <a:r>
              <a:rPr kumimoji="1" lang="ja-JP" altLang="en-US" sz="2400"/>
              <a:t>回探索が終わるごとに，</a:t>
            </a:r>
            <a:r>
              <a:rPr kumimoji="1" lang="en-US" altLang="ja-JP" sz="2400" dirty="0"/>
              <a:t>0.97</a:t>
            </a:r>
            <a:r>
              <a:rPr lang="ja-JP" altLang="en-US" sz="2400"/>
              <a:t>をかける幾何冷却法を用いた．</a:t>
            </a:r>
            <a:endParaRPr lang="en-US" altLang="ja-JP" sz="2400" dirty="0"/>
          </a:p>
          <a:p>
            <a:endParaRPr lang="en-US" altLang="ja-JP" sz="2400" dirty="0"/>
          </a:p>
          <a:p>
            <a:pPr marL="0" indent="0">
              <a:buNone/>
            </a:pPr>
            <a:r>
              <a:rPr lang="ja-JP" altLang="en-US" sz="2400"/>
              <a:t>探索の終了条件</a:t>
            </a:r>
            <a:endParaRPr lang="en-US" altLang="ja-JP" sz="2400" dirty="0"/>
          </a:p>
          <a:p>
            <a:r>
              <a:rPr lang="ja-JP" altLang="en-US" sz="2400"/>
              <a:t>温度</a:t>
            </a:r>
            <a:r>
              <a:rPr lang="en-US" altLang="ja-JP" sz="2400" dirty="0"/>
              <a:t>T</a:t>
            </a:r>
            <a:r>
              <a:rPr lang="ja-JP" altLang="en-US" sz="2400"/>
              <a:t>が十分に小さくなったとき</a:t>
            </a:r>
            <a:r>
              <a:rPr lang="en-US" altLang="ja-JP" sz="2400" dirty="0"/>
              <a:t>(T=0.001)</a:t>
            </a:r>
            <a:r>
              <a:rPr lang="ja-JP" altLang="en-US" sz="2400"/>
              <a:t>に探索が終了するようにした．</a:t>
            </a:r>
            <a:endParaRPr lang="en-US" altLang="ja-JP" sz="2400" dirty="0"/>
          </a:p>
        </p:txBody>
      </p:sp>
    </p:spTree>
    <p:extLst>
      <p:ext uri="{BB962C8B-B14F-4D97-AF65-F5344CB8AC3E}">
        <p14:creationId xmlns:p14="http://schemas.microsoft.com/office/powerpoint/2010/main" val="69874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78EFC-9C0A-494D-9A05-5C7DD001935F}"/>
              </a:ext>
            </a:extLst>
          </p:cNvPr>
          <p:cNvSpPr>
            <a:spLocks noGrp="1"/>
          </p:cNvSpPr>
          <p:nvPr>
            <p:ph type="title"/>
          </p:nvPr>
        </p:nvSpPr>
        <p:spPr/>
        <p:txBody>
          <a:bodyPr/>
          <a:lstStyle/>
          <a:p>
            <a:r>
              <a:rPr lang="ja-JP" altLang="en-US"/>
              <a:t>工夫した点</a:t>
            </a:r>
            <a:endParaRPr kumimoji="1" lang="ja-JP" altLang="en-US"/>
          </a:p>
        </p:txBody>
      </p:sp>
      <p:sp>
        <p:nvSpPr>
          <p:cNvPr id="3" name="コンテンツ プレースホルダー 2">
            <a:extLst>
              <a:ext uri="{FF2B5EF4-FFF2-40B4-BE49-F238E27FC236}">
                <a16:creationId xmlns:a16="http://schemas.microsoft.com/office/drawing/2014/main" id="{90D8508B-CC20-A24E-8AF5-7CA58415F746}"/>
              </a:ext>
            </a:extLst>
          </p:cNvPr>
          <p:cNvSpPr>
            <a:spLocks noGrp="1"/>
          </p:cNvSpPr>
          <p:nvPr>
            <p:ph idx="1"/>
          </p:nvPr>
        </p:nvSpPr>
        <p:spPr/>
        <p:txBody>
          <a:bodyPr>
            <a:normAutofit/>
          </a:bodyPr>
          <a:lstStyle/>
          <a:p>
            <a:r>
              <a:rPr kumimoji="1" lang="ja-JP" altLang="en-US" sz="2400"/>
              <a:t>アニーリング法において，温度が高い初期の段階では，ランダムウォークのような動きをする．</a:t>
            </a:r>
            <a:endParaRPr kumimoji="1" lang="en-US" altLang="ja-JP" sz="2400" dirty="0"/>
          </a:p>
          <a:p>
            <a:r>
              <a:rPr kumimoji="1" lang="ja-JP" altLang="en-US" sz="2400"/>
              <a:t>解が連続で更新された回数を記録しておき，</a:t>
            </a:r>
            <a:r>
              <a:rPr kumimoji="1" lang="en-US" altLang="ja-JP" sz="2400" dirty="0"/>
              <a:t>50</a:t>
            </a:r>
            <a:r>
              <a:rPr lang="ja-JP" altLang="en-US" sz="2400"/>
              <a:t>回連続で解が受理された場合，その温度での探索を終了して，温度を冷却する．</a:t>
            </a:r>
            <a:endParaRPr kumimoji="1" lang="ja-JP" altLang="en-US" sz="2400"/>
          </a:p>
        </p:txBody>
      </p:sp>
    </p:spTree>
    <p:extLst>
      <p:ext uri="{BB962C8B-B14F-4D97-AF65-F5344CB8AC3E}">
        <p14:creationId xmlns:p14="http://schemas.microsoft.com/office/powerpoint/2010/main" val="290723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75FB8-7BB6-5949-AD84-81FD31F61C9D}"/>
              </a:ext>
            </a:extLst>
          </p:cNvPr>
          <p:cNvSpPr>
            <a:spLocks noGrp="1"/>
          </p:cNvSpPr>
          <p:nvPr>
            <p:ph type="title"/>
          </p:nvPr>
        </p:nvSpPr>
        <p:spPr/>
        <p:txBody>
          <a:bodyPr/>
          <a:lstStyle/>
          <a:p>
            <a:r>
              <a:rPr lang="ja-JP" altLang="en-US"/>
              <a:t>改善点</a:t>
            </a:r>
            <a:endParaRPr kumimoji="1" lang="ja-JP" altLang="en-US"/>
          </a:p>
        </p:txBody>
      </p:sp>
      <p:sp>
        <p:nvSpPr>
          <p:cNvPr id="3" name="コンテンツ プレースホルダー 2">
            <a:extLst>
              <a:ext uri="{FF2B5EF4-FFF2-40B4-BE49-F238E27FC236}">
                <a16:creationId xmlns:a16="http://schemas.microsoft.com/office/drawing/2014/main" id="{4F79E9F4-206A-7B48-B077-A15BD07ADB13}"/>
              </a:ext>
            </a:extLst>
          </p:cNvPr>
          <p:cNvSpPr>
            <a:spLocks noGrp="1"/>
          </p:cNvSpPr>
          <p:nvPr>
            <p:ph idx="1"/>
          </p:nvPr>
        </p:nvSpPr>
        <p:spPr/>
        <p:txBody>
          <a:bodyPr>
            <a:normAutofit/>
          </a:bodyPr>
          <a:lstStyle/>
          <a:p>
            <a:r>
              <a:rPr lang="ja-JP" altLang="en-US" sz="2400"/>
              <a:t>解が実行不可能な場合には，無条件でその解への移動を禁止していたため，探索範囲が狭くなっていた．</a:t>
            </a:r>
            <a:endParaRPr lang="en-US" altLang="ja-JP" sz="2400" dirty="0"/>
          </a:p>
          <a:p>
            <a:r>
              <a:rPr lang="ja-JP" altLang="en-US" sz="2400"/>
              <a:t>目的関数に，ペナルティを加えたものを評価関数にすることでより自由な探索を行うことができるが，ペナルティの係数の設定が難しく，実装できなかった．</a:t>
            </a:r>
            <a:endParaRPr kumimoji="1" lang="ja-JP" altLang="en-US" sz="2400"/>
          </a:p>
        </p:txBody>
      </p:sp>
    </p:spTree>
    <p:extLst>
      <p:ext uri="{BB962C8B-B14F-4D97-AF65-F5344CB8AC3E}">
        <p14:creationId xmlns:p14="http://schemas.microsoft.com/office/powerpoint/2010/main" val="139044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6C511-ABDB-2B47-A9BD-F30FB5EBA068}"/>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D66DD8E4-2152-0B40-AD93-DAEF55BF5A53}"/>
              </a:ext>
            </a:extLst>
          </p:cNvPr>
          <p:cNvSpPr>
            <a:spLocks noGrp="1"/>
          </p:cNvSpPr>
          <p:nvPr>
            <p:ph idx="1"/>
          </p:nvPr>
        </p:nvSpPr>
        <p:spPr/>
        <p:txBody>
          <a:bodyPr>
            <a:normAutofit/>
          </a:bodyPr>
          <a:lstStyle/>
          <a:p>
            <a:r>
              <a:rPr kumimoji="1" lang="ja-JP" altLang="en-US" sz="2400"/>
              <a:t>初期解生成</a:t>
            </a:r>
            <a:endParaRPr kumimoji="1" lang="en-US" altLang="ja-JP" sz="2400" dirty="0"/>
          </a:p>
          <a:p>
            <a:r>
              <a:rPr kumimoji="1" lang="ja-JP" altLang="en-US" sz="2400"/>
              <a:t>近傍操作</a:t>
            </a:r>
            <a:endParaRPr kumimoji="1" lang="en-US" altLang="ja-JP" sz="2400" dirty="0"/>
          </a:p>
          <a:p>
            <a:r>
              <a:rPr lang="ja-JP" altLang="en-US" sz="2400"/>
              <a:t>アニーリング法</a:t>
            </a:r>
            <a:endParaRPr kumimoji="1" lang="en-US" altLang="ja-JP" sz="2400" dirty="0"/>
          </a:p>
        </p:txBody>
      </p:sp>
    </p:spTree>
    <p:extLst>
      <p:ext uri="{BB962C8B-B14F-4D97-AF65-F5344CB8AC3E}">
        <p14:creationId xmlns:p14="http://schemas.microsoft.com/office/powerpoint/2010/main" val="335451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B65D1-9E3A-E44C-8CE8-ADF43347E0A1}"/>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E1EBC2DF-9D75-E149-BF8A-B05B3E22598E}"/>
              </a:ext>
            </a:extLst>
          </p:cNvPr>
          <p:cNvSpPr>
            <a:spLocks noGrp="1"/>
          </p:cNvSpPr>
          <p:nvPr>
            <p:ph idx="1"/>
          </p:nvPr>
        </p:nvSpPr>
        <p:spPr/>
        <p:txBody>
          <a:bodyPr>
            <a:normAutofit/>
          </a:bodyPr>
          <a:lstStyle/>
          <a:p>
            <a:r>
              <a:rPr kumimoji="1" lang="ja-JP" altLang="en-US" sz="2400"/>
              <a:t>貪欲法を用いて解を生成</a:t>
            </a:r>
            <a:endParaRPr kumimoji="1" lang="en-US" altLang="ja-JP" sz="2400" dirty="0"/>
          </a:p>
          <a:p>
            <a:r>
              <a:rPr kumimoji="1" lang="ja-JP" altLang="en-US" sz="2400"/>
              <a:t>なるべく使用する資源量の少ない解を生成</a:t>
            </a:r>
            <a:endParaRPr kumimoji="1" lang="en-US" altLang="ja-JP" sz="2400" dirty="0"/>
          </a:p>
          <a:p>
            <a:r>
              <a:rPr lang="ja-JP" altLang="en-US" sz="2400"/>
              <a:t>使用する</a:t>
            </a:r>
            <a:r>
              <a:rPr kumimoji="1" lang="ja-JP" altLang="en-US" sz="2400"/>
              <a:t>資源量が最小のものと</a:t>
            </a:r>
            <a:r>
              <a:rPr kumimoji="1" lang="en-US" altLang="ja-JP" sz="2400" dirty="0"/>
              <a:t>2</a:t>
            </a:r>
            <a:r>
              <a:rPr kumimoji="1" lang="ja-JP" altLang="en-US" sz="2400"/>
              <a:t>番目に最小のものを記憶しておき，その差が一番大きいジョブを割り当てる操作を繰り返す</a:t>
            </a:r>
            <a:endParaRPr kumimoji="1" lang="en-US" altLang="ja-JP" sz="2400" dirty="0"/>
          </a:p>
          <a:p>
            <a:endParaRPr lang="en-US" altLang="ja-JP" sz="2400" dirty="0"/>
          </a:p>
          <a:p>
            <a:r>
              <a:rPr kumimoji="1" lang="ja-JP" altLang="en-US" sz="2400"/>
              <a:t>直感的には，ジョブごとに，この割当を選ばなければ資源量が大きく増加してしまうものを選ぶ</a:t>
            </a:r>
          </a:p>
        </p:txBody>
      </p:sp>
    </p:spTree>
    <p:extLst>
      <p:ext uri="{BB962C8B-B14F-4D97-AF65-F5344CB8AC3E}">
        <p14:creationId xmlns:p14="http://schemas.microsoft.com/office/powerpoint/2010/main" val="295513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0F3D8-B006-7647-9C7D-EEA986EAB193}"/>
              </a:ext>
            </a:extLst>
          </p:cNvPr>
          <p:cNvSpPr>
            <a:spLocks noGrp="1"/>
          </p:cNvSpPr>
          <p:nvPr>
            <p:ph type="title"/>
          </p:nvPr>
        </p:nvSpPr>
        <p:spPr/>
        <p:txBody>
          <a:bodyPr/>
          <a:lstStyle/>
          <a:p>
            <a:r>
              <a:rPr kumimoji="1" lang="ja-JP" altLang="en-US"/>
              <a:t>アルゴリズム</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FF87631-9AAD-CE47-8A8C-5BED14DFE31C}"/>
                  </a:ext>
                </a:extLst>
              </p:cNvPr>
              <p:cNvSpPr>
                <a:spLocks noGrp="1"/>
              </p:cNvSpPr>
              <p:nvPr>
                <p:ph idx="1"/>
              </p:nvPr>
            </p:nvSpPr>
            <p:spPr>
              <a:xfrm>
                <a:off x="2592925" y="1397330"/>
                <a:ext cx="8915400" cy="4516582"/>
              </a:xfrm>
            </p:spPr>
            <p:txBody>
              <a:bodyPr>
                <a:noAutofit/>
              </a:bodyPr>
              <a:lstStyle/>
              <a:p>
                <a:pPr marL="457200" indent="-457200">
                  <a:buFont typeface="+mj-lt"/>
                  <a:buAutoNum type="arabicPeriod"/>
                </a:pPr>
                <a14:m>
                  <m:oMath xmlns:m="http://schemas.openxmlformats.org/officeDocument/2006/math">
                    <m:r>
                      <a:rPr lang="ja-JP" altLang="en-US" sz="2400" i="1" smtClean="0">
                        <a:latin typeface="Cambria Math" panose="02040503050406030204" pitchFamily="18" charset="0"/>
                      </a:rPr>
                      <m:t>ジョブ</m:t>
                    </m:r>
                    <m:r>
                      <a:rPr lang="ja-JP" altLang="en-US" sz="2400" i="1">
                        <a:latin typeface="Cambria Math" panose="02040503050406030204" pitchFamily="18" charset="0"/>
                      </a:rPr>
                      <m:t>集合</m:t>
                    </m:r>
                    <m:r>
                      <a:rPr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𝐽</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𝑛</m:t>
                        </m:r>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残り</m:t>
                    </m:r>
                    <m:r>
                      <a:rPr lang="ja-JP" altLang="en-US" sz="2400" i="1" smtClean="0">
                        <a:latin typeface="Cambria Math" panose="02040503050406030204" pitchFamily="18" charset="0"/>
                      </a:rPr>
                      <m:t>利用可能資源量</m:t>
                    </m:r>
                    <m:r>
                      <a:rPr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𝑚</m:t>
                        </m:r>
                      </m:e>
                    </m:d>
                    <m:r>
                      <a:rPr lang="ja-JP" altLang="en-US" sz="2400" i="1">
                        <a:latin typeface="Cambria Math" panose="02040503050406030204" pitchFamily="18" charset="0"/>
                      </a:rPr>
                      <m:t>を</m:t>
                    </m:r>
                    <m:r>
                      <a:rPr lang="ja-JP" altLang="en-US" sz="2400" i="1" smtClean="0">
                        <a:latin typeface="Cambria Math" panose="02040503050406030204" pitchFamily="18" charset="0"/>
                      </a:rPr>
                      <m:t>定義</m:t>
                    </m:r>
                    <m:r>
                      <a:rPr lang="ja-JP" altLang="en-US" sz="2400" i="1">
                        <a:latin typeface="Cambria Math" panose="02040503050406030204" pitchFamily="18" charset="0"/>
                      </a:rPr>
                      <m:t>する</m:t>
                    </m:r>
                    <m:r>
                      <a:rPr lang="en-US" altLang="ja-JP" sz="2400" b="0" i="1" smtClean="0">
                        <a:latin typeface="Cambria Math" panose="02040503050406030204" pitchFamily="18" charset="0"/>
                      </a:rPr>
                      <m:t>.  </m:t>
                    </m:r>
                  </m:oMath>
                </a14:m>
                <a:br>
                  <a:rPr lang="en-US" altLang="ja-JP" sz="2400" b="0" i="1" dirty="0">
                    <a:latin typeface="Cambria Math" panose="02040503050406030204" pitchFamily="18" charset="0"/>
                  </a:rPr>
                </a:br>
                <a14:m>
                  <m:oMath xmlns:m="http://schemas.openxmlformats.org/officeDocument/2006/math">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𝑖𝑗</m:t>
                        </m:r>
                      </m:sub>
                    </m:sSub>
                  </m:oMath>
                </a14:m>
                <a:r>
                  <a:rPr kumimoji="1" lang="en-US" altLang="ja-JP" sz="2400" dirty="0"/>
                  <a:t>(</a:t>
                </a:r>
                <a:r>
                  <a:rPr lang="ja-JP" altLang="en-US" sz="2400"/>
                  <a:t>割当</a:t>
                </a:r>
                <a:r>
                  <a:rPr kumimoji="1" lang="ja-JP" altLang="en-US" sz="2400"/>
                  <a:t>を選ぶ基準を資源量とする</a:t>
                </a:r>
                <a:r>
                  <a:rPr kumimoji="1" lang="en-US" altLang="ja-JP" sz="2400" dirty="0"/>
                  <a:t>)</a:t>
                </a:r>
              </a:p>
              <a:p>
                <a:pPr marL="457200" indent="-457200">
                  <a:buFont typeface="+mj-lt"/>
                  <a:buAutoNum type="arabicPeriod"/>
                </a:pPr>
                <a14:m>
                  <m:oMath xmlns:m="http://schemas.openxmlformats.org/officeDocument/2006/math">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𝐽</m:t>
                    </m:r>
                    <m:r>
                      <a:rPr lang="ja-JP" altLang="en-US" sz="2400" i="1">
                        <a:latin typeface="Cambria Math" panose="02040503050406030204" pitchFamily="18" charset="0"/>
                        <a:ea typeface="Cambria Math" panose="02040503050406030204" pitchFamily="18" charset="0"/>
                      </a:rPr>
                      <m:t>に対して，</m:t>
                    </m:r>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𝐹</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𝑎</m:t>
                        </m:r>
                      </m:e>
                      <m:sub>
                        <m:r>
                          <a:rPr lang="en-US" altLang="ja-JP" sz="2400" b="0" i="1" smtClean="0">
                            <a:latin typeface="Cambria Math" panose="02040503050406030204" pitchFamily="18" charset="0"/>
                            <a:ea typeface="Cambria Math" panose="02040503050406030204" pitchFamily="18" charset="0"/>
                          </a:rPr>
                          <m:t>𝑖𝑗</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sSup>
                          <m:sSupPr>
                            <m:ctrlPr>
                              <a:rPr lang="en-US" altLang="ja-JP" sz="2400" b="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𝑏</m:t>
                            </m:r>
                          </m:e>
                          <m:sup>
                            <m:r>
                              <a:rPr lang="en-US" altLang="ja-JP" sz="2400" b="0" i="1" smtClean="0">
                                <a:latin typeface="Cambria Math" panose="02040503050406030204" pitchFamily="18" charset="0"/>
                                <a:ea typeface="Cambria Math" panose="02040503050406030204" pitchFamily="18" charset="0"/>
                              </a:rPr>
                              <m:t>′</m:t>
                            </m:r>
                          </m:sup>
                        </m:sSup>
                      </m:e>
                      <m:sub>
                        <m:r>
                          <a:rPr lang="en-US" altLang="ja-JP" sz="2400" b="0" i="1" smtClean="0">
                            <a:latin typeface="Cambria Math" panose="02040503050406030204" pitchFamily="18" charset="0"/>
                            <a:ea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Cambria Math" panose="02040503050406030204" pitchFamily="18" charset="0"/>
                      </a:rPr>
                      <m:t>とする</m:t>
                    </m:r>
                  </m:oMath>
                </a14:m>
                <a:r>
                  <a:rPr kumimoji="1" lang="en-US" altLang="ja-JP" sz="2400" dirty="0"/>
                  <a:t>(</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𝐹</m:t>
                        </m:r>
                      </m:e>
                      <m:sub>
                        <m:r>
                          <a:rPr lang="en-US" altLang="ja-JP" sz="2400" i="1">
                            <a:latin typeface="Cambria Math" panose="02040503050406030204" pitchFamily="18" charset="0"/>
                            <a:ea typeface="Cambria Math" panose="02040503050406030204" pitchFamily="18" charset="0"/>
                          </a:rPr>
                          <m:t>𝑗</m:t>
                        </m:r>
                      </m:sub>
                    </m:sSub>
                  </m:oMath>
                </a14:m>
                <a:r>
                  <a:rPr kumimoji="1" lang="ja-JP" altLang="en-US" sz="2400"/>
                  <a:t>に割当可能なエージェントを記憶</a:t>
                </a:r>
                <a:r>
                  <a:rPr lang="en-US" altLang="ja-JP" sz="2400" dirty="0"/>
                  <a:t>) </a:t>
                </a:r>
                <a:br>
                  <a:rPr lang="en-US" altLang="ja-JP" sz="2400" dirty="0"/>
                </a:br>
                <a:r>
                  <a:rPr lang="ja-JP" altLang="en-US" sz="2400"/>
                  <a:t>ここで</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𝐹</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oMath>
                </a14:m>
                <a:r>
                  <a:rPr lang="ja-JP" altLang="en-US" sz="2400"/>
                  <a:t>ならば実行可能解を生成不可能として</a:t>
                </a:r>
                <a:r>
                  <a:rPr lang="en-US" altLang="ja-JP" sz="2400" dirty="0"/>
                  <a:t>6</a:t>
                </a:r>
                <a:r>
                  <a:rPr lang="ja-JP" altLang="en-US" sz="2400"/>
                  <a:t>に進む</a:t>
                </a:r>
                <a:endParaRPr lang="en-US" altLang="ja-JP" sz="2400" dirty="0"/>
              </a:p>
              <a:p>
                <a:pPr marL="457200" indent="-457200">
                  <a:buFont typeface="+mj-lt"/>
                  <a:buAutoNum type="arabicPeriod"/>
                </a:pPr>
                <a:r>
                  <a:rPr lang="en-US" altLang="ja-JP"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𝑖</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𝑎𝑟𝑔</m:t>
                    </m:r>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min</m:t>
                            </m:r>
                          </m:e>
                          <m:lim>
                            <m: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𝐹</m:t>
                                </m:r>
                              </m:e>
                              <m:sub>
                                <m:r>
                                  <a:rPr lang="en-US" altLang="ja-JP" sz="2400" b="0" i="1" smtClean="0">
                                    <a:latin typeface="Cambria Math" panose="02040503050406030204" pitchFamily="18" charset="0"/>
                                    <a:ea typeface="Cambria Math" panose="02040503050406030204" pitchFamily="18" charset="0"/>
                                  </a:rPr>
                                  <m:t>𝑗</m:t>
                                </m:r>
                              </m:sub>
                            </m:sSub>
                          </m:lim>
                        </m:limLow>
                      </m:fName>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e>
                    </m:func>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𝐽</m:t>
                        </m:r>
                      </m:e>
                    </m:d>
                    <m:r>
                      <a:rPr lang="en-US" altLang="ja-JP" sz="2400" b="0" i="1" smtClean="0">
                        <a:latin typeface="Cambria Math" panose="02040503050406030204" pitchFamily="18" charset="0"/>
                        <a:ea typeface="Cambria Math" panose="02040503050406030204" pitchFamily="18" charset="0"/>
                      </a:rPr>
                      <m:t>,  </m:t>
                    </m:r>
                  </m:oMath>
                </a14:m>
                <a:br>
                  <a:rPr lang="en-US" altLang="ja-JP" sz="2400" b="0" i="1" dirty="0">
                    <a:latin typeface="Cambria Math" panose="02040503050406030204" pitchFamily="18" charset="0"/>
                    <a:ea typeface="Cambria Math" panose="02040503050406030204" pitchFamily="18" charset="0"/>
                  </a:rPr>
                </a:br>
                <a:r>
                  <a:rPr lang="en-US" altLang="ja-JP" sz="2400" b="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𝑝</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func>
                      <m:funcPr>
                        <m:ctrlPr>
                          <a:rPr lang="en-US" altLang="ja-JP" sz="2400" b="0" i="1" smtClean="0">
                            <a:latin typeface="Cambria Math" panose="02040503050406030204" pitchFamily="18" charset="0"/>
                            <a:ea typeface="Cambria Math" panose="02040503050406030204" pitchFamily="18" charset="0"/>
                          </a:rPr>
                        </m:ctrlPr>
                      </m:funcPr>
                      <m:fName>
                        <m:limLow>
                          <m:limLowPr>
                            <m:ctrlPr>
                              <a:rPr lang="en-US" altLang="ja-JP" sz="2400" b="0" i="1" smtClean="0">
                                <a:latin typeface="Cambria Math" panose="02040503050406030204" pitchFamily="18" charset="0"/>
                                <a:ea typeface="Cambria Math" panose="02040503050406030204" pitchFamily="18" charset="0"/>
                              </a:rPr>
                            </m:ctrlPr>
                          </m:limLowPr>
                          <m:e>
                            <m:r>
                              <m:rPr>
                                <m:sty m:val="p"/>
                              </m:rPr>
                              <a:rPr lang="en-US" altLang="ja-JP" sz="2400" b="0" i="0" smtClean="0">
                                <a:latin typeface="Cambria Math" panose="02040503050406030204" pitchFamily="18" charset="0"/>
                                <a:ea typeface="Cambria Math" panose="02040503050406030204" pitchFamily="18" charset="0"/>
                              </a:rPr>
                              <m:t>min</m:t>
                            </m:r>
                          </m:e>
                          <m:lim>
                            <m:eqArr>
                              <m:eqArrPr>
                                <m:ctrlPr>
                                  <a:rPr lang="en-US" altLang="ja-JP" sz="2400" b="0" i="1" smtClean="0">
                                    <a:latin typeface="Cambria Math" panose="02040503050406030204" pitchFamily="18" charset="0"/>
                                    <a:ea typeface="Cambria Math" panose="02040503050406030204" pitchFamily="18" charset="0"/>
                                  </a:rPr>
                                </m:ctrlPr>
                              </m:eqArrPr>
                              <m:e>
                                <m:r>
                                  <a:rPr lang="en-US" altLang="ja-JP" sz="2400" b="0" i="1" smtClean="0">
                                    <a:latin typeface="Cambria Math" panose="02040503050406030204" pitchFamily="18" charset="0"/>
                                    <a:ea typeface="Cambria Math" panose="02040503050406030204" pitchFamily="18" charset="0"/>
                                  </a:rPr>
                                  <m:t>𝑠</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𝐹</m:t>
                                    </m:r>
                                  </m:e>
                                  <m:sub>
                                    <m:r>
                                      <a:rPr lang="en-US" altLang="ja-JP" sz="2400" b="0" i="1" smtClean="0">
                                        <a:latin typeface="Cambria Math" panose="02040503050406030204" pitchFamily="18" charset="0"/>
                                        <a:ea typeface="Cambria Math" panose="02040503050406030204" pitchFamily="18" charset="0"/>
                                      </a:rPr>
                                      <m:t>𝑗</m:t>
                                    </m:r>
                                  </m:sub>
                                </m:sSub>
                              </m:e>
                              <m:e>
                                <m:r>
                                  <a:rPr lang="en-US" altLang="ja-JP" sz="2400" b="0" i="1" smtClean="0">
                                    <a:latin typeface="Cambria Math" panose="02040503050406030204" pitchFamily="18" charset="0"/>
                                    <a:ea typeface="Cambria Math" panose="02040503050406030204" pitchFamily="18" charset="0"/>
                                  </a:rPr>
                                  <m:t>𝑠</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𝑖</m:t>
                                    </m:r>
                                  </m:e>
                                  <m:sub>
                                    <m:r>
                                      <a:rPr lang="en-US" altLang="ja-JP" sz="2400" b="0" i="1" smtClean="0">
                                        <a:latin typeface="Cambria Math" panose="02040503050406030204" pitchFamily="18" charset="0"/>
                                        <a:ea typeface="Cambria Math" panose="02040503050406030204" pitchFamily="18" charset="0"/>
                                      </a:rPr>
                                      <m:t>𝑗</m:t>
                                    </m:r>
                                  </m:sub>
                                </m:sSub>
                              </m:e>
                            </m:eqArr>
                          </m:lim>
                        </m:limLow>
                      </m:fName>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𝑠</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𝑖</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e>
                    </m:func>
                  </m:oMath>
                </a14:m>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𝐽</m:t>
                        </m:r>
                      </m:e>
                    </m:d>
                  </m:oMath>
                </a14:m>
                <a:endParaRPr lang="en-US" altLang="ja-JP" sz="2400" dirty="0"/>
              </a:p>
              <a:p>
                <a:pPr marL="0" indent="0">
                  <a:buNone/>
                </a:pPr>
                <a:r>
                  <a:rPr lang="en-US" altLang="ja-JP" sz="2400" dirty="0"/>
                  <a:t>(</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𝑖</m:t>
                        </m:r>
                      </m:e>
                      <m:sub>
                        <m:r>
                          <a:rPr lang="en-US" altLang="ja-JP" sz="2400" b="0" i="1" smtClean="0">
                            <a:latin typeface="Cambria Math" panose="02040503050406030204" pitchFamily="18" charset="0"/>
                          </a:rPr>
                          <m:t>𝑗</m:t>
                        </m:r>
                      </m:sub>
                    </m:sSub>
                  </m:oMath>
                </a14:m>
                <a:r>
                  <a:rPr lang="en-US" altLang="ja-JP" sz="2400" dirty="0"/>
                  <a:t>:f(</a:t>
                </a:r>
                <a:r>
                  <a:rPr lang="en-US" altLang="ja-JP" sz="2400" dirty="0" err="1"/>
                  <a:t>i,j</a:t>
                </a:r>
                <a:r>
                  <a:rPr lang="en-US" altLang="ja-JP" sz="2400" dirty="0"/>
                  <a:t>)</a:t>
                </a:r>
                <a:r>
                  <a:rPr lang="ja-JP" altLang="en-US" sz="2400"/>
                  <a:t>を最小とするエージェント</a:t>
                </a:r>
                <a:r>
                  <a:rPr lang="en-US" altLang="ja-JP" sz="2400" dirty="0"/>
                  <a:t>,</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𝑗</m:t>
                        </m:r>
                      </m:sub>
                    </m:sSub>
                  </m:oMath>
                </a14:m>
                <a:r>
                  <a:rPr lang="en-US" altLang="ja-JP" sz="2400" dirty="0"/>
                  <a:t>:2</a:t>
                </a:r>
                <a:r>
                  <a:rPr lang="ja-JP" altLang="en-US" sz="2400"/>
                  <a:t>番目と最小のエージェントの利用資源の差</a:t>
                </a:r>
                <a:r>
                  <a:rPr lang="en-US" altLang="ja-JP" sz="2400" dirty="0"/>
                  <a:t>)</a:t>
                </a:r>
              </a:p>
            </p:txBody>
          </p:sp>
        </mc:Choice>
        <mc:Fallback>
          <p:sp>
            <p:nvSpPr>
              <p:cNvPr id="3" name="コンテンツ プレースホルダー 2">
                <a:extLst>
                  <a:ext uri="{FF2B5EF4-FFF2-40B4-BE49-F238E27FC236}">
                    <a16:creationId xmlns:a16="http://schemas.microsoft.com/office/drawing/2014/main" id="{3FF87631-9AAD-CE47-8A8C-5BED14DFE31C}"/>
                  </a:ext>
                </a:extLst>
              </p:cNvPr>
              <p:cNvSpPr>
                <a:spLocks noGrp="1" noRot="1" noChangeAspect="1" noMove="1" noResize="1" noEditPoints="1" noAdjustHandles="1" noChangeArrowheads="1" noChangeShapeType="1" noTextEdit="1"/>
              </p:cNvSpPr>
              <p:nvPr>
                <p:ph idx="1"/>
              </p:nvPr>
            </p:nvSpPr>
            <p:spPr>
              <a:xfrm>
                <a:off x="2592925" y="1397330"/>
                <a:ext cx="8915400" cy="4516582"/>
              </a:xfrm>
              <a:blipFill>
                <a:blip r:embed="rId2"/>
                <a:stretch>
                  <a:fillRect l="-1140" b="-67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6830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2ACB4-9BBA-C54A-8931-B68976E04258}"/>
              </a:ext>
            </a:extLst>
          </p:cNvPr>
          <p:cNvSpPr>
            <a:spLocks noGrp="1"/>
          </p:cNvSpPr>
          <p:nvPr>
            <p:ph type="title"/>
          </p:nvPr>
        </p:nvSpPr>
        <p:spPr/>
        <p:txBody>
          <a:bodyPr/>
          <a:lstStyle/>
          <a:p>
            <a:r>
              <a:rPr kumimoji="1" lang="ja-JP" altLang="en-US"/>
              <a:t>アルゴリズム</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32272D-2BE0-5E44-B427-713004835FC9}"/>
                  </a:ext>
                </a:extLst>
              </p:cNvPr>
              <p:cNvSpPr>
                <a:spLocks noGrp="1"/>
              </p:cNvSpPr>
              <p:nvPr>
                <p:ph idx="1"/>
              </p:nvPr>
            </p:nvSpPr>
            <p:spPr/>
            <p:txBody>
              <a:bodyPr>
                <a:normAutofit/>
              </a:bodyPr>
              <a:lstStyle/>
              <a:p>
                <a:pPr>
                  <a:buFont typeface="+mj-lt"/>
                  <a:buAutoNum type="arabicPeriod" startAt="4"/>
                </a:pPr>
                <a14:m>
                  <m:oMath xmlns:m="http://schemas.openxmlformats.org/officeDocument/2006/math">
                    <m:r>
                      <a:rPr kumimoji="1" lang="en-US" altLang="ja-JP" sz="2400" b="0" i="1" smtClean="0">
                        <a:latin typeface="Cambria Math" panose="02040503050406030204" pitchFamily="18" charset="0"/>
                      </a:rPr>
                      <m:t> </m:t>
                    </m:r>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𝑗</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𝑎𝑟𝑔</m:t>
                    </m:r>
                    <m:func>
                      <m:funcPr>
                        <m:ctrlPr>
                          <a:rPr kumimoji="1" lang="en-US" altLang="ja-JP" sz="2400" b="0" i="1" smtClean="0">
                            <a:latin typeface="Cambria Math" panose="02040503050406030204" pitchFamily="18" charset="0"/>
                          </a:rPr>
                        </m:ctrlPr>
                      </m:funcPr>
                      <m:fName>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max</m:t>
                            </m:r>
                          </m:e>
                          <m:lim>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𝐽</m:t>
                            </m:r>
                          </m:lim>
                        </m:limLow>
                      </m:fNa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𝑗</m:t>
                            </m:r>
                          </m:sub>
                        </m:sSub>
                      </m:e>
                    </m:func>
                    <m:r>
                      <a:rPr lang="ja-JP" altLang="en-US" sz="2400" i="1">
                        <a:latin typeface="Cambria Math" panose="02040503050406030204" pitchFamily="18" charset="0"/>
                      </a:rPr>
                      <m:t>を</m:t>
                    </m:r>
                    <m:r>
                      <a:rPr lang="ja-JP" altLang="en-US" sz="2400" i="1" smtClean="0">
                        <a:latin typeface="Cambria Math" panose="02040503050406030204" pitchFamily="18" charset="0"/>
                      </a:rPr>
                      <m:t>選び</m:t>
                    </m:r>
                    <m:r>
                      <a:rPr lang="ja-JP" altLang="en-US" sz="2400" i="1">
                        <a:latin typeface="Cambria Math" panose="02040503050406030204" pitchFamily="18" charset="0"/>
                      </a:rPr>
                      <m:t>，</m:t>
                    </m:r>
                    <m:r>
                      <a:rPr lang="ja-JP" altLang="en-US" sz="2400" i="1" smtClean="0">
                        <a:latin typeface="Cambria Math" panose="02040503050406030204" pitchFamily="18" charset="0"/>
                      </a:rPr>
                      <m:t>割当</m:t>
                    </m:r>
                    <m:r>
                      <a:rPr lang="ja-JP" altLang="en-US" sz="2400" i="1">
                        <a:latin typeface="Cambria Math" panose="02040503050406030204" pitchFamily="18" charset="0"/>
                      </a:rPr>
                      <m:t>を</m:t>
                    </m:r>
                    <m:r>
                      <a:rPr lang="ja-JP" altLang="en-US" sz="2400" i="1" smtClean="0">
                        <a:latin typeface="Cambria Math" panose="02040503050406030204" pitchFamily="18" charset="0"/>
                      </a:rPr>
                      <m:t>すすめる</m:t>
                    </m:r>
                  </m:oMath>
                </a14:m>
                <a:r>
                  <a:rPr kumimoji="1" lang="ja-JP" altLang="en-US" sz="2400"/>
                  <a:t>．</a:t>
                </a:r>
                <a:br>
                  <a:rPr kumimoji="1" lang="en-US" altLang="ja-JP" sz="2400" dirty="0"/>
                </a:br>
                <a:r>
                  <a:rPr kumimoji="1" lang="en-US" altLang="ja-JP" sz="2400" dirty="0"/>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𝑖</m:t>
                            </m:r>
                          </m:e>
                          <m:sub>
                            <m:acc>
                              <m:accPr>
                                <m:chr m:val="̂"/>
                                <m:ctrlPr>
                                  <a:rPr kumimoji="1" lang="en-US" altLang="ja-JP" sz="2400" i="1" smtClean="0">
                                    <a:latin typeface="Cambria Math" panose="02040503050406030204" pitchFamily="18" charset="0"/>
                                  </a:rPr>
                                </m:ctrlPr>
                              </m:accPr>
                              <m:e>
                                <m:r>
                                  <a:rPr kumimoji="1" lang="en-US" altLang="ja-JP" sz="2400" b="0" i="1" smtClean="0">
                                    <a:latin typeface="Cambria Math" panose="02040503050406030204" pitchFamily="18" charset="0"/>
                                  </a:rPr>
                                  <m:t>𝑗</m:t>
                                </m:r>
                              </m:e>
                            </m:acc>
                          </m:sub>
                        </m:sSub>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𝑖</m:t>
                            </m:r>
                          </m:e>
                          <m:sub>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𝑗</m:t>
                                </m:r>
                              </m:e>
                            </m:acc>
                          </m:sub>
                        </m:sSub>
                      </m:sub>
                    </m:sSub>
                  </m:oMath>
                </a14:m>
                <a:r>
                  <a:rPr lang="en-US" altLang="ja-JP" sz="2400" b="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𝑖</m:t>
                            </m:r>
                          </m:e>
                          <m:sub>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𝑗</m:t>
                                </m:r>
                              </m:e>
                            </m:acc>
                          </m:sub>
                        </m:sSub>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𝑗</m:t>
                            </m:r>
                          </m:e>
                        </m:acc>
                      </m:sub>
                    </m:sSub>
                  </m:oMath>
                </a14:m>
                <a:r>
                  <a:rPr lang="en-US" altLang="ja-JP" sz="2400" b="0" dirty="0"/>
                  <a:t> </a:t>
                </a:r>
                <a14:m>
                  <m:oMath xmlns:m="http://schemas.openxmlformats.org/officeDocument/2006/math">
                    <m:r>
                      <a:rPr lang="en-US" altLang="ja-JP" sz="2400" dirty="0">
                        <a:latin typeface="Cambria Math" panose="02040503050406030204" pitchFamily="18" charset="0"/>
                      </a:rPr>
                      <m:t>,</m:t>
                    </m:r>
                    <m:r>
                      <a:rPr lang="en-US" altLang="ja-JP" sz="2400" b="0" i="1" dirty="0" smtClean="0">
                        <a:latin typeface="Cambria Math" panose="02040503050406030204" pitchFamily="18" charset="0"/>
                      </a:rPr>
                      <m:t>𝐽</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𝐽</m:t>
                    </m:r>
                    <m:r>
                      <a:rPr lang="en-US" altLang="ja-JP" sz="2400" b="0" i="1" dirty="0" smtClean="0">
                        <a:latin typeface="Cambria Math" panose="02040503050406030204" pitchFamily="18" charset="0"/>
                      </a:rPr>
                      <m:t> </m:t>
                    </m:r>
                  </m:oMath>
                </a14:m>
                <a:r>
                  <a:rPr lang="en-US" altLang="ja-JP" sz="2400" b="0" dirty="0"/>
                  <a:t>–</a:t>
                </a:r>
                <a14:m>
                  <m:oMath xmlns:m="http://schemas.openxmlformats.org/officeDocument/2006/math">
                    <m:r>
                      <a:rPr lang="en-US" altLang="ja-JP" sz="2400" b="0" i="0" dirty="0" smtClean="0">
                        <a:latin typeface="Cambria Math" panose="02040503050406030204" pitchFamily="18" charset="0"/>
                      </a:rPr>
                      <m:t> </m:t>
                    </m:r>
                    <m:r>
                      <a:rPr lang="en-US" altLang="ja-JP" sz="2400" b="0" i="1" dirty="0" smtClean="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𝑗</m:t>
                        </m:r>
                      </m:e>
                    </m:acc>
                    <m:r>
                      <a:rPr lang="en-US" altLang="ja-JP" sz="2400" b="0" i="1" dirty="0" smtClean="0">
                        <a:latin typeface="Cambria Math" panose="02040503050406030204" pitchFamily="18" charset="0"/>
                      </a:rPr>
                      <m:t>}</m:t>
                    </m:r>
                  </m:oMath>
                </a14:m>
                <a:endParaRPr lang="en-US" altLang="ja-JP" sz="2400" b="0" dirty="0"/>
              </a:p>
              <a:p>
                <a:pPr>
                  <a:buFont typeface="+mj-lt"/>
                  <a:buAutoNum type="arabicPeriod" startAt="4"/>
                </a:pPr>
                <a14:m>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oMath>
                </a14:m>
                <a:r>
                  <a:rPr lang="ja-JP" altLang="en-US" sz="2400" b="0"/>
                  <a:t>ならば解を出力して終了</a:t>
                </a:r>
                <a:br>
                  <a:rPr lang="en-US" altLang="ja-JP" sz="2400" dirty="0"/>
                </a:br>
                <a:r>
                  <a:rPr lang="ja-JP" altLang="en-US" sz="2400"/>
                  <a:t>そうでないなら</a:t>
                </a:r>
                <a:r>
                  <a:rPr lang="en-US" altLang="ja-JP" sz="2400" dirty="0"/>
                  <a:t>2</a:t>
                </a:r>
                <a:r>
                  <a:rPr lang="ja-JP" altLang="en-US" sz="2400"/>
                  <a:t>に戻る</a:t>
                </a:r>
                <a:endParaRPr lang="en-US" altLang="ja-JP" sz="2400" dirty="0"/>
              </a:p>
              <a:p>
                <a:pPr>
                  <a:buFont typeface="+mj-lt"/>
                  <a:buAutoNum type="arabicPeriod" startAt="4"/>
                </a:pPr>
                <a:endParaRPr lang="en-US" altLang="ja-JP" sz="2400" dirty="0"/>
              </a:p>
              <a:p>
                <a:pPr>
                  <a:buFont typeface="+mj-lt"/>
                  <a:buAutoNum type="arabicPeriod" startAt="4"/>
                </a:pPr>
                <a:r>
                  <a:rPr lang="ja-JP" altLang="en-US" sz="2400"/>
                  <a:t>ランダムに割当を行い，利用可能資源量を超えて割り当てられているジョブを，実行可能解になるまで違うエージェントに割り当てる</a:t>
                </a:r>
                <a:endParaRPr lang="en-US" altLang="ja-JP" sz="2400" dirty="0"/>
              </a:p>
            </p:txBody>
          </p:sp>
        </mc:Choice>
        <mc:Fallback>
          <p:sp>
            <p:nvSpPr>
              <p:cNvPr id="3" name="コンテンツ プレースホルダー 2">
                <a:extLst>
                  <a:ext uri="{FF2B5EF4-FFF2-40B4-BE49-F238E27FC236}">
                    <a16:creationId xmlns:a16="http://schemas.microsoft.com/office/drawing/2014/main" id="{9A32272D-2BE0-5E44-B427-713004835FC9}"/>
                  </a:ext>
                </a:extLst>
              </p:cNvPr>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32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A1620-B502-A44E-A83C-1E7703FED3AF}"/>
              </a:ext>
            </a:extLst>
          </p:cNvPr>
          <p:cNvSpPr>
            <a:spLocks noGrp="1"/>
          </p:cNvSpPr>
          <p:nvPr>
            <p:ph type="title"/>
          </p:nvPr>
        </p:nvSpPr>
        <p:spPr/>
        <p:txBody>
          <a:bodyPr/>
          <a:lstStyle/>
          <a:p>
            <a:r>
              <a:rPr kumimoji="1" lang="en-US" altLang="ja-JP" dirty="0"/>
              <a:t>shift</a:t>
            </a:r>
            <a:r>
              <a:rPr kumimoji="1" lang="ja-JP" altLang="en-US"/>
              <a:t>近傍</a:t>
            </a:r>
          </a:p>
        </p:txBody>
      </p:sp>
      <p:sp>
        <p:nvSpPr>
          <p:cNvPr id="3" name="コンテンツ プレースホルダー 2">
            <a:extLst>
              <a:ext uri="{FF2B5EF4-FFF2-40B4-BE49-F238E27FC236}">
                <a16:creationId xmlns:a16="http://schemas.microsoft.com/office/drawing/2014/main" id="{65FDE0FA-0DA1-2848-BBEC-F2CC0EFAC57D}"/>
              </a:ext>
            </a:extLst>
          </p:cNvPr>
          <p:cNvSpPr>
            <a:spLocks noGrp="1"/>
          </p:cNvSpPr>
          <p:nvPr>
            <p:ph idx="1"/>
          </p:nvPr>
        </p:nvSpPr>
        <p:spPr>
          <a:xfrm>
            <a:off x="2589212" y="2454234"/>
            <a:ext cx="8915400" cy="3777622"/>
          </a:xfrm>
        </p:spPr>
        <p:txBody>
          <a:bodyPr>
            <a:normAutofit/>
          </a:bodyPr>
          <a:lstStyle/>
          <a:p>
            <a:r>
              <a:rPr kumimoji="1" lang="en-US" altLang="ja-JP" sz="2400" dirty="0"/>
              <a:t>Shift</a:t>
            </a:r>
            <a:r>
              <a:rPr kumimoji="1" lang="ja-JP" altLang="en-US" sz="2400"/>
              <a:t>近傍</a:t>
            </a:r>
            <a:r>
              <a:rPr lang="en-US" altLang="ja-JP" sz="2400" dirty="0"/>
              <a:t>: </a:t>
            </a:r>
            <a:r>
              <a:rPr lang="ja-JP" altLang="en-US" sz="2400"/>
              <a:t>ひとつのジョブを違うエージェントに割り当てることで得られる近傍</a:t>
            </a:r>
            <a:endParaRPr lang="en-US" altLang="ja-JP" sz="2400" dirty="0"/>
          </a:p>
          <a:p>
            <a:r>
              <a:rPr lang="ja-JP" altLang="en-US" sz="2400"/>
              <a:t>近傍サイズは，</a:t>
            </a:r>
            <a:r>
              <a:rPr lang="en-US" altLang="ja-JP" sz="2400" dirty="0"/>
              <a:t>O(nm)</a:t>
            </a:r>
          </a:p>
          <a:p>
            <a:endParaRPr lang="en-US" altLang="ja-JP" sz="2400" dirty="0"/>
          </a:p>
          <a:p>
            <a:pPr marL="0" indent="0">
              <a:buNone/>
            </a:pPr>
            <a:endParaRPr kumimoji="1" lang="ja-JP" altLang="en-US" sz="2400"/>
          </a:p>
        </p:txBody>
      </p:sp>
    </p:spTree>
    <p:extLst>
      <p:ext uri="{BB962C8B-B14F-4D97-AF65-F5344CB8AC3E}">
        <p14:creationId xmlns:p14="http://schemas.microsoft.com/office/powerpoint/2010/main" val="147758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7D410-3AC9-E942-9C97-73BE065E0F72}"/>
              </a:ext>
            </a:extLst>
          </p:cNvPr>
          <p:cNvSpPr>
            <a:spLocks noGrp="1"/>
          </p:cNvSpPr>
          <p:nvPr>
            <p:ph type="title"/>
          </p:nvPr>
        </p:nvSpPr>
        <p:spPr/>
        <p:txBody>
          <a:bodyPr/>
          <a:lstStyle/>
          <a:p>
            <a:r>
              <a:rPr lang="en-US" altLang="ja-JP" dirty="0"/>
              <a:t>Swap</a:t>
            </a:r>
            <a:r>
              <a:rPr lang="ja-JP" altLang="en-US"/>
              <a:t>近傍</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6E829E9-859A-4A47-A2AE-C4B74EF76ED4}"/>
                  </a:ext>
                </a:extLst>
              </p:cNvPr>
              <p:cNvSpPr>
                <a:spLocks noGrp="1"/>
              </p:cNvSpPr>
              <p:nvPr>
                <p:ph idx="1"/>
              </p:nvPr>
            </p:nvSpPr>
            <p:spPr>
              <a:xfrm>
                <a:off x="2592925" y="2549236"/>
                <a:ext cx="8915400" cy="3777622"/>
              </a:xfrm>
            </p:spPr>
            <p:txBody>
              <a:bodyPr>
                <a:normAutofit/>
              </a:bodyPr>
              <a:lstStyle/>
              <a:p>
                <a:r>
                  <a:rPr lang="en-US" altLang="ja-JP" sz="2400" dirty="0"/>
                  <a:t>Shift</a:t>
                </a:r>
                <a:r>
                  <a:rPr lang="ja-JP" altLang="en-US" sz="2400"/>
                  <a:t>近傍</a:t>
                </a:r>
                <a:r>
                  <a:rPr lang="en-US" altLang="ja-JP" sz="2400" dirty="0"/>
                  <a:t>: </a:t>
                </a:r>
                <a:r>
                  <a:rPr lang="ja-JP" altLang="en-US" sz="2400"/>
                  <a:t>ひとつのジョブを違うエージェントに割り当てられているジョブと交換することで得られる近傍</a:t>
                </a:r>
                <a:endParaRPr lang="en-US" altLang="ja-JP" sz="2400" dirty="0"/>
              </a:p>
              <a:p>
                <a:r>
                  <a:rPr lang="ja-JP" altLang="en-US" sz="2400"/>
                  <a:t>近傍サイズは，</a:t>
                </a:r>
                <a:r>
                  <a:rPr lang="en-US" altLang="ja-JP" sz="2400" dirty="0"/>
                  <a:t>O(</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𝑛</m:t>
                        </m:r>
                      </m:e>
                      <m:sup>
                        <m:r>
                          <a:rPr lang="en-US" altLang="ja-JP" sz="2400" b="0" i="1" smtClean="0">
                            <a:latin typeface="Cambria Math" panose="02040503050406030204" pitchFamily="18" charset="0"/>
                          </a:rPr>
                          <m:t>2</m:t>
                        </m:r>
                      </m:sup>
                    </m:sSup>
                  </m:oMath>
                </a14:m>
                <a:r>
                  <a:rPr lang="en-US" altLang="ja-JP" sz="2400" dirty="0"/>
                  <a:t>)</a:t>
                </a:r>
              </a:p>
              <a:p>
                <a:endParaRPr lang="en-US" altLang="ja-JP" sz="2400" dirty="0"/>
              </a:p>
              <a:p>
                <a:pPr marL="0" indent="0">
                  <a:buNone/>
                </a:pPr>
                <a:endParaRPr lang="ja-JP" altLang="en-US" sz="2400"/>
              </a:p>
              <a:p>
                <a:endParaRPr kumimoji="1" lang="ja-JP" altLang="en-US" sz="2400"/>
              </a:p>
            </p:txBody>
          </p:sp>
        </mc:Choice>
        <mc:Fallback>
          <p:sp>
            <p:nvSpPr>
              <p:cNvPr id="3" name="コンテンツ プレースホルダー 2">
                <a:extLst>
                  <a:ext uri="{FF2B5EF4-FFF2-40B4-BE49-F238E27FC236}">
                    <a16:creationId xmlns:a16="http://schemas.microsoft.com/office/drawing/2014/main" id="{96E829E9-859A-4A47-A2AE-C4B74EF76ED4}"/>
                  </a:ext>
                </a:extLst>
              </p:cNvPr>
              <p:cNvSpPr>
                <a:spLocks noGrp="1" noRot="1" noChangeAspect="1" noMove="1" noResize="1" noEditPoints="1" noAdjustHandles="1" noChangeArrowheads="1" noChangeShapeType="1" noTextEdit="1"/>
              </p:cNvSpPr>
              <p:nvPr>
                <p:ph idx="1"/>
              </p:nvPr>
            </p:nvSpPr>
            <p:spPr>
              <a:xfrm>
                <a:off x="2592925" y="2549236"/>
                <a:ext cx="8915400" cy="3777622"/>
              </a:xfrm>
              <a:blipFill>
                <a:blip r:embed="rId2"/>
                <a:stretch>
                  <a:fillRect l="-997" t="-2013" r="-9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287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B1AAA-F98B-A646-A29F-B48DEC23B0A9}"/>
              </a:ext>
            </a:extLst>
          </p:cNvPr>
          <p:cNvSpPr>
            <a:spLocks noGrp="1"/>
          </p:cNvSpPr>
          <p:nvPr>
            <p:ph type="title"/>
          </p:nvPr>
        </p:nvSpPr>
        <p:spPr/>
        <p:txBody>
          <a:bodyPr/>
          <a:lstStyle/>
          <a:p>
            <a:r>
              <a:rPr kumimoji="1" lang="ja-JP" altLang="en-US"/>
              <a:t>アニーリング法</a:t>
            </a:r>
          </a:p>
        </p:txBody>
      </p:sp>
      <p:sp>
        <p:nvSpPr>
          <p:cNvPr id="3" name="コンテンツ プレースホルダー 2">
            <a:extLst>
              <a:ext uri="{FF2B5EF4-FFF2-40B4-BE49-F238E27FC236}">
                <a16:creationId xmlns:a16="http://schemas.microsoft.com/office/drawing/2014/main" id="{86FA111E-3121-8641-A351-12C5019449F4}"/>
              </a:ext>
            </a:extLst>
          </p:cNvPr>
          <p:cNvSpPr>
            <a:spLocks noGrp="1"/>
          </p:cNvSpPr>
          <p:nvPr>
            <p:ph idx="1"/>
          </p:nvPr>
        </p:nvSpPr>
        <p:spPr/>
        <p:txBody>
          <a:bodyPr>
            <a:normAutofit/>
          </a:bodyPr>
          <a:lstStyle/>
          <a:p>
            <a:r>
              <a:rPr kumimoji="1" lang="ja-JP" altLang="en-US" sz="2400"/>
              <a:t>近傍内の各解の解の良さに応じた遷移確率を設定して，それに従って次の解を選択する．</a:t>
            </a:r>
            <a:endParaRPr kumimoji="1" lang="en-US" altLang="ja-JP" sz="2400" dirty="0"/>
          </a:p>
          <a:p>
            <a:r>
              <a:rPr lang="ja-JP" altLang="en-US" sz="2400"/>
              <a:t>改悪解であっても遷移する確率が正であることで，局所最適解からの脱出をはかる</a:t>
            </a:r>
            <a:endParaRPr kumimoji="1" lang="ja-JP" altLang="en-US" sz="2400"/>
          </a:p>
        </p:txBody>
      </p:sp>
    </p:spTree>
    <p:extLst>
      <p:ext uri="{BB962C8B-B14F-4D97-AF65-F5344CB8AC3E}">
        <p14:creationId xmlns:p14="http://schemas.microsoft.com/office/powerpoint/2010/main" val="264279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C2B02-D71C-D84C-9FD2-CA6F6D64E641}"/>
              </a:ext>
            </a:extLst>
          </p:cNvPr>
          <p:cNvSpPr>
            <a:spLocks noGrp="1"/>
          </p:cNvSpPr>
          <p:nvPr>
            <p:ph type="title"/>
          </p:nvPr>
        </p:nvSpPr>
        <p:spPr/>
        <p:txBody>
          <a:bodyPr/>
          <a:lstStyle/>
          <a:p>
            <a:r>
              <a:rPr lang="ja-JP" altLang="en-US"/>
              <a:t>初期温度の定め方，ループの終了</a:t>
            </a:r>
            <a:endParaRPr kumimoji="1" lang="ja-JP" altLang="en-US"/>
          </a:p>
        </p:txBody>
      </p:sp>
      <p:sp>
        <p:nvSpPr>
          <p:cNvPr id="3" name="コンテンツ プレースホルダー 2">
            <a:extLst>
              <a:ext uri="{FF2B5EF4-FFF2-40B4-BE49-F238E27FC236}">
                <a16:creationId xmlns:a16="http://schemas.microsoft.com/office/drawing/2014/main" id="{9F9CC9EC-49EC-3D4B-AF61-DA5AB0080864}"/>
              </a:ext>
            </a:extLst>
          </p:cNvPr>
          <p:cNvSpPr>
            <a:spLocks noGrp="1"/>
          </p:cNvSpPr>
          <p:nvPr>
            <p:ph idx="1"/>
          </p:nvPr>
        </p:nvSpPr>
        <p:spPr/>
        <p:txBody>
          <a:bodyPr>
            <a:normAutofit/>
          </a:bodyPr>
          <a:lstStyle/>
          <a:p>
            <a:pPr marL="0" indent="0">
              <a:buNone/>
            </a:pPr>
            <a:r>
              <a:rPr kumimoji="1" lang="ja-JP" altLang="en-US" sz="2400"/>
              <a:t>初期温度について</a:t>
            </a:r>
            <a:endParaRPr kumimoji="1" lang="en-US" altLang="ja-JP" sz="2400" dirty="0"/>
          </a:p>
          <a:p>
            <a:r>
              <a:rPr kumimoji="1" lang="en-US" altLang="ja-JP" sz="2400" dirty="0"/>
              <a:t>shift</a:t>
            </a:r>
            <a:r>
              <a:rPr kumimoji="1" lang="ja-JP" altLang="en-US" sz="2400"/>
              <a:t>近傍操作と</a:t>
            </a:r>
            <a:r>
              <a:rPr kumimoji="1" lang="en-US" altLang="ja-JP" sz="2400" dirty="0"/>
              <a:t>swap</a:t>
            </a:r>
            <a:r>
              <a:rPr kumimoji="1" lang="ja-JP" altLang="en-US" sz="2400"/>
              <a:t>近傍操作を</a:t>
            </a:r>
            <a:r>
              <a:rPr kumimoji="1" lang="en-US" altLang="ja-JP" sz="2400" dirty="0"/>
              <a:t>100</a:t>
            </a:r>
            <a:r>
              <a:rPr kumimoji="1" lang="ja-JP" altLang="en-US" sz="2400"/>
              <a:t>回ずつ行い，</a:t>
            </a:r>
            <a:r>
              <a:rPr kumimoji="1" lang="en-US" altLang="ja-JP" sz="2400" dirty="0"/>
              <a:t>90%</a:t>
            </a:r>
            <a:r>
              <a:rPr kumimoji="1" lang="ja-JP" altLang="en-US" sz="2400"/>
              <a:t>以上の確率で受理される温度を初期温度</a:t>
            </a:r>
            <a:r>
              <a:rPr kumimoji="1" lang="en-US" altLang="ja-JP" sz="2400" dirty="0"/>
              <a:t>T</a:t>
            </a:r>
            <a:r>
              <a:rPr kumimoji="1" lang="ja-JP" altLang="en-US" sz="2400"/>
              <a:t>として定めた．</a:t>
            </a:r>
            <a:endParaRPr kumimoji="1" lang="en-US" altLang="ja-JP" sz="2400" dirty="0"/>
          </a:p>
          <a:p>
            <a:endParaRPr lang="en-US" altLang="ja-JP" sz="2400" dirty="0"/>
          </a:p>
          <a:p>
            <a:pPr marL="0" indent="0">
              <a:buNone/>
            </a:pPr>
            <a:r>
              <a:rPr lang="ja-JP" altLang="en-US" sz="2400"/>
              <a:t>探索について</a:t>
            </a:r>
            <a:endParaRPr lang="en-US" altLang="ja-JP" sz="2400" dirty="0"/>
          </a:p>
          <a:p>
            <a:r>
              <a:rPr kumimoji="1" lang="en-US" altLang="ja-JP" sz="2400" dirty="0"/>
              <a:t>Shift</a:t>
            </a:r>
            <a:r>
              <a:rPr kumimoji="1" lang="ja-JP" altLang="en-US" sz="2400"/>
              <a:t>近傍と</a:t>
            </a:r>
            <a:r>
              <a:rPr kumimoji="1" lang="en-US" altLang="ja-JP" sz="2400" dirty="0"/>
              <a:t>swap</a:t>
            </a:r>
            <a:r>
              <a:rPr kumimoji="1" lang="ja-JP" altLang="en-US" sz="2400"/>
              <a:t>近傍のそれぞれで，探索リストを作成</a:t>
            </a:r>
            <a:endParaRPr kumimoji="1" lang="en-US" altLang="ja-JP" sz="2400" dirty="0"/>
          </a:p>
          <a:p>
            <a:r>
              <a:rPr lang="ja-JP" altLang="en-US" sz="2400"/>
              <a:t>近傍内の全部の解を</a:t>
            </a:r>
            <a:r>
              <a:rPr lang="en-US" altLang="ja-JP" sz="2400" dirty="0"/>
              <a:t>1</a:t>
            </a:r>
            <a:r>
              <a:rPr lang="ja-JP" altLang="en-US" sz="2400"/>
              <a:t>度ずつランダムに探索する</a:t>
            </a:r>
            <a:endParaRPr kumimoji="1" lang="ja-JP" altLang="en-US" sz="2400"/>
          </a:p>
        </p:txBody>
      </p:sp>
    </p:spTree>
    <p:extLst>
      <p:ext uri="{BB962C8B-B14F-4D97-AF65-F5344CB8AC3E}">
        <p14:creationId xmlns:p14="http://schemas.microsoft.com/office/powerpoint/2010/main" val="233332648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88</TotalTime>
  <Words>469</Words>
  <Application>Microsoft Macintosh PowerPoint</Application>
  <PresentationFormat>ワイド画面</PresentationFormat>
  <Paragraphs>51</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メイリオ</vt:lpstr>
      <vt:lpstr>Arial</vt:lpstr>
      <vt:lpstr>Cambria Math</vt:lpstr>
      <vt:lpstr>Century Gothic</vt:lpstr>
      <vt:lpstr>Wingdings 3</vt:lpstr>
      <vt:lpstr>ウィスプ</vt:lpstr>
      <vt:lpstr>最適化特論 コンペ</vt:lpstr>
      <vt:lpstr>目次</vt:lpstr>
      <vt:lpstr>初期解生成</vt:lpstr>
      <vt:lpstr>アルゴリズム</vt:lpstr>
      <vt:lpstr>アルゴリズム</vt:lpstr>
      <vt:lpstr>shift近傍</vt:lpstr>
      <vt:lpstr>Swap近傍</vt:lpstr>
      <vt:lpstr>アニーリング法</vt:lpstr>
      <vt:lpstr>初期温度の定め方，ループの終了</vt:lpstr>
      <vt:lpstr>温度の更新，探索の終了条件</vt:lpstr>
      <vt:lpstr>工夫した点</vt:lpstr>
      <vt:lpstr>改善点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15</cp:revision>
  <dcterms:created xsi:type="dcterms:W3CDTF">2020-07-01T07:17:37Z</dcterms:created>
  <dcterms:modified xsi:type="dcterms:W3CDTF">2020-07-03T03:49:49Z</dcterms:modified>
</cp:coreProperties>
</file>