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1" r:id="rId8"/>
    <p:sldId id="267" r:id="rId9"/>
    <p:sldId id="262" r:id="rId10"/>
    <p:sldId id="269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69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98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4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7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45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2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629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0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4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0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9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8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12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89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1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F08D-B1E2-C543-BEC7-807DB8AC50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EC6EE6-DCE1-D442-879B-956241CCB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E7A60-A86B-7448-9B53-53A1DC8C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5/25 </a:t>
            </a:r>
            <a:br>
              <a:rPr kumimoji="1" lang="en-US" altLang="ja-JP" dirty="0"/>
            </a:br>
            <a:r>
              <a:rPr kumimoji="1" lang="ja-JP" altLang="en-US"/>
              <a:t>評価項目 ヒアリング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C2CE7A-308C-0642-8953-C32E466EA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EF49D-B686-714B-8BA0-761C9393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船内の積み降ろし地を固める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FF610-8595-ED45-BB0D-D399E61F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隣接したホールドのペアを定義</a:t>
            </a:r>
            <a:endParaRPr kumimoji="1" lang="en-US" altLang="ja-JP" sz="2400" dirty="0"/>
          </a:p>
          <a:p>
            <a:r>
              <a:rPr lang="ja-JP" altLang="en-US" sz="2400"/>
              <a:t>そのペアの中で，異なる積み降ろし地の数を最小にする</a:t>
            </a:r>
            <a:endParaRPr lang="en-US" altLang="ja-JP" sz="2400" dirty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質問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/>
              <a:t>許容できる割合はどの程度？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63038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BC9D4-73B4-0F40-AD2C-0C05CD47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  <a:r>
              <a:rPr lang="en-US" altLang="ja-JP" dirty="0"/>
              <a:t>: </a:t>
            </a:r>
            <a:r>
              <a:rPr kumimoji="1" lang="ja-JP" altLang="en-US"/>
              <a:t>この割当は許容できるかどうか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C360AFA-E88E-2B43-9A5D-928B9A0E5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2887" y="1053246"/>
            <a:ext cx="6343649" cy="8977065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A667D51-1296-1A4D-912A-DD7CA91F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90" y="907932"/>
            <a:ext cx="6835471" cy="96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/>
              <a:t>ホールド内の降ろし地を揃える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>
                <a:solidFill>
                  <a:srgbClr val="FF0000"/>
                </a:solidFill>
              </a:rPr>
              <a:t>作業効率が落ちないためのホールドの充填率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212772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0CB82-7087-684B-8A75-DDA1596C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作業効率が落ちないためのホールドの充填率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83650-B44D-5946-AFD6-F3F8F5E2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自動車が通れるための道を確保する項目</a:t>
            </a:r>
            <a:endParaRPr lang="en-US" altLang="ja-JP" sz="2400" dirty="0"/>
          </a:p>
          <a:p>
            <a:r>
              <a:rPr lang="ja-JP" altLang="en-US" sz="2400"/>
              <a:t>各ホールドに，作業効率が落ちない充填率を定義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>
                <a:solidFill>
                  <a:srgbClr val="FF0000"/>
                </a:solidFill>
              </a:rPr>
              <a:t>質問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/>
              <a:t>充填率を超えたホールドの数</a:t>
            </a:r>
            <a:r>
              <a:rPr lang="en-US" altLang="ja-JP" sz="2400" dirty="0"/>
              <a:t> or </a:t>
            </a:r>
            <a:r>
              <a:rPr lang="ja-JP" altLang="en-US" sz="2400"/>
              <a:t>台数のどちらで判断する？</a:t>
            </a:r>
            <a:endParaRPr lang="en-US" altLang="ja-JP" sz="2400" dirty="0"/>
          </a:p>
          <a:p>
            <a:r>
              <a:rPr lang="ja-JP" altLang="en-US" sz="2400"/>
              <a:t>何台</a:t>
            </a:r>
            <a:r>
              <a:rPr lang="en-US" altLang="ja-JP" sz="2400" dirty="0"/>
              <a:t>or</a:t>
            </a:r>
            <a:r>
              <a:rPr lang="ja-JP" altLang="en-US" sz="2400"/>
              <a:t>ホールドが何個までなら許容できる？</a:t>
            </a:r>
          </a:p>
        </p:txBody>
      </p:sp>
    </p:spTree>
    <p:extLst>
      <p:ext uri="{BB962C8B-B14F-4D97-AF65-F5344CB8AC3E}">
        <p14:creationId xmlns:p14="http://schemas.microsoft.com/office/powerpoint/2010/main" val="240595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/>
              <a:t>ホールド内の降ろし地を揃える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>
                <a:solidFill>
                  <a:srgbClr val="FF0000"/>
                </a:solidFill>
              </a:rPr>
              <a:t>デッドスペースを作らない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17523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88F70-08AF-D542-A704-C54259DE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デッドスペースを作らない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6C5CC1-91B9-0B41-B148-77A30966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質問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/>
              <a:t>デッドスペースは許容できる？</a:t>
            </a:r>
            <a:endParaRPr lang="en-US" altLang="ja-JP" sz="2400" dirty="0"/>
          </a:p>
          <a:p>
            <a:r>
              <a:rPr kumimoji="1" lang="ja-JP" altLang="en-US" sz="2400"/>
              <a:t>許容できるとしたらどこのホールド？</a:t>
            </a:r>
            <a:endParaRPr lang="en-US" altLang="ja-JP" sz="2400" dirty="0"/>
          </a:p>
          <a:p>
            <a:pPr lvl="1"/>
            <a:r>
              <a:rPr kumimoji="1" lang="en-US" altLang="ja-JP" sz="2400" dirty="0"/>
              <a:t>1</a:t>
            </a:r>
            <a:r>
              <a:rPr kumimoji="1" lang="ja-JP" altLang="en-US" sz="2400"/>
              <a:t>階のホールドや</a:t>
            </a:r>
            <a:r>
              <a:rPr kumimoji="1" lang="en-US" altLang="ja-JP" sz="2400" dirty="0"/>
              <a:t>12</a:t>
            </a:r>
            <a:r>
              <a:rPr kumimoji="1" lang="ja-JP" altLang="en-US" sz="2400"/>
              <a:t>階のホールド？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080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/>
              <a:t>ホールド内の降ろし地を揃える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>
                <a:solidFill>
                  <a:srgbClr val="FF0000"/>
                </a:solidFill>
              </a:rPr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47727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24933-B388-D84C-8DD6-4B44634C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残スペースを入口に寄せる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13A83E-803A-8146-ABFB-BAD28552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/>
              <a:t>追い積みに対応させる項目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>
                <a:solidFill>
                  <a:srgbClr val="FF0000"/>
                </a:solidFill>
              </a:rPr>
              <a:t>質問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/>
              <a:t>細かい残スペースはどの程度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何台分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までなら許容できる？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87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大きい注文の分割について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今現在は，大きい注文を分割する際には以下のルール</a:t>
            </a:r>
            <a:endParaRPr lang="en-US" altLang="ja-JP" sz="2400" dirty="0"/>
          </a:p>
          <a:p>
            <a:pPr lvl="1"/>
            <a:r>
              <a:rPr lang="en-US" altLang="ja-JP" sz="2200" dirty="0"/>
              <a:t>1000</a:t>
            </a:r>
            <a:r>
              <a:rPr lang="ja-JP" altLang="en-US" sz="2200"/>
              <a:t>台以上の注文ならば</a:t>
            </a:r>
            <a:r>
              <a:rPr lang="en-US" altLang="ja-JP" sz="2200" dirty="0"/>
              <a:t>3</a:t>
            </a:r>
            <a:r>
              <a:rPr lang="ja-JP" altLang="en-US" sz="2200"/>
              <a:t>分割</a:t>
            </a:r>
            <a:endParaRPr lang="en-US" altLang="ja-JP" sz="2200" dirty="0"/>
          </a:p>
          <a:p>
            <a:pPr lvl="1"/>
            <a:r>
              <a:rPr lang="en-US" altLang="ja-JP" sz="2200" dirty="0"/>
              <a:t>500</a:t>
            </a:r>
            <a:r>
              <a:rPr lang="ja-JP" altLang="en-US" sz="2200"/>
              <a:t>台以上の注文ならば</a:t>
            </a:r>
            <a:r>
              <a:rPr lang="en-US" altLang="ja-JP" sz="2200" dirty="0"/>
              <a:t>2</a:t>
            </a:r>
            <a:r>
              <a:rPr lang="ja-JP" altLang="en-US" sz="2200"/>
              <a:t>分割</a:t>
            </a:r>
            <a:endParaRPr lang="en-US" altLang="ja-JP" sz="2200" dirty="0"/>
          </a:p>
          <a:p>
            <a:pPr lvl="1"/>
            <a:r>
              <a:rPr lang="ja-JP" altLang="en-US" sz="2200"/>
              <a:t>それ以下の注文は絶対に分割しない</a:t>
            </a:r>
          </a:p>
        </p:txBody>
      </p:sp>
    </p:spTree>
    <p:extLst>
      <p:ext uri="{BB962C8B-B14F-4D97-AF65-F5344CB8AC3E}">
        <p14:creationId xmlns:p14="http://schemas.microsoft.com/office/powerpoint/2010/main" val="200014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90C8E-C1AA-3147-9485-7F34DFDB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大きい注文の分割について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E9BB4-FE02-4B47-ABFE-12725B74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ブッキングによっては，</a:t>
            </a:r>
            <a:r>
              <a:rPr kumimoji="1" lang="en-US" altLang="ja-JP" sz="2400" dirty="0"/>
              <a:t>500</a:t>
            </a:r>
            <a:r>
              <a:rPr kumimoji="1" lang="ja-JP" altLang="en-US" sz="2400"/>
              <a:t>台以下の注文を分割しないと割当が行えない場合がある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>
                <a:solidFill>
                  <a:srgbClr val="FF0000"/>
                </a:solidFill>
              </a:rPr>
              <a:t>質問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/>
              <a:t>小さい注文は，絶対に分割することはない？</a:t>
            </a:r>
            <a:endParaRPr kumimoji="1" lang="en-US" altLang="ja-JP" sz="2400" dirty="0"/>
          </a:p>
          <a:p>
            <a:r>
              <a:rPr kumimoji="1" lang="ja-JP" altLang="en-US" sz="2400"/>
              <a:t>注文を分割するときは，必ず切りの良い数字で分割する？</a:t>
            </a:r>
            <a:endParaRPr kumimoji="1" lang="en-US" altLang="ja-JP" sz="2400" dirty="0"/>
          </a:p>
          <a:p>
            <a:pPr lvl="1"/>
            <a:r>
              <a:rPr lang="en-US" altLang="ja-JP" sz="2200" dirty="0"/>
              <a:t>1000</a:t>
            </a:r>
            <a:r>
              <a:rPr lang="ja-JP" altLang="en-US" sz="2200"/>
              <a:t>台を分割する際に</a:t>
            </a:r>
            <a:r>
              <a:rPr lang="en-US" altLang="ja-JP" sz="2200" dirty="0"/>
              <a:t>,450</a:t>
            </a:r>
            <a:r>
              <a:rPr lang="ja-JP" altLang="en-US" sz="2200"/>
              <a:t>と</a:t>
            </a:r>
            <a:r>
              <a:rPr lang="en-US" altLang="ja-JP" sz="2200" dirty="0"/>
              <a:t>550</a:t>
            </a:r>
            <a:r>
              <a:rPr lang="ja-JP" altLang="en-US" sz="2200"/>
              <a:t>などはありえる？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232768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4ABC1-329B-814E-A809-439E5B1E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現在の数理モデルで考慮できるもの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9F9D2-70A2-1C49-98A9-9CE22EFD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絶対に守る項目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制約</a:t>
            </a:r>
            <a:r>
              <a:rPr lang="en-US" altLang="ja-JP" sz="2400" dirty="0"/>
              <a:t>)</a:t>
            </a:r>
            <a:endParaRPr kumimoji="1" lang="en-US" altLang="ja-JP" sz="2400" dirty="0"/>
          </a:p>
          <a:p>
            <a:r>
              <a:rPr lang="ja-JP" altLang="en-US" sz="2400"/>
              <a:t>できれば守りたい項目</a:t>
            </a:r>
            <a:r>
              <a:rPr lang="en-US" altLang="ja-JP" sz="2400" dirty="0"/>
              <a:t>(</a:t>
            </a:r>
            <a:r>
              <a:rPr lang="ja-JP" altLang="en-US" sz="2400"/>
              <a:t>目的関数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2096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4ABC1-329B-814E-A809-439E5B1E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現在の数理モデルで考慮できるもの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9F9D2-70A2-1C49-98A9-9CE22EFD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絶対に守る項目</a:t>
            </a:r>
            <a:r>
              <a:rPr kumimoji="1" lang="en-US" altLang="ja-JP" sz="2400" dirty="0">
                <a:solidFill>
                  <a:srgbClr val="FF0000"/>
                </a:solidFill>
              </a:rPr>
              <a:t>(</a:t>
            </a:r>
            <a:r>
              <a:rPr kumimoji="1" lang="ja-JP" altLang="en-US" sz="2400">
                <a:solidFill>
                  <a:srgbClr val="FF0000"/>
                </a:solidFill>
              </a:rPr>
              <a:t>制約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/>
              <a:t>できれば守りたい項目</a:t>
            </a:r>
            <a:r>
              <a:rPr lang="en-US" altLang="ja-JP" sz="2400" dirty="0"/>
              <a:t>(</a:t>
            </a:r>
            <a:r>
              <a:rPr lang="ja-JP" altLang="en-US" sz="2400"/>
              <a:t>目的関数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0328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4919E-E348-4B43-A1F3-E980B3CE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絶対に守る項目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F87A85-2ACC-8D4F-8A47-8E79B428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ja-JP" altLang="en-US" sz="2400"/>
              <a:t>船内にある自動車が積み降ろし時に道を塞がない </a:t>
            </a:r>
          </a:p>
          <a:p>
            <a:pPr>
              <a:buFont typeface="+mj-lt"/>
              <a:buAutoNum type="arabicPeriod"/>
            </a:pPr>
            <a:r>
              <a:rPr lang="ja-JP" altLang="en-US" sz="2400"/>
              <a:t>貨物の重量バランス </a:t>
            </a:r>
          </a:p>
          <a:p>
            <a:pPr>
              <a:buFont typeface="+mj-lt"/>
              <a:buAutoNum type="arabicPeriod"/>
            </a:pPr>
            <a:r>
              <a:rPr lang="ja-JP" altLang="en-US" sz="2400"/>
              <a:t>船内の高さ </a:t>
            </a:r>
          </a:p>
          <a:p>
            <a:pPr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0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4ABC1-329B-814E-A809-439E5B1E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現在の数理モデルで考慮できるもの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9F9D2-70A2-1C49-98A9-9CE22EFD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絶対に守る項目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制約</a:t>
            </a:r>
            <a:r>
              <a:rPr lang="en-US" altLang="ja-JP" sz="2400" dirty="0"/>
              <a:t>)</a:t>
            </a:r>
            <a:endParaRPr kumimoji="1" lang="en-US" altLang="ja-JP" sz="2400" dirty="0"/>
          </a:p>
          <a:p>
            <a:r>
              <a:rPr lang="ja-JP" altLang="en-US" sz="2400">
                <a:solidFill>
                  <a:srgbClr val="FF0000"/>
                </a:solidFill>
              </a:rPr>
              <a:t>できれば守りたい項目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ja-JP" altLang="en-US" sz="2400">
                <a:solidFill>
                  <a:srgbClr val="FF0000"/>
                </a:solidFill>
              </a:rPr>
              <a:t>目的関数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1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>
                <a:solidFill>
                  <a:schemeClr val="tx1"/>
                </a:solidFill>
              </a:rPr>
              <a:t>ホールド内の降ろし地を揃える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132598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>
                <a:solidFill>
                  <a:srgbClr val="FF0000"/>
                </a:solidFill>
              </a:rPr>
              <a:t>ホールド内の降ろし地を揃える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ja-JP" altLang="en-US" sz="2400"/>
              <a:t>船内で積み降ろし地を固める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198032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B04DB-246E-434C-BD19-4F96804B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ホールド内の降ろし地を揃える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AEED1-2A65-BF4E-8D8F-441BFF12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降ろし間違いを防ぐための項目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質問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/>
              <a:t>複数の降ろし地が入っているホールドが何個までなら許容できるか？</a:t>
            </a:r>
            <a:endParaRPr lang="en-US" altLang="ja-JP" sz="2400" dirty="0"/>
          </a:p>
          <a:p>
            <a:pPr lvl="1"/>
            <a:r>
              <a:rPr lang="en-US" altLang="ja-JP" sz="2400" dirty="0"/>
              <a:t>(</a:t>
            </a:r>
            <a:r>
              <a:rPr lang="ja-JP" altLang="en-US" sz="2400"/>
              <a:t>今現在は</a:t>
            </a:r>
            <a:r>
              <a:rPr lang="en-US" altLang="ja-JP" sz="2400" dirty="0"/>
              <a:t>12</a:t>
            </a:r>
            <a:r>
              <a:rPr lang="ja-JP" altLang="en-US" sz="2400"/>
              <a:t>階の船を想定しています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/>
              <a:t>10%</a:t>
            </a:r>
            <a:r>
              <a:rPr lang="ja-JP" altLang="en-US" sz="2400"/>
              <a:t>程度なら</a:t>
            </a:r>
            <a:r>
              <a:rPr lang="en-US" altLang="ja-JP" sz="2400" dirty="0"/>
              <a:t>ok</a:t>
            </a:r>
            <a:r>
              <a:rPr lang="ja-JP" altLang="en-US" sz="2400"/>
              <a:t>など</a:t>
            </a:r>
            <a:r>
              <a:rPr lang="en-US" altLang="ja-JP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56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79457-67AC-C947-BD05-5A8F5F3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できれば守りたい項目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CD3FF-A48A-954A-8147-D2D314A2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ja-JP" altLang="en-US" sz="2400"/>
              <a:t>ホールド内の降ろし地を揃える</a:t>
            </a: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ja-JP" altLang="en-US" sz="2400">
                <a:solidFill>
                  <a:srgbClr val="FF0000"/>
                </a:solidFill>
              </a:rPr>
              <a:t>船内で積み降ろし地を固める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sz="2400"/>
              <a:t>作業効率が落ちないためのホールドの充填率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デッドスペースを作らない</a:t>
            </a:r>
            <a:endParaRPr lang="en-US" altLang="ja-JP" sz="2400" dirty="0"/>
          </a:p>
          <a:p>
            <a:pPr>
              <a:buFont typeface="+mj-lt"/>
              <a:buAutoNum type="arabicPeriod"/>
            </a:pPr>
            <a:r>
              <a:rPr lang="ja-JP" altLang="en-US" sz="2400"/>
              <a:t>残スペースを入口に寄せる</a:t>
            </a:r>
          </a:p>
        </p:txBody>
      </p:sp>
    </p:spTree>
    <p:extLst>
      <p:ext uri="{BB962C8B-B14F-4D97-AF65-F5344CB8AC3E}">
        <p14:creationId xmlns:p14="http://schemas.microsoft.com/office/powerpoint/2010/main" val="302723383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{DD8520D9-4294-6044-B6A7-905AB3E3CDD3}tf10001060</Template>
  <TotalTime>71</TotalTime>
  <Words>591</Words>
  <Application>Microsoft Macintosh PowerPoint</Application>
  <PresentationFormat>ワイド画面</PresentationFormat>
  <Paragraphs>93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Arial</vt:lpstr>
      <vt:lpstr>Trebuchet MS</vt:lpstr>
      <vt:lpstr>Wingdings 3</vt:lpstr>
      <vt:lpstr>ファセット</vt:lpstr>
      <vt:lpstr>5/25  評価項目 ヒアリング</vt:lpstr>
      <vt:lpstr>現在の数理モデルで考慮できるもの</vt:lpstr>
      <vt:lpstr>現在の数理モデルで考慮できるもの</vt:lpstr>
      <vt:lpstr>絶対に守る項目</vt:lpstr>
      <vt:lpstr>現在の数理モデルで考慮できるもの</vt:lpstr>
      <vt:lpstr>できれば守りたい項目</vt:lpstr>
      <vt:lpstr>できれば守りたい項目</vt:lpstr>
      <vt:lpstr>ホールド内の降ろし地を揃える</vt:lpstr>
      <vt:lpstr>できれば守りたい項目</vt:lpstr>
      <vt:lpstr>船内の積み降ろし地を固める</vt:lpstr>
      <vt:lpstr>例: この割当は許容できるかどうか</vt:lpstr>
      <vt:lpstr>できれば守りたい項目</vt:lpstr>
      <vt:lpstr>作業効率が落ちないためのホールドの充填率 </vt:lpstr>
      <vt:lpstr>できれば守りたい項目</vt:lpstr>
      <vt:lpstr>デッドスペースを作らない </vt:lpstr>
      <vt:lpstr>できれば守りたい項目</vt:lpstr>
      <vt:lpstr>残スペースを入口に寄せる </vt:lpstr>
      <vt:lpstr>大きい注文の分割について</vt:lpstr>
      <vt:lpstr>大きい注文の分割について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5/25  評価項目 ヒアリング</dc:title>
  <dc:creator>Microsoft Office User</dc:creator>
  <cp:lastModifiedBy>Microsoft Office User</cp:lastModifiedBy>
  <cp:revision>13</cp:revision>
  <dcterms:created xsi:type="dcterms:W3CDTF">2021-05-17T06:50:02Z</dcterms:created>
  <dcterms:modified xsi:type="dcterms:W3CDTF">2021-05-17T08:01:25Z</dcterms:modified>
</cp:coreProperties>
</file>