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9" r:id="rId10"/>
    <p:sldId id="270" r:id="rId11"/>
    <p:sldId id="271" r:id="rId12"/>
    <p:sldId id="562" r:id="rId13"/>
    <p:sldId id="272" r:id="rId14"/>
    <p:sldId id="563" r:id="rId15"/>
    <p:sldId id="273" r:id="rId16"/>
    <p:sldId id="274" r:id="rId17"/>
    <p:sldId id="564" r:id="rId18"/>
    <p:sldId id="264" r:id="rId19"/>
    <p:sldId id="265" r:id="rId20"/>
    <p:sldId id="266" r:id="rId21"/>
    <p:sldId id="267" r:id="rId22"/>
    <p:sldId id="276" r:id="rId23"/>
    <p:sldId id="559" r:id="rId24"/>
    <p:sldId id="275" r:id="rId25"/>
    <p:sldId id="557" r:id="rId26"/>
    <p:sldId id="558" r:id="rId27"/>
    <p:sldId id="560" r:id="rId28"/>
    <p:sldId id="561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5"/>
    <p:restoredTop sz="94648"/>
  </p:normalViewPr>
  <p:slideViewPr>
    <p:cSldViewPr snapToGrid="0" snapToObjects="1">
      <p:cViewPr varScale="1">
        <p:scale>
          <a:sx n="96" d="100"/>
          <a:sy n="96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is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we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For each hold 𝑖, we defined a fill rate that does not narrow the aisle of the car.</a:t>
            </a:r>
          </a:p>
          <a:p>
            <a:r>
              <a:rPr kumimoji="1" lang="en" altLang="ja-JP" dirty="0"/>
              <a:t>When loading 10 cars to hold 4:</a:t>
            </a:r>
          </a:p>
          <a:p>
            <a:pPr lvl="1"/>
            <a:r>
              <a:rPr lang="en" altLang="ja-JP" dirty="0"/>
              <a:t>Red: the hold which the fill rate is exceeded.</a:t>
            </a:r>
          </a:p>
          <a:p>
            <a:pPr lvl="1"/>
            <a:r>
              <a:rPr kumimoji="1" lang="en" altLang="ja-JP" dirty="0"/>
              <a:t>Blue: the hold which the fill rate is not exceeded.</a:t>
            </a:r>
          </a:p>
          <a:p>
            <a:pPr lvl="1"/>
            <a:endParaRPr kumimoji="1" lang="en" altLang="ja-JP" dirty="0"/>
          </a:p>
          <a:p>
            <a:pPr lvl="1"/>
            <a:endParaRPr lang="en" altLang="ja-JP" dirty="0"/>
          </a:p>
          <a:p>
            <a:pPr lvl="1"/>
            <a:endParaRPr kumimoji="1" lang="en" altLang="ja-JP" dirty="0"/>
          </a:p>
          <a:p>
            <a:r>
              <a:rPr lang="en" altLang="ja-JP" dirty="0"/>
              <a:t>Total penalty for this situation is 20 (10 *2)</a:t>
            </a:r>
            <a:endParaRPr kumimoji="1" lang="en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462373" y="4123184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4281238" y="4123184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909765" y="4123182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5100103" y="4123183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6173432" y="4375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Rules for splitting orders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8A923-369D-B948-B317-BB629C56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secure a path for cars to be able to pass.</a:t>
            </a:r>
          </a:p>
          <a:p>
            <a:r>
              <a:rPr lang="en" altLang="ja-JP" sz="2400" dirty="0"/>
              <a:t>this constraint leads to no infeasible assignment.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Computational experiment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Left-right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4F382-2600-5B4C-9F1F-495485F1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splitting orders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662709D6-0267-E446-B06A-7879774D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81" y="1690254"/>
            <a:ext cx="9594376" cy="4014510"/>
          </a:xfrm>
        </p:spPr>
        <p:txBody>
          <a:bodyPr/>
          <a:lstStyle/>
          <a:p>
            <a:r>
              <a:rPr lang="en-US" altLang="ja-JP" sz="2400" dirty="0"/>
              <a:t>For large orders</a:t>
            </a:r>
            <a:r>
              <a:rPr lang="en-US" altLang="ja-JP" sz="2400"/>
              <a:t>, we split </a:t>
            </a:r>
            <a:r>
              <a:rPr lang="en-US" altLang="ja-JP" sz="2400" dirty="0"/>
              <a:t>them up.</a:t>
            </a:r>
          </a:p>
          <a:p>
            <a:pPr lvl="1"/>
            <a:r>
              <a:rPr lang="en-US" altLang="ja-JP" sz="2400" dirty="0"/>
              <a:t>if the number of cars is over 500,</a:t>
            </a:r>
            <a:r>
              <a:rPr lang="ja-JP" altLang="en-US" sz="2400"/>
              <a:t> </a:t>
            </a:r>
            <a:r>
              <a:rPr lang="en-US" altLang="ja-JP" sz="2400" dirty="0"/>
              <a:t>we split the order in two.</a:t>
            </a:r>
          </a:p>
          <a:p>
            <a:pPr lvl="1"/>
            <a:r>
              <a:rPr lang="en-US" altLang="ja-JP" sz="2400" dirty="0"/>
              <a:t>if the number of cars is over 1000,</a:t>
            </a:r>
            <a:r>
              <a:rPr lang="ja-JP" altLang="en-US" sz="2400"/>
              <a:t> </a:t>
            </a:r>
            <a:r>
              <a:rPr lang="en-US" altLang="ja-JP" sz="2400" dirty="0"/>
              <a:t>we split the order in three.</a:t>
            </a:r>
          </a:p>
          <a:p>
            <a:pPr lvl="1"/>
            <a:r>
              <a:rPr lang="en-US" altLang="ja-JP" sz="2200" dirty="0"/>
              <a:t>If not, we do not split them up.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64003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A086B-233B-EB4B-92C9-0367503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Height of the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684F3-B4E7-6345-BCB9-F0073D18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Each hold has height.</a:t>
            </a:r>
          </a:p>
          <a:p>
            <a:r>
              <a:rPr lang="en-US" altLang="ja-JP" sz="2400" dirty="0"/>
              <a:t>To place cars in holds, the height of the car needs to be lower than the 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8988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3DAFA-499F-CC43-9BCD-BE6F3184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97B3F-5316-2143-8DE6-648207C9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investigated how much the computation time changes by adding constraints.</a:t>
            </a:r>
          </a:p>
          <a:p>
            <a:r>
              <a:rPr lang="en-US" altLang="ja-JP" sz="2400" dirty="0"/>
              <a:t>We compared the case with and without considering the height constraint.</a:t>
            </a:r>
          </a:p>
          <a:p>
            <a:r>
              <a:rPr kumimoji="1" lang="en-US" altLang="ja-JP" sz="2400" dirty="0"/>
              <a:t>The booking we used has 109 orders, has 2 loading ports and 3 destination ports.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12458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9A61A-9502-434B-A065-FDABADC3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comparison</a:t>
            </a:r>
            <a:endParaRPr kumimoji="1" lang="ja-JP" altLang="en-US" sz="32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FBB84-B9C7-AA4D-80BE-18B755A94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9830" y="1676023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Without height constraint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254CEE-128F-D144-84C9-40C91BD2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8282" y="1676023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 height constrain</a:t>
            </a:r>
            <a:r>
              <a:rPr lang="en-US" altLang="ja-JP" dirty="0"/>
              <a:t>t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482D62-7CBE-DF47-A6E6-9C9862134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25" b="13265"/>
          <a:stretch/>
        </p:blipFill>
        <p:spPr>
          <a:xfrm>
            <a:off x="10688782" y="230188"/>
            <a:ext cx="1330036" cy="100431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C5BD33A-7DD8-DC43-9A43-8E0D0D56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547464"/>
              </p:ext>
            </p:extLst>
          </p:nvPr>
        </p:nvGraphicFramePr>
        <p:xfrm>
          <a:off x="1174159" y="2336485"/>
          <a:ext cx="4758543" cy="347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7">
                  <a:extLst>
                    <a:ext uri="{9D8B030D-6E8A-4147-A177-3AD203B41FA5}">
                      <a16:colId xmlns:a16="http://schemas.microsoft.com/office/drawing/2014/main" val="2773331440"/>
                    </a:ext>
                  </a:extLst>
                </a:gridCol>
                <a:gridCol w="1561305">
                  <a:extLst>
                    <a:ext uri="{9D8B030D-6E8A-4147-A177-3AD203B41FA5}">
                      <a16:colId xmlns:a16="http://schemas.microsoft.com/office/drawing/2014/main" val="104301744"/>
                    </a:ext>
                  </a:extLst>
                </a:gridCol>
                <a:gridCol w="1586181">
                  <a:extLst>
                    <a:ext uri="{9D8B030D-6E8A-4147-A177-3AD203B41FA5}">
                      <a16:colId xmlns:a16="http://schemas.microsoft.com/office/drawing/2014/main" val="3225761282"/>
                    </a:ext>
                  </a:extLst>
                </a:gridCol>
              </a:tblGrid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Calculation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03876"/>
                  </a:ext>
                </a:extLst>
              </a:tr>
              <a:tr h="6805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1035446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6511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-4285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59038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10960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00853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4ADEC1-467D-7D4C-81CD-19D42B009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27737"/>
              </p:ext>
            </p:extLst>
          </p:nvPr>
        </p:nvGraphicFramePr>
        <p:xfrm>
          <a:off x="6501229" y="2346520"/>
          <a:ext cx="5003382" cy="347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794">
                  <a:extLst>
                    <a:ext uri="{9D8B030D-6E8A-4147-A177-3AD203B41FA5}">
                      <a16:colId xmlns:a16="http://schemas.microsoft.com/office/drawing/2014/main" val="2026257715"/>
                    </a:ext>
                  </a:extLst>
                </a:gridCol>
                <a:gridCol w="1667794">
                  <a:extLst>
                    <a:ext uri="{9D8B030D-6E8A-4147-A177-3AD203B41FA5}">
                      <a16:colId xmlns:a16="http://schemas.microsoft.com/office/drawing/2014/main" val="1279910219"/>
                    </a:ext>
                  </a:extLst>
                </a:gridCol>
                <a:gridCol w="1667794">
                  <a:extLst>
                    <a:ext uri="{9D8B030D-6E8A-4147-A177-3AD203B41FA5}">
                      <a16:colId xmlns:a16="http://schemas.microsoft.com/office/drawing/2014/main" val="3910712517"/>
                    </a:ext>
                  </a:extLst>
                </a:gridCol>
              </a:tblGrid>
              <a:tr h="7340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Calculation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8734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385282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22379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3128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-4152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25169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8433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88045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10484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-4347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5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080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D6FA-10C4-F844-83BC-DECF70D0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58E50-76CD-E04E-A7A9-086A916B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also try to investigate what scale of bookings can be solved in a limited time.</a:t>
            </a:r>
          </a:p>
          <a:p>
            <a:r>
              <a:rPr lang="en" altLang="ja-JP" sz="2400" dirty="0"/>
              <a:t>We set the limit time to 24 hours.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34207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AA4B5-EE69-A741-9505-C5C73C1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DB007A1F-895E-F14E-8E76-410073F77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859299"/>
              </p:ext>
            </p:extLst>
          </p:nvPr>
        </p:nvGraphicFramePr>
        <p:xfrm>
          <a:off x="1856096" y="1729579"/>
          <a:ext cx="9976515" cy="472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52">
                  <a:extLst>
                    <a:ext uri="{9D8B030D-6E8A-4147-A177-3AD203B41FA5}">
                      <a16:colId xmlns:a16="http://schemas.microsoft.com/office/drawing/2014/main" val="3657772853"/>
                    </a:ext>
                  </a:extLst>
                </a:gridCol>
                <a:gridCol w="1179560">
                  <a:extLst>
                    <a:ext uri="{9D8B030D-6E8A-4147-A177-3AD203B41FA5}">
                      <a16:colId xmlns:a16="http://schemas.microsoft.com/office/drawing/2014/main" val="2052953"/>
                    </a:ext>
                  </a:extLst>
                </a:gridCol>
                <a:gridCol w="1478002">
                  <a:extLst>
                    <a:ext uri="{9D8B030D-6E8A-4147-A177-3AD203B41FA5}">
                      <a16:colId xmlns:a16="http://schemas.microsoft.com/office/drawing/2014/main" val="3515113042"/>
                    </a:ext>
                  </a:extLst>
                </a:gridCol>
                <a:gridCol w="1492214">
                  <a:extLst>
                    <a:ext uri="{9D8B030D-6E8A-4147-A177-3AD203B41FA5}">
                      <a16:colId xmlns:a16="http://schemas.microsoft.com/office/drawing/2014/main" val="1378395732"/>
                    </a:ext>
                  </a:extLst>
                </a:gridCol>
                <a:gridCol w="1256110">
                  <a:extLst>
                    <a:ext uri="{9D8B030D-6E8A-4147-A177-3AD203B41FA5}">
                      <a16:colId xmlns:a16="http://schemas.microsoft.com/office/drawing/2014/main" val="3047023699"/>
                    </a:ext>
                  </a:extLst>
                </a:gridCol>
                <a:gridCol w="1257543">
                  <a:extLst>
                    <a:ext uri="{9D8B030D-6E8A-4147-A177-3AD203B41FA5}">
                      <a16:colId xmlns:a16="http://schemas.microsoft.com/office/drawing/2014/main" val="2017988149"/>
                    </a:ext>
                  </a:extLst>
                </a:gridCol>
                <a:gridCol w="1280833">
                  <a:extLst>
                    <a:ext uri="{9D8B030D-6E8A-4147-A177-3AD203B41FA5}">
                      <a16:colId xmlns:a16="http://schemas.microsoft.com/office/drawing/2014/main" val="847323281"/>
                    </a:ext>
                  </a:extLst>
                </a:gridCol>
                <a:gridCol w="1108501">
                  <a:extLst>
                    <a:ext uri="{9D8B030D-6E8A-4147-A177-3AD203B41FA5}">
                      <a16:colId xmlns:a16="http://schemas.microsoft.com/office/drawing/2014/main" val="4120028990"/>
                    </a:ext>
                  </a:extLst>
                </a:gridCol>
              </a:tblGrid>
              <a:tr h="1525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orders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loading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</a:t>
                      </a:r>
                    </a:p>
                    <a:p>
                      <a:r>
                        <a:rPr kumimoji="1" lang="en-US" altLang="ja-JP" dirty="0"/>
                        <a:t>Destination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dirty="0"/>
                        <a:t>when a feasible solution was found.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Lower bound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Value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27708"/>
                  </a:ext>
                </a:extLst>
              </a:tr>
              <a:tr h="1178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-4301.36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-4388.44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57226"/>
                  </a:ext>
                </a:extLst>
              </a:tr>
              <a:tr h="522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1674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-3522.82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-4264.69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25885"/>
                  </a:ext>
                </a:extLst>
              </a:tr>
              <a:tr h="3580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-3515.46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-4365.89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4992"/>
                  </a:ext>
                </a:extLst>
              </a:tr>
              <a:tr h="583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2381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-3155.02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-4083.18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3050"/>
                  </a:ext>
                </a:extLst>
              </a:tr>
              <a:tr h="557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2249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-2738.00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-2883.58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244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It takes about three times as long when height constraints are taken into account.</a:t>
            </a:r>
          </a:p>
          <a:p>
            <a:pPr lvl="1"/>
            <a:r>
              <a:rPr lang="en" altLang="ja-JP" sz="2200" dirty="0"/>
              <a:t>We can get good solutions for bookings which has less than 250 orders and has less than 2~5 ports. </a:t>
            </a:r>
          </a:p>
          <a:p>
            <a:r>
              <a:rPr lang="en" altLang="ja-JP" sz="2400" dirty="0"/>
              <a:t>Future work</a:t>
            </a:r>
          </a:p>
          <a:p>
            <a:pPr lvl="1"/>
            <a:r>
              <a:rPr lang="en" altLang="ja-JP" sz="2400" dirty="0"/>
              <a:t>creating an index to evaluate the quality of the assignment</a:t>
            </a:r>
          </a:p>
          <a:p>
            <a:pPr lvl="1"/>
            <a:r>
              <a:rPr kumimoji="1" lang="en" altLang="ja-JP" sz="2200" dirty="0"/>
              <a:t>Modifying the mathematical model</a:t>
            </a:r>
          </a:p>
          <a:p>
            <a:pPr lvl="1"/>
            <a:r>
              <a:rPr kumimoji="1" lang="en" altLang="ja-JP" sz="2200" dirty="0"/>
              <a:t>Creating heuristic to be able to solve large bookings</a:t>
            </a:r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Given information are as follows.</a:t>
            </a:r>
          </a:p>
          <a:p>
            <a:pPr lvl="1"/>
            <a:r>
              <a:rPr lang="en-US" altLang="ja-JP" sz="2400" dirty="0"/>
              <a:t>Order Information</a:t>
            </a:r>
          </a:p>
          <a:p>
            <a:pPr lvl="1"/>
            <a:r>
              <a:rPr lang="en-US" altLang="ja-JP" sz="2400" dirty="0"/>
              <a:t>Hull(ship) information</a:t>
            </a:r>
          </a:p>
          <a:p>
            <a:pPr marL="457200" lvl="1" indent="0">
              <a:buNone/>
            </a:pPr>
            <a:r>
              <a:rPr lang="en-US" altLang="ja-JP" sz="2400" dirty="0"/>
              <a:t>                         </a:t>
            </a:r>
            <a:r>
              <a:rPr lang="en-US" altLang="ja-JP" sz="1800" dirty="0"/>
              <a:t>      order information</a:t>
            </a:r>
            <a:endParaRPr kumimoji="1" lang="en-US" altLang="ja-JP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12" y="3682052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1224</Words>
  <Application>Microsoft Macintosh PowerPoint</Application>
  <PresentationFormat>ワイド画面</PresentationFormat>
  <Paragraphs>229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5" baseType="lpstr">
      <vt:lpstr>MS Gothic</vt:lpstr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Problem definition 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Rules for splitting orders </vt:lpstr>
      <vt:lpstr>Height of the hold</vt:lpstr>
      <vt:lpstr>Computational experiment</vt:lpstr>
      <vt:lpstr>Computational experiment</vt:lpstr>
      <vt:lpstr>comparison</vt:lpstr>
      <vt:lpstr>Computational experiment</vt:lpstr>
      <vt:lpstr>PowerPoint プレゼンテーション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96</cp:revision>
  <dcterms:created xsi:type="dcterms:W3CDTF">2021-04-01T02:06:44Z</dcterms:created>
  <dcterms:modified xsi:type="dcterms:W3CDTF">2021-04-20T05:25:04Z</dcterms:modified>
</cp:coreProperties>
</file>