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565" r:id="rId8"/>
    <p:sldId id="262" r:id="rId9"/>
    <p:sldId id="263" r:id="rId10"/>
    <p:sldId id="269" r:id="rId11"/>
    <p:sldId id="270" r:id="rId12"/>
    <p:sldId id="271" r:id="rId13"/>
    <p:sldId id="562" r:id="rId14"/>
    <p:sldId id="272" r:id="rId15"/>
    <p:sldId id="563" r:id="rId16"/>
    <p:sldId id="273" r:id="rId17"/>
    <p:sldId id="274" r:id="rId18"/>
    <p:sldId id="564" r:id="rId19"/>
    <p:sldId id="264" r:id="rId20"/>
    <p:sldId id="265" r:id="rId21"/>
    <p:sldId id="266" r:id="rId22"/>
    <p:sldId id="566" r:id="rId23"/>
    <p:sldId id="568" r:id="rId24"/>
    <p:sldId id="276" r:id="rId25"/>
    <p:sldId id="559" r:id="rId26"/>
    <p:sldId id="558" r:id="rId27"/>
    <p:sldId id="560" r:id="rId28"/>
    <p:sldId id="569" r:id="rId29"/>
    <p:sldId id="571" r:id="rId30"/>
    <p:sldId id="573" r:id="rId31"/>
    <p:sldId id="574" r:id="rId32"/>
    <p:sldId id="572" r:id="rId33"/>
    <p:sldId id="576" r:id="rId34"/>
    <p:sldId id="577" r:id="rId35"/>
    <p:sldId id="578" r:id="rId36"/>
    <p:sldId id="561" r:id="rId3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06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9C27-364E-C74E-8EB0-0FFA61AB3438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517072"/>
            <a:ext cx="8915399" cy="226278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A mathematical modeling for the stowage planning problem 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4320179"/>
            <a:ext cx="8915399" cy="1126283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Kiyoshi, TAKEDA</a:t>
            </a:r>
          </a:p>
          <a:p>
            <a:r>
              <a:rPr lang="en-US" altLang="ja-JP" sz="2400" dirty="0" err="1"/>
              <a:t>Yagiura</a:t>
            </a:r>
            <a:r>
              <a:rPr lang="en-US" altLang="ja-JP" sz="2400" dirty="0"/>
              <a:t> lab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the objective function would be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orders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an order is unloaded from a hold at a certain port, if there are several orders with different destinations in the same hold, human error may occur.</a:t>
            </a:r>
          </a:p>
          <a:p>
            <a:r>
              <a:rPr lang="en" altLang="ja-JP" sz="2400" dirty="0"/>
              <a:t>we minimize the number of orders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129602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orders by port are placed closer.</a:t>
            </a:r>
          </a:p>
          <a:p>
            <a:r>
              <a:rPr lang="en" altLang="ja-JP" sz="2400" dirty="0"/>
              <a:t>we minimize the number of orders with different ports that exist in adjacent pairs of holds. </a:t>
            </a:r>
          </a:p>
          <a:p>
            <a:pPr marL="1828800" lvl="4" indent="0">
              <a:buNone/>
            </a:pPr>
            <a:endParaRPr kumimoji="1" lang="en-US" altLang="ja-JP" sz="2400" dirty="0">
              <a:solidFill>
                <a:srgbClr val="FF0000"/>
              </a:solidFill>
            </a:endParaRPr>
          </a:p>
          <a:p>
            <a:pPr marL="1828800" lvl="4" indent="0">
              <a:buNone/>
            </a:pP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7A9BD7-4B51-6D49-81E0-C1B4397DB9C7}"/>
              </a:ext>
            </a:extLst>
          </p:cNvPr>
          <p:cNvSpPr/>
          <p:nvPr/>
        </p:nvSpPr>
        <p:spPr>
          <a:xfrm>
            <a:off x="4971503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D9801A-E6B6-364D-BDB2-D8F14B6B9C9C}"/>
              </a:ext>
            </a:extLst>
          </p:cNvPr>
          <p:cNvSpPr/>
          <p:nvPr/>
        </p:nvSpPr>
        <p:spPr>
          <a:xfrm>
            <a:off x="4307652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132D4E-A696-B644-A4CD-B3B900A4D173}"/>
              </a:ext>
            </a:extLst>
          </p:cNvPr>
          <p:cNvSpPr/>
          <p:nvPr/>
        </p:nvSpPr>
        <p:spPr>
          <a:xfrm>
            <a:off x="3661883" y="448101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C9B5BF5-74FC-B442-B2BD-9B549170319F}"/>
              </a:ext>
            </a:extLst>
          </p:cNvPr>
          <p:cNvSpPr/>
          <p:nvPr/>
        </p:nvSpPr>
        <p:spPr>
          <a:xfrm>
            <a:off x="3661882" y="512120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702233-B52A-444B-8BEA-0A9934C0E778}"/>
              </a:ext>
            </a:extLst>
          </p:cNvPr>
          <p:cNvSpPr/>
          <p:nvPr/>
        </p:nvSpPr>
        <p:spPr>
          <a:xfrm>
            <a:off x="4320122" y="511336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BA1192-030E-6041-9CFA-4C6A4A2318AB}"/>
              </a:ext>
            </a:extLst>
          </p:cNvPr>
          <p:cNvSpPr/>
          <p:nvPr/>
        </p:nvSpPr>
        <p:spPr>
          <a:xfrm>
            <a:off x="4976393" y="512246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78E65F-59A7-B14B-B9BA-BA19CDFF962E}"/>
              </a:ext>
            </a:extLst>
          </p:cNvPr>
          <p:cNvSpPr/>
          <p:nvPr/>
        </p:nvSpPr>
        <p:spPr>
          <a:xfrm>
            <a:off x="4971503" y="5756853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8032D0F-7E0A-A34A-8684-4B8C77F9576F}"/>
              </a:ext>
            </a:extLst>
          </p:cNvPr>
          <p:cNvSpPr/>
          <p:nvPr/>
        </p:nvSpPr>
        <p:spPr>
          <a:xfrm>
            <a:off x="3661881" y="5741158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DD44B77-9C6E-1D47-B7FE-C3C33C39256F}"/>
              </a:ext>
            </a:extLst>
          </p:cNvPr>
          <p:cNvSpPr/>
          <p:nvPr/>
        </p:nvSpPr>
        <p:spPr>
          <a:xfrm>
            <a:off x="4317314" y="574775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0CC7B0D-C49F-4845-AB34-6920D7F2CDD4}"/>
              </a:ext>
            </a:extLst>
          </p:cNvPr>
          <p:cNvSpPr/>
          <p:nvPr/>
        </p:nvSpPr>
        <p:spPr>
          <a:xfrm>
            <a:off x="8423424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DB7078-4225-C74C-95D8-6FA063090B0D}"/>
              </a:ext>
            </a:extLst>
          </p:cNvPr>
          <p:cNvSpPr/>
          <p:nvPr/>
        </p:nvSpPr>
        <p:spPr>
          <a:xfrm>
            <a:off x="7757461" y="44855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137D3F7-BFDC-FD4B-9D6C-DDB075D374BE}"/>
              </a:ext>
            </a:extLst>
          </p:cNvPr>
          <p:cNvSpPr/>
          <p:nvPr/>
        </p:nvSpPr>
        <p:spPr>
          <a:xfrm>
            <a:off x="7088155" y="448689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677416-99E6-E348-B5AA-ED1777CE10B6}"/>
              </a:ext>
            </a:extLst>
          </p:cNvPr>
          <p:cNvSpPr/>
          <p:nvPr/>
        </p:nvSpPr>
        <p:spPr>
          <a:xfrm>
            <a:off x="7083150" y="510559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5FCB09D-0443-EC4E-9395-9B8B32ABCF85}"/>
              </a:ext>
            </a:extLst>
          </p:cNvPr>
          <p:cNvSpPr/>
          <p:nvPr/>
        </p:nvSpPr>
        <p:spPr>
          <a:xfrm>
            <a:off x="7752571" y="511469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41E9B8E-DEF7-FA48-8162-9FA170FD789F}"/>
              </a:ext>
            </a:extLst>
          </p:cNvPr>
          <p:cNvSpPr/>
          <p:nvPr/>
        </p:nvSpPr>
        <p:spPr>
          <a:xfrm>
            <a:off x="8427454" y="509649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7AD64C6-E207-2541-B143-EF3357E88206}"/>
              </a:ext>
            </a:extLst>
          </p:cNvPr>
          <p:cNvSpPr/>
          <p:nvPr/>
        </p:nvSpPr>
        <p:spPr>
          <a:xfrm>
            <a:off x="8423423" y="573339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1B55C55-21F5-A648-AC5D-19858576D85C}"/>
              </a:ext>
            </a:extLst>
          </p:cNvPr>
          <p:cNvSpPr/>
          <p:nvPr/>
        </p:nvSpPr>
        <p:spPr>
          <a:xfrm>
            <a:off x="7086146" y="5733392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672841-7121-D749-BEFB-B917B0B8B014}"/>
              </a:ext>
            </a:extLst>
          </p:cNvPr>
          <p:cNvSpPr/>
          <p:nvPr/>
        </p:nvSpPr>
        <p:spPr>
          <a:xfrm>
            <a:off x="7752571" y="57411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254224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907121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646315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90363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5969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64631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950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A7623-2617-7E47-93EA-15A7188A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E70447-34B2-A141-9D69-FF1462A5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28665"/>
            <a:ext cx="8915400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As </a:t>
            </a:r>
            <a:r>
              <a:rPr lang="en-US" altLang="ja-JP" sz="2400" dirty="0"/>
              <a:t>pair of adjacent holds, we consider two patterns</a:t>
            </a:r>
          </a:p>
          <a:p>
            <a:pPr lvl="1"/>
            <a:r>
              <a:rPr kumimoji="1" lang="en-US" altLang="ja-JP" sz="2000" dirty="0"/>
              <a:t>Adjacent hold to the other</a:t>
            </a:r>
          </a:p>
          <a:p>
            <a:pPr lvl="1"/>
            <a:r>
              <a:rPr lang="en-US" altLang="ja-JP" sz="2000" dirty="0"/>
              <a:t>Holds connected with a slope</a:t>
            </a:r>
          </a:p>
          <a:p>
            <a:r>
              <a:rPr kumimoji="1" lang="en-US" altLang="ja-JP" sz="2400" dirty="0"/>
              <a:t>We calculate the penalty for both loading ports and destination port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E5591A-E27D-BD47-962A-63C89E7F0AC1}"/>
              </a:ext>
            </a:extLst>
          </p:cNvPr>
          <p:cNvSpPr/>
          <p:nvPr/>
        </p:nvSpPr>
        <p:spPr>
          <a:xfrm>
            <a:off x="4179933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C2B0AC-0E7A-074F-9CD7-977AE238DDB4}"/>
              </a:ext>
            </a:extLst>
          </p:cNvPr>
          <p:cNvSpPr/>
          <p:nvPr/>
        </p:nvSpPr>
        <p:spPr>
          <a:xfrm>
            <a:off x="3516082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B3BB6E-2B41-5D4E-8311-D40F98DED2AC}"/>
              </a:ext>
            </a:extLst>
          </p:cNvPr>
          <p:cNvSpPr/>
          <p:nvPr/>
        </p:nvSpPr>
        <p:spPr>
          <a:xfrm>
            <a:off x="2870313" y="451255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E67929-C7BF-1443-B3A8-3C21F3AC1AF9}"/>
              </a:ext>
            </a:extLst>
          </p:cNvPr>
          <p:cNvSpPr/>
          <p:nvPr/>
        </p:nvSpPr>
        <p:spPr>
          <a:xfrm>
            <a:off x="2870312" y="51527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62B9A6-CB27-4249-A9CB-D86CF1655FE7}"/>
              </a:ext>
            </a:extLst>
          </p:cNvPr>
          <p:cNvSpPr/>
          <p:nvPr/>
        </p:nvSpPr>
        <p:spPr>
          <a:xfrm>
            <a:off x="3528552" y="514490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4AEF62-6412-0A41-8C4E-609FB88AF903}"/>
              </a:ext>
            </a:extLst>
          </p:cNvPr>
          <p:cNvSpPr/>
          <p:nvPr/>
        </p:nvSpPr>
        <p:spPr>
          <a:xfrm>
            <a:off x="4184823" y="515399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B02E6CA-7313-D949-9779-E452182B9F4C}"/>
              </a:ext>
            </a:extLst>
          </p:cNvPr>
          <p:cNvSpPr/>
          <p:nvPr/>
        </p:nvSpPr>
        <p:spPr>
          <a:xfrm>
            <a:off x="4179933" y="5788392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95A08-370B-3744-8162-321FBBC758A1}"/>
              </a:ext>
            </a:extLst>
          </p:cNvPr>
          <p:cNvSpPr/>
          <p:nvPr/>
        </p:nvSpPr>
        <p:spPr>
          <a:xfrm>
            <a:off x="2870311" y="577269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C5CB7D3-DF38-7749-84F0-629F9C5839DB}"/>
              </a:ext>
            </a:extLst>
          </p:cNvPr>
          <p:cNvSpPr/>
          <p:nvPr/>
        </p:nvSpPr>
        <p:spPr>
          <a:xfrm>
            <a:off x="3525744" y="5779293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065FAB-01E3-9743-A9D6-CF403A3707BE}"/>
              </a:ext>
            </a:extLst>
          </p:cNvPr>
          <p:cNvSpPr/>
          <p:nvPr/>
        </p:nvSpPr>
        <p:spPr>
          <a:xfrm>
            <a:off x="8382181" y="45112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DAB8177-1BF4-594F-8721-9A86FA4D21DD}"/>
              </a:ext>
            </a:extLst>
          </p:cNvPr>
          <p:cNvSpPr/>
          <p:nvPr/>
        </p:nvSpPr>
        <p:spPr>
          <a:xfrm>
            <a:off x="7716218" y="451121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4AF218B-33AD-BE4D-A6EF-13B232AF5BDC}"/>
              </a:ext>
            </a:extLst>
          </p:cNvPr>
          <p:cNvSpPr/>
          <p:nvPr/>
        </p:nvSpPr>
        <p:spPr>
          <a:xfrm>
            <a:off x="7046912" y="451255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12E895-5784-FE4B-9359-B2961C2E67FB}"/>
              </a:ext>
            </a:extLst>
          </p:cNvPr>
          <p:cNvSpPr/>
          <p:nvPr/>
        </p:nvSpPr>
        <p:spPr>
          <a:xfrm>
            <a:off x="7041907" y="513125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2EEC8E6-7BBE-ED43-A65E-AF3DFFEF3EB9}"/>
              </a:ext>
            </a:extLst>
          </p:cNvPr>
          <p:cNvSpPr/>
          <p:nvPr/>
        </p:nvSpPr>
        <p:spPr>
          <a:xfrm>
            <a:off x="7711328" y="5140349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0824BA0-2624-7B48-99F9-D1A231970538}"/>
              </a:ext>
            </a:extLst>
          </p:cNvPr>
          <p:cNvSpPr/>
          <p:nvPr/>
        </p:nvSpPr>
        <p:spPr>
          <a:xfrm>
            <a:off x="8386211" y="512215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881592E-2AB0-7A40-82D2-980CC727A520}"/>
              </a:ext>
            </a:extLst>
          </p:cNvPr>
          <p:cNvSpPr/>
          <p:nvPr/>
        </p:nvSpPr>
        <p:spPr>
          <a:xfrm>
            <a:off x="8382180" y="57590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0385AD5-ED2F-8345-AFDA-00F722891E98}"/>
              </a:ext>
            </a:extLst>
          </p:cNvPr>
          <p:cNvSpPr/>
          <p:nvPr/>
        </p:nvSpPr>
        <p:spPr>
          <a:xfrm>
            <a:off x="7044903" y="575904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4F0BAB0-8226-4047-A858-2389976041B3}"/>
              </a:ext>
            </a:extLst>
          </p:cNvPr>
          <p:cNvSpPr/>
          <p:nvPr/>
        </p:nvSpPr>
        <p:spPr>
          <a:xfrm>
            <a:off x="7711328" y="576681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F20EA3A-D9B0-894F-8802-4C9E330DDDBE}"/>
              </a:ext>
            </a:extLst>
          </p:cNvPr>
          <p:cNvCxnSpPr/>
          <p:nvPr/>
        </p:nvCxnSpPr>
        <p:spPr>
          <a:xfrm>
            <a:off x="3184536" y="4954137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38BBFED-B25C-194B-A5D4-9579E34ABF0B}"/>
              </a:ext>
            </a:extLst>
          </p:cNvPr>
          <p:cNvCxnSpPr/>
          <p:nvPr/>
        </p:nvCxnSpPr>
        <p:spPr>
          <a:xfrm>
            <a:off x="4565235" y="5610971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7920787-5877-8345-A6AA-A50FA6C413F0}"/>
              </a:ext>
            </a:extLst>
          </p:cNvPr>
          <p:cNvCxnSpPr/>
          <p:nvPr/>
        </p:nvCxnSpPr>
        <p:spPr>
          <a:xfrm>
            <a:off x="7335730" y="4944730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B00F6D0-E6CB-B640-BB2F-05E18D1DCFAE}"/>
              </a:ext>
            </a:extLst>
          </p:cNvPr>
          <p:cNvCxnSpPr/>
          <p:nvPr/>
        </p:nvCxnSpPr>
        <p:spPr>
          <a:xfrm>
            <a:off x="8768745" y="5581626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C7EF878-AFAC-9445-82C4-E9D06965DE70}"/>
              </a:ext>
            </a:extLst>
          </p:cNvPr>
          <p:cNvSpPr txBox="1"/>
          <p:nvPr/>
        </p:nvSpPr>
        <p:spPr>
          <a:xfrm>
            <a:off x="4986969" y="4944730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2</a:t>
            </a:r>
            <a:endParaRPr kumimoji="1" lang="en-US" altLang="ja-JP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9AF6932-79D7-AA4E-966D-2F5E998AB692}"/>
              </a:ext>
            </a:extLst>
          </p:cNvPr>
          <p:cNvSpPr txBox="1"/>
          <p:nvPr/>
        </p:nvSpPr>
        <p:spPr>
          <a:xfrm>
            <a:off x="9260118" y="5124723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7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35819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The crew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DACD0-9C1F-8A4B-8763-6580C202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86398-A6F3-F44C-BFBE-A99197E1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ja-JP" sz="2400" dirty="0"/>
              <a:t>For each hold 𝑖, we defined a fill rate that does not narrow the aisle of the car.</a:t>
            </a:r>
          </a:p>
          <a:p>
            <a:r>
              <a:rPr kumimoji="1" lang="en" altLang="ja-JP" sz="2400" dirty="0"/>
              <a:t>When loading 10 cars to hold 4:</a:t>
            </a:r>
          </a:p>
          <a:p>
            <a:pPr lvl="1"/>
            <a:r>
              <a:rPr lang="en" altLang="ja-JP" sz="2000" dirty="0"/>
              <a:t>Red: the hold which the fill rate is exceeded.</a:t>
            </a:r>
          </a:p>
          <a:p>
            <a:pPr lvl="1"/>
            <a:r>
              <a:rPr kumimoji="1" lang="en" altLang="ja-JP" sz="2000" dirty="0"/>
              <a:t>Blue: the hold which the fill rate is not exceeded.</a:t>
            </a:r>
          </a:p>
          <a:p>
            <a:pPr lvl="1"/>
            <a:endParaRPr lang="en" altLang="ja-JP" sz="2400" dirty="0"/>
          </a:p>
          <a:p>
            <a:pPr lvl="1"/>
            <a:endParaRPr kumimoji="1" lang="en" altLang="ja-JP" sz="2400" dirty="0"/>
          </a:p>
          <a:p>
            <a:r>
              <a:rPr lang="en" altLang="ja-JP" sz="2400" dirty="0"/>
              <a:t>Total penalty for this situation is 20 (10 *2)</a:t>
            </a:r>
            <a:endParaRPr kumimoji="1"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795830-74E8-B14A-A5F5-9BFDBA64665F}"/>
              </a:ext>
            </a:extLst>
          </p:cNvPr>
          <p:cNvSpPr/>
          <p:nvPr/>
        </p:nvSpPr>
        <p:spPr>
          <a:xfrm>
            <a:off x="3025644" y="4382491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40CD6F-7C77-F24E-99A2-3EA1AA220EFD}"/>
              </a:ext>
            </a:extLst>
          </p:cNvPr>
          <p:cNvSpPr/>
          <p:nvPr/>
        </p:nvSpPr>
        <p:spPr>
          <a:xfrm>
            <a:off x="3844509" y="4382491"/>
            <a:ext cx="818865" cy="873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B37A48-4516-244C-A7E1-4A9ACDC81937}"/>
              </a:ext>
            </a:extLst>
          </p:cNvPr>
          <p:cNvSpPr/>
          <p:nvPr/>
        </p:nvSpPr>
        <p:spPr>
          <a:xfrm>
            <a:off x="5473036" y="4382489"/>
            <a:ext cx="818865" cy="873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4A86A1-9A49-4345-A1B1-71FCCFC0475C}"/>
              </a:ext>
            </a:extLst>
          </p:cNvPr>
          <p:cNvSpPr/>
          <p:nvPr/>
        </p:nvSpPr>
        <p:spPr>
          <a:xfrm>
            <a:off x="4663374" y="4382490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CBD7A0-DB67-7549-8141-6FEDEE916E90}"/>
              </a:ext>
            </a:extLst>
          </p:cNvPr>
          <p:cNvSpPr txBox="1"/>
          <p:nvPr/>
        </p:nvSpPr>
        <p:spPr>
          <a:xfrm>
            <a:off x="5736703" y="46345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618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7880277" y="4268776"/>
            <a:ext cx="3316637" cy="1541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4BA7E5D-CA0E-A348-945D-1AC3EB4A10F7}"/>
              </a:ext>
            </a:extLst>
          </p:cNvPr>
          <p:cNvSpPr/>
          <p:nvPr/>
        </p:nvSpPr>
        <p:spPr>
          <a:xfrm>
            <a:off x="6014589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CADF422-2C36-4042-A2A7-16BE3F51A670}"/>
              </a:ext>
            </a:extLst>
          </p:cNvPr>
          <p:cNvSpPr/>
          <p:nvPr/>
        </p:nvSpPr>
        <p:spPr>
          <a:xfrm>
            <a:off x="3621853" y="475260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90% full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D42EA1-A4C4-9B40-A717-FFB9D18CED53}"/>
              </a:ext>
            </a:extLst>
          </p:cNvPr>
          <p:cNvSpPr/>
          <p:nvPr/>
        </p:nvSpPr>
        <p:spPr>
          <a:xfrm>
            <a:off x="4815222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86F1E0B-48AC-8A4D-9F14-9A1DF7D0474C}"/>
              </a:ext>
            </a:extLst>
          </p:cNvPr>
          <p:cNvSpPr/>
          <p:nvPr/>
        </p:nvSpPr>
        <p:spPr>
          <a:xfrm>
            <a:off x="4815223" y="5549983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DBE8632-6E71-B445-A7F7-275688A93873}"/>
              </a:ext>
            </a:extLst>
          </p:cNvPr>
          <p:cNvSpPr/>
          <p:nvPr/>
        </p:nvSpPr>
        <p:spPr>
          <a:xfrm>
            <a:off x="3621854" y="5549983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50% full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30E823E-D107-9841-919E-365A3003EF58}"/>
              </a:ext>
            </a:extLst>
          </p:cNvPr>
          <p:cNvSpPr/>
          <p:nvPr/>
        </p:nvSpPr>
        <p:spPr>
          <a:xfrm>
            <a:off x="6020586" y="5549983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6BFE210-1150-0D4E-941D-B75E40DDDF57}"/>
              </a:ext>
            </a:extLst>
          </p:cNvPr>
          <p:cNvCxnSpPr/>
          <p:nvPr/>
        </p:nvCxnSpPr>
        <p:spPr>
          <a:xfrm>
            <a:off x="4029560" y="5252335"/>
            <a:ext cx="0" cy="557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513273" y="4307683"/>
            <a:ext cx="2196000" cy="828000"/>
          </a:xfrm>
          <a:prstGeom prst="ben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794252" y="5150991"/>
            <a:ext cx="915021" cy="258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028233" y="4604574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dead space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orders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FCECD4-69A6-024A-B872-4D676AE15E11}"/>
              </a:ext>
            </a:extLst>
          </p:cNvPr>
          <p:cNvSpPr/>
          <p:nvPr/>
        </p:nvSpPr>
        <p:spPr>
          <a:xfrm>
            <a:off x="6612153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0286D3-20A0-3947-A2B5-DEFF7F710651}"/>
              </a:ext>
            </a:extLst>
          </p:cNvPr>
          <p:cNvSpPr/>
          <p:nvPr/>
        </p:nvSpPr>
        <p:spPr>
          <a:xfrm>
            <a:off x="4219417" y="4317057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E76893-1302-B744-ACB3-781F4E89A774}"/>
              </a:ext>
            </a:extLst>
          </p:cNvPr>
          <p:cNvSpPr/>
          <p:nvPr/>
        </p:nvSpPr>
        <p:spPr>
          <a:xfrm>
            <a:off x="5412786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DF4B00-A954-6B4E-A52B-764408A3C261}"/>
              </a:ext>
            </a:extLst>
          </p:cNvPr>
          <p:cNvSpPr/>
          <p:nvPr/>
        </p:nvSpPr>
        <p:spPr>
          <a:xfrm>
            <a:off x="5412787" y="5114440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6FD4A90-8BD6-4841-B0BC-C81324DDE6DB}"/>
              </a:ext>
            </a:extLst>
          </p:cNvPr>
          <p:cNvSpPr/>
          <p:nvPr/>
        </p:nvSpPr>
        <p:spPr>
          <a:xfrm>
            <a:off x="4219418" y="511444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B98646B-717C-1D47-BA61-CA6FB135C465}"/>
              </a:ext>
            </a:extLst>
          </p:cNvPr>
          <p:cNvSpPr/>
          <p:nvPr/>
        </p:nvSpPr>
        <p:spPr>
          <a:xfrm>
            <a:off x="6618150" y="5114440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E8336B91-7838-7148-AE0B-8E79303900D1}"/>
              </a:ext>
            </a:extLst>
          </p:cNvPr>
          <p:cNvSpPr/>
          <p:nvPr/>
        </p:nvSpPr>
        <p:spPr>
          <a:xfrm>
            <a:off x="7646332" y="4622369"/>
            <a:ext cx="417208" cy="263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B3B040-9146-7341-98B8-EA409090CA23}"/>
              </a:ext>
            </a:extLst>
          </p:cNvPr>
          <p:cNvSpPr txBox="1"/>
          <p:nvPr/>
        </p:nvSpPr>
        <p:spPr>
          <a:xfrm>
            <a:off x="8063540" y="4569438"/>
            <a:ext cx="208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entrance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CADF5-44DE-ED46-8CE2-50B89413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A7A15-85D4-4D44-A234-7AC10579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The ship has 12 floors and the entrance is on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floor.</a:t>
            </a:r>
          </a:p>
          <a:p>
            <a:r>
              <a:rPr lang="en-US" altLang="ja-JP" sz="2400" dirty="0"/>
              <a:t>If there are lots of empty space in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floor’s holds, we get more profit.</a:t>
            </a:r>
          </a:p>
          <a:p>
            <a:r>
              <a:rPr lang="en-US" altLang="ja-JP" sz="2400" dirty="0"/>
              <a:t>We subtract that profit from the objective function.</a:t>
            </a:r>
          </a:p>
          <a:p>
            <a:endParaRPr lang="en-US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88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Height of the hold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/>
              <a:t>Computational experiment</a:t>
            </a:r>
          </a:p>
          <a:p>
            <a:r>
              <a:rPr lang="en-US" altLang="ja-JP" sz="2400" dirty="0"/>
              <a:t>Heuristic Model</a:t>
            </a:r>
          </a:p>
          <a:p>
            <a:r>
              <a:rPr kumimoji="1" lang="en-US" altLang="ja-JP" sz="2400" dirty="0"/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we secure a path for cars to be able to pass.</a:t>
                </a:r>
              </a:p>
              <a:p>
                <a:r>
                  <a:rPr kumimoji="1" lang="en" altLang="ja-JP" sz="2400" dirty="0"/>
                  <a:t>For each hold </a:t>
                </a:r>
                <a:r>
                  <a:rPr lang="en" altLang="ja-JP" sz="2400" dirty="0" err="1"/>
                  <a:t>i</a:t>
                </a:r>
                <a:r>
                  <a:rPr kumimoji="1" lang="en" altLang="ja-JP" sz="2400" dirty="0"/>
                  <a:t>,</a:t>
                </a:r>
                <a:r>
                  <a:rPr lang="en-US" altLang="ja-JP" sz="2200" dirty="0"/>
                  <a:t> we define</a:t>
                </a:r>
              </a:p>
              <a:p>
                <a:pPr lvl="1"/>
                <a:r>
                  <a:rPr lang="en" altLang="ja-JP" sz="2200" dirty="0"/>
                  <a:t>the current filling rate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" altLang="ja-JP" sz="2200" dirty="0"/>
              </a:p>
              <a:p>
                <a:pPr lvl="1"/>
                <a:r>
                  <a:rPr lang="en" altLang="ja-JP" sz="2200" dirty="0"/>
                  <a:t>the maximum filling rate that a car can pass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" altLang="ja-JP" sz="2200" dirty="0"/>
              </a:p>
              <a:p>
                <a:r>
                  <a:rPr lang="en" altLang="ja-JP" sz="2400" dirty="0"/>
                  <a:t>for every hold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" altLang="ja-JP" sz="2400" dirty="0"/>
                  <a:t> that becomes a path through,</a:t>
                </a:r>
                <a:br>
                  <a:rPr lang="en" altLang="ja-JP" sz="2400" dirty="0"/>
                </a:br>
                <a:r>
                  <a:rPr lang="en" altLang="ja-JP" sz="2400" dirty="0"/>
                  <a:t>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sSup>
                          <m:s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</m:e>
                    </m:acc>
                  </m:oMath>
                </a14:m>
                <a:endParaRPr lang="en" altLang="ja-JP" sz="2400" dirty="0"/>
              </a:p>
              <a:p>
                <a:pPr marL="0" indent="0">
                  <a:buNone/>
                </a:pPr>
                <a:endParaRPr lang="en" altLang="ja-JP" sz="24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constraints for balance 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Vertical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Forward and backward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from center to forward hold</a:t>
                </a:r>
              </a:p>
              <a:p>
                <a:pPr lvl="1"/>
                <a:r>
                  <a:rPr lang="en" altLang="ja-JP" sz="2200" dirty="0"/>
                  <a:t>negative coefficient from center to back hold</a:t>
                </a:r>
              </a:p>
              <a:p>
                <a:r>
                  <a:rPr lang="en" altLang="ja-JP" sz="2400" dirty="0"/>
                  <a:t>The closer the center of gravity is to zero in the forward and backward directions, the more stable the ship will be.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673" b="-178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32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Vertical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for the hold above sea level </a:t>
                </a:r>
              </a:p>
              <a:p>
                <a:pPr lvl="1"/>
                <a:r>
                  <a:rPr lang="en" altLang="ja-JP" sz="2200" dirty="0"/>
                  <a:t>Positive coefficient for the hold below sea level </a:t>
                </a:r>
              </a:p>
              <a:p>
                <a:r>
                  <a:rPr lang="en" altLang="ja-JP" sz="2600" dirty="0"/>
                  <a:t>The farther away from the sea surface, the greater the effect is. 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347" b="-8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83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A086B-233B-EB4B-92C9-03675038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Height of the hold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A684F3-B4E7-6345-BCB9-F0073D18D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Each hold has height.</a:t>
            </a:r>
          </a:p>
          <a:p>
            <a:r>
              <a:rPr lang="en-US" altLang="ja-JP" sz="2400" dirty="0"/>
              <a:t>To place cars in holds, the height of the car needs to be lower than the height of the hold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289888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343C2-0C5B-4C4B-80AC-FA94488B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F9DD95-8CF5-9348-886C-FD2EAE61B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With this model, we confirmed that we can get a good assignment for small bookings.</a:t>
            </a:r>
          </a:p>
          <a:p>
            <a:r>
              <a:rPr lang="en" altLang="ja-JP" sz="2400" dirty="0"/>
              <a:t>The number of orders and the number of loading and unloading ports increases, the calculations may not be sufficiently advanced in a limited time.[1]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9AB659-4052-624D-8F74-5899265AF76C}"/>
              </a:ext>
            </a:extLst>
          </p:cNvPr>
          <p:cNvSpPr/>
          <p:nvPr/>
        </p:nvSpPr>
        <p:spPr>
          <a:xfrm>
            <a:off x="2147248" y="5588056"/>
            <a:ext cx="935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[1]</a:t>
            </a:r>
            <a:r>
              <a:rPr lang="ja-JP" altLang="en-US"/>
              <a:t>鵜川知哉</a:t>
            </a:r>
            <a:r>
              <a:rPr lang="en-US" altLang="ja-JP" dirty="0"/>
              <a:t>, </a:t>
            </a:r>
            <a:r>
              <a:rPr lang="ja-JP" altLang="en-US"/>
              <a:t>自動車運搬船における貨物積載プラン ニングの席割問題に対する数理モデリング</a:t>
            </a:r>
            <a:r>
              <a:rPr lang="en-US" altLang="ja-JP" dirty="0"/>
              <a:t>, </a:t>
            </a:r>
            <a:r>
              <a:rPr lang="ja-JP" altLang="en-US"/>
              <a:t>修士 論文，名古屋大学情報学研究科</a:t>
            </a:r>
            <a:r>
              <a:rPr lang="en-US" altLang="ja-JP" dirty="0"/>
              <a:t>, 2020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1979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4CD6FA-10C4-F844-83BC-DECF70D0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558E50-76CD-E04E-A7A9-086A916BA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try to investigate what scale of bookings can be solved in a limited time.</a:t>
            </a:r>
          </a:p>
          <a:p>
            <a:r>
              <a:rPr lang="en" altLang="ja-JP" sz="2400" dirty="0"/>
              <a:t>We set the limit time to 24 hours.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034207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AAA4B5-EE69-A741-9505-C5C73C1E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DB007A1F-895E-F14E-8E76-410073F77C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859299"/>
              </p:ext>
            </p:extLst>
          </p:nvPr>
        </p:nvGraphicFramePr>
        <p:xfrm>
          <a:off x="1856096" y="1729579"/>
          <a:ext cx="9976515" cy="4726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752">
                  <a:extLst>
                    <a:ext uri="{9D8B030D-6E8A-4147-A177-3AD203B41FA5}">
                      <a16:colId xmlns:a16="http://schemas.microsoft.com/office/drawing/2014/main" val="3657772853"/>
                    </a:ext>
                  </a:extLst>
                </a:gridCol>
                <a:gridCol w="1179560">
                  <a:extLst>
                    <a:ext uri="{9D8B030D-6E8A-4147-A177-3AD203B41FA5}">
                      <a16:colId xmlns:a16="http://schemas.microsoft.com/office/drawing/2014/main" val="2052953"/>
                    </a:ext>
                  </a:extLst>
                </a:gridCol>
                <a:gridCol w="1478002">
                  <a:extLst>
                    <a:ext uri="{9D8B030D-6E8A-4147-A177-3AD203B41FA5}">
                      <a16:colId xmlns:a16="http://schemas.microsoft.com/office/drawing/2014/main" val="3515113042"/>
                    </a:ext>
                  </a:extLst>
                </a:gridCol>
                <a:gridCol w="1492214">
                  <a:extLst>
                    <a:ext uri="{9D8B030D-6E8A-4147-A177-3AD203B41FA5}">
                      <a16:colId xmlns:a16="http://schemas.microsoft.com/office/drawing/2014/main" val="1378395732"/>
                    </a:ext>
                  </a:extLst>
                </a:gridCol>
                <a:gridCol w="1256110">
                  <a:extLst>
                    <a:ext uri="{9D8B030D-6E8A-4147-A177-3AD203B41FA5}">
                      <a16:colId xmlns:a16="http://schemas.microsoft.com/office/drawing/2014/main" val="3047023699"/>
                    </a:ext>
                  </a:extLst>
                </a:gridCol>
                <a:gridCol w="1257543">
                  <a:extLst>
                    <a:ext uri="{9D8B030D-6E8A-4147-A177-3AD203B41FA5}">
                      <a16:colId xmlns:a16="http://schemas.microsoft.com/office/drawing/2014/main" val="2017988149"/>
                    </a:ext>
                  </a:extLst>
                </a:gridCol>
                <a:gridCol w="1280833">
                  <a:extLst>
                    <a:ext uri="{9D8B030D-6E8A-4147-A177-3AD203B41FA5}">
                      <a16:colId xmlns:a16="http://schemas.microsoft.com/office/drawing/2014/main" val="847323281"/>
                    </a:ext>
                  </a:extLst>
                </a:gridCol>
                <a:gridCol w="1108501">
                  <a:extLst>
                    <a:ext uri="{9D8B030D-6E8A-4147-A177-3AD203B41FA5}">
                      <a16:colId xmlns:a16="http://schemas.microsoft.com/office/drawing/2014/main" val="4120028990"/>
                    </a:ext>
                  </a:extLst>
                </a:gridCol>
              </a:tblGrid>
              <a:tr h="15257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Num</a:t>
                      </a:r>
                      <a:r>
                        <a:rPr kumimoji="1" lang="en-US" altLang="ja-JP" dirty="0"/>
                        <a:t> of orders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Num</a:t>
                      </a:r>
                      <a:r>
                        <a:rPr kumimoji="1" lang="en-US" altLang="ja-JP" dirty="0"/>
                        <a:t> of loading ports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Num</a:t>
                      </a:r>
                      <a:r>
                        <a:rPr kumimoji="1" lang="en-US" altLang="ja-JP" dirty="0"/>
                        <a:t> of</a:t>
                      </a:r>
                    </a:p>
                    <a:p>
                      <a:r>
                        <a:rPr kumimoji="1" lang="en-US" altLang="ja-JP" dirty="0"/>
                        <a:t>Destination ports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ja-JP" dirty="0"/>
                        <a:t>when a feasible solution was found.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Value after 1h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Lower bound after 1h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Value after 24h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Lower bound after 24h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27708"/>
                  </a:ext>
                </a:extLst>
              </a:tr>
              <a:tr h="1178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537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-4301.36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-4388.44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357226"/>
                  </a:ext>
                </a:extLst>
              </a:tr>
              <a:tr h="522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109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1674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-3522.82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-4264.69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325885"/>
                  </a:ext>
                </a:extLst>
              </a:tr>
              <a:tr h="3580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109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344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-3515.46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-4365.89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404992"/>
                  </a:ext>
                </a:extLst>
              </a:tr>
              <a:tr h="5838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250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2381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-3155.02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-4083.18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363050"/>
                  </a:ext>
                </a:extLst>
              </a:tr>
              <a:tr h="5578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350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2249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-2738.00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-2883.58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442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244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2DFF-D324-2B44-B659-FF46E3AA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Heuristic Model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81CE6-3BEF-7F46-9003-6161F54D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create heuristic model to </a:t>
            </a:r>
            <a:r>
              <a:rPr lang="en" altLang="ja-JP" sz="2400" dirty="0"/>
              <a:t>solve large bookings.</a:t>
            </a:r>
          </a:p>
          <a:p>
            <a:r>
              <a:rPr lang="en" altLang="ja-JP" sz="2400" dirty="0"/>
              <a:t>In the proposed mathematical model, continuous numbers of units were used as variables.</a:t>
            </a:r>
          </a:p>
        </p:txBody>
      </p:sp>
    </p:spTree>
    <p:extLst>
      <p:ext uri="{BB962C8B-B14F-4D97-AF65-F5344CB8AC3E}">
        <p14:creationId xmlns:p14="http://schemas.microsoft.com/office/powerpoint/2010/main" val="2051790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A45E0-6EC3-4546-962B-3ADDD878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Heuristic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E27343-2C9B-334E-90CD-315B46EA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In the heuristic model, instead of assigning each unit individually, we split the orders and assign them.</a:t>
            </a:r>
            <a:endParaRPr lang="ja-JP" altLang="en-US" sz="2400"/>
          </a:p>
          <a:p>
            <a:r>
              <a:rPr lang="en" altLang="ja-JP" sz="2400" dirty="0"/>
              <a:t>As for holds, we think about grouping some holds together and assigning orders to them. </a:t>
            </a:r>
          </a:p>
          <a:p>
            <a:pPr lvl="1"/>
            <a:r>
              <a:rPr kumimoji="1" lang="en" altLang="ja-JP" sz="2200" dirty="0"/>
              <a:t>We call them “segment”.</a:t>
            </a:r>
            <a:endParaRPr kumimoji="1" lang="ja-JP" altLang="en-US" sz="2200"/>
          </a:p>
        </p:txBody>
      </p:sp>
    </p:spTree>
    <p:extLst>
      <p:ext uri="{BB962C8B-B14F-4D97-AF65-F5344CB8AC3E}">
        <p14:creationId xmlns:p14="http://schemas.microsoft.com/office/powerpoint/2010/main" val="327416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We consider the ship that carries various type of cars.  (e.g. passenger car, truck, bulldozer...)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04F6F-5F7C-4C4A-A9DD-C0722B4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Detailed Segment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BE67F-9583-8743-8B5D-21984007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ship has 43 holds.</a:t>
            </a:r>
          </a:p>
          <a:p>
            <a:r>
              <a:rPr lang="en-US" altLang="ja-JP" sz="2400" dirty="0"/>
              <a:t>We divide them into 17 segments.</a:t>
            </a:r>
          </a:p>
          <a:p>
            <a:r>
              <a:rPr lang="en-US" altLang="ja-JP" sz="2400" dirty="0"/>
              <a:t>It is based on the rule that on each floor,</a:t>
            </a:r>
            <a:r>
              <a:rPr lang="ja-JP" altLang="en-US" sz="2400"/>
              <a:t>　</a:t>
            </a:r>
            <a:r>
              <a:rPr lang="en-US" altLang="ja-JP" sz="2400" dirty="0"/>
              <a:t>planners assign the cars in order</a:t>
            </a:r>
            <a:r>
              <a:rPr lang="ja-JP" altLang="en-US" sz="2400"/>
              <a:t>　</a:t>
            </a:r>
            <a:r>
              <a:rPr lang="en" altLang="ja-JP" sz="2400" dirty="0"/>
              <a:t>from the back hold to the hold with the ramp.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594584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AE33E-1F70-7949-9F8B-070B10EE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Segment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9457E1D-F013-A342-A3D1-47C286D0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3" y="2238233"/>
            <a:ext cx="4051732" cy="349382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098C05-FF14-6044-BFC6-396A4D238EFA}"/>
              </a:ext>
            </a:extLst>
          </p:cNvPr>
          <p:cNvSpPr txBox="1"/>
          <p:nvPr/>
        </p:nvSpPr>
        <p:spPr>
          <a:xfrm>
            <a:off x="5964072" y="3562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01DCCF4-FB0F-BC4D-AE09-263BEE09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17" y="2238232"/>
            <a:ext cx="4346732" cy="34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432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00CDD-E71F-0C48-A12F-BDDF8054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Comparison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3B7006-9EE3-5A49-BBFD-F7D51D258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97893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2400" dirty="0"/>
              <a:t>Example of previous model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assigning 35 vehicles of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hold of  4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deck.</a:t>
            </a:r>
          </a:p>
          <a:p>
            <a:endParaRPr lang="en-US" altLang="ja-JP" sz="2400" dirty="0"/>
          </a:p>
          <a:p>
            <a:r>
              <a:rPr lang="en-US" altLang="ja-JP" sz="2400" dirty="0"/>
              <a:t>same as real operations.</a:t>
            </a:r>
            <a:endParaRPr kumimoji="1" lang="ja-JP" altLang="en-US" sz="240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D8347B-5610-1046-B9B8-AE5FBFADC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4836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2400" dirty="0"/>
              <a:t>Example of Heuristic model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Assigning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segment</a:t>
            </a:r>
          </a:p>
          <a:p>
            <a:endParaRPr lang="en-US" altLang="ja-JP" sz="2400" dirty="0"/>
          </a:p>
          <a:p>
            <a:r>
              <a:rPr lang="en-US" altLang="ja-JP" sz="2400" dirty="0"/>
              <a:t>Once assignments are decided, we load</a:t>
            </a:r>
            <a:r>
              <a:rPr lang="ja-JP" altLang="en-US" sz="2400"/>
              <a:t>　</a:t>
            </a:r>
            <a:r>
              <a:rPr lang="en-US" altLang="ja-JP" sz="2400" dirty="0"/>
              <a:t>vehicles from the back according to the rules.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2827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6E643-84C1-D84A-A5EC-DEBAA379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Rules for loading</a:t>
            </a:r>
            <a:r>
              <a:rPr lang="en-US" altLang="ja-JP" dirty="0"/>
              <a:t> vehicles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A18FE-55DE-054F-B0FC-BCAE5837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 The vehicles of the orders assigned to each segment are loaded from the back hold.</a:t>
            </a:r>
          </a:p>
          <a:p>
            <a:r>
              <a:rPr lang="en" altLang="ja-JP" sz="2400" dirty="0"/>
              <a:t>We want to load the vehicle while satisfying the constraints.</a:t>
            </a:r>
          </a:p>
          <a:p>
            <a:endParaRPr kumimoji="1"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0310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9F2C1-44AD-BE44-B7D7-3B192EEA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Constraints that has to be satisfied when loading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D3BF1-F3B9-434F-9868-7519AF4F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73941"/>
            <a:ext cx="8915400" cy="377762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ja-JP" sz="2400" dirty="0"/>
              <a:t>We load vehicles while satisfying the following two constraints.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Travel routes in the ship</a:t>
            </a:r>
          </a:p>
          <a:p>
            <a:pPr lvl="1"/>
            <a:r>
              <a:rPr lang="en-US" altLang="ja-JP" sz="2000" dirty="0"/>
              <a:t>We ensure that the filling rate is not exceeded after all vehicles have been loaded at a particular port.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Height of the hold</a:t>
            </a:r>
          </a:p>
          <a:p>
            <a:pPr lvl="1"/>
            <a:r>
              <a:rPr lang="en" altLang="ja-JP" sz="2200" dirty="0"/>
              <a:t>we do not load vehicles that are higher than the height of the hold.</a:t>
            </a:r>
          </a:p>
          <a:p>
            <a:pPr marL="0" indent="0">
              <a:buNone/>
            </a:pPr>
            <a:r>
              <a:rPr lang="en" altLang="ja-JP" sz="2400" dirty="0"/>
              <a:t>Any constraints or objectives other than the above two </a:t>
            </a:r>
            <a:r>
              <a:rPr lang="ja-JP" altLang="en-US" sz="2400"/>
              <a:t>　　　　　　　　</a:t>
            </a:r>
            <a:r>
              <a:rPr lang="en" altLang="ja-JP" sz="2400" dirty="0"/>
              <a:t>are considered in</a:t>
            </a:r>
            <a:r>
              <a:rPr lang="en-US" altLang="ja-JP" sz="2400" dirty="0"/>
              <a:t> the</a:t>
            </a:r>
            <a:r>
              <a:rPr lang="en" altLang="ja-JP" sz="2400" dirty="0"/>
              <a:t> evaluation function.</a:t>
            </a:r>
          </a:p>
          <a:p>
            <a:pPr marL="57150" indent="0">
              <a:buNone/>
            </a:pP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018384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FE181-A7D0-7146-B49E-65AC407C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Current situation of  implementation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4D1FFA-7F21-1B4A-B2CC-C1C3F36A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I created a simple heuristic that can satisfy some constraints. </a:t>
            </a:r>
          </a:p>
          <a:p>
            <a:r>
              <a:rPr lang="en-US" altLang="ja-JP" sz="2400" dirty="0"/>
              <a:t>There are many constraints that need to be implemented.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2165510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 &amp;future work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Summary </a:t>
            </a:r>
          </a:p>
          <a:p>
            <a:pPr lvl="1"/>
            <a:r>
              <a:rPr lang="en" altLang="ja-JP" sz="2200" dirty="0"/>
              <a:t>We confirmed that we can get good solutions for small bookings.</a:t>
            </a:r>
          </a:p>
          <a:p>
            <a:pPr lvl="1"/>
            <a:r>
              <a:rPr lang="en" altLang="ja-JP" sz="2200" dirty="0"/>
              <a:t>We proposed heuristic model to solve large bookings.</a:t>
            </a:r>
          </a:p>
          <a:p>
            <a:r>
              <a:rPr lang="en" altLang="ja-JP" sz="2400" dirty="0"/>
              <a:t>Future work</a:t>
            </a:r>
          </a:p>
          <a:p>
            <a:pPr lvl="1"/>
            <a:r>
              <a:rPr lang="en" altLang="ja-JP" sz="2400" dirty="0"/>
              <a:t>Implementing the program</a:t>
            </a:r>
          </a:p>
          <a:p>
            <a:pPr lvl="1"/>
            <a:r>
              <a:rPr lang="en" altLang="ja-JP" sz="2400" dirty="0"/>
              <a:t>Compare the solution and computation time between previous model and heuristic model</a:t>
            </a:r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cars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3607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consider the ships which has 12 decks(floors).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84645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94612" y="5336275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946710" y="4776716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615989" y="4177084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93632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976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701636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5344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Given</a:t>
            </a:r>
            <a:r>
              <a:rPr kumimoji="1" lang="en-US" altLang="ja-JP" dirty="0"/>
              <a:t>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187" y="1713930"/>
            <a:ext cx="9120567" cy="442756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Order information</a:t>
            </a:r>
            <a:endParaRPr kumimoji="1"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119040F-67D3-9B4C-85ED-B26CE8BE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48" y="2678808"/>
            <a:ext cx="6111082" cy="26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47B87-2603-A144-964A-4BE3C1BE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Given information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4257B-C21A-9E4A-AAAF-C87FAC07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Ship information</a:t>
            </a:r>
          </a:p>
          <a:p>
            <a:pPr lvl="1"/>
            <a:r>
              <a:rPr lang="en" altLang="ja-JP" sz="2400" dirty="0"/>
              <a:t>How many holds exist.</a:t>
            </a:r>
          </a:p>
          <a:p>
            <a:pPr lvl="1"/>
            <a:r>
              <a:rPr lang="en" altLang="ja-JP" sz="2400" dirty="0"/>
              <a:t>How large each hold is. </a:t>
            </a:r>
          </a:p>
          <a:p>
            <a:pPr lvl="1"/>
            <a:r>
              <a:rPr lang="en" altLang="ja-JP" sz="2400" dirty="0"/>
              <a:t>Which holds are connected.</a:t>
            </a:r>
          </a:p>
          <a:p>
            <a:pPr lvl="1"/>
            <a:r>
              <a:rPr lang="en" altLang="ja-JP" sz="2400" dirty="0" err="1"/>
              <a:t>etc</a:t>
            </a:r>
            <a:r>
              <a:rPr lang="en" altLang="ja-JP" sz="2400" dirty="0"/>
              <a:t>…</a:t>
            </a:r>
          </a:p>
          <a:p>
            <a:pPr lvl="1"/>
            <a:endParaRPr lang="en" altLang="ja-JP" sz="2400" dirty="0"/>
          </a:p>
          <a:p>
            <a:pPr lvl="1"/>
            <a:endParaRPr lang="en" altLang="ja-JP" sz="2400" dirty="0"/>
          </a:p>
          <a:p>
            <a:pPr lvl="1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96231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1ED5D-E72C-DB40-A958-3D404E7C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Stowage plan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sz="2400" dirty="0"/>
                  <a:t>We assign cars in every order to the hold.</a:t>
                </a:r>
              </a:p>
              <a:p>
                <a:pPr lvl="1"/>
                <a:r>
                  <a:rPr lang="en" altLang="ja-JP" sz="2400" dirty="0"/>
                  <a:t>The order ID 0 is assigned the 3rd hold of 1st deck. </a:t>
                </a:r>
              </a:p>
              <a:p>
                <a:pPr marL="457200" lvl="1" indent="0">
                  <a:buNone/>
                </a:pPr>
                <a:r>
                  <a:rPr lang="en" altLang="ja-JP" sz="240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" altLang="ja-JP" sz="2400" dirty="0"/>
              </a:p>
              <a:p>
                <a:pPr lvl="1"/>
                <a:r>
                  <a:rPr lang="en" altLang="ja-JP" sz="2400" dirty="0"/>
                  <a:t>The order ID 5 is assigned the 2rd hold of 4th deck. </a:t>
                </a:r>
              </a:p>
              <a:p>
                <a:pPr lvl="1"/>
                <a:endParaRPr lang="en" altLang="ja-JP" dirty="0"/>
              </a:p>
              <a:p>
                <a:endParaRPr lang="en-US" altLang="ja-JP" sz="2400" dirty="0"/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92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 with planners.</a:t>
            </a:r>
          </a:p>
          <a:p>
            <a:r>
              <a:rPr lang="en-US" altLang="ja-JP" sz="2400" dirty="0"/>
              <a:t>I and </a:t>
            </a:r>
            <a:r>
              <a:rPr lang="en-US" altLang="ja-JP" sz="2400" dirty="0" err="1"/>
              <a:t>Mr.Ukawa</a:t>
            </a:r>
            <a:r>
              <a:rPr lang="en-US" altLang="ja-JP" sz="2400" dirty="0"/>
              <a:t> made model for this assignment last year.</a:t>
            </a:r>
          </a:p>
          <a:p>
            <a:r>
              <a:rPr kumimoji="1" lang="en-US" altLang="ja-JP" sz="2400" dirty="0"/>
              <a:t>I will explain </a:t>
            </a:r>
            <a:r>
              <a:rPr lang="en-US" altLang="ja-JP" sz="2400" dirty="0"/>
              <a:t>objective function and constraints one </a:t>
            </a:r>
            <a:r>
              <a:rPr kumimoji="1" lang="en-US" altLang="ja-JP" sz="2400" dirty="0"/>
              <a:t>by one.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1675</TotalTime>
  <Words>1508</Words>
  <Application>Microsoft Macintosh PowerPoint</Application>
  <PresentationFormat>ワイド画面</PresentationFormat>
  <Paragraphs>242</Paragraphs>
  <Slides>36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2" baseType="lpstr">
      <vt:lpstr>メイリオ</vt:lpstr>
      <vt:lpstr>Arial</vt:lpstr>
      <vt:lpstr>Cambria Math</vt:lpstr>
      <vt:lpstr>Century Gothic</vt:lpstr>
      <vt:lpstr>Wingdings 3</vt:lpstr>
      <vt:lpstr>ウィスプ</vt:lpstr>
      <vt:lpstr>A mathematical modeling for the stowage planning problem </vt:lpstr>
      <vt:lpstr>Outline</vt:lpstr>
      <vt:lpstr>Background</vt:lpstr>
      <vt:lpstr>Background</vt:lpstr>
      <vt:lpstr>Problem Definition</vt:lpstr>
      <vt:lpstr>Given definition </vt:lpstr>
      <vt:lpstr>Given information</vt:lpstr>
      <vt:lpstr>Stowage plan</vt:lpstr>
      <vt:lpstr>Mathematical Modeling</vt:lpstr>
      <vt:lpstr>The objective function</vt:lpstr>
      <vt:lpstr>avoiding multiple orders in one hold </vt:lpstr>
      <vt:lpstr>placing same orders by port closer together </vt:lpstr>
      <vt:lpstr>placing same orders by port closer together</vt:lpstr>
      <vt:lpstr>Securing a path to prevent loss of work efficiency</vt:lpstr>
      <vt:lpstr>Securing a path to prevent loss of work efficiency</vt:lpstr>
      <vt:lpstr>No dead space </vt:lpstr>
      <vt:lpstr>placing empty space close to the entrance</vt:lpstr>
      <vt:lpstr>placing empty space close to the entrance</vt:lpstr>
      <vt:lpstr>Constraints</vt:lpstr>
      <vt:lpstr>Travel paths in the ship</vt:lpstr>
      <vt:lpstr>Weight balance of cargo </vt:lpstr>
      <vt:lpstr>Forward and backward direction </vt:lpstr>
      <vt:lpstr>Vertical direction </vt:lpstr>
      <vt:lpstr>Height of the hold</vt:lpstr>
      <vt:lpstr>Computational experiment</vt:lpstr>
      <vt:lpstr>Computational experiment</vt:lpstr>
      <vt:lpstr>PowerPoint プレゼンテーション</vt:lpstr>
      <vt:lpstr>Heuristic Model</vt:lpstr>
      <vt:lpstr>Detailed Heuristic</vt:lpstr>
      <vt:lpstr>Detailed Segment</vt:lpstr>
      <vt:lpstr>Detailed Segment</vt:lpstr>
      <vt:lpstr>Comparison</vt:lpstr>
      <vt:lpstr>Rules for loading vehicles</vt:lpstr>
      <vt:lpstr>Constraints that has to be satisfied when loading</vt:lpstr>
      <vt:lpstr>Current situation of  implementation</vt:lpstr>
      <vt:lpstr>Summary &amp;future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137</cp:revision>
  <dcterms:created xsi:type="dcterms:W3CDTF">2021-04-01T02:06:44Z</dcterms:created>
  <dcterms:modified xsi:type="dcterms:W3CDTF">2021-06-25T07:56:15Z</dcterms:modified>
</cp:coreProperties>
</file>