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565" r:id="rId8"/>
    <p:sldId id="262" r:id="rId9"/>
    <p:sldId id="263" r:id="rId10"/>
    <p:sldId id="269" r:id="rId11"/>
    <p:sldId id="270" r:id="rId12"/>
    <p:sldId id="271" r:id="rId13"/>
    <p:sldId id="562" r:id="rId14"/>
    <p:sldId id="272" r:id="rId15"/>
    <p:sldId id="563" r:id="rId16"/>
    <p:sldId id="273" r:id="rId17"/>
    <p:sldId id="274" r:id="rId18"/>
    <p:sldId id="564" r:id="rId19"/>
    <p:sldId id="264" r:id="rId20"/>
    <p:sldId id="265" r:id="rId21"/>
    <p:sldId id="266" r:id="rId22"/>
    <p:sldId id="566" r:id="rId23"/>
    <p:sldId id="568" r:id="rId24"/>
    <p:sldId id="267" r:id="rId25"/>
    <p:sldId id="569" r:id="rId26"/>
    <p:sldId id="276" r:id="rId27"/>
    <p:sldId id="559" r:id="rId28"/>
    <p:sldId id="275" r:id="rId29"/>
    <p:sldId id="557" r:id="rId30"/>
    <p:sldId id="558" r:id="rId31"/>
    <p:sldId id="560" r:id="rId32"/>
    <p:sldId id="570" r:id="rId33"/>
    <p:sldId id="561" r:id="rId3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06"/>
    <p:restoredTop sz="94606"/>
  </p:normalViewPr>
  <p:slideViewPr>
    <p:cSldViewPr snapToGrid="0" snapToObjects="1">
      <p:cViewPr varScale="1">
        <p:scale>
          <a:sx n="94" d="100"/>
          <a:sy n="94" d="100"/>
        </p:scale>
        <p:origin x="4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17072"/>
            <a:ext cx="8915399" cy="22627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mathematical modeling for the stowage planning problem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320179"/>
            <a:ext cx="8915399" cy="1126283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Kiyoshi, TAKEDA</a:t>
            </a:r>
          </a:p>
          <a:p>
            <a:r>
              <a:rPr lang="en-US" altLang="ja-JP" sz="2400" dirty="0" err="1"/>
              <a:t>Yagiura</a:t>
            </a:r>
            <a:r>
              <a:rPr lang="en-US" altLang="ja-JP" sz="2400" dirty="0"/>
              <a:t> lab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would be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is placed closer.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179933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3516082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2870313" y="45125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2870312" y="51527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3528552" y="514490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184823" y="515399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179933" y="578839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2870311" y="577269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3525744" y="577929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382181" y="45112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7716218" y="451121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046912" y="451255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041907" y="513125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7711328" y="514034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386211" y="512215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382180" y="57590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044903" y="575904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7711328" y="576681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184536" y="4954137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4565235" y="5610971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335730" y="4944730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8768745" y="558162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4986969" y="4944730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260118" y="5124723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we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defined a fill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 rate is exceeded.</a:t>
            </a:r>
          </a:p>
          <a:p>
            <a:pPr lvl="1"/>
            <a:r>
              <a:rPr kumimoji="1" lang="en" altLang="ja-JP" sz="2000" dirty="0"/>
              <a:t>Blue: the hold which the fill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3025644" y="4382491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3844509" y="4382491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5473036" y="4382489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4663374" y="4382490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5736703" y="46345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Rules for splitting orders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Height of the hold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Computational experiment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I,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200" dirty="0"/>
              </a:p>
              <a:p>
                <a:r>
                  <a:rPr lang="en" altLang="ja-JP" sz="2400" dirty="0"/>
                  <a:t>for every 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" altLang="ja-JP" sz="2400" dirty="0"/>
                  <a:t> that becomes a path through,</a:t>
                </a:r>
                <a:br>
                  <a:rPr lang="en" altLang="ja-JP" sz="2400" dirty="0"/>
                </a:br>
                <a:r>
                  <a:rPr lang="en" altLang="ja-JP" sz="2400" dirty="0"/>
                  <a:t>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p>
                          <m:s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e>
                    </m:acc>
                  </m:oMath>
                </a14:m>
                <a:endParaRPr lang="en" altLang="ja-JP" sz="2400" dirty="0"/>
              </a:p>
              <a:p>
                <a:pPr marL="0" indent="0">
                  <a:buNone/>
                </a:pPr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Positive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54F382-2600-5B4C-9F1F-495485F1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splitting orders</a:t>
            </a:r>
            <a:br>
              <a:rPr lang="ja-JP" altLang="en-US"/>
            </a:br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662709D6-0267-E446-B06A-7879774DA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1881" y="1690254"/>
            <a:ext cx="9594376" cy="4014510"/>
          </a:xfrm>
        </p:spPr>
        <p:txBody>
          <a:bodyPr/>
          <a:lstStyle/>
          <a:p>
            <a:r>
              <a:rPr lang="en-US" altLang="ja-JP" sz="2400" dirty="0"/>
              <a:t>For large orders, we split them up.</a:t>
            </a:r>
          </a:p>
          <a:p>
            <a:pPr lvl="1"/>
            <a:r>
              <a:rPr lang="en-US" altLang="ja-JP" sz="2400" dirty="0"/>
              <a:t>if the number of cars is over 500,</a:t>
            </a:r>
            <a:r>
              <a:rPr lang="ja-JP" altLang="en-US" sz="2400"/>
              <a:t> </a:t>
            </a:r>
            <a:r>
              <a:rPr lang="en-US" altLang="ja-JP" sz="2400" dirty="0"/>
              <a:t>we split the order in two.</a:t>
            </a:r>
          </a:p>
          <a:p>
            <a:pPr lvl="1"/>
            <a:r>
              <a:rPr lang="en-US" altLang="ja-JP" sz="2400" dirty="0"/>
              <a:t>if the number of cars is over 1000,</a:t>
            </a:r>
            <a:r>
              <a:rPr lang="ja-JP" altLang="en-US" sz="2400"/>
              <a:t> </a:t>
            </a:r>
            <a:r>
              <a:rPr lang="en-US" altLang="ja-JP" sz="2400" dirty="0"/>
              <a:t>we split the order in three.</a:t>
            </a:r>
          </a:p>
          <a:p>
            <a:pPr lvl="1"/>
            <a:r>
              <a:rPr lang="en-US" altLang="ja-JP" sz="2200" dirty="0"/>
              <a:t>If not, we do not split them up.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64003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6E8FDC-25F6-BF44-B323-A841C477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The problem of rules for splitting orders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86E960-BE4B-9A44-A589-488BB206A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By adding this constraint, there is a possibility of making it impossible to find a feasible solution.</a:t>
            </a:r>
          </a:p>
          <a:p>
            <a:r>
              <a:rPr lang="en-US" altLang="ja-JP" sz="2400" dirty="0"/>
              <a:t>if some numbers of cars for every holds are not nice round numbers, there may not be a feasible solution.</a:t>
            </a:r>
          </a:p>
          <a:p>
            <a:r>
              <a:rPr lang="en-US" altLang="ja-JP" sz="2400" dirty="0"/>
              <a:t>We need to think about this constraint again.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64842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A086B-233B-EB4B-92C9-03675038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Height of the hold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A684F3-B4E7-6345-BCB9-F0073D18D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Each hold has height.</a:t>
            </a:r>
          </a:p>
          <a:p>
            <a:r>
              <a:rPr lang="en-US" altLang="ja-JP" sz="2400" dirty="0"/>
              <a:t>To place cars in holds, the height of the car needs to be lower than the height of the hold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289888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bookings.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time.[1]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B3DAFA-499F-CC43-9BCD-BE6F3184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197B3F-5316-2143-8DE6-648207C99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investigated how much the computation time changes by adding constraints.</a:t>
            </a:r>
          </a:p>
          <a:p>
            <a:r>
              <a:rPr lang="en-US" altLang="ja-JP" sz="2400" dirty="0"/>
              <a:t>We compared the case with and without considering the height constraint.</a:t>
            </a:r>
          </a:p>
          <a:p>
            <a:r>
              <a:rPr kumimoji="1" lang="en-US" altLang="ja-JP" sz="2400" dirty="0"/>
              <a:t>The booking we used has 109 orders, has 2 loading ports and 3 destination ports.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512458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59A61A-9502-434B-A065-FDABADC3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comparison</a:t>
            </a:r>
            <a:endParaRPr kumimoji="1" lang="ja-JP" altLang="en-US" sz="32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6FBB84-B9C7-AA4D-80BE-18B755A94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9830" y="1676023"/>
            <a:ext cx="4313864" cy="377762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Without height constraint</a:t>
            </a:r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254CEE-128F-D144-84C9-40C91BD28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38282" y="1676023"/>
            <a:ext cx="4313864" cy="377762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with height constrain</a:t>
            </a:r>
            <a:r>
              <a:rPr lang="en-US" altLang="ja-JP" dirty="0"/>
              <a:t>t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1482D62-7CBE-DF47-A6E6-9C9862134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25" b="13265"/>
          <a:stretch/>
        </p:blipFill>
        <p:spPr>
          <a:xfrm>
            <a:off x="10688782" y="230188"/>
            <a:ext cx="1330036" cy="1004315"/>
          </a:xfrm>
          <a:prstGeom prst="rect">
            <a:avLst/>
          </a:prstGeom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7C5BD33A-7DD8-DC43-9A43-8E0D0D565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686516"/>
              </p:ext>
            </p:extLst>
          </p:nvPr>
        </p:nvGraphicFramePr>
        <p:xfrm>
          <a:off x="1037231" y="2336485"/>
          <a:ext cx="4895472" cy="3474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416">
                  <a:extLst>
                    <a:ext uri="{9D8B030D-6E8A-4147-A177-3AD203B41FA5}">
                      <a16:colId xmlns:a16="http://schemas.microsoft.com/office/drawing/2014/main" val="2773331440"/>
                    </a:ext>
                  </a:extLst>
                </a:gridCol>
                <a:gridCol w="1606232">
                  <a:extLst>
                    <a:ext uri="{9D8B030D-6E8A-4147-A177-3AD203B41FA5}">
                      <a16:colId xmlns:a16="http://schemas.microsoft.com/office/drawing/2014/main" val="104301744"/>
                    </a:ext>
                  </a:extLst>
                </a:gridCol>
                <a:gridCol w="1631824">
                  <a:extLst>
                    <a:ext uri="{9D8B030D-6E8A-4147-A177-3AD203B41FA5}">
                      <a16:colId xmlns:a16="http://schemas.microsoft.com/office/drawing/2014/main" val="3225761282"/>
                    </a:ext>
                  </a:extLst>
                </a:gridCol>
              </a:tblGrid>
              <a:tr h="6985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Computation</a:t>
                      </a:r>
                    </a:p>
                    <a:p>
                      <a:pPr algn="ctr"/>
                      <a:r>
                        <a:rPr kumimoji="1" lang="en-US" altLang="ja-JP" dirty="0"/>
                        <a:t>time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Objective's value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Lower bound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903876"/>
                  </a:ext>
                </a:extLst>
              </a:tr>
              <a:tr h="6805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537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1035446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16511"/>
                  </a:ext>
                </a:extLst>
              </a:tr>
              <a:tr h="6985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933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-4285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159038"/>
                  </a:ext>
                </a:extLst>
              </a:tr>
              <a:tr h="6985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2510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-4301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610960"/>
                  </a:ext>
                </a:extLst>
              </a:tr>
              <a:tr h="6985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2973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600853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14ADEC1-467D-7D4C-81CD-19D42B009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260773"/>
              </p:ext>
            </p:extLst>
          </p:nvPr>
        </p:nvGraphicFramePr>
        <p:xfrm>
          <a:off x="6501229" y="2346520"/>
          <a:ext cx="5003382" cy="3474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794">
                  <a:extLst>
                    <a:ext uri="{9D8B030D-6E8A-4147-A177-3AD203B41FA5}">
                      <a16:colId xmlns:a16="http://schemas.microsoft.com/office/drawing/2014/main" val="2026257715"/>
                    </a:ext>
                  </a:extLst>
                </a:gridCol>
                <a:gridCol w="1667794">
                  <a:extLst>
                    <a:ext uri="{9D8B030D-6E8A-4147-A177-3AD203B41FA5}">
                      <a16:colId xmlns:a16="http://schemas.microsoft.com/office/drawing/2014/main" val="1279910219"/>
                    </a:ext>
                  </a:extLst>
                </a:gridCol>
                <a:gridCol w="1667794">
                  <a:extLst>
                    <a:ext uri="{9D8B030D-6E8A-4147-A177-3AD203B41FA5}">
                      <a16:colId xmlns:a16="http://schemas.microsoft.com/office/drawing/2014/main" val="3910712517"/>
                    </a:ext>
                  </a:extLst>
                </a:gridCol>
              </a:tblGrid>
              <a:tr h="7340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Computation</a:t>
                      </a:r>
                    </a:p>
                    <a:p>
                      <a:pPr algn="ctr"/>
                      <a:r>
                        <a:rPr kumimoji="1" lang="en-US" altLang="ja-JP" dirty="0"/>
                        <a:t>time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Objective's value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Lower bound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88734"/>
                  </a:ext>
                </a:extLst>
              </a:tr>
              <a:tr h="6851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385282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922379"/>
                  </a:ext>
                </a:extLst>
              </a:tr>
              <a:tr h="6851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3128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-4152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225169"/>
                  </a:ext>
                </a:extLst>
              </a:tr>
              <a:tr h="6851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8433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-4173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888045"/>
                  </a:ext>
                </a:extLst>
              </a:tr>
              <a:tr h="6851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10484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-4347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-4461.98</a:t>
                      </a:r>
                      <a:endParaRPr kumimoji="1"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56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08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4CD6FA-10C4-F844-83BC-DECF70D0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558E50-76CD-E04E-A7A9-086A916BA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also try to investigate what scale of bookings can be solved in a limited time.</a:t>
            </a:r>
          </a:p>
          <a:p>
            <a:r>
              <a:rPr lang="en" altLang="ja-JP" sz="2400" dirty="0"/>
              <a:t>We set the limit time to 24 hours.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034207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AAA4B5-EE69-A741-9505-C5C73C1E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DB007A1F-895E-F14E-8E76-410073F77C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859299"/>
              </p:ext>
            </p:extLst>
          </p:nvPr>
        </p:nvGraphicFramePr>
        <p:xfrm>
          <a:off x="1856096" y="1729579"/>
          <a:ext cx="9976515" cy="4726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752">
                  <a:extLst>
                    <a:ext uri="{9D8B030D-6E8A-4147-A177-3AD203B41FA5}">
                      <a16:colId xmlns:a16="http://schemas.microsoft.com/office/drawing/2014/main" val="3657772853"/>
                    </a:ext>
                  </a:extLst>
                </a:gridCol>
                <a:gridCol w="1179560">
                  <a:extLst>
                    <a:ext uri="{9D8B030D-6E8A-4147-A177-3AD203B41FA5}">
                      <a16:colId xmlns:a16="http://schemas.microsoft.com/office/drawing/2014/main" val="2052953"/>
                    </a:ext>
                  </a:extLst>
                </a:gridCol>
                <a:gridCol w="1478002">
                  <a:extLst>
                    <a:ext uri="{9D8B030D-6E8A-4147-A177-3AD203B41FA5}">
                      <a16:colId xmlns:a16="http://schemas.microsoft.com/office/drawing/2014/main" val="3515113042"/>
                    </a:ext>
                  </a:extLst>
                </a:gridCol>
                <a:gridCol w="1492214">
                  <a:extLst>
                    <a:ext uri="{9D8B030D-6E8A-4147-A177-3AD203B41FA5}">
                      <a16:colId xmlns:a16="http://schemas.microsoft.com/office/drawing/2014/main" val="1378395732"/>
                    </a:ext>
                  </a:extLst>
                </a:gridCol>
                <a:gridCol w="1256110">
                  <a:extLst>
                    <a:ext uri="{9D8B030D-6E8A-4147-A177-3AD203B41FA5}">
                      <a16:colId xmlns:a16="http://schemas.microsoft.com/office/drawing/2014/main" val="3047023699"/>
                    </a:ext>
                  </a:extLst>
                </a:gridCol>
                <a:gridCol w="1257543">
                  <a:extLst>
                    <a:ext uri="{9D8B030D-6E8A-4147-A177-3AD203B41FA5}">
                      <a16:colId xmlns:a16="http://schemas.microsoft.com/office/drawing/2014/main" val="2017988149"/>
                    </a:ext>
                  </a:extLst>
                </a:gridCol>
                <a:gridCol w="1280833">
                  <a:extLst>
                    <a:ext uri="{9D8B030D-6E8A-4147-A177-3AD203B41FA5}">
                      <a16:colId xmlns:a16="http://schemas.microsoft.com/office/drawing/2014/main" val="847323281"/>
                    </a:ext>
                  </a:extLst>
                </a:gridCol>
                <a:gridCol w="1108501">
                  <a:extLst>
                    <a:ext uri="{9D8B030D-6E8A-4147-A177-3AD203B41FA5}">
                      <a16:colId xmlns:a16="http://schemas.microsoft.com/office/drawing/2014/main" val="4120028990"/>
                    </a:ext>
                  </a:extLst>
                </a:gridCol>
              </a:tblGrid>
              <a:tr h="15257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 orders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 loading ports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Num</a:t>
                      </a:r>
                      <a:r>
                        <a:rPr kumimoji="1" lang="en-US" altLang="ja-JP" dirty="0"/>
                        <a:t> of</a:t>
                      </a:r>
                    </a:p>
                    <a:p>
                      <a:r>
                        <a:rPr kumimoji="1" lang="en-US" altLang="ja-JP" dirty="0"/>
                        <a:t>Destination ports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" altLang="ja-JP" dirty="0"/>
                        <a:t>when a feasible solution was found.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Value after 1h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Lower bound after 1h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Value after 24h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Lower bound after 24h</a:t>
                      </a:r>
                      <a:endParaRPr kumimoji="1" lang="ja-JP" altLang="en-US"/>
                    </a:p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27708"/>
                  </a:ext>
                </a:extLst>
              </a:tr>
              <a:tr h="1178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537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-4301.36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-4388.44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357226"/>
                  </a:ext>
                </a:extLst>
              </a:tr>
              <a:tr h="522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1674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-3522.82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-4264.69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325885"/>
                  </a:ext>
                </a:extLst>
              </a:tr>
              <a:tr h="3580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109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344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-3515.46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-4365.89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404992"/>
                  </a:ext>
                </a:extLst>
              </a:tr>
              <a:tr h="5838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250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2381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-3155.02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-4083.18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63050"/>
                  </a:ext>
                </a:extLst>
              </a:tr>
              <a:tr h="5578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350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2249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-2738.00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-2883.58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-4461.98 </a:t>
                      </a:r>
                      <a:endParaRPr lang="ja-JP" altLang="en-US"/>
                    </a:p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442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244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E1B2F4-9DB8-CF40-9426-D7929954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interview with planners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BD197A-6303-824D-9AAA-CC66BEB59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I interviewed the planners at the end of April.</a:t>
            </a:r>
          </a:p>
          <a:p>
            <a:r>
              <a:rPr lang="en" altLang="ja-JP" sz="2400" dirty="0"/>
              <a:t>I asked how they evaluate the quality of assignments for large bookings.</a:t>
            </a:r>
          </a:p>
          <a:p>
            <a:r>
              <a:rPr lang="en" altLang="ja-JP" sz="2400" dirty="0"/>
              <a:t>I found that the planners don’t evaluate the assignment at the end because they create the assignment while considering the constraints.</a:t>
            </a:r>
          </a:p>
          <a:p>
            <a:r>
              <a:rPr lang="en" altLang="ja-JP" sz="2400" dirty="0"/>
              <a:t>At the end of May, I will interview about the objective function for planners to evaluate our assignments.</a:t>
            </a:r>
          </a:p>
        </p:txBody>
      </p:sp>
    </p:spTree>
    <p:extLst>
      <p:ext uri="{BB962C8B-B14F-4D97-AF65-F5344CB8AC3E}">
        <p14:creationId xmlns:p14="http://schemas.microsoft.com/office/powerpoint/2010/main" val="1635880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&amp;future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Summary </a:t>
            </a:r>
          </a:p>
          <a:p>
            <a:pPr lvl="1"/>
            <a:r>
              <a:rPr lang="en" altLang="ja-JP" sz="2200" dirty="0"/>
              <a:t>It takes about three times as long when height constraints are taken into account.</a:t>
            </a:r>
          </a:p>
          <a:p>
            <a:pPr lvl="1"/>
            <a:r>
              <a:rPr lang="en" altLang="ja-JP" sz="2200" dirty="0"/>
              <a:t>We can get good solutions for bookings which has less than 250 orders and has less than 2~5 ports. </a:t>
            </a:r>
          </a:p>
          <a:p>
            <a:r>
              <a:rPr lang="en" altLang="ja-JP" sz="2400" dirty="0"/>
              <a:t>Future work</a:t>
            </a:r>
          </a:p>
          <a:p>
            <a:pPr lvl="1"/>
            <a:r>
              <a:rPr lang="en" altLang="ja-JP" sz="2400" dirty="0"/>
              <a:t>creating an objective function to evaluate the quality of the assignment </a:t>
            </a:r>
            <a:r>
              <a:rPr lang="en" altLang="ja-JP" sz="2400" b="1" dirty="0"/>
              <a:t>for planners. </a:t>
            </a:r>
          </a:p>
          <a:p>
            <a:pPr lvl="1"/>
            <a:r>
              <a:rPr kumimoji="1" lang="en" altLang="ja-JP" sz="2200" dirty="0"/>
              <a:t>Modifying the mathematical model</a:t>
            </a:r>
          </a:p>
          <a:p>
            <a:pPr lvl="1"/>
            <a:r>
              <a:rPr kumimoji="1" lang="en" altLang="ja-JP" sz="2200" dirty="0"/>
              <a:t>Creating heuristic to be able to solve large bookings</a:t>
            </a:r>
            <a:endParaRPr kumimoji="1" lang="ja-JP" altLang="en-US" sz="2200"/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Order information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8" y="2678808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Ship information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1229</TotalTime>
  <Words>1549</Words>
  <Application>Microsoft Macintosh PowerPoint</Application>
  <PresentationFormat>ワイド画面</PresentationFormat>
  <Paragraphs>259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0" baseType="lpstr">
      <vt:lpstr>MS Gothic</vt:lpstr>
      <vt:lpstr>メイリオ</vt:lpstr>
      <vt:lpstr>Arial</vt:lpstr>
      <vt:lpstr>Cambria Math</vt:lpstr>
      <vt:lpstr>Century Gothic</vt:lpstr>
      <vt:lpstr>Wingdings 3</vt:lpstr>
      <vt:lpstr>ウィスプ</vt:lpstr>
      <vt:lpstr>A mathematical modeling for the stowage planning problem </vt:lpstr>
      <vt:lpstr>Outline</vt:lpstr>
      <vt:lpstr>Background</vt:lpstr>
      <vt:lpstr>Background</vt:lpstr>
      <vt:lpstr>Problem Definition</vt:lpstr>
      <vt:lpstr>Given definition </vt:lpstr>
      <vt:lpstr>Given information</vt:lpstr>
      <vt:lpstr>Stowage plan</vt:lpstr>
      <vt:lpstr>Mathematical Modeling</vt:lpstr>
      <vt:lpstr>The objective function</vt:lpstr>
      <vt:lpstr>avoiding multiple orders in one hold </vt:lpstr>
      <vt:lpstr>placing same orders by port closer together </vt:lpstr>
      <vt:lpstr>placing same orders by port closer together</vt:lpstr>
      <vt:lpstr>Securing a path to prevent loss of work efficiency</vt:lpstr>
      <vt:lpstr>Securing a path to prevent loss of work efficiency</vt:lpstr>
      <vt:lpstr>No dead space </vt:lpstr>
      <vt:lpstr>placing empty space close to the entrance</vt:lpstr>
      <vt:lpstr>placing empty space close to the entrance</vt:lpstr>
      <vt:lpstr>Constraints</vt:lpstr>
      <vt:lpstr>Travel paths in the ship</vt:lpstr>
      <vt:lpstr>Weight balance of cargo </vt:lpstr>
      <vt:lpstr>Forward and backward direction </vt:lpstr>
      <vt:lpstr>Vertical direction </vt:lpstr>
      <vt:lpstr>Rules for splitting orders </vt:lpstr>
      <vt:lpstr>The problem of rules for splitting orders</vt:lpstr>
      <vt:lpstr>Height of the hold</vt:lpstr>
      <vt:lpstr>Computational experiment</vt:lpstr>
      <vt:lpstr>Computational experiment</vt:lpstr>
      <vt:lpstr>comparison</vt:lpstr>
      <vt:lpstr>Computational experiment</vt:lpstr>
      <vt:lpstr>PowerPoint プレゼンテーション</vt:lpstr>
      <vt:lpstr>The interview with planners</vt:lpstr>
      <vt:lpstr>Summary &amp;future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111</cp:revision>
  <dcterms:created xsi:type="dcterms:W3CDTF">2021-04-01T02:06:44Z</dcterms:created>
  <dcterms:modified xsi:type="dcterms:W3CDTF">2021-05-05T06:03:06Z</dcterms:modified>
</cp:coreProperties>
</file>