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8" r:id="rId7"/>
    <p:sldId id="261" r:id="rId8"/>
    <p:sldId id="267" r:id="rId9"/>
    <p:sldId id="262" r:id="rId10"/>
    <p:sldId id="269" r:id="rId11"/>
    <p:sldId id="270" r:id="rId12"/>
    <p:sldId id="263" r:id="rId13"/>
    <p:sldId id="271" r:id="rId14"/>
    <p:sldId id="264" r:id="rId15"/>
    <p:sldId id="272" r:id="rId16"/>
    <p:sldId id="265" r:id="rId17"/>
    <p:sldId id="273" r:id="rId18"/>
    <p:sldId id="266" r:id="rId19"/>
    <p:sldId id="274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692"/>
  </p:normalViewPr>
  <p:slideViewPr>
    <p:cSldViewPr snapToGrid="0" snapToObjects="1">
      <p:cViewPr>
        <p:scale>
          <a:sx n="86" d="100"/>
          <a:sy n="86" d="100"/>
        </p:scale>
        <p:origin x="49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F08D-B1E2-C543-BEC7-807DB8AC502B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6EE6-DCE1-D442-879B-956241CCB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69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F08D-B1E2-C543-BEC7-807DB8AC502B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6EE6-DCE1-D442-879B-956241CCB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98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F08D-B1E2-C543-BEC7-807DB8AC502B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6EE6-DCE1-D442-879B-956241CCB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344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F08D-B1E2-C543-BEC7-807DB8AC502B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6EE6-DCE1-D442-879B-956241CCB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279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F08D-B1E2-C543-BEC7-807DB8AC502B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6EE6-DCE1-D442-879B-956241CCB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0450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F08D-B1E2-C543-BEC7-807DB8AC502B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6EE6-DCE1-D442-879B-956241CCB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421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F08D-B1E2-C543-BEC7-807DB8AC502B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6EE6-DCE1-D442-879B-956241CCB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629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F08D-B1E2-C543-BEC7-807DB8AC502B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6EE6-DCE1-D442-879B-956241CCB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07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F08D-B1E2-C543-BEC7-807DB8AC502B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6EE6-DCE1-D442-879B-956241CCB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43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F08D-B1E2-C543-BEC7-807DB8AC502B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6EE6-DCE1-D442-879B-956241CCB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79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F08D-B1E2-C543-BEC7-807DB8AC502B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6EE6-DCE1-D442-879B-956241CCB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06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F08D-B1E2-C543-BEC7-807DB8AC502B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6EE6-DCE1-D442-879B-956241CCB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93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F08D-B1E2-C543-BEC7-807DB8AC502B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6EE6-DCE1-D442-879B-956241CCB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85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F08D-B1E2-C543-BEC7-807DB8AC502B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6EE6-DCE1-D442-879B-956241CCB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12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F08D-B1E2-C543-BEC7-807DB8AC502B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6EE6-DCE1-D442-879B-956241CCB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89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F08D-B1E2-C543-BEC7-807DB8AC502B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6EE6-DCE1-D442-879B-956241CCB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17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4F08D-B1E2-C543-BEC7-807DB8AC502B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EC6EE6-DCE1-D442-879B-956241CCB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99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4E7A60-A86B-7448-9B53-53A1DC8C3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5/25 </a:t>
            </a:r>
            <a:br>
              <a:rPr kumimoji="1" lang="en-US" altLang="ja-JP" dirty="0"/>
            </a:br>
            <a:r>
              <a:rPr kumimoji="1" lang="ja-JP" altLang="en-US"/>
              <a:t>評価項目 ヒアリング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C2CE7A-308C-0642-8953-C32E466EA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3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2EF49D-B686-714B-8BA0-761C9393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船内の積み降ろし地を固める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FFF610-8595-ED45-BB0D-D399E61FA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sz="2400"/>
              <a:t>隣接したホールドのペアを定義</a:t>
            </a:r>
            <a:endParaRPr kumimoji="1" lang="en-US" altLang="ja-JP" sz="2400" dirty="0"/>
          </a:p>
          <a:p>
            <a:r>
              <a:rPr lang="ja-JP" altLang="en-US" sz="2400"/>
              <a:t>そのペアの中で，異なる積み降ろし地の数を最小にする</a:t>
            </a:r>
            <a:endParaRPr lang="en-US" altLang="ja-JP" sz="2400" dirty="0"/>
          </a:p>
          <a:p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質問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/>
              <a:t>許容できる割合はどの程度？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3</a:t>
            </a:r>
            <a:r>
              <a:rPr lang="ja-JP" altLang="en-US" sz="2400"/>
              <a:t>デッキくらい載せる場合は，上層や下層に固める</a:t>
            </a:r>
            <a:endParaRPr lang="en-US" altLang="ja-JP" sz="2400" dirty="0"/>
          </a:p>
          <a:p>
            <a:r>
              <a:rPr lang="ja-JP" altLang="en-US" sz="2400"/>
              <a:t>最終港のときに，下層</a:t>
            </a:r>
            <a:r>
              <a:rPr lang="en-US" altLang="ja-JP" sz="2400" dirty="0"/>
              <a:t>2</a:t>
            </a:r>
            <a:r>
              <a:rPr lang="ja-JP" altLang="en-US" sz="2400"/>
              <a:t>デッキを埋めてる</a:t>
            </a:r>
            <a:endParaRPr lang="en-US" altLang="ja-JP" sz="2400" dirty="0"/>
          </a:p>
          <a:p>
            <a:r>
              <a:rPr lang="ja-JP" altLang="en-US" sz="2400"/>
              <a:t>理由があるなら，</a:t>
            </a:r>
            <a:r>
              <a:rPr lang="en-US" altLang="ja-JP" sz="2400" dirty="0"/>
              <a:t>12</a:t>
            </a:r>
            <a:r>
              <a:rPr lang="ja-JP" altLang="en-US" sz="2400"/>
              <a:t>デッキとかに少し合っても大丈夫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630386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8BC9D4-73B4-0F40-AD2C-0C05CD47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  <a:r>
              <a:rPr lang="en-US" altLang="ja-JP" dirty="0"/>
              <a:t>: </a:t>
            </a:r>
            <a:r>
              <a:rPr kumimoji="1" lang="ja-JP" altLang="en-US"/>
              <a:t>この割当は許容できるかどうか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C360AFA-E88E-2B43-9A5D-928B9A0E5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42887" y="1053246"/>
            <a:ext cx="6343649" cy="8977065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A667D51-1296-1A4D-912A-DD7CA91F0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490" y="907932"/>
            <a:ext cx="6835471" cy="967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46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79457-67AC-C947-BD05-5A8F5F3B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できれば守りたい項目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1CD3FF-A48A-954A-8147-D2D314A25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ja-JP" altLang="en-US" sz="2400"/>
              <a:t>ホールド内の降ろし地を揃える</a:t>
            </a: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kumimoji="1" lang="ja-JP" altLang="en-US" sz="2400"/>
              <a:t>船内で積み降ろし地を固める</a:t>
            </a: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lang="ja-JP" altLang="en-US" sz="2400">
                <a:solidFill>
                  <a:srgbClr val="FF0000"/>
                </a:solidFill>
              </a:rPr>
              <a:t>作業効率が落ちないためのホールドの充填率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sz="2400"/>
              <a:t>デッドスペースを作らない</a:t>
            </a:r>
            <a:endParaRPr lang="en-US" altLang="ja-JP" sz="2400" dirty="0"/>
          </a:p>
          <a:p>
            <a:pPr>
              <a:buFont typeface="+mj-lt"/>
              <a:buAutoNum type="arabicPeriod"/>
            </a:pPr>
            <a:r>
              <a:rPr lang="ja-JP" altLang="en-US" sz="2400"/>
              <a:t>残スペースを入口に寄せる</a:t>
            </a:r>
          </a:p>
        </p:txBody>
      </p:sp>
    </p:spTree>
    <p:extLst>
      <p:ext uri="{BB962C8B-B14F-4D97-AF65-F5344CB8AC3E}">
        <p14:creationId xmlns:p14="http://schemas.microsoft.com/office/powerpoint/2010/main" val="2127720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F0CB82-7087-684B-8A75-DDA1596C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作業効率が落ちないためのホールドの充填率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F83650-B44D-5946-AFD6-F3F8F5E20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sz="2400"/>
              <a:t>自動車が通れるための道を確保する項目</a:t>
            </a:r>
            <a:endParaRPr lang="en-US" altLang="ja-JP" sz="2400" dirty="0"/>
          </a:p>
          <a:p>
            <a:r>
              <a:rPr lang="ja-JP" altLang="en-US" sz="2400"/>
              <a:t>各ホールドに，作業効率が落ちない充填率を定義</a:t>
            </a:r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r>
              <a:rPr lang="ja-JP" altLang="en-US" sz="2400">
                <a:solidFill>
                  <a:srgbClr val="FF0000"/>
                </a:solidFill>
              </a:rPr>
              <a:t>質問</a:t>
            </a:r>
            <a:endParaRPr lang="en-US" altLang="ja-JP" sz="2400" dirty="0">
              <a:solidFill>
                <a:srgbClr val="FF0000"/>
              </a:solidFill>
            </a:endParaRPr>
          </a:p>
          <a:p>
            <a:r>
              <a:rPr lang="ja-JP" altLang="en-US" sz="2400"/>
              <a:t>充填率を超えたホールドの数</a:t>
            </a:r>
            <a:r>
              <a:rPr lang="en-US" altLang="ja-JP" sz="2400" dirty="0"/>
              <a:t> or </a:t>
            </a:r>
            <a:r>
              <a:rPr lang="ja-JP" altLang="en-US" sz="2400"/>
              <a:t>台数のどちらで判断する？</a:t>
            </a:r>
            <a:endParaRPr lang="en-US" altLang="ja-JP" sz="2400" dirty="0"/>
          </a:p>
          <a:p>
            <a:r>
              <a:rPr lang="ja-JP" altLang="en-US" sz="2400"/>
              <a:t>何台</a:t>
            </a:r>
            <a:r>
              <a:rPr lang="en-US" altLang="ja-JP" sz="2400" dirty="0"/>
              <a:t>or</a:t>
            </a:r>
            <a:r>
              <a:rPr lang="ja-JP" altLang="en-US" sz="2400"/>
              <a:t>ホールドが何個までなら許容できる？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/>
              <a:t>これは絶対に守るべき項目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405954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79457-67AC-C947-BD05-5A8F5F3B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できれば守りたい項目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1CD3FF-A48A-954A-8147-D2D314A25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ja-JP" altLang="en-US" sz="2400"/>
              <a:t>ホールド内の降ろし地を揃える</a:t>
            </a: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kumimoji="1" lang="ja-JP" altLang="en-US" sz="2400"/>
              <a:t>船内で積み降ろし地を固める</a:t>
            </a: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lang="ja-JP" altLang="en-US" sz="2400"/>
              <a:t>作業効率が落ちないためのホールドの充填率</a:t>
            </a:r>
            <a:endParaRPr lang="en-US" altLang="ja-JP" sz="2400" dirty="0"/>
          </a:p>
          <a:p>
            <a:pPr>
              <a:buFont typeface="+mj-lt"/>
              <a:buAutoNum type="arabicPeriod"/>
            </a:pPr>
            <a:r>
              <a:rPr lang="ja-JP" altLang="en-US" sz="2400">
                <a:solidFill>
                  <a:srgbClr val="FF0000"/>
                </a:solidFill>
              </a:rPr>
              <a:t>デッドスペースを作らない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sz="2400"/>
              <a:t>残スペースを入口に寄せる</a:t>
            </a:r>
          </a:p>
        </p:txBody>
      </p:sp>
    </p:spTree>
    <p:extLst>
      <p:ext uri="{BB962C8B-B14F-4D97-AF65-F5344CB8AC3E}">
        <p14:creationId xmlns:p14="http://schemas.microsoft.com/office/powerpoint/2010/main" val="175233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988F70-08AF-D542-A704-C54259DE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デッドスペースを作らない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6C5CC1-91B9-0B41-B148-77A309660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質問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lang="ja-JP" altLang="en-US" sz="2400"/>
              <a:t>デッドスペースは許容できる？</a:t>
            </a:r>
            <a:endParaRPr lang="en-US" altLang="ja-JP" sz="2400" dirty="0"/>
          </a:p>
          <a:p>
            <a:r>
              <a:rPr kumimoji="1" lang="ja-JP" altLang="en-US" sz="2400"/>
              <a:t>許容できるとしたらどこのホールド？</a:t>
            </a:r>
            <a:endParaRPr lang="en-US" altLang="ja-JP" sz="2400" dirty="0"/>
          </a:p>
          <a:p>
            <a:pPr lvl="1"/>
            <a:r>
              <a:rPr kumimoji="1" lang="en-US" altLang="ja-JP" sz="2400" dirty="0"/>
              <a:t>1</a:t>
            </a:r>
            <a:r>
              <a:rPr kumimoji="1" lang="ja-JP" altLang="en-US" sz="2400"/>
              <a:t>階のホールドや</a:t>
            </a:r>
            <a:r>
              <a:rPr kumimoji="1" lang="en-US" altLang="ja-JP" sz="2400" dirty="0"/>
              <a:t>12</a:t>
            </a:r>
            <a:r>
              <a:rPr kumimoji="1" lang="ja-JP" altLang="en-US" sz="2400"/>
              <a:t>階のホールド？</a:t>
            </a:r>
            <a:endParaRPr kumimoji="1" lang="en-US" altLang="ja-JP" sz="2400" dirty="0"/>
          </a:p>
          <a:p>
            <a:pPr lvl="1"/>
            <a:endParaRPr lang="en-US" altLang="ja-JP" sz="2400" dirty="0"/>
          </a:p>
          <a:p>
            <a:r>
              <a:rPr kumimoji="1" lang="ja-JP" altLang="en-US" sz="2600"/>
              <a:t>これも割と絶対に守るべき項目</a:t>
            </a:r>
            <a:endParaRPr kumimoji="1" lang="en-US" altLang="ja-JP" sz="2600" dirty="0"/>
          </a:p>
          <a:p>
            <a:r>
              <a:rPr lang="ja-JP" altLang="en-US" sz="2600"/>
              <a:t>スカスカのブッキングならあまり気にしない</a:t>
            </a:r>
            <a:endParaRPr lang="en-US" altLang="ja-JP" sz="2600" dirty="0"/>
          </a:p>
          <a:p>
            <a:r>
              <a:rPr kumimoji="1" lang="ja-JP" altLang="en-US" sz="2600"/>
              <a:t>背の低いデッキにできたほうがまだまし</a:t>
            </a:r>
            <a:endParaRPr kumimoji="1" lang="en-US" altLang="ja-JP" sz="2600" dirty="0"/>
          </a:p>
        </p:txBody>
      </p:sp>
    </p:spTree>
    <p:extLst>
      <p:ext uri="{BB962C8B-B14F-4D97-AF65-F5344CB8AC3E}">
        <p14:creationId xmlns:p14="http://schemas.microsoft.com/office/powerpoint/2010/main" val="1900806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79457-67AC-C947-BD05-5A8F5F3B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できれば守りたい項目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1CD3FF-A48A-954A-8147-D2D314A25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kumimoji="1" lang="ja-JP" altLang="en-US" sz="2400"/>
              <a:t>ホールド内の降ろし地を揃える</a:t>
            </a: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kumimoji="1" lang="ja-JP" altLang="en-US" sz="2400"/>
              <a:t>船内で積み降ろし地を固める</a:t>
            </a: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lang="ja-JP" altLang="en-US" sz="2400"/>
              <a:t>作業効率が落ちないためのホールドの充填率</a:t>
            </a:r>
            <a:endParaRPr lang="en-US" altLang="ja-JP" sz="2400" dirty="0"/>
          </a:p>
          <a:p>
            <a:pPr>
              <a:buFont typeface="+mj-lt"/>
              <a:buAutoNum type="arabicPeriod"/>
            </a:pPr>
            <a:r>
              <a:rPr lang="ja-JP" altLang="en-US" sz="2400"/>
              <a:t>デッドスペースを作らない</a:t>
            </a:r>
            <a:endParaRPr lang="en-US" altLang="ja-JP" sz="2400" dirty="0"/>
          </a:p>
          <a:p>
            <a:pPr>
              <a:buFont typeface="+mj-lt"/>
              <a:buAutoNum type="arabicPeriod"/>
            </a:pPr>
            <a:r>
              <a:rPr lang="ja-JP" altLang="en-US" sz="2400">
                <a:solidFill>
                  <a:srgbClr val="FF0000"/>
                </a:solidFill>
              </a:rPr>
              <a:t>残スペースを入口に寄せる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endParaRPr lang="en-US" altLang="ja-JP" sz="2400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ja-JP" sz="2400" dirty="0">
                <a:solidFill>
                  <a:schemeClr val="tx1"/>
                </a:solidFill>
              </a:rPr>
              <a:t>2</a:t>
            </a:r>
            <a:r>
              <a:rPr lang="ja-JP" altLang="en-US" sz="2400">
                <a:solidFill>
                  <a:schemeClr val="tx1"/>
                </a:solidFill>
              </a:rPr>
              <a:t>と</a:t>
            </a:r>
            <a:r>
              <a:rPr lang="en-US" altLang="ja-JP" sz="2400" dirty="0">
                <a:solidFill>
                  <a:schemeClr val="tx1"/>
                </a:solidFill>
              </a:rPr>
              <a:t>4</a:t>
            </a:r>
            <a:r>
              <a:rPr lang="ja-JP" altLang="en-US" sz="2400">
                <a:solidFill>
                  <a:schemeClr val="tx1"/>
                </a:solidFill>
              </a:rPr>
              <a:t>が最重要 次に</a:t>
            </a:r>
            <a:r>
              <a:rPr lang="en-US" altLang="ja-JP" sz="2400" dirty="0">
                <a:solidFill>
                  <a:schemeClr val="tx1"/>
                </a:solidFill>
              </a:rPr>
              <a:t>3 1,5</a:t>
            </a:r>
          </a:p>
          <a:p>
            <a:pPr>
              <a:buFontTx/>
              <a:buChar char="-"/>
            </a:pPr>
            <a:r>
              <a:rPr lang="en-US" altLang="ja-JP" sz="2400" dirty="0">
                <a:solidFill>
                  <a:schemeClr val="tx1"/>
                </a:solidFill>
              </a:rPr>
              <a:t>4</a:t>
            </a:r>
            <a:r>
              <a:rPr lang="ja-JP" altLang="en-US" sz="2400">
                <a:solidFill>
                  <a:schemeClr val="tx1"/>
                </a:solidFill>
              </a:rPr>
              <a:t>はマスト </a:t>
            </a:r>
            <a:r>
              <a:rPr lang="en-US" altLang="ja-JP" sz="2400" dirty="0">
                <a:solidFill>
                  <a:schemeClr val="tx1"/>
                </a:solidFill>
              </a:rPr>
              <a:t>5</a:t>
            </a:r>
            <a:r>
              <a:rPr lang="ja-JP" altLang="en-US" sz="2400">
                <a:solidFill>
                  <a:schemeClr val="tx1"/>
                </a:solidFill>
              </a:rPr>
              <a:t>は付随するもの </a:t>
            </a:r>
            <a:r>
              <a:rPr lang="en-US" altLang="ja-JP" sz="2400" dirty="0">
                <a:solidFill>
                  <a:schemeClr val="tx1"/>
                </a:solidFill>
              </a:rPr>
              <a:t>2</a:t>
            </a:r>
          </a:p>
          <a:p>
            <a:pPr>
              <a:buFontTx/>
              <a:buChar char="-"/>
            </a:pPr>
            <a:r>
              <a:rPr lang="en-US" altLang="ja-JP" sz="2400" dirty="0">
                <a:solidFill>
                  <a:schemeClr val="tx1"/>
                </a:solidFill>
              </a:rPr>
              <a:t>(3</a:t>
            </a:r>
            <a:r>
              <a:rPr lang="ja-JP" altLang="en-US" sz="2400">
                <a:solidFill>
                  <a:schemeClr val="tx1"/>
                </a:solidFill>
              </a:rPr>
              <a:t>が</a:t>
            </a:r>
            <a:r>
              <a:rPr lang="en-US" altLang="ja-JP" sz="2400" dirty="0">
                <a:solidFill>
                  <a:schemeClr val="tx1"/>
                </a:solidFill>
              </a:rPr>
              <a:t>50%</a:t>
            </a:r>
            <a:r>
              <a:rPr lang="ja-JP" altLang="en-US" sz="2400">
                <a:solidFill>
                  <a:schemeClr val="tx1"/>
                </a:solidFill>
              </a:rPr>
              <a:t>以上だと重要になる </a:t>
            </a:r>
            <a:r>
              <a:rPr lang="en-US" altLang="ja-JP" sz="2400" dirty="0">
                <a:solidFill>
                  <a:schemeClr val="tx1"/>
                </a:solidFill>
              </a:rPr>
              <a:t>30%</a:t>
            </a:r>
            <a:r>
              <a:rPr lang="ja-JP" altLang="en-US" sz="2400">
                <a:solidFill>
                  <a:schemeClr val="tx1"/>
                </a:solidFill>
              </a:rPr>
              <a:t>以下だとベター</a:t>
            </a:r>
            <a:r>
              <a:rPr lang="en-US" altLang="ja-JP" sz="2400" dirty="0">
                <a:solidFill>
                  <a:schemeClr val="tx1"/>
                </a:solidFill>
              </a:rPr>
              <a:t>)</a:t>
            </a:r>
          </a:p>
          <a:p>
            <a:pPr>
              <a:buFontTx/>
              <a:buChar char="-"/>
            </a:pPr>
            <a:endParaRPr lang="ja-JP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275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024933-B388-D84C-8DD6-4B44634C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残スペースを入口に寄せる</a:t>
            </a:r>
            <a:br>
              <a:rPr lang="ja-JP" altLang="en-US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13A83E-803A-8146-ABFB-BAD285526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400"/>
              <a:t>追い積みに対応させる項目</a:t>
            </a:r>
            <a:endParaRPr kumimoji="1"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r>
              <a:rPr lang="ja-JP" altLang="en-US" sz="2400">
                <a:solidFill>
                  <a:srgbClr val="FF0000"/>
                </a:solidFill>
              </a:rPr>
              <a:t>質問</a:t>
            </a:r>
            <a:endParaRPr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/>
              <a:t>細かい残スペースはどの程度</a:t>
            </a:r>
            <a:r>
              <a:rPr kumimoji="1" lang="en-US" altLang="ja-JP" sz="2400" dirty="0"/>
              <a:t>(</a:t>
            </a:r>
            <a:r>
              <a:rPr kumimoji="1" lang="ja-JP" altLang="en-US" sz="2400"/>
              <a:t>何台分</a:t>
            </a:r>
            <a:r>
              <a:rPr kumimoji="1" lang="en-US" altLang="ja-JP" sz="2400" dirty="0"/>
              <a:t>)</a:t>
            </a:r>
            <a:r>
              <a:rPr kumimoji="1" lang="ja-JP" altLang="en-US" sz="2400"/>
              <a:t>までなら許容できる？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5876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79457-67AC-C947-BD05-5A8F5F3B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大きい注文の分割について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1CD3FF-A48A-954A-8147-D2D314A25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/>
              <a:t>今現在は，大きい注文を分割する際には以下のルール</a:t>
            </a:r>
            <a:endParaRPr lang="en-US" altLang="ja-JP" sz="2400" dirty="0"/>
          </a:p>
          <a:p>
            <a:pPr lvl="1"/>
            <a:r>
              <a:rPr lang="en-US" altLang="ja-JP" sz="2200" dirty="0"/>
              <a:t>1000</a:t>
            </a:r>
            <a:r>
              <a:rPr lang="ja-JP" altLang="en-US" sz="2200"/>
              <a:t>台以上の注文ならば</a:t>
            </a:r>
            <a:r>
              <a:rPr lang="en-US" altLang="ja-JP" sz="2200" dirty="0"/>
              <a:t>3</a:t>
            </a:r>
            <a:r>
              <a:rPr lang="ja-JP" altLang="en-US" sz="2200"/>
              <a:t>分割</a:t>
            </a:r>
            <a:endParaRPr lang="en-US" altLang="ja-JP" sz="2200" dirty="0"/>
          </a:p>
          <a:p>
            <a:pPr lvl="1"/>
            <a:r>
              <a:rPr lang="en-US" altLang="ja-JP" sz="2200" dirty="0"/>
              <a:t>500</a:t>
            </a:r>
            <a:r>
              <a:rPr lang="ja-JP" altLang="en-US" sz="2200"/>
              <a:t>台以上の注文ならば</a:t>
            </a:r>
            <a:r>
              <a:rPr lang="en-US" altLang="ja-JP" sz="2200" dirty="0"/>
              <a:t>2</a:t>
            </a:r>
            <a:r>
              <a:rPr lang="ja-JP" altLang="en-US" sz="2200"/>
              <a:t>分割</a:t>
            </a:r>
            <a:endParaRPr lang="en-US" altLang="ja-JP" sz="2200" dirty="0"/>
          </a:p>
          <a:p>
            <a:pPr lvl="1"/>
            <a:r>
              <a:rPr lang="ja-JP" altLang="en-US" sz="2200"/>
              <a:t>それ以下の注文は絶対に分割しない</a:t>
            </a:r>
          </a:p>
        </p:txBody>
      </p:sp>
    </p:spTree>
    <p:extLst>
      <p:ext uri="{BB962C8B-B14F-4D97-AF65-F5344CB8AC3E}">
        <p14:creationId xmlns:p14="http://schemas.microsoft.com/office/powerpoint/2010/main" val="2000140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090C8E-C1AA-3147-9485-7F34DFDB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大きい注文の分割について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5E9BB4-FE02-4B47-ABFE-12725B749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sz="2400"/>
              <a:t>ブッキングによっては，</a:t>
            </a:r>
            <a:r>
              <a:rPr kumimoji="1" lang="en-US" altLang="ja-JP" sz="2400" dirty="0"/>
              <a:t>500</a:t>
            </a:r>
            <a:r>
              <a:rPr kumimoji="1" lang="ja-JP" altLang="en-US" sz="2400"/>
              <a:t>台以下の注文を分割しないと割当が行えない場合がある</a:t>
            </a:r>
            <a:endParaRPr kumimoji="1"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>
                <a:solidFill>
                  <a:srgbClr val="FF0000"/>
                </a:solidFill>
              </a:rPr>
              <a:t>質問</a:t>
            </a:r>
            <a:endParaRPr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/>
              <a:t>小さい注文は，絶対に分割することはない？</a:t>
            </a:r>
            <a:endParaRPr kumimoji="1" lang="en-US" altLang="ja-JP" sz="2400" dirty="0"/>
          </a:p>
          <a:p>
            <a:r>
              <a:rPr kumimoji="1" lang="ja-JP" altLang="en-US" sz="2400"/>
              <a:t>注文を分割するときは，必ず切りの良い数字で分割する？</a:t>
            </a:r>
            <a:endParaRPr kumimoji="1" lang="en-US" altLang="ja-JP" sz="2400" dirty="0"/>
          </a:p>
          <a:p>
            <a:pPr lvl="1"/>
            <a:r>
              <a:rPr lang="en-US" altLang="ja-JP" sz="2200" dirty="0"/>
              <a:t>1000</a:t>
            </a:r>
            <a:r>
              <a:rPr lang="ja-JP" altLang="en-US" sz="2200"/>
              <a:t>台を分割する際に</a:t>
            </a:r>
            <a:r>
              <a:rPr lang="en-US" altLang="ja-JP" sz="2200" dirty="0"/>
              <a:t>,450</a:t>
            </a:r>
            <a:r>
              <a:rPr lang="ja-JP" altLang="en-US" sz="2200"/>
              <a:t>と</a:t>
            </a:r>
            <a:r>
              <a:rPr lang="en-US" altLang="ja-JP" sz="2200" dirty="0"/>
              <a:t>550</a:t>
            </a:r>
            <a:r>
              <a:rPr lang="ja-JP" altLang="en-US" sz="2200"/>
              <a:t>などはありえる？</a:t>
            </a:r>
            <a:endParaRPr lang="en-US" altLang="ja-JP" sz="2200" dirty="0"/>
          </a:p>
          <a:p>
            <a:endParaRPr lang="en-US" altLang="ja-JP" sz="2400" dirty="0"/>
          </a:p>
          <a:p>
            <a:r>
              <a:rPr lang="ja-JP" altLang="en-US" sz="2400"/>
              <a:t>分割する場合もありえる</a:t>
            </a:r>
            <a:endParaRPr lang="en-US" altLang="ja-JP" sz="2400" dirty="0"/>
          </a:p>
          <a:p>
            <a:r>
              <a:rPr lang="en-US" altLang="ja-JP" sz="2400" dirty="0"/>
              <a:t>500</a:t>
            </a:r>
            <a:r>
              <a:rPr lang="ja-JP" altLang="en-US" sz="2400"/>
              <a:t>は少し大きい </a:t>
            </a:r>
            <a:r>
              <a:rPr lang="en-US" altLang="ja-JP" sz="2400" dirty="0"/>
              <a:t>(200</a:t>
            </a:r>
            <a:r>
              <a:rPr lang="ja-JP" altLang="en-US" sz="2400"/>
              <a:t>とかでもいいかも</a:t>
            </a:r>
            <a:r>
              <a:rPr lang="en-US" altLang="ja-JP" sz="2400" dirty="0"/>
              <a:t>)</a:t>
            </a:r>
          </a:p>
          <a:p>
            <a:r>
              <a:rPr lang="ja-JP" altLang="en-US" sz="2400"/>
              <a:t>割と柔軟でも</a:t>
            </a:r>
            <a:endParaRPr lang="en-US" altLang="ja-JP" sz="2400" dirty="0"/>
          </a:p>
          <a:p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32768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24ABC1-329B-814E-A809-439E5B1E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現在の数理モデルで考慮できるもの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E9F9D2-70A2-1C49-98A9-9CE22EFD9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/>
              <a:t>絶対に守る項目</a:t>
            </a:r>
            <a:r>
              <a:rPr kumimoji="1" lang="en-US" altLang="ja-JP" sz="2400" dirty="0"/>
              <a:t>(</a:t>
            </a:r>
            <a:r>
              <a:rPr kumimoji="1" lang="ja-JP" altLang="en-US" sz="2400"/>
              <a:t>制約</a:t>
            </a:r>
            <a:r>
              <a:rPr lang="en-US" altLang="ja-JP" sz="2400" dirty="0"/>
              <a:t>)</a:t>
            </a:r>
            <a:endParaRPr kumimoji="1" lang="en-US" altLang="ja-JP" sz="2400" dirty="0"/>
          </a:p>
          <a:p>
            <a:r>
              <a:rPr lang="ja-JP" altLang="en-US" sz="2400"/>
              <a:t>できれば守りたい項目</a:t>
            </a:r>
            <a:r>
              <a:rPr lang="en-US" altLang="ja-JP" sz="2400" dirty="0"/>
              <a:t>(</a:t>
            </a:r>
            <a:r>
              <a:rPr lang="ja-JP" altLang="en-US" sz="2400"/>
              <a:t>目的関数</a:t>
            </a:r>
            <a:r>
              <a:rPr lang="en-US" altLang="ja-JP" sz="2400" dirty="0"/>
              <a:t>)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2096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24ABC1-329B-814E-A809-439E5B1E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現在の数理モデルで考慮できるもの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E9F9D2-70A2-1C49-98A9-9CE22EFD9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>
                <a:solidFill>
                  <a:srgbClr val="FF0000"/>
                </a:solidFill>
              </a:rPr>
              <a:t>絶対に守る項目</a:t>
            </a:r>
            <a:r>
              <a:rPr kumimoji="1" lang="en-US" altLang="ja-JP" sz="2400" dirty="0">
                <a:solidFill>
                  <a:srgbClr val="FF0000"/>
                </a:solidFill>
              </a:rPr>
              <a:t>(</a:t>
            </a:r>
            <a:r>
              <a:rPr kumimoji="1" lang="ja-JP" altLang="en-US" sz="2400">
                <a:solidFill>
                  <a:srgbClr val="FF0000"/>
                </a:solidFill>
              </a:rPr>
              <a:t>制約</a:t>
            </a:r>
            <a:r>
              <a:rPr lang="en-US" altLang="ja-JP" sz="2400" dirty="0">
                <a:solidFill>
                  <a:srgbClr val="FF0000"/>
                </a:solidFill>
              </a:rPr>
              <a:t>)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lang="ja-JP" altLang="en-US" sz="2400"/>
              <a:t>できれば守りたい項目</a:t>
            </a:r>
            <a:r>
              <a:rPr lang="en-US" altLang="ja-JP" sz="2400" dirty="0"/>
              <a:t>(</a:t>
            </a:r>
            <a:r>
              <a:rPr lang="ja-JP" altLang="en-US" sz="2400"/>
              <a:t>目的関数</a:t>
            </a:r>
            <a:r>
              <a:rPr lang="en-US" altLang="ja-JP" sz="2400" dirty="0"/>
              <a:t>)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0328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04919E-E348-4B43-A1F3-E980B3CEF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絶対に守る項目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F87A85-2ACC-8D4F-8A47-8E79B428B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ja-JP" altLang="en-US" sz="2400"/>
              <a:t>船内にある自動車が積み降ろし時に道を塞がない </a:t>
            </a:r>
          </a:p>
          <a:p>
            <a:pPr>
              <a:buFont typeface="+mj-lt"/>
              <a:buAutoNum type="arabicPeriod"/>
            </a:pPr>
            <a:r>
              <a:rPr lang="ja-JP" altLang="en-US" sz="2400"/>
              <a:t>貨物の重量バランス </a:t>
            </a:r>
          </a:p>
          <a:p>
            <a:pPr>
              <a:buFont typeface="+mj-lt"/>
              <a:buAutoNum type="arabicPeriod"/>
            </a:pPr>
            <a:r>
              <a:rPr lang="ja-JP" altLang="en-US" sz="2400"/>
              <a:t>船内の高さ </a:t>
            </a:r>
          </a:p>
          <a:p>
            <a:pPr>
              <a:buFont typeface="+mj-lt"/>
              <a:buAutoNum type="arabicPeriod"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006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24ABC1-329B-814E-A809-439E5B1E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現在の数理モデルで考慮できるもの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E9F9D2-70A2-1C49-98A9-9CE22EFD9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/>
              <a:t>絶対に守る項目</a:t>
            </a:r>
            <a:r>
              <a:rPr kumimoji="1" lang="en-US" altLang="ja-JP" sz="2400" dirty="0"/>
              <a:t>(</a:t>
            </a:r>
            <a:r>
              <a:rPr kumimoji="1" lang="ja-JP" altLang="en-US" sz="2400"/>
              <a:t>制約</a:t>
            </a:r>
            <a:r>
              <a:rPr lang="en-US" altLang="ja-JP" sz="2400" dirty="0"/>
              <a:t>)</a:t>
            </a:r>
            <a:endParaRPr kumimoji="1" lang="en-US" altLang="ja-JP" sz="2400" dirty="0"/>
          </a:p>
          <a:p>
            <a:r>
              <a:rPr lang="ja-JP" altLang="en-US" sz="2400">
                <a:solidFill>
                  <a:srgbClr val="FF0000"/>
                </a:solidFill>
              </a:rPr>
              <a:t>できれば守りたい項目</a:t>
            </a:r>
            <a:r>
              <a:rPr lang="en-US" altLang="ja-JP" sz="2400" dirty="0">
                <a:solidFill>
                  <a:srgbClr val="FF0000"/>
                </a:solidFill>
              </a:rPr>
              <a:t>(</a:t>
            </a:r>
            <a:r>
              <a:rPr lang="ja-JP" altLang="en-US" sz="2400">
                <a:solidFill>
                  <a:srgbClr val="FF0000"/>
                </a:solidFill>
              </a:rPr>
              <a:t>目的関数</a:t>
            </a:r>
            <a:r>
              <a:rPr lang="en-US" altLang="ja-JP" sz="2400" dirty="0">
                <a:solidFill>
                  <a:srgbClr val="FF0000"/>
                </a:solidFill>
              </a:rPr>
              <a:t>)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01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79457-67AC-C947-BD05-5A8F5F3B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できれば守りたい項目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1CD3FF-A48A-954A-8147-D2D314A25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ja-JP" altLang="en-US" sz="2400">
                <a:solidFill>
                  <a:schemeClr val="tx1"/>
                </a:solidFill>
              </a:rPr>
              <a:t>ホールド内の降ろし地を揃える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kumimoji="1" lang="ja-JP" altLang="en-US" sz="2400"/>
              <a:t>船内で積み降ろし地を固める</a:t>
            </a: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lang="ja-JP" altLang="en-US" sz="2400"/>
              <a:t>作業効率が落ちないためのホールドの充填率</a:t>
            </a:r>
            <a:endParaRPr lang="en-US" altLang="ja-JP" sz="2400" dirty="0"/>
          </a:p>
          <a:p>
            <a:pPr>
              <a:buFont typeface="+mj-lt"/>
              <a:buAutoNum type="arabicPeriod"/>
            </a:pPr>
            <a:r>
              <a:rPr lang="ja-JP" altLang="en-US" sz="2400"/>
              <a:t>デッドスペースを作らない</a:t>
            </a:r>
            <a:endParaRPr lang="en-US" altLang="ja-JP" sz="2400" dirty="0"/>
          </a:p>
          <a:p>
            <a:pPr>
              <a:buFont typeface="+mj-lt"/>
              <a:buAutoNum type="arabicPeriod"/>
            </a:pPr>
            <a:r>
              <a:rPr lang="ja-JP" altLang="en-US" sz="2400"/>
              <a:t>残スペースを入口に寄せる</a:t>
            </a:r>
          </a:p>
        </p:txBody>
      </p:sp>
    </p:spTree>
    <p:extLst>
      <p:ext uri="{BB962C8B-B14F-4D97-AF65-F5344CB8AC3E}">
        <p14:creationId xmlns:p14="http://schemas.microsoft.com/office/powerpoint/2010/main" val="132598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79457-67AC-C947-BD05-5A8F5F3B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できれば守りたい項目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1CD3FF-A48A-954A-8147-D2D314A25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ja-JP" altLang="en-US" sz="2400">
                <a:solidFill>
                  <a:srgbClr val="FF0000"/>
                </a:solidFill>
              </a:rPr>
              <a:t>ホールド内の降ろし地を揃える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kumimoji="1" lang="ja-JP" altLang="en-US" sz="2400"/>
              <a:t>船内で積み降ろし地を固める</a:t>
            </a: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lang="ja-JP" altLang="en-US" sz="2400"/>
              <a:t>作業効率が落ちないためのホールドの充填率</a:t>
            </a:r>
            <a:endParaRPr lang="en-US" altLang="ja-JP" sz="2400" dirty="0"/>
          </a:p>
          <a:p>
            <a:pPr>
              <a:buFont typeface="+mj-lt"/>
              <a:buAutoNum type="arabicPeriod"/>
            </a:pPr>
            <a:r>
              <a:rPr lang="ja-JP" altLang="en-US" sz="2400"/>
              <a:t>デッドスペースを作らない</a:t>
            </a:r>
            <a:endParaRPr lang="en-US" altLang="ja-JP" sz="2400" dirty="0"/>
          </a:p>
          <a:p>
            <a:pPr>
              <a:buFont typeface="+mj-lt"/>
              <a:buAutoNum type="arabicPeriod"/>
            </a:pPr>
            <a:r>
              <a:rPr lang="ja-JP" altLang="en-US" sz="2400"/>
              <a:t>残スペースを入口に寄せる</a:t>
            </a:r>
          </a:p>
        </p:txBody>
      </p:sp>
    </p:spTree>
    <p:extLst>
      <p:ext uri="{BB962C8B-B14F-4D97-AF65-F5344CB8AC3E}">
        <p14:creationId xmlns:p14="http://schemas.microsoft.com/office/powerpoint/2010/main" val="1980327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6B04DB-246E-434C-BD19-4F96804B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ホールド内の降ろし地を揃える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BAEED1-2A65-BF4E-8D8F-441BFF12A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13030" cy="4198647"/>
          </a:xfrm>
        </p:spPr>
        <p:txBody>
          <a:bodyPr>
            <a:normAutofit fontScale="85000" lnSpcReduction="20000"/>
          </a:bodyPr>
          <a:lstStyle/>
          <a:p>
            <a:r>
              <a:rPr kumimoji="1" lang="ja-JP" altLang="en-US" sz="2400"/>
              <a:t>降ろし間違いを防ぐための項目</a:t>
            </a:r>
            <a:endParaRPr kumimoji="1"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質問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lang="ja-JP" altLang="en-US" sz="2400"/>
              <a:t>複数の降ろし地が入っているホールドが何個までなら許容できるか？</a:t>
            </a:r>
            <a:endParaRPr lang="en-US" altLang="ja-JP" sz="2400" dirty="0"/>
          </a:p>
          <a:p>
            <a:pPr lvl="1"/>
            <a:r>
              <a:rPr lang="en-US" altLang="ja-JP" sz="2400" dirty="0"/>
              <a:t>(</a:t>
            </a:r>
            <a:r>
              <a:rPr lang="ja-JP" altLang="en-US" sz="2400"/>
              <a:t>今現在は</a:t>
            </a:r>
            <a:r>
              <a:rPr lang="en-US" altLang="ja-JP" sz="2400" dirty="0"/>
              <a:t>12</a:t>
            </a:r>
            <a:r>
              <a:rPr lang="ja-JP" altLang="en-US" sz="2400"/>
              <a:t>階の船を想定しています</a:t>
            </a:r>
            <a:r>
              <a:rPr lang="en-US" altLang="ja-JP" sz="2400" dirty="0"/>
              <a:t>)</a:t>
            </a:r>
          </a:p>
          <a:p>
            <a:pPr lvl="1"/>
            <a:r>
              <a:rPr lang="en-US" altLang="ja-JP" sz="2400" dirty="0"/>
              <a:t>10%</a:t>
            </a:r>
            <a:r>
              <a:rPr lang="ja-JP" altLang="en-US" sz="2400"/>
              <a:t>程度なら</a:t>
            </a:r>
            <a:r>
              <a:rPr lang="en-US" altLang="ja-JP" sz="2400" dirty="0"/>
              <a:t>ok</a:t>
            </a:r>
            <a:r>
              <a:rPr lang="ja-JP" altLang="en-US" sz="2400"/>
              <a:t>など</a:t>
            </a:r>
            <a:r>
              <a:rPr lang="en-US" altLang="ja-JP" sz="2400" dirty="0"/>
              <a:t>…</a:t>
            </a:r>
          </a:p>
          <a:p>
            <a:pPr lvl="1"/>
            <a:endParaRPr lang="en-US" altLang="ja-JP" sz="2400" dirty="0"/>
          </a:p>
          <a:p>
            <a:pPr lvl="1"/>
            <a:r>
              <a:rPr lang="ja-JP" altLang="en-US" sz="2400"/>
              <a:t>オーバーストーしていなければとりあえず大丈夫</a:t>
            </a:r>
            <a:endParaRPr lang="en-US" altLang="ja-JP" sz="2400" dirty="0"/>
          </a:p>
          <a:p>
            <a:pPr lvl="1"/>
            <a:r>
              <a:rPr lang="ja-JP" altLang="en-US" sz="2400"/>
              <a:t>上げ地が少ないと固めれるはず</a:t>
            </a:r>
            <a:endParaRPr lang="en-US" altLang="ja-JP" sz="2400" dirty="0"/>
          </a:p>
          <a:p>
            <a:pPr lvl="1"/>
            <a:r>
              <a:rPr lang="en-US" altLang="ja-JP" sz="2400" dirty="0"/>
              <a:t>3</a:t>
            </a:r>
            <a:r>
              <a:rPr lang="ja-JP" altLang="en-US" sz="2400"/>
              <a:t>港あげだと，</a:t>
            </a:r>
            <a:r>
              <a:rPr lang="en-US" altLang="ja-JP" sz="2400" dirty="0"/>
              <a:t>2,3</a:t>
            </a:r>
            <a:r>
              <a:rPr lang="ja-JP" altLang="en-US" sz="2400"/>
              <a:t>個くらい</a:t>
            </a:r>
            <a:endParaRPr lang="en-US" altLang="ja-JP" sz="2400" dirty="0"/>
          </a:p>
          <a:p>
            <a:pPr lvl="1"/>
            <a:r>
              <a:rPr lang="en-US" altLang="ja-JP" sz="2400" dirty="0"/>
              <a:t>7</a:t>
            </a:r>
            <a:r>
              <a:rPr lang="ja-JP" altLang="en-US" sz="2400"/>
              <a:t>港 </a:t>
            </a:r>
            <a:r>
              <a:rPr lang="en-US" altLang="ja-JP" sz="2400" dirty="0"/>
              <a:t>1</a:t>
            </a:r>
            <a:r>
              <a:rPr lang="ja-JP" altLang="en-US" sz="2400"/>
              <a:t>つのホールドに</a:t>
            </a:r>
            <a:r>
              <a:rPr lang="en-US" altLang="ja-JP" sz="2400" dirty="0"/>
              <a:t>4</a:t>
            </a:r>
            <a:r>
              <a:rPr lang="ja-JP" altLang="en-US" sz="2400"/>
              <a:t>個くらい</a:t>
            </a:r>
            <a:endParaRPr lang="en-US" altLang="ja-JP" sz="2400" dirty="0"/>
          </a:p>
          <a:p>
            <a:pPr lvl="1"/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90456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79457-67AC-C947-BD05-5A8F5F3B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できれば守りたい項目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1CD3FF-A48A-954A-8147-D2D314A25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ja-JP" altLang="en-US" sz="2400"/>
              <a:t>ホールド内の降ろし地を揃える</a:t>
            </a: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kumimoji="1" lang="ja-JP" altLang="en-US" sz="2400">
                <a:solidFill>
                  <a:srgbClr val="FF0000"/>
                </a:solidFill>
              </a:rPr>
              <a:t>船内で積み降ろし地を固める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sz="2400"/>
              <a:t>作業効率が落ちないためのホールドの充填率</a:t>
            </a:r>
            <a:endParaRPr lang="en-US" altLang="ja-JP" sz="2400" dirty="0"/>
          </a:p>
          <a:p>
            <a:pPr>
              <a:buFont typeface="+mj-lt"/>
              <a:buAutoNum type="arabicPeriod"/>
            </a:pPr>
            <a:r>
              <a:rPr lang="ja-JP" altLang="en-US" sz="2400"/>
              <a:t>デッドスペースを作らない</a:t>
            </a:r>
            <a:endParaRPr lang="en-US" altLang="ja-JP" sz="2400" dirty="0"/>
          </a:p>
          <a:p>
            <a:pPr>
              <a:buFont typeface="+mj-lt"/>
              <a:buAutoNum type="arabicPeriod"/>
            </a:pPr>
            <a:r>
              <a:rPr lang="ja-JP" altLang="en-US" sz="2400"/>
              <a:t>残スペースを入口に寄せる</a:t>
            </a:r>
          </a:p>
        </p:txBody>
      </p:sp>
    </p:spTree>
    <p:extLst>
      <p:ext uri="{BB962C8B-B14F-4D97-AF65-F5344CB8AC3E}">
        <p14:creationId xmlns:p14="http://schemas.microsoft.com/office/powerpoint/2010/main" val="3027233839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{DD8520D9-4294-6044-B6A7-905AB3E3CDD3}tf10001060</Template>
  <TotalTime>292</TotalTime>
  <Words>746</Words>
  <Application>Microsoft Macintosh PowerPoint</Application>
  <PresentationFormat>ワイド画面</PresentationFormat>
  <Paragraphs>116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メイリオ</vt:lpstr>
      <vt:lpstr>Arial</vt:lpstr>
      <vt:lpstr>Trebuchet MS</vt:lpstr>
      <vt:lpstr>Wingdings 3</vt:lpstr>
      <vt:lpstr>ファセット</vt:lpstr>
      <vt:lpstr>5/25  評価項目 ヒアリング</vt:lpstr>
      <vt:lpstr>現在の数理モデルで考慮できるもの</vt:lpstr>
      <vt:lpstr>現在の数理モデルで考慮できるもの</vt:lpstr>
      <vt:lpstr>絶対に守る項目</vt:lpstr>
      <vt:lpstr>現在の数理モデルで考慮できるもの</vt:lpstr>
      <vt:lpstr>できれば守りたい項目</vt:lpstr>
      <vt:lpstr>できれば守りたい項目</vt:lpstr>
      <vt:lpstr>ホールド内の降ろし地を揃える</vt:lpstr>
      <vt:lpstr>できれば守りたい項目</vt:lpstr>
      <vt:lpstr>船内の積み降ろし地を固める</vt:lpstr>
      <vt:lpstr>例: この割当は許容できるかどうか</vt:lpstr>
      <vt:lpstr>できれば守りたい項目</vt:lpstr>
      <vt:lpstr>作業効率が落ちないためのホールドの充填率 </vt:lpstr>
      <vt:lpstr>できれば守りたい項目</vt:lpstr>
      <vt:lpstr>デッドスペースを作らない </vt:lpstr>
      <vt:lpstr>できれば守りたい項目</vt:lpstr>
      <vt:lpstr>残スペースを入口に寄せる </vt:lpstr>
      <vt:lpstr>大きい注文の分割について</vt:lpstr>
      <vt:lpstr>大きい注文の分割について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5/25  評価項目 ヒアリング</dc:title>
  <dc:creator>Microsoft Office User</dc:creator>
  <cp:lastModifiedBy>Microsoft Office User</cp:lastModifiedBy>
  <cp:revision>18</cp:revision>
  <dcterms:created xsi:type="dcterms:W3CDTF">2021-05-17T06:50:02Z</dcterms:created>
  <dcterms:modified xsi:type="dcterms:W3CDTF">2021-05-25T04:36:45Z</dcterms:modified>
</cp:coreProperties>
</file>