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565" r:id="rId8"/>
    <p:sldId id="262" r:id="rId9"/>
    <p:sldId id="263" r:id="rId10"/>
    <p:sldId id="269" r:id="rId11"/>
    <p:sldId id="270" r:id="rId12"/>
    <p:sldId id="271" r:id="rId13"/>
    <p:sldId id="562" r:id="rId14"/>
    <p:sldId id="272" r:id="rId15"/>
    <p:sldId id="563" r:id="rId16"/>
    <p:sldId id="273" r:id="rId17"/>
    <p:sldId id="274" r:id="rId18"/>
    <p:sldId id="564" r:id="rId19"/>
    <p:sldId id="264" r:id="rId20"/>
    <p:sldId id="265" r:id="rId21"/>
    <p:sldId id="266" r:id="rId22"/>
    <p:sldId id="566" r:id="rId23"/>
    <p:sldId id="568" r:id="rId24"/>
    <p:sldId id="276" r:id="rId25"/>
    <p:sldId id="559" r:id="rId26"/>
    <p:sldId id="558" r:id="rId27"/>
    <p:sldId id="560" r:id="rId28"/>
    <p:sldId id="569" r:id="rId29"/>
    <p:sldId id="571" r:id="rId30"/>
    <p:sldId id="573" r:id="rId31"/>
    <p:sldId id="574" r:id="rId32"/>
    <p:sldId id="572" r:id="rId33"/>
    <p:sldId id="576" r:id="rId34"/>
    <p:sldId id="577" r:id="rId35"/>
    <p:sldId id="579" r:id="rId36"/>
    <p:sldId id="580" r:id="rId37"/>
    <p:sldId id="581" r:id="rId38"/>
    <p:sldId id="578" r:id="rId39"/>
    <p:sldId id="582" r:id="rId40"/>
    <p:sldId id="561" r:id="rId4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06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179933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3516082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2870313" y="45125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2870312" y="51527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3528552" y="514490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184823" y="515399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179933" y="578839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2870311" y="577269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3525744" y="577929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382181" y="45112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7716218" y="451121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046912" y="451255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041907" y="513125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7711328" y="514034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386211" y="512215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382180" y="57590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044903" y="575904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7711328" y="576681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184536" y="4954137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4565235" y="5610971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335730" y="4944730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8768745" y="558162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4986969" y="4944730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260118" y="5124723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 rate is exceeded.</a:t>
            </a:r>
          </a:p>
          <a:p>
            <a:pPr lvl="1"/>
            <a:r>
              <a:rPr kumimoji="1" lang="en" altLang="ja-JP" sz="2000" dirty="0"/>
              <a:t>Blue: the hold which the fill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025644" y="438249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3844509" y="4382491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5473036" y="4382489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4663374" y="4382490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5736703" y="463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Computational experiment</a:t>
            </a:r>
          </a:p>
          <a:p>
            <a:r>
              <a:rPr lang="en-US" altLang="ja-JP" sz="2400" dirty="0"/>
              <a:t>Heuristic Model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200" dirty="0"/>
              </a:p>
              <a:p>
                <a:r>
                  <a:rPr lang="en" altLang="ja-JP" sz="2400" dirty="0"/>
                  <a:t>for every 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" altLang="ja-JP" sz="2400" dirty="0"/>
                  <a:t> that becomes a path through,</a:t>
                </a:r>
                <a:br>
                  <a:rPr lang="en" altLang="ja-JP" sz="2400" dirty="0"/>
                </a:br>
                <a:r>
                  <a:rPr lang="en" altLang="ja-JP" sz="2400" dirty="0"/>
                  <a:t>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p>
                          <m:s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acc>
                  </m:oMath>
                </a14:m>
                <a:endParaRPr lang="en" altLang="ja-JP" sz="2400" dirty="0"/>
              </a:p>
              <a:p>
                <a:pPr marL="0" indent="0">
                  <a:buNone/>
                </a:pPr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Positive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A086B-233B-EB4B-92C9-03675038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Height of the hold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A684F3-B4E7-6345-BCB9-F0073D18D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Each hold has height.</a:t>
            </a:r>
          </a:p>
          <a:p>
            <a:r>
              <a:rPr lang="en-US" altLang="ja-JP" sz="2400" dirty="0"/>
              <a:t>To place cars in holds, the height of the car needs to be lower than the 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289888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CD6FA-10C4-F844-83BC-DECF70D0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58E50-76CD-E04E-A7A9-086A916B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try to investigate what scale of bookings can be solved in a limited time.</a:t>
            </a:r>
          </a:p>
          <a:p>
            <a:r>
              <a:rPr lang="en" altLang="ja-JP" sz="2400" dirty="0"/>
              <a:t>We set the limit time to 24 hours.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034207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AA4B5-EE69-A741-9505-C5C73C1E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DB007A1F-895E-F14E-8E76-410073F77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859299"/>
              </p:ext>
            </p:extLst>
          </p:nvPr>
        </p:nvGraphicFramePr>
        <p:xfrm>
          <a:off x="1856096" y="1729579"/>
          <a:ext cx="9976515" cy="4726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752">
                  <a:extLst>
                    <a:ext uri="{9D8B030D-6E8A-4147-A177-3AD203B41FA5}">
                      <a16:colId xmlns:a16="http://schemas.microsoft.com/office/drawing/2014/main" val="3657772853"/>
                    </a:ext>
                  </a:extLst>
                </a:gridCol>
                <a:gridCol w="1179560">
                  <a:extLst>
                    <a:ext uri="{9D8B030D-6E8A-4147-A177-3AD203B41FA5}">
                      <a16:colId xmlns:a16="http://schemas.microsoft.com/office/drawing/2014/main" val="2052953"/>
                    </a:ext>
                  </a:extLst>
                </a:gridCol>
                <a:gridCol w="1478002">
                  <a:extLst>
                    <a:ext uri="{9D8B030D-6E8A-4147-A177-3AD203B41FA5}">
                      <a16:colId xmlns:a16="http://schemas.microsoft.com/office/drawing/2014/main" val="3515113042"/>
                    </a:ext>
                  </a:extLst>
                </a:gridCol>
                <a:gridCol w="1492214">
                  <a:extLst>
                    <a:ext uri="{9D8B030D-6E8A-4147-A177-3AD203B41FA5}">
                      <a16:colId xmlns:a16="http://schemas.microsoft.com/office/drawing/2014/main" val="1378395732"/>
                    </a:ext>
                  </a:extLst>
                </a:gridCol>
                <a:gridCol w="1256110">
                  <a:extLst>
                    <a:ext uri="{9D8B030D-6E8A-4147-A177-3AD203B41FA5}">
                      <a16:colId xmlns:a16="http://schemas.microsoft.com/office/drawing/2014/main" val="3047023699"/>
                    </a:ext>
                  </a:extLst>
                </a:gridCol>
                <a:gridCol w="1257543">
                  <a:extLst>
                    <a:ext uri="{9D8B030D-6E8A-4147-A177-3AD203B41FA5}">
                      <a16:colId xmlns:a16="http://schemas.microsoft.com/office/drawing/2014/main" val="2017988149"/>
                    </a:ext>
                  </a:extLst>
                </a:gridCol>
                <a:gridCol w="1280833">
                  <a:extLst>
                    <a:ext uri="{9D8B030D-6E8A-4147-A177-3AD203B41FA5}">
                      <a16:colId xmlns:a16="http://schemas.microsoft.com/office/drawing/2014/main" val="847323281"/>
                    </a:ext>
                  </a:extLst>
                </a:gridCol>
                <a:gridCol w="1108501">
                  <a:extLst>
                    <a:ext uri="{9D8B030D-6E8A-4147-A177-3AD203B41FA5}">
                      <a16:colId xmlns:a16="http://schemas.microsoft.com/office/drawing/2014/main" val="4120028990"/>
                    </a:ext>
                  </a:extLst>
                </a:gridCol>
              </a:tblGrid>
              <a:tr h="15257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 orders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 loading ports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</a:t>
                      </a:r>
                    </a:p>
                    <a:p>
                      <a:r>
                        <a:rPr kumimoji="1" lang="en-US" altLang="ja-JP" dirty="0"/>
                        <a:t>Destination ports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dirty="0"/>
                        <a:t>when a feasible solution was found.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Value after 1h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Lower bound after 1h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Value after 24h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Lower bound after 24h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27708"/>
                  </a:ext>
                </a:extLst>
              </a:tr>
              <a:tr h="1178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537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-4301.36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-4388.44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57226"/>
                  </a:ext>
                </a:extLst>
              </a:tr>
              <a:tr h="522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1674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-3522.82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-4264.69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25885"/>
                  </a:ext>
                </a:extLst>
              </a:tr>
              <a:tr h="3580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-3515.46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-4365.89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404992"/>
                  </a:ext>
                </a:extLst>
              </a:tr>
              <a:tr h="5838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2381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-3155.02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-4083.18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63050"/>
                  </a:ext>
                </a:extLst>
              </a:tr>
              <a:tr h="557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2249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-2738.00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-2883.58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244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Heuristic Model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create heuristic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In the proposed mathematical model, continuous numbers of units were used as variables.</a:t>
            </a:r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heuristic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</a:t>
            </a:r>
            <a:r>
              <a:rPr lang="ja-JP" altLang="en-US" sz="2400"/>
              <a:t>　</a:t>
            </a:r>
            <a:r>
              <a:rPr lang="en-US" altLang="ja-JP" sz="2400" dirty="0"/>
              <a:t>planners assign the cars in order</a:t>
            </a:r>
            <a:r>
              <a:rPr lang="ja-JP" altLang="en-US" sz="2400"/>
              <a:t>　</a:t>
            </a:r>
            <a:r>
              <a:rPr lang="en" altLang="ja-JP" sz="2400" dirty="0"/>
              <a:t>from the back hold to the hold with the ramp.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previous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Heuristic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ja-JP" sz="2400" dirty="0"/>
              <a:t>We load vehicles while satisfying the following two constraints.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 lvl="1"/>
            <a:r>
              <a:rPr lang="en-US" altLang="ja-JP" sz="2000" dirty="0"/>
              <a:t>We ensure that the filling rate is not exceeded after all vehicles have been loaded at a particular port.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Height of the hold</a:t>
            </a:r>
          </a:p>
          <a:p>
            <a:pPr lvl="1"/>
            <a:r>
              <a:rPr lang="en" altLang="ja-JP" sz="2200" dirty="0"/>
              <a:t>we do not load vehicles that are higher than the height of the hold.</a:t>
            </a:r>
          </a:p>
          <a:p>
            <a:pPr marL="0" indent="0">
              <a:buNone/>
            </a:pPr>
            <a:r>
              <a:rPr lang="en" altLang="ja-JP" sz="2400" dirty="0"/>
              <a:t>Any constraints or objectives other than the above two </a:t>
            </a:r>
            <a:r>
              <a:rPr lang="ja-JP" altLang="en-US" sz="2400"/>
              <a:t>　　　　　　　　</a:t>
            </a:r>
            <a:r>
              <a:rPr lang="en" altLang="ja-JP" sz="2400" dirty="0"/>
              <a:t>are considered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until the termination condition is satisfied</a:t>
            </a:r>
          </a:p>
          <a:p>
            <a:r>
              <a:rPr lang="en-US" altLang="ja-JP" sz="2400" dirty="0"/>
              <a:t>In this research, we use shift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271095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Current situation of  implementation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2400" dirty="0"/>
              <a:t>I created a simple heuristic that considers the following</a:t>
            </a:r>
          </a:p>
          <a:p>
            <a:pPr lvl="1"/>
            <a:r>
              <a:rPr lang="en-US" altLang="ja-JP" sz="2200" dirty="0"/>
              <a:t>Constraints</a:t>
            </a:r>
          </a:p>
          <a:p>
            <a:pPr lvl="2"/>
            <a:r>
              <a:rPr lang="en-US" altLang="ja-JP" sz="2000" dirty="0"/>
              <a:t>Number of vehicles that can be loaded in the hold</a:t>
            </a:r>
          </a:p>
          <a:p>
            <a:pPr lvl="2"/>
            <a:r>
              <a:rPr lang="en-US" altLang="ja-JP" sz="2000" dirty="0"/>
              <a:t>Travel paths in the route</a:t>
            </a:r>
          </a:p>
          <a:p>
            <a:pPr lvl="2"/>
            <a:r>
              <a:rPr lang="en-US" altLang="ja-JP" sz="2000" dirty="0"/>
              <a:t>Weight balance of cargo</a:t>
            </a:r>
          </a:p>
          <a:p>
            <a:pPr lvl="1"/>
            <a:r>
              <a:rPr lang="en-US" altLang="ja-JP" sz="2200" dirty="0"/>
              <a:t>Objective</a:t>
            </a:r>
          </a:p>
          <a:p>
            <a:pPr lvl="2"/>
            <a:r>
              <a:rPr lang="en-US" altLang="ja-JP" sz="2000" dirty="0"/>
              <a:t>avoiding multiple orders in one hold</a:t>
            </a:r>
          </a:p>
          <a:p>
            <a:pPr lvl="2"/>
            <a:endParaRPr lang="en-US" altLang="ja-JP" sz="2000" dirty="0"/>
          </a:p>
          <a:p>
            <a:r>
              <a:rPr lang="en-US" altLang="ja-JP" sz="2400" dirty="0"/>
              <a:t>a few things objectives to implement…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22921"/>
              </p:ext>
            </p:extLst>
          </p:nvPr>
        </p:nvGraphicFramePr>
        <p:xfrm>
          <a:off x="2326341" y="2133599"/>
          <a:ext cx="9332259" cy="3850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906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801906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801906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01906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2124635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1533006"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loading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destination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computation time</a:t>
                      </a:r>
                    </a:p>
                    <a:p>
                      <a:r>
                        <a:rPr kumimoji="1" lang="en-US" altLang="ja-JP" sz="2000" dirty="0"/>
                        <a:t>(seconds)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when a feasible solution was found in the previous model 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243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537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318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1674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344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177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2381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1852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confirmed that we can get good solutions for small bookings.</a:t>
            </a:r>
          </a:p>
          <a:p>
            <a:pPr lvl="1"/>
            <a:r>
              <a:rPr lang="en" altLang="ja-JP" sz="2200" dirty="0"/>
              <a:t>We proposed heuristic model to solve large bookings.</a:t>
            </a:r>
          </a:p>
          <a:p>
            <a:pPr lvl="1"/>
            <a:r>
              <a:rPr lang="en" altLang="ja-JP" sz="2200" dirty="0"/>
              <a:t>For simple models, we confirmed that the computation time can be reduced</a:t>
            </a:r>
          </a:p>
          <a:p>
            <a:r>
              <a:rPr lang="en" altLang="ja-JP" sz="2400" dirty="0"/>
              <a:t>Future work</a:t>
            </a:r>
          </a:p>
          <a:p>
            <a:pPr lvl="1"/>
            <a:r>
              <a:rPr lang="en" altLang="ja-JP" sz="2400" dirty="0"/>
              <a:t>Implementing the program</a:t>
            </a:r>
          </a:p>
          <a:p>
            <a:pPr lvl="1"/>
            <a:r>
              <a:rPr lang="en" altLang="ja-JP" sz="2400"/>
              <a:t>Proposing an approach to find the global optimal solution.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1814</TotalTime>
  <Words>1715</Words>
  <Application>Microsoft Macintosh PowerPoint</Application>
  <PresentationFormat>ワイド画面</PresentationFormat>
  <Paragraphs>296</Paragraphs>
  <Slides>40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6" baseType="lpstr"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Height of the hold</vt:lpstr>
      <vt:lpstr>Computational experiment</vt:lpstr>
      <vt:lpstr>Computational experiment</vt:lpstr>
      <vt:lpstr>PowerPoint プレゼンテーション</vt:lpstr>
      <vt:lpstr>Heuristic Model</vt:lpstr>
      <vt:lpstr>Detailed Heuristic</vt:lpstr>
      <vt:lpstr>Detailed Segment</vt:lpstr>
      <vt:lpstr>Detailed Segment</vt:lpstr>
      <vt:lpstr>Comparison</vt:lpstr>
      <vt:lpstr>Rules for loading vehicles</vt:lpstr>
      <vt:lpstr>Constraints that has to be satisfied when loading</vt:lpstr>
      <vt:lpstr>Local Search </vt:lpstr>
      <vt:lpstr>Neighborhood</vt:lpstr>
      <vt:lpstr>Flow of local search</vt:lpstr>
      <vt:lpstr>Current situation of  implementation</vt:lpstr>
      <vt:lpstr>Computational experiment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149</cp:revision>
  <dcterms:created xsi:type="dcterms:W3CDTF">2021-04-01T02:06:44Z</dcterms:created>
  <dcterms:modified xsi:type="dcterms:W3CDTF">2021-06-30T08:17:12Z</dcterms:modified>
</cp:coreProperties>
</file>