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20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  <p:sldId id="269" r:id="rId10"/>
    <p:sldId id="270" r:id="rId11"/>
    <p:sldId id="271" r:id="rId12"/>
    <p:sldId id="272" r:id="rId13"/>
    <p:sldId id="273" r:id="rId14"/>
    <p:sldId id="274" r:id="rId15"/>
    <p:sldId id="264" r:id="rId16"/>
    <p:sldId id="265" r:id="rId17"/>
    <p:sldId id="266" r:id="rId18"/>
    <p:sldId id="267" r:id="rId19"/>
    <p:sldId id="276" r:id="rId20"/>
    <p:sldId id="559" r:id="rId21"/>
    <p:sldId id="275" r:id="rId22"/>
    <p:sldId id="557" r:id="rId23"/>
    <p:sldId id="558" r:id="rId24"/>
    <p:sldId id="560" r:id="rId25"/>
    <p:sldId id="561" r:id="rId2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10"/>
    <p:restoredTop sz="94692"/>
  </p:normalViewPr>
  <p:slideViewPr>
    <p:cSldViewPr snapToGrid="0" snapToObjects="1">
      <p:cViewPr>
        <p:scale>
          <a:sx n="83" d="100"/>
          <a:sy n="83" d="100"/>
        </p:scale>
        <p:origin x="-1088" y="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2021/4/5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79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2021/4/5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2439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2021/4/5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004788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2021/4/5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17378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2021/4/5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907911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2021/4/5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14380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2021/4/5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08841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2021/4/5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5929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2021/4/5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0438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2021/4/5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5795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2021/4/5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7468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2021/4/5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4801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2021/4/5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4823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2021/4/5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6126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2021/4/5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9755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2021/4/5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5400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59C27-364E-C74E-8EB0-0FFA61AB3438}" type="datetimeFigureOut">
              <a:rPr kumimoji="1" lang="ja-JP" altLang="en-US" smtClean="0"/>
              <a:t>2021/4/5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1798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1" r:id="rId1"/>
    <p:sldLayoutId id="2147483922" r:id="rId2"/>
    <p:sldLayoutId id="2147483923" r:id="rId3"/>
    <p:sldLayoutId id="2147483924" r:id="rId4"/>
    <p:sldLayoutId id="2147483925" r:id="rId5"/>
    <p:sldLayoutId id="2147483926" r:id="rId6"/>
    <p:sldLayoutId id="2147483927" r:id="rId7"/>
    <p:sldLayoutId id="2147483928" r:id="rId8"/>
    <p:sldLayoutId id="2147483929" r:id="rId9"/>
    <p:sldLayoutId id="2147483930" r:id="rId10"/>
    <p:sldLayoutId id="2147483931" r:id="rId11"/>
    <p:sldLayoutId id="2147483932" r:id="rId12"/>
    <p:sldLayoutId id="2147483933" r:id="rId13"/>
    <p:sldLayoutId id="2147483934" r:id="rId14"/>
    <p:sldLayoutId id="2147483935" r:id="rId15"/>
    <p:sldLayoutId id="2147483936" r:id="rId16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B3A160B-8C31-E849-8D08-7C11DA8214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2" y="1517072"/>
            <a:ext cx="8915399" cy="2262781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/>
              <a:t>A mathematical modeling for the stowage planning problem </a:t>
            </a:r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891AEF0-39AE-5E46-A4E1-F4A6D9CC3F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2" y="4320179"/>
            <a:ext cx="8915399" cy="1126283"/>
          </a:xfrm>
        </p:spPr>
        <p:txBody>
          <a:bodyPr>
            <a:normAutofit/>
          </a:bodyPr>
          <a:lstStyle/>
          <a:p>
            <a:r>
              <a:rPr kumimoji="1" lang="en-US" altLang="ja-JP" sz="2400" dirty="0"/>
              <a:t>Kiyoshi, TAKEDA</a:t>
            </a:r>
          </a:p>
          <a:p>
            <a:r>
              <a:rPr lang="en-US" altLang="ja-JP" sz="2400" dirty="0" err="1"/>
              <a:t>Yagiura</a:t>
            </a:r>
            <a:r>
              <a:rPr lang="en-US" altLang="ja-JP" sz="2400" dirty="0"/>
              <a:t> lab</a:t>
            </a: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21078072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FFD2DF9-F802-CB4A-8FDC-1DBC0B21E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avoiding multiple orders in one hold</a:t>
            </a:r>
            <a:br>
              <a:rPr lang="en-US" altLang="ja-JP" dirty="0"/>
            </a:b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F298097-154C-9341-91D5-37BAB2F21D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When an order is unloaded from a hold at a certain port, if there are several orders with different destinations in the same hold, human error may occur.</a:t>
            </a:r>
          </a:p>
          <a:p>
            <a:r>
              <a:rPr lang="en" altLang="ja-JP" sz="2400" dirty="0"/>
              <a:t>we minimize the number of orders with different destinations in different loading areas for each hold.</a:t>
            </a:r>
          </a:p>
          <a:p>
            <a:endParaRPr kumimoji="1" lang="en" altLang="ja-JP" sz="2400" dirty="0"/>
          </a:p>
          <a:p>
            <a:r>
              <a:rPr lang="en" altLang="ja-JP" sz="2400" dirty="0"/>
              <a:t>e.g. when unloading at port A</a:t>
            </a:r>
          </a:p>
          <a:p>
            <a:endParaRPr lang="en" altLang="ja-JP" sz="2400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4125FC03-1821-1B49-B8D7-7061C39DDC9A}"/>
              </a:ext>
            </a:extLst>
          </p:cNvPr>
          <p:cNvSpPr/>
          <p:nvPr/>
        </p:nvSpPr>
        <p:spPr>
          <a:xfrm>
            <a:off x="3029803" y="5336275"/>
            <a:ext cx="968991" cy="90075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Port A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A1E8740-20DB-134D-8573-DB8BD029D323}"/>
              </a:ext>
            </a:extLst>
          </p:cNvPr>
          <p:cNvSpPr/>
          <p:nvPr/>
        </p:nvSpPr>
        <p:spPr>
          <a:xfrm>
            <a:off x="3998794" y="5336275"/>
            <a:ext cx="968991" cy="90075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Port B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12812F2-2A27-8244-AF1E-7BAE2D408214}"/>
              </a:ext>
            </a:extLst>
          </p:cNvPr>
          <p:cNvSpPr/>
          <p:nvPr/>
        </p:nvSpPr>
        <p:spPr>
          <a:xfrm>
            <a:off x="4967785" y="5336275"/>
            <a:ext cx="968991" cy="90075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Port C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" name="右矢印 8">
            <a:extLst>
              <a:ext uri="{FF2B5EF4-FFF2-40B4-BE49-F238E27FC236}">
                <a16:creationId xmlns:a16="http://schemas.microsoft.com/office/drawing/2014/main" id="{DAFDF226-D662-6240-8E16-4C880D981060}"/>
              </a:ext>
            </a:extLst>
          </p:cNvPr>
          <p:cNvSpPr/>
          <p:nvPr/>
        </p:nvSpPr>
        <p:spPr>
          <a:xfrm>
            <a:off x="6264322" y="5561463"/>
            <a:ext cx="782590" cy="450376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4894A48D-AB41-A647-84D2-7A3F67EEB78D}"/>
              </a:ext>
            </a:extLst>
          </p:cNvPr>
          <p:cNvSpPr txBox="1"/>
          <p:nvPr/>
        </p:nvSpPr>
        <p:spPr>
          <a:xfrm>
            <a:off x="7374458" y="5431936"/>
            <a:ext cx="38077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/>
              <a:t>We a</a:t>
            </a:r>
            <a:r>
              <a:rPr kumimoji="1" lang="en-US" altLang="ja-JP" sz="2000" dirty="0"/>
              <a:t>dd a penalty of two to the objective function</a:t>
            </a:r>
            <a:endParaRPr kumimoji="1" lang="ja-JP" altLang="en-US" sz="2000"/>
          </a:p>
        </p:txBody>
      </p:sp>
    </p:spTree>
    <p:extLst>
      <p:ext uri="{BB962C8B-B14F-4D97-AF65-F5344CB8AC3E}">
        <p14:creationId xmlns:p14="http://schemas.microsoft.com/office/powerpoint/2010/main" val="31296025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ACE2C3C-4BC0-9A48-8819-B8962728E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" altLang="ja-JP" dirty="0"/>
              <a:t>placing </a:t>
            </a:r>
            <a:r>
              <a:rPr lang="en-US" altLang="ja-JP" dirty="0"/>
              <a:t>same</a:t>
            </a:r>
            <a:r>
              <a:rPr lang="en" altLang="ja-JP" dirty="0"/>
              <a:t> orders by port closer together</a:t>
            </a:r>
            <a:br>
              <a:rPr lang="en" altLang="ja-JP" dirty="0"/>
            </a:b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6FD89FE-6EBE-9B45-9FEE-179DCD542F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578699"/>
            <a:ext cx="8915400" cy="3777622"/>
          </a:xfrm>
        </p:spPr>
        <p:txBody>
          <a:bodyPr>
            <a:normAutofit/>
          </a:bodyPr>
          <a:lstStyle/>
          <a:p>
            <a:r>
              <a:rPr lang="en-US" altLang="ja-JP" sz="2400" dirty="0"/>
              <a:t>it is easy to load and unload cars if same orders by port is placed closer.</a:t>
            </a:r>
          </a:p>
          <a:p>
            <a:r>
              <a:rPr lang="en-US" altLang="ja-JP" sz="2400" dirty="0"/>
              <a:t>We defined a pair of adjacent holds.</a:t>
            </a:r>
          </a:p>
          <a:p>
            <a:r>
              <a:rPr lang="en" altLang="ja-JP" sz="2400" dirty="0"/>
              <a:t>we minimize the number of orders with different ports that exist in adjacent pairs of holds. </a:t>
            </a:r>
          </a:p>
          <a:p>
            <a:pPr marL="1828800" lvl="4" indent="0">
              <a:buNone/>
            </a:pPr>
            <a:r>
              <a:rPr kumimoji="1" lang="ja-JP" altLang="en-US" sz="2400">
                <a:solidFill>
                  <a:srgbClr val="FF0000"/>
                </a:solidFill>
              </a:rPr>
              <a:t>○ </a:t>
            </a:r>
            <a:r>
              <a:rPr kumimoji="1" lang="ja-JP" altLang="en-US" sz="2400"/>
              <a:t>                                    </a:t>
            </a:r>
            <a:r>
              <a:rPr kumimoji="1" lang="en-US" altLang="ja-JP" sz="2400" dirty="0">
                <a:solidFill>
                  <a:srgbClr val="FF0000"/>
                </a:solidFill>
              </a:rPr>
              <a:t>×</a:t>
            </a:r>
            <a:endParaRPr kumimoji="1" lang="ja-JP" altLang="en-US" sz="2400">
              <a:solidFill>
                <a:srgbClr val="FF0000"/>
              </a:solidFill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067A9BD7-4B51-6D49-81E0-C1B4397DB9C7}"/>
              </a:ext>
            </a:extLst>
          </p:cNvPr>
          <p:cNvSpPr/>
          <p:nvPr/>
        </p:nvSpPr>
        <p:spPr>
          <a:xfrm>
            <a:off x="4971503" y="4485564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BCD9801A-E6B6-364D-BDB2-D8F14B6B9C9C}"/>
              </a:ext>
            </a:extLst>
          </p:cNvPr>
          <p:cNvSpPr/>
          <p:nvPr/>
        </p:nvSpPr>
        <p:spPr>
          <a:xfrm>
            <a:off x="4332565" y="4476465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7B132D4E-A696-B644-A4CD-B3B900A4D173}"/>
              </a:ext>
            </a:extLst>
          </p:cNvPr>
          <p:cNvSpPr/>
          <p:nvPr/>
        </p:nvSpPr>
        <p:spPr>
          <a:xfrm>
            <a:off x="3661883" y="4481014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CC9B5BF5-74FC-B442-B2BD-9B549170319F}"/>
              </a:ext>
            </a:extLst>
          </p:cNvPr>
          <p:cNvSpPr/>
          <p:nvPr/>
        </p:nvSpPr>
        <p:spPr>
          <a:xfrm>
            <a:off x="3656385" y="5105595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D0702233-B52A-444B-8BEA-0A9934C0E778}"/>
              </a:ext>
            </a:extLst>
          </p:cNvPr>
          <p:cNvSpPr/>
          <p:nvPr/>
        </p:nvSpPr>
        <p:spPr>
          <a:xfrm>
            <a:off x="4338089" y="5104262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5DBA1192-030E-6041-9CFA-4C6A4A2318AB}"/>
              </a:ext>
            </a:extLst>
          </p:cNvPr>
          <p:cNvSpPr/>
          <p:nvPr/>
        </p:nvSpPr>
        <p:spPr>
          <a:xfrm>
            <a:off x="5000689" y="5096496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C278E65F-59A7-B14B-B9BA-BA19CDFF962E}"/>
              </a:ext>
            </a:extLst>
          </p:cNvPr>
          <p:cNvSpPr/>
          <p:nvPr/>
        </p:nvSpPr>
        <p:spPr>
          <a:xfrm>
            <a:off x="5016612" y="5724294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A8032D0F-7E0A-A34A-8684-4B8C77F9576F}"/>
              </a:ext>
            </a:extLst>
          </p:cNvPr>
          <p:cNvSpPr/>
          <p:nvPr/>
        </p:nvSpPr>
        <p:spPr>
          <a:xfrm>
            <a:off x="3666846" y="5724294"/>
            <a:ext cx="668741" cy="6277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9DD44B77-9C6E-1D47-B7FE-C3C33C39256F}"/>
              </a:ext>
            </a:extLst>
          </p:cNvPr>
          <p:cNvSpPr/>
          <p:nvPr/>
        </p:nvSpPr>
        <p:spPr>
          <a:xfrm>
            <a:off x="4335587" y="5724294"/>
            <a:ext cx="668741" cy="6277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50CC7B0D-C49F-4845-AB34-6920D7F2CDD4}"/>
              </a:ext>
            </a:extLst>
          </p:cNvPr>
          <p:cNvSpPr/>
          <p:nvPr/>
        </p:nvSpPr>
        <p:spPr>
          <a:xfrm>
            <a:off x="8411757" y="4486897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B6DB7078-4225-C74C-95D8-6FA063090B0D}"/>
              </a:ext>
            </a:extLst>
          </p:cNvPr>
          <p:cNvSpPr/>
          <p:nvPr/>
        </p:nvSpPr>
        <p:spPr>
          <a:xfrm>
            <a:off x="7729034" y="4495996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C137D3F7-BFDC-FD4B-9D6C-DDB075D374BE}"/>
              </a:ext>
            </a:extLst>
          </p:cNvPr>
          <p:cNvSpPr/>
          <p:nvPr/>
        </p:nvSpPr>
        <p:spPr>
          <a:xfrm>
            <a:off x="7088155" y="4486897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55677416-99E6-E348-B5AA-ED1777CE10B6}"/>
              </a:ext>
            </a:extLst>
          </p:cNvPr>
          <p:cNvSpPr/>
          <p:nvPr/>
        </p:nvSpPr>
        <p:spPr>
          <a:xfrm>
            <a:off x="7083150" y="5105595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15FCB09D-0443-EC4E-9395-9B8B32ABCF85}"/>
              </a:ext>
            </a:extLst>
          </p:cNvPr>
          <p:cNvSpPr/>
          <p:nvPr/>
        </p:nvSpPr>
        <p:spPr>
          <a:xfrm>
            <a:off x="7752571" y="5114694"/>
            <a:ext cx="668741" cy="6277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441E9B8E-DEF7-FA48-8162-9FA170FD789F}"/>
              </a:ext>
            </a:extLst>
          </p:cNvPr>
          <p:cNvSpPr/>
          <p:nvPr/>
        </p:nvSpPr>
        <p:spPr>
          <a:xfrm>
            <a:off x="8427454" y="5096496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27AD64C6-E207-2541-B143-EF3357E88206}"/>
              </a:ext>
            </a:extLst>
          </p:cNvPr>
          <p:cNvSpPr/>
          <p:nvPr/>
        </p:nvSpPr>
        <p:spPr>
          <a:xfrm>
            <a:off x="8443377" y="5724294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41B55C55-21F5-A648-AC5D-19858576D85C}"/>
              </a:ext>
            </a:extLst>
          </p:cNvPr>
          <p:cNvSpPr/>
          <p:nvPr/>
        </p:nvSpPr>
        <p:spPr>
          <a:xfrm>
            <a:off x="7086146" y="5733392"/>
            <a:ext cx="668741" cy="6277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63672841-7121-D749-BEFB-B917B0B8B014}"/>
              </a:ext>
            </a:extLst>
          </p:cNvPr>
          <p:cNvSpPr/>
          <p:nvPr/>
        </p:nvSpPr>
        <p:spPr>
          <a:xfrm>
            <a:off x="7762352" y="5724294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7D8525D6-AAB4-8542-8282-403599A3EBD5}"/>
              </a:ext>
            </a:extLst>
          </p:cNvPr>
          <p:cNvSpPr/>
          <p:nvPr/>
        </p:nvSpPr>
        <p:spPr>
          <a:xfrm>
            <a:off x="9873021" y="5254224"/>
            <a:ext cx="668741" cy="20419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BDE40002-7532-B94D-9CB0-51A84B9770D2}"/>
              </a:ext>
            </a:extLst>
          </p:cNvPr>
          <p:cNvSpPr/>
          <p:nvPr/>
        </p:nvSpPr>
        <p:spPr>
          <a:xfrm>
            <a:off x="9873020" y="4907121"/>
            <a:ext cx="668741" cy="17657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E0CE906E-6301-F145-B809-EB1FABB25FE1}"/>
              </a:ext>
            </a:extLst>
          </p:cNvPr>
          <p:cNvSpPr/>
          <p:nvPr/>
        </p:nvSpPr>
        <p:spPr>
          <a:xfrm>
            <a:off x="9873020" y="5646315"/>
            <a:ext cx="668741" cy="19235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B722AE1D-A352-004B-ABDE-711CA479A371}"/>
              </a:ext>
            </a:extLst>
          </p:cNvPr>
          <p:cNvSpPr txBox="1"/>
          <p:nvPr/>
        </p:nvSpPr>
        <p:spPr>
          <a:xfrm>
            <a:off x="10709329" y="4790363"/>
            <a:ext cx="1208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Port A</a:t>
            </a:r>
            <a:endParaRPr kumimoji="1" lang="ja-JP" alt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8D4D313C-5C91-F74C-AC89-4C49C4553CEA}"/>
              </a:ext>
            </a:extLst>
          </p:cNvPr>
          <p:cNvSpPr txBox="1"/>
          <p:nvPr/>
        </p:nvSpPr>
        <p:spPr>
          <a:xfrm>
            <a:off x="10709329" y="5159695"/>
            <a:ext cx="965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Port B</a:t>
            </a:r>
            <a:endParaRPr kumimoji="1" lang="ja-JP" altLang="en-US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E555D4AA-4C5E-E142-904E-A766476D394F}"/>
              </a:ext>
            </a:extLst>
          </p:cNvPr>
          <p:cNvSpPr txBox="1"/>
          <p:nvPr/>
        </p:nvSpPr>
        <p:spPr>
          <a:xfrm>
            <a:off x="10709329" y="5646315"/>
            <a:ext cx="965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Port </a:t>
            </a:r>
            <a:r>
              <a:rPr lang="en-US" altLang="ja-JP" dirty="0"/>
              <a:t>C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39506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D513AB0-DE80-1249-81CC-02FEBF1A9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Securing a path to prevent loss of work efficiency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8A8D984-F4FD-154B-9B02-E5367600FF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sz="2400" dirty="0"/>
              <a:t>When a hold is full,</a:t>
            </a:r>
            <a:r>
              <a:rPr lang="ja-JP" altLang="en-US" sz="2400"/>
              <a:t> </a:t>
            </a:r>
            <a:r>
              <a:rPr lang="en" altLang="ja-JP" sz="2400" dirty="0"/>
              <a:t>it would be harder to pass through that hold.</a:t>
            </a:r>
            <a:endParaRPr lang="en-US" altLang="ja-JP" sz="2400" dirty="0"/>
          </a:p>
          <a:p>
            <a:r>
              <a:rPr lang="en-US" altLang="ja-JP" sz="2400" dirty="0"/>
              <a:t>we need to move cars in that hold once and bring them back again.</a:t>
            </a:r>
          </a:p>
          <a:p>
            <a:r>
              <a:rPr lang="en" altLang="ja-JP" sz="2400" dirty="0"/>
              <a:t>This leads to a loss of work efficiency.</a:t>
            </a:r>
          </a:p>
          <a:p>
            <a:r>
              <a:rPr lang="en" altLang="ja-JP" sz="2400" dirty="0"/>
              <a:t>If this situation occurs, we add a penalty to the objective function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30915789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角丸四角形 17">
            <a:extLst>
              <a:ext uri="{FF2B5EF4-FFF2-40B4-BE49-F238E27FC236}">
                <a16:creationId xmlns:a16="http://schemas.microsoft.com/office/drawing/2014/main" id="{E31EBBAC-560E-8B4A-AEEA-F5A56557F3EC}"/>
              </a:ext>
            </a:extLst>
          </p:cNvPr>
          <p:cNvSpPr/>
          <p:nvPr/>
        </p:nvSpPr>
        <p:spPr>
          <a:xfrm>
            <a:off x="7880277" y="4268776"/>
            <a:ext cx="3316637" cy="154149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46A1F328-BC50-0149-82B0-EA6BDA694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No dead space</a:t>
            </a:r>
            <a:br>
              <a:rPr lang="en" altLang="ja-JP" dirty="0"/>
            </a:b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91AC8A2-8076-C04C-BE1C-74608B0208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498170"/>
            <a:ext cx="8915400" cy="3777622"/>
          </a:xfrm>
        </p:spPr>
        <p:txBody>
          <a:bodyPr>
            <a:normAutofit/>
          </a:bodyPr>
          <a:lstStyle/>
          <a:p>
            <a:r>
              <a:rPr lang="en" altLang="ja-JP" sz="2400" dirty="0"/>
              <a:t>There are some holds with a ramp connecting the deck to the deck.</a:t>
            </a:r>
          </a:p>
          <a:p>
            <a:r>
              <a:rPr lang="en" altLang="ja-JP" sz="2400" dirty="0"/>
              <a:t>Once these holds are filled to a certain extent, it will be impossible to reach the deeper holds.</a:t>
            </a:r>
          </a:p>
          <a:p>
            <a:pPr lvl="1"/>
            <a:r>
              <a:rPr lang="en" altLang="ja-JP" sz="2200" dirty="0"/>
              <a:t>This space is called “dead space”</a:t>
            </a:r>
          </a:p>
          <a:p>
            <a:r>
              <a:rPr lang="en" altLang="ja-JP" sz="2400" dirty="0"/>
              <a:t>We minimize the number of dead space.</a:t>
            </a:r>
          </a:p>
          <a:p>
            <a:endParaRPr kumimoji="1" lang="ja-JP" altLang="en-US" sz="240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64BA7E5D-CA0E-A348-945D-1AC3EB4A10F7}"/>
              </a:ext>
            </a:extLst>
          </p:cNvPr>
          <p:cNvSpPr/>
          <p:nvPr/>
        </p:nvSpPr>
        <p:spPr>
          <a:xfrm>
            <a:off x="6014589" y="4752600"/>
            <a:ext cx="1193369" cy="796782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FCADF422-2C36-4042-A2A7-16BE3F51A670}"/>
              </a:ext>
            </a:extLst>
          </p:cNvPr>
          <p:cNvSpPr/>
          <p:nvPr/>
        </p:nvSpPr>
        <p:spPr>
          <a:xfrm>
            <a:off x="3621853" y="4752600"/>
            <a:ext cx="1193369" cy="79678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90% full</a:t>
            </a:r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37D42EA1-A4C4-9B40-A717-FFB9D18CED53}"/>
              </a:ext>
            </a:extLst>
          </p:cNvPr>
          <p:cNvSpPr/>
          <p:nvPr/>
        </p:nvSpPr>
        <p:spPr>
          <a:xfrm>
            <a:off x="4815222" y="4752600"/>
            <a:ext cx="1193369" cy="796782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F86F1E0B-48AC-8A4D-9F14-9A1DF7D0474C}"/>
              </a:ext>
            </a:extLst>
          </p:cNvPr>
          <p:cNvSpPr/>
          <p:nvPr/>
        </p:nvSpPr>
        <p:spPr>
          <a:xfrm>
            <a:off x="4815223" y="5549983"/>
            <a:ext cx="1193369" cy="796782"/>
          </a:xfrm>
          <a:prstGeom prst="rect">
            <a:avLst/>
          </a:prstGeom>
          <a:solidFill>
            <a:srgbClr val="00B0F0"/>
          </a:solidFill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60% full</a:t>
            </a:r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CDBE8632-6E71-B445-A7F7-275688A93873}"/>
              </a:ext>
            </a:extLst>
          </p:cNvPr>
          <p:cNvSpPr/>
          <p:nvPr/>
        </p:nvSpPr>
        <p:spPr>
          <a:xfrm>
            <a:off x="3621854" y="5549983"/>
            <a:ext cx="1193369" cy="79678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50% full</a:t>
            </a:r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F30E823E-D107-9841-919E-365A3003EF58}"/>
              </a:ext>
            </a:extLst>
          </p:cNvPr>
          <p:cNvSpPr/>
          <p:nvPr/>
        </p:nvSpPr>
        <p:spPr>
          <a:xfrm>
            <a:off x="6020586" y="5549983"/>
            <a:ext cx="1193369" cy="79678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60% full</a:t>
            </a:r>
            <a:endParaRPr kumimoji="1" lang="ja-JP" altLang="en-US"/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96BFE210-1150-0D4E-941D-B75E40DDDF57}"/>
              </a:ext>
            </a:extLst>
          </p:cNvPr>
          <p:cNvCxnSpPr/>
          <p:nvPr/>
        </p:nvCxnSpPr>
        <p:spPr>
          <a:xfrm>
            <a:off x="4029560" y="5252335"/>
            <a:ext cx="0" cy="55793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曲折矢印 14">
            <a:extLst>
              <a:ext uri="{FF2B5EF4-FFF2-40B4-BE49-F238E27FC236}">
                <a16:creationId xmlns:a16="http://schemas.microsoft.com/office/drawing/2014/main" id="{4ACD5A6A-682C-944D-AC59-9C5AEE27F1AD}"/>
              </a:ext>
            </a:extLst>
          </p:cNvPr>
          <p:cNvSpPr/>
          <p:nvPr/>
        </p:nvSpPr>
        <p:spPr>
          <a:xfrm>
            <a:off x="5513273" y="4307683"/>
            <a:ext cx="2196000" cy="828000"/>
          </a:xfrm>
          <a:prstGeom prst="bent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6" name="右矢印 15">
            <a:extLst>
              <a:ext uri="{FF2B5EF4-FFF2-40B4-BE49-F238E27FC236}">
                <a16:creationId xmlns:a16="http://schemas.microsoft.com/office/drawing/2014/main" id="{F08DC5E1-307E-7341-AA10-EE2376810ADB}"/>
              </a:ext>
            </a:extLst>
          </p:cNvPr>
          <p:cNvSpPr/>
          <p:nvPr/>
        </p:nvSpPr>
        <p:spPr>
          <a:xfrm>
            <a:off x="6794252" y="5150991"/>
            <a:ext cx="915021" cy="258883"/>
          </a:xfrm>
          <a:prstGeom prst="right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9EA4981F-8BA7-1248-BF38-BEF33D05ED2E}"/>
              </a:ext>
            </a:extLst>
          </p:cNvPr>
          <p:cNvSpPr txBox="1"/>
          <p:nvPr/>
        </p:nvSpPr>
        <p:spPr>
          <a:xfrm>
            <a:off x="8028233" y="4604574"/>
            <a:ext cx="33321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These space are called dead space</a:t>
            </a: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14331476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E202A22-859D-CA45-86B3-4A7309856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altLang="ja-JP" dirty="0"/>
              <a:t>placing empty space close to the entrance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5EE2957-4701-A244-9530-58631CB194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It often happens that orders are added just before the voyage.</a:t>
            </a:r>
          </a:p>
          <a:p>
            <a:r>
              <a:rPr kumimoji="1" lang="en" altLang="ja-JP" sz="2400" dirty="0"/>
              <a:t>To handle that situ</a:t>
            </a:r>
            <a:r>
              <a:rPr lang="en" altLang="ja-JP" sz="2400" dirty="0"/>
              <a:t>ation, we should place empty space close to the entrance</a:t>
            </a:r>
          </a:p>
          <a:p>
            <a:pPr marL="0" indent="0">
              <a:buNone/>
            </a:pPr>
            <a:r>
              <a:rPr kumimoji="1" lang="en" altLang="ja-JP" sz="2400" dirty="0"/>
              <a:t>                             </a:t>
            </a:r>
            <a:r>
              <a:rPr kumimoji="1" lang="ja-JP" altLang="en-US" sz="2400"/>
              <a:t>        </a:t>
            </a:r>
            <a:r>
              <a:rPr kumimoji="1" lang="en" altLang="ja-JP" sz="2400" dirty="0"/>
              <a:t> </a:t>
            </a:r>
            <a:r>
              <a:rPr lang="ja-JP" altLang="en-US" sz="2400">
                <a:solidFill>
                  <a:srgbClr val="FF0000"/>
                </a:solidFill>
              </a:rPr>
              <a:t>○</a:t>
            </a:r>
            <a:endParaRPr kumimoji="1" lang="ja-JP" altLang="en-US" sz="2400">
              <a:solidFill>
                <a:srgbClr val="FF0000"/>
              </a:solidFill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F9FCECD4-69A6-024A-B872-4D676AE15E11}"/>
              </a:ext>
            </a:extLst>
          </p:cNvPr>
          <p:cNvSpPr/>
          <p:nvPr/>
        </p:nvSpPr>
        <p:spPr>
          <a:xfrm>
            <a:off x="6707687" y="4392263"/>
            <a:ext cx="1193369" cy="796782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0F0286D3-20A0-3947-A2B5-DEFF7F710651}"/>
              </a:ext>
            </a:extLst>
          </p:cNvPr>
          <p:cNvSpPr/>
          <p:nvPr/>
        </p:nvSpPr>
        <p:spPr>
          <a:xfrm>
            <a:off x="4314951" y="4392263"/>
            <a:ext cx="1193369" cy="79678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83E76893-1302-B744-ACB3-781F4E89A774}"/>
              </a:ext>
            </a:extLst>
          </p:cNvPr>
          <p:cNvSpPr/>
          <p:nvPr/>
        </p:nvSpPr>
        <p:spPr>
          <a:xfrm>
            <a:off x="5508320" y="4392263"/>
            <a:ext cx="1193369" cy="796782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75DF4B00-A954-6B4E-A52B-764408A3C261}"/>
              </a:ext>
            </a:extLst>
          </p:cNvPr>
          <p:cNvSpPr/>
          <p:nvPr/>
        </p:nvSpPr>
        <p:spPr>
          <a:xfrm>
            <a:off x="5508321" y="5189646"/>
            <a:ext cx="1193369" cy="796782"/>
          </a:xfrm>
          <a:prstGeom prst="rect">
            <a:avLst/>
          </a:prstGeom>
          <a:solidFill>
            <a:srgbClr val="00B0F0"/>
          </a:solidFill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C6FD4A90-8BD6-4841-B0BC-C81324DDE6DB}"/>
              </a:ext>
            </a:extLst>
          </p:cNvPr>
          <p:cNvSpPr/>
          <p:nvPr/>
        </p:nvSpPr>
        <p:spPr>
          <a:xfrm>
            <a:off x="4314952" y="5189646"/>
            <a:ext cx="1193369" cy="79678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1B98646B-717C-1D47-BA61-CA6FB135C465}"/>
              </a:ext>
            </a:extLst>
          </p:cNvPr>
          <p:cNvSpPr/>
          <p:nvPr/>
        </p:nvSpPr>
        <p:spPr>
          <a:xfrm>
            <a:off x="6713684" y="5189646"/>
            <a:ext cx="1193369" cy="79678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右矢印 11">
            <a:extLst>
              <a:ext uri="{FF2B5EF4-FFF2-40B4-BE49-F238E27FC236}">
                <a16:creationId xmlns:a16="http://schemas.microsoft.com/office/drawing/2014/main" id="{E8336B91-7838-7148-AE0B-8E79303900D1}"/>
              </a:ext>
            </a:extLst>
          </p:cNvPr>
          <p:cNvSpPr/>
          <p:nvPr/>
        </p:nvSpPr>
        <p:spPr>
          <a:xfrm>
            <a:off x="7741866" y="4697575"/>
            <a:ext cx="417208" cy="2634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63B3B040-9146-7341-98B8-EA409090CA23}"/>
              </a:ext>
            </a:extLst>
          </p:cNvPr>
          <p:cNvSpPr txBox="1"/>
          <p:nvPr/>
        </p:nvSpPr>
        <p:spPr>
          <a:xfrm>
            <a:off x="8159074" y="4644644"/>
            <a:ext cx="2080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The entrance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53773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6E9A7F1-EC3C-894A-8E9E-0981C4CA8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Constraints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D01FC0B-1A3C-FE4D-82C1-224B072D78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kumimoji="1" lang="en-US" altLang="ja-JP" sz="2400" dirty="0"/>
              <a:t>Travel routes in the ship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Weight balance of cargo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Rules for splitting orders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Height of the hold</a:t>
            </a: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35576863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31306A2-0982-6849-939B-C8AF83566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Travel paths in the ship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168A923-369D-B948-B317-BB629C5657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we secure a path for cars to be able to pass.</a:t>
            </a:r>
          </a:p>
          <a:p>
            <a:r>
              <a:rPr lang="en" altLang="ja-JP" sz="2400" dirty="0"/>
              <a:t>this constraint leads to no infeasible assignment.</a:t>
            </a: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7399557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C9AF7B9-F858-7546-9DA7-F0B972955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altLang="ja-JP" dirty="0"/>
              <a:t>Weight balance of cargo</a:t>
            </a:r>
            <a:br>
              <a:rPr lang="en" altLang="ja-JP" dirty="0"/>
            </a:b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FE79931-7D32-4849-B512-925A9BAF88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When the ship tilts, there is a possibility that the ship will lose its balance and roll over.</a:t>
            </a:r>
            <a:endParaRPr lang="en-US" altLang="ja-JP" sz="2400" dirty="0"/>
          </a:p>
          <a:p>
            <a:r>
              <a:rPr lang="en-US" altLang="ja-JP" sz="2400" dirty="0"/>
              <a:t>we add constraint in two directions</a:t>
            </a:r>
          </a:p>
          <a:p>
            <a:pPr lvl="1"/>
            <a:r>
              <a:rPr lang="en" altLang="ja-JP" sz="2400" dirty="0"/>
              <a:t>Forward and backward direction</a:t>
            </a:r>
          </a:p>
          <a:p>
            <a:pPr lvl="1"/>
            <a:r>
              <a:rPr lang="en" altLang="ja-JP" sz="2400" dirty="0"/>
              <a:t>Left-right direction</a:t>
            </a:r>
            <a:endParaRPr lang="en" altLang="ja-JP" sz="2200" dirty="0"/>
          </a:p>
        </p:txBody>
      </p:sp>
    </p:spTree>
    <p:extLst>
      <p:ext uri="{BB962C8B-B14F-4D97-AF65-F5344CB8AC3E}">
        <p14:creationId xmlns:p14="http://schemas.microsoft.com/office/powerpoint/2010/main" val="8559904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A54F382-2600-5B4C-9F1F-495485F1F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Rules for splitting orders</a:t>
            </a:r>
            <a:br>
              <a:rPr lang="ja-JP" altLang="en-US"/>
            </a:br>
            <a:endParaRPr kumimoji="1" lang="ja-JP" altLang="en-US"/>
          </a:p>
        </p:txBody>
      </p:sp>
      <p:sp>
        <p:nvSpPr>
          <p:cNvPr id="8" name="コンテンツ プレースホルダー 7">
            <a:extLst>
              <a:ext uri="{FF2B5EF4-FFF2-40B4-BE49-F238E27FC236}">
                <a16:creationId xmlns:a16="http://schemas.microsoft.com/office/drawing/2014/main" id="{662709D6-0267-E446-B06A-7879774DA0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51881" y="1690254"/>
            <a:ext cx="9594376" cy="4014510"/>
          </a:xfrm>
        </p:spPr>
        <p:txBody>
          <a:bodyPr/>
          <a:lstStyle/>
          <a:p>
            <a:r>
              <a:rPr lang="en-US" altLang="ja-JP" sz="2400" dirty="0"/>
              <a:t>For large orders, we have to split them up.</a:t>
            </a:r>
          </a:p>
          <a:p>
            <a:pPr lvl="1"/>
            <a:r>
              <a:rPr lang="en-US" altLang="ja-JP" sz="2400" dirty="0"/>
              <a:t>if the number of cars is over 500,</a:t>
            </a:r>
            <a:r>
              <a:rPr lang="ja-JP" altLang="en-US" sz="2400"/>
              <a:t> </a:t>
            </a:r>
            <a:r>
              <a:rPr lang="en-US" altLang="ja-JP" sz="2400" dirty="0"/>
              <a:t>we split the order in two.</a:t>
            </a:r>
          </a:p>
          <a:p>
            <a:pPr lvl="1"/>
            <a:r>
              <a:rPr lang="en-US" altLang="ja-JP" sz="2400" dirty="0"/>
              <a:t>if the number of cars is over 1000,</a:t>
            </a:r>
            <a:r>
              <a:rPr lang="ja-JP" altLang="en-US" sz="2400"/>
              <a:t> </a:t>
            </a:r>
            <a:r>
              <a:rPr lang="en-US" altLang="ja-JP" sz="2400" dirty="0"/>
              <a:t>we split the order in three.</a:t>
            </a:r>
          </a:p>
          <a:p>
            <a:r>
              <a:rPr lang="en-US" altLang="ja-JP" sz="2400" dirty="0"/>
              <a:t>If not, we do not split them up.</a:t>
            </a:r>
          </a:p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2640037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6A086B-233B-EB4B-92C9-036750386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Height of the hold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6A684F3-B4E7-6345-BCB9-F0073D18D8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/>
              <a:t>Each hold has height.</a:t>
            </a:r>
          </a:p>
          <a:p>
            <a:r>
              <a:rPr lang="en-US" altLang="ja-JP" sz="2400" dirty="0"/>
              <a:t>To place cars in holds, the height of the car needs to be lower than the height of the hold</a:t>
            </a: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1289888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010AF0-9B7D-1145-8148-06A633089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Outline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7A5DCCE-A463-7E40-A93C-1FAC6C539F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/>
              <a:t>Background</a:t>
            </a:r>
          </a:p>
          <a:p>
            <a:r>
              <a:rPr lang="en-US" altLang="ja-JP" sz="2400" dirty="0"/>
              <a:t>Problem Definition</a:t>
            </a:r>
            <a:endParaRPr kumimoji="1" lang="en-US" altLang="ja-JP" sz="2400" dirty="0"/>
          </a:p>
          <a:p>
            <a:r>
              <a:rPr lang="en-US" altLang="ja-JP" sz="2400" dirty="0"/>
              <a:t>Modeling </a:t>
            </a:r>
          </a:p>
          <a:p>
            <a:r>
              <a:rPr lang="en-US" altLang="ja-JP" sz="2400" dirty="0"/>
              <a:t>Computational experiment</a:t>
            </a:r>
          </a:p>
          <a:p>
            <a:r>
              <a:rPr kumimoji="1" lang="en-US" altLang="ja-JP" sz="2400" dirty="0"/>
              <a:t>future work</a:t>
            </a:r>
          </a:p>
          <a:p>
            <a:endParaRPr kumimoji="1" lang="en-US" altLang="ja-JP" sz="2400" dirty="0"/>
          </a:p>
          <a:p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36954230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7F343C2-0C5B-4C4B-80AC-FA94488BB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Computational experiment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1F9DD95-8CF5-9348-886C-FD2EAE61BF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/>
              <a:t>With this model, we confirmed that we can get a good assignment for small booking.</a:t>
            </a:r>
          </a:p>
          <a:p>
            <a:r>
              <a:rPr lang="en" altLang="ja-JP" sz="2400" dirty="0"/>
              <a:t>The number of orders and the number of loading and unloading ports increases, the calculations may not be sufficiently advanced in a limited time.[1]</a:t>
            </a:r>
            <a:endParaRPr kumimoji="1" lang="ja-JP" altLang="en-US" sz="240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D9AB659-4052-624D-8F74-5899265AF76C}"/>
              </a:ext>
            </a:extLst>
          </p:cNvPr>
          <p:cNvSpPr/>
          <p:nvPr/>
        </p:nvSpPr>
        <p:spPr>
          <a:xfrm>
            <a:off x="2147248" y="5911222"/>
            <a:ext cx="93573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/>
              <a:t>[1]</a:t>
            </a:r>
            <a:r>
              <a:rPr lang="ja-JP" altLang="en-US"/>
              <a:t>鵜川知哉</a:t>
            </a:r>
            <a:r>
              <a:rPr lang="en-US" altLang="ja-JP" dirty="0"/>
              <a:t>, </a:t>
            </a:r>
            <a:r>
              <a:rPr lang="ja-JP" altLang="en-US"/>
              <a:t>自動車運搬船における貨物積載プラン ニングの席割問題に対する数理モデリング</a:t>
            </a:r>
            <a:r>
              <a:rPr lang="en-US" altLang="ja-JP" dirty="0"/>
              <a:t>, </a:t>
            </a:r>
            <a:r>
              <a:rPr lang="ja-JP" altLang="en-US"/>
              <a:t>修士 論文，名古屋大学情報学研究科</a:t>
            </a:r>
            <a:r>
              <a:rPr lang="en-US" altLang="ja-JP" dirty="0"/>
              <a:t>, 2020 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5419792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FB3DAFA-499F-CC43-9BCD-BE6F3184C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Computational experiment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1197B3F-5316-2143-8DE6-648207C996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sz="2400" dirty="0"/>
              <a:t>We compared the case with and without considering the height constraint.</a:t>
            </a:r>
          </a:p>
          <a:p>
            <a:r>
              <a:rPr kumimoji="1" lang="en-US" altLang="ja-JP" sz="2400" dirty="0"/>
              <a:t>The booking we used has 109 orders, has 2 loading ports and 3 destination ports.</a:t>
            </a:r>
          </a:p>
          <a:p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15124588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C59A61A-9502-434B-A065-FDABADC31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kumimoji="1" lang="ja-JP" altLang="en-US" sz="3200"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66FBB84-B9C7-AA4D-80BE-18B755A940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762280" y="2180991"/>
            <a:ext cx="4313864" cy="3777622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ja-JP" dirty="0"/>
              <a:t>Without height constraint</a:t>
            </a:r>
            <a:endParaRPr kumimoji="1" lang="ja-JP" altLang="en-US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8254CEE-128F-D144-84C9-40C91BD284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559237" y="2180991"/>
            <a:ext cx="4313864" cy="3777622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ja-JP" dirty="0"/>
              <a:t>with height constrain</a:t>
            </a:r>
            <a:r>
              <a:rPr lang="en-US" altLang="ja-JP" dirty="0"/>
              <a:t>t</a:t>
            </a:r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41482D62-7CBE-DF47-A6E6-9C98621342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225" b="13265"/>
          <a:stretch/>
        </p:blipFill>
        <p:spPr>
          <a:xfrm>
            <a:off x="10688782" y="230188"/>
            <a:ext cx="1330036" cy="1004315"/>
          </a:xfrm>
          <a:prstGeom prst="rect">
            <a:avLst/>
          </a:prstGeom>
        </p:spPr>
      </p:pic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id="{7C5BD33A-7DD8-DC43-9A43-8E0D0D565D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4360048"/>
              </p:ext>
            </p:extLst>
          </p:nvPr>
        </p:nvGraphicFramePr>
        <p:xfrm>
          <a:off x="1038047" y="2712524"/>
          <a:ext cx="4758543" cy="34747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1057">
                  <a:extLst>
                    <a:ext uri="{9D8B030D-6E8A-4147-A177-3AD203B41FA5}">
                      <a16:colId xmlns:a16="http://schemas.microsoft.com/office/drawing/2014/main" val="2773331440"/>
                    </a:ext>
                  </a:extLst>
                </a:gridCol>
                <a:gridCol w="1561305">
                  <a:extLst>
                    <a:ext uri="{9D8B030D-6E8A-4147-A177-3AD203B41FA5}">
                      <a16:colId xmlns:a16="http://schemas.microsoft.com/office/drawing/2014/main" val="104301744"/>
                    </a:ext>
                  </a:extLst>
                </a:gridCol>
                <a:gridCol w="1586181">
                  <a:extLst>
                    <a:ext uri="{9D8B030D-6E8A-4147-A177-3AD203B41FA5}">
                      <a16:colId xmlns:a16="http://schemas.microsoft.com/office/drawing/2014/main" val="3225761282"/>
                    </a:ext>
                  </a:extLst>
                </a:gridCol>
              </a:tblGrid>
              <a:tr h="69853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Calculation</a:t>
                      </a:r>
                    </a:p>
                    <a:p>
                      <a:pPr algn="ctr"/>
                      <a:r>
                        <a:rPr kumimoji="1" lang="en-US" altLang="ja-JP" dirty="0"/>
                        <a:t>time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Objective's value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Lower bound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9903876"/>
                  </a:ext>
                </a:extLst>
              </a:tr>
              <a:tr h="68058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537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1035446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-4461.98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7016511"/>
                  </a:ext>
                </a:extLst>
              </a:tr>
              <a:tr h="69853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933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-4285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-4461.98</a:t>
                      </a:r>
                      <a:endParaRPr kumimoji="1" lang="ja-JP" altLang="en-US"/>
                    </a:p>
                    <a:p>
                      <a:pPr algn="ctr"/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4159038"/>
                  </a:ext>
                </a:extLst>
              </a:tr>
              <a:tr h="69853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2510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-4301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-4461.98</a:t>
                      </a:r>
                      <a:endParaRPr kumimoji="1" lang="ja-JP" altLang="en-US"/>
                    </a:p>
                    <a:p>
                      <a:pPr algn="ctr"/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5610960"/>
                  </a:ext>
                </a:extLst>
              </a:tr>
              <a:tr h="69853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2973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-4311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-4461.98</a:t>
                      </a:r>
                      <a:endParaRPr kumimoji="1" lang="ja-JP" altLang="en-US"/>
                    </a:p>
                    <a:p>
                      <a:pPr algn="ctr"/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2600853"/>
                  </a:ext>
                </a:extLst>
              </a:tr>
            </a:tbl>
          </a:graphicData>
        </a:graphic>
      </p:graphicFrame>
      <p:graphicFrame>
        <p:nvGraphicFramePr>
          <p:cNvPr id="7" name="表 6">
            <a:extLst>
              <a:ext uri="{FF2B5EF4-FFF2-40B4-BE49-F238E27FC236}">
                <a16:creationId xmlns:a16="http://schemas.microsoft.com/office/drawing/2014/main" id="{D14ADEC1-467D-7D4C-81CD-19D42B0092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9177824"/>
              </p:ext>
            </p:extLst>
          </p:nvPr>
        </p:nvGraphicFramePr>
        <p:xfrm>
          <a:off x="6501229" y="2712524"/>
          <a:ext cx="4812765" cy="32460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4255">
                  <a:extLst>
                    <a:ext uri="{9D8B030D-6E8A-4147-A177-3AD203B41FA5}">
                      <a16:colId xmlns:a16="http://schemas.microsoft.com/office/drawing/2014/main" val="2026257715"/>
                    </a:ext>
                  </a:extLst>
                </a:gridCol>
                <a:gridCol w="1604255">
                  <a:extLst>
                    <a:ext uri="{9D8B030D-6E8A-4147-A177-3AD203B41FA5}">
                      <a16:colId xmlns:a16="http://schemas.microsoft.com/office/drawing/2014/main" val="1279910219"/>
                    </a:ext>
                  </a:extLst>
                </a:gridCol>
                <a:gridCol w="1604255">
                  <a:extLst>
                    <a:ext uri="{9D8B030D-6E8A-4147-A177-3AD203B41FA5}">
                      <a16:colId xmlns:a16="http://schemas.microsoft.com/office/drawing/2014/main" val="3910712517"/>
                    </a:ext>
                  </a:extLst>
                </a:gridCol>
              </a:tblGrid>
              <a:tr h="685769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Calculation</a:t>
                      </a:r>
                    </a:p>
                    <a:p>
                      <a:pPr algn="ctr"/>
                      <a:r>
                        <a:rPr kumimoji="1" lang="en-US" altLang="ja-JP" dirty="0"/>
                        <a:t>time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Objective's value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Lower bound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788734"/>
                  </a:ext>
                </a:extLst>
              </a:tr>
              <a:tr h="59006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3100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385282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-4461.98</a:t>
                      </a:r>
                      <a:endParaRPr kumimoji="1" lang="ja-JP" altLang="en-US"/>
                    </a:p>
                    <a:p>
                      <a:pPr algn="ctr"/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4922379"/>
                  </a:ext>
                </a:extLst>
              </a:tr>
              <a:tr h="59006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3128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-4152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-4461.98</a:t>
                      </a:r>
                      <a:endParaRPr kumimoji="1" lang="ja-JP" altLang="en-US"/>
                    </a:p>
                    <a:p>
                      <a:pPr algn="ctr"/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9225169"/>
                  </a:ext>
                </a:extLst>
              </a:tr>
              <a:tr h="59006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8433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-4173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-4461.98</a:t>
                      </a:r>
                      <a:endParaRPr kumimoji="1" lang="ja-JP" altLang="en-US"/>
                    </a:p>
                    <a:p>
                      <a:pPr algn="ctr"/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0888045"/>
                  </a:ext>
                </a:extLst>
              </a:tr>
              <a:tr h="59006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10484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-4347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-4461.98</a:t>
                      </a:r>
                      <a:endParaRPr kumimoji="1" lang="ja-JP" altLang="en-US"/>
                    </a:p>
                    <a:p>
                      <a:pPr algn="ctr"/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70564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20809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C4CD6FA-10C4-F844-83BC-DECF70D05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Computational experiment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7558E50-76CD-E04E-A7A9-086A916BA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We also try to investigate what scale of bookings can be solved in a limited time.</a:t>
            </a:r>
          </a:p>
          <a:p>
            <a:r>
              <a:rPr lang="en" altLang="ja-JP" sz="2400" dirty="0"/>
              <a:t>We set the limit time to 24 hours. </a:t>
            </a: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40342070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DAAA4B5-EE69-A741-9505-C5C73C1EA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graphicFrame>
        <p:nvGraphicFramePr>
          <p:cNvPr id="5" name="コンテンツ プレースホルダー 4">
            <a:extLst>
              <a:ext uri="{FF2B5EF4-FFF2-40B4-BE49-F238E27FC236}">
                <a16:creationId xmlns:a16="http://schemas.microsoft.com/office/drawing/2014/main" id="{DB007A1F-895E-F14E-8E76-410073F77C7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95535686"/>
              </p:ext>
            </p:extLst>
          </p:nvPr>
        </p:nvGraphicFramePr>
        <p:xfrm>
          <a:off x="1651379" y="624110"/>
          <a:ext cx="9976515" cy="54491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3752">
                  <a:extLst>
                    <a:ext uri="{9D8B030D-6E8A-4147-A177-3AD203B41FA5}">
                      <a16:colId xmlns:a16="http://schemas.microsoft.com/office/drawing/2014/main" val="3657772853"/>
                    </a:ext>
                  </a:extLst>
                </a:gridCol>
                <a:gridCol w="1179560">
                  <a:extLst>
                    <a:ext uri="{9D8B030D-6E8A-4147-A177-3AD203B41FA5}">
                      <a16:colId xmlns:a16="http://schemas.microsoft.com/office/drawing/2014/main" val="2052953"/>
                    </a:ext>
                  </a:extLst>
                </a:gridCol>
                <a:gridCol w="1478002">
                  <a:extLst>
                    <a:ext uri="{9D8B030D-6E8A-4147-A177-3AD203B41FA5}">
                      <a16:colId xmlns:a16="http://schemas.microsoft.com/office/drawing/2014/main" val="3515113042"/>
                    </a:ext>
                  </a:extLst>
                </a:gridCol>
                <a:gridCol w="1492214">
                  <a:extLst>
                    <a:ext uri="{9D8B030D-6E8A-4147-A177-3AD203B41FA5}">
                      <a16:colId xmlns:a16="http://schemas.microsoft.com/office/drawing/2014/main" val="1378395732"/>
                    </a:ext>
                  </a:extLst>
                </a:gridCol>
                <a:gridCol w="1256110">
                  <a:extLst>
                    <a:ext uri="{9D8B030D-6E8A-4147-A177-3AD203B41FA5}">
                      <a16:colId xmlns:a16="http://schemas.microsoft.com/office/drawing/2014/main" val="3047023699"/>
                    </a:ext>
                  </a:extLst>
                </a:gridCol>
                <a:gridCol w="1257543">
                  <a:extLst>
                    <a:ext uri="{9D8B030D-6E8A-4147-A177-3AD203B41FA5}">
                      <a16:colId xmlns:a16="http://schemas.microsoft.com/office/drawing/2014/main" val="2017988149"/>
                    </a:ext>
                  </a:extLst>
                </a:gridCol>
                <a:gridCol w="1280833">
                  <a:extLst>
                    <a:ext uri="{9D8B030D-6E8A-4147-A177-3AD203B41FA5}">
                      <a16:colId xmlns:a16="http://schemas.microsoft.com/office/drawing/2014/main" val="847323281"/>
                    </a:ext>
                  </a:extLst>
                </a:gridCol>
                <a:gridCol w="1108501">
                  <a:extLst>
                    <a:ext uri="{9D8B030D-6E8A-4147-A177-3AD203B41FA5}">
                      <a16:colId xmlns:a16="http://schemas.microsoft.com/office/drawing/2014/main" val="4120028990"/>
                    </a:ext>
                  </a:extLst>
                </a:gridCol>
              </a:tblGrid>
              <a:tr h="1525722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err="1"/>
                        <a:t>Num</a:t>
                      </a:r>
                      <a:r>
                        <a:rPr kumimoji="1" lang="en-US" altLang="ja-JP" dirty="0"/>
                        <a:t> of orders</a:t>
                      </a:r>
                      <a:endParaRPr kumimoji="1" lang="ja-JP" altLang="en-US"/>
                    </a:p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err="1"/>
                        <a:t>Num</a:t>
                      </a:r>
                      <a:r>
                        <a:rPr kumimoji="1" lang="en-US" altLang="ja-JP" dirty="0"/>
                        <a:t> of loading ports</a:t>
                      </a:r>
                      <a:endParaRPr kumimoji="1" lang="ja-JP" altLang="en-US"/>
                    </a:p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Num</a:t>
                      </a:r>
                      <a:r>
                        <a:rPr kumimoji="1" lang="en-US" altLang="ja-JP" dirty="0"/>
                        <a:t> of</a:t>
                      </a:r>
                    </a:p>
                    <a:p>
                      <a:r>
                        <a:rPr kumimoji="1" lang="en-US" altLang="ja-JP" dirty="0"/>
                        <a:t>Destination ports</a:t>
                      </a:r>
                      <a:endParaRPr kumimoji="1" lang="ja-JP" altLang="en-US"/>
                    </a:p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" altLang="ja-JP" dirty="0"/>
                        <a:t>when a feasible solution was found.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Value after 1h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Lower bound after 1h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Value after 24h</a:t>
                      </a:r>
                      <a:endParaRPr kumimoji="1" lang="ja-JP" altLang="en-US"/>
                    </a:p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Lower bound after 24h</a:t>
                      </a:r>
                      <a:endParaRPr kumimoji="1" lang="ja-JP" altLang="en-US"/>
                    </a:p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6227708"/>
                  </a:ext>
                </a:extLst>
              </a:tr>
              <a:tr h="78468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109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537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-4301.36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-4461.98 </a:t>
                      </a:r>
                      <a:endParaRPr lang="ja-JP" altLang="en-US"/>
                    </a:p>
                    <a:p>
                      <a:pPr algn="ctr"/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-4388.44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-4461.98 </a:t>
                      </a:r>
                      <a:endParaRPr lang="ja-JP" altLang="en-US"/>
                    </a:p>
                    <a:p>
                      <a:pPr algn="ctr"/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7357226"/>
                  </a:ext>
                </a:extLst>
              </a:tr>
              <a:tr h="78468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109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5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1674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-3522.82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-4461.98 </a:t>
                      </a:r>
                      <a:endParaRPr lang="ja-JP" altLang="en-US"/>
                    </a:p>
                    <a:p>
                      <a:pPr algn="ctr"/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-4264.69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-4461.98 </a:t>
                      </a:r>
                      <a:endParaRPr lang="ja-JP" altLang="en-US"/>
                    </a:p>
                    <a:p>
                      <a:pPr algn="ctr"/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1325885"/>
                  </a:ext>
                </a:extLst>
              </a:tr>
              <a:tr h="78468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109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4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3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344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-3515.46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-4461.98 </a:t>
                      </a:r>
                      <a:endParaRPr lang="ja-JP" altLang="en-US"/>
                    </a:p>
                    <a:p>
                      <a:pPr algn="ctr"/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-4365.89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-4461.98 </a:t>
                      </a:r>
                      <a:endParaRPr lang="ja-JP" altLang="en-US"/>
                    </a:p>
                    <a:p>
                      <a:pPr algn="ctr"/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9404992"/>
                  </a:ext>
                </a:extLst>
              </a:tr>
              <a:tr h="78468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250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3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2381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-3155.02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-4461.98 </a:t>
                      </a:r>
                      <a:endParaRPr lang="ja-JP" altLang="en-US"/>
                    </a:p>
                    <a:p>
                      <a:pPr algn="ctr"/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-4083.18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-4461.98 </a:t>
                      </a:r>
                      <a:endParaRPr lang="ja-JP" altLang="en-US"/>
                    </a:p>
                    <a:p>
                      <a:pPr algn="ctr"/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5363050"/>
                  </a:ext>
                </a:extLst>
              </a:tr>
              <a:tr h="78468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350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3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2249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-2738.00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-4461.98 </a:t>
                      </a:r>
                      <a:endParaRPr lang="ja-JP" altLang="en-US"/>
                    </a:p>
                    <a:p>
                      <a:pPr algn="ctr"/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-2883.58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-4461.98 </a:t>
                      </a:r>
                      <a:endParaRPr lang="ja-JP" altLang="en-US"/>
                    </a:p>
                    <a:p>
                      <a:pPr algn="ctr"/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34423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32440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A74A867-EBEB-2F4D-8265-67DD34FA4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future work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48D57BC-E16B-2345-B115-CA7B5ECA4B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creating an index to evaluate the quality of the assignment</a:t>
            </a:r>
          </a:p>
          <a:p>
            <a:r>
              <a:rPr kumimoji="1" lang="en" altLang="ja-JP" sz="2400" dirty="0"/>
              <a:t>Modifying the mathematical model</a:t>
            </a:r>
          </a:p>
          <a:p>
            <a:r>
              <a:rPr kumimoji="1" lang="en" altLang="ja-JP" sz="2400" dirty="0"/>
              <a:t>Creating heuristic to be able to solve large bookings</a:t>
            </a: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547483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B112B76-A30D-9B43-9C86-E5ED0130B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Background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B78C004-7132-2548-9598-2963228325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A carrier ship carries various loads through some ports. </a:t>
            </a:r>
          </a:p>
          <a:p>
            <a:r>
              <a:rPr lang="en" altLang="ja-JP" sz="2400" dirty="0"/>
              <a:t>We consider the ship that carries various type of cars.  (e.g. passenger car, truck, wrecker, bulldozer...) </a:t>
            </a:r>
          </a:p>
          <a:p>
            <a:r>
              <a:rPr lang="en" altLang="ja-JP" sz="2400" dirty="0"/>
              <a:t>Assignment of cars to ship is planned manually.</a:t>
            </a:r>
          </a:p>
          <a:p>
            <a:r>
              <a:rPr lang="en" altLang="ja-JP" sz="2400" dirty="0"/>
              <a:t>We aim to make assignment automatically</a:t>
            </a:r>
          </a:p>
          <a:p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2451242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DC7BD9-E43D-E442-9A49-33395737C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Background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D3B2DD4-96C6-BB42-93C1-3859304F61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sz="2400" dirty="0"/>
              <a:t>Planning assignments that make it easy to load and unload cars is important.</a:t>
            </a:r>
          </a:p>
          <a:p>
            <a:pPr lvl="1"/>
            <a:r>
              <a:rPr lang="en-US" altLang="ja-JP" sz="2400" dirty="0"/>
              <a:t>To avoid human errors</a:t>
            </a:r>
          </a:p>
          <a:p>
            <a:r>
              <a:rPr lang="en-US" altLang="ja-JP" sz="2400" dirty="0"/>
              <a:t>We also have to pay attention to the balance of the total load of the ship.</a:t>
            </a:r>
          </a:p>
          <a:p>
            <a:pPr lvl="1"/>
            <a:r>
              <a:rPr lang="en-US" altLang="ja-JP" sz="2400" dirty="0"/>
              <a:t>Unbalanced assignments may result in a sinking.</a:t>
            </a:r>
          </a:p>
          <a:p>
            <a:r>
              <a:rPr lang="en-US" altLang="ja-JP" sz="2600" dirty="0"/>
              <a:t>There are a lot of things that has to be considered. </a:t>
            </a:r>
          </a:p>
          <a:p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36493404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1E4F098-294C-D141-AD53-3960C7CBF2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1068" y="1736073"/>
            <a:ext cx="8915400" cy="3777622"/>
          </a:xfrm>
        </p:spPr>
        <p:txBody>
          <a:bodyPr>
            <a:normAutofit/>
          </a:bodyPr>
          <a:lstStyle/>
          <a:p>
            <a:r>
              <a:rPr lang="en-US" altLang="ja-JP" sz="2400" dirty="0"/>
              <a:t>We consider the ships which has 12 decks(floors).</a:t>
            </a:r>
          </a:p>
          <a:p>
            <a:r>
              <a:rPr lang="en-US" altLang="ja-JP" sz="2400" dirty="0"/>
              <a:t>Each deck has up to 4 holds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2842823E-0742-3241-980F-487CA451AA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3384645"/>
            <a:ext cx="4726017" cy="3093966"/>
          </a:xfrm>
          <a:prstGeom prst="rect">
            <a:avLst/>
          </a:prstGeom>
        </p:spPr>
      </p:pic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E8F2F112-ACAD-BE49-A2A3-3FFF01998D93}"/>
              </a:ext>
            </a:extLst>
          </p:cNvPr>
          <p:cNvCxnSpPr/>
          <p:nvPr/>
        </p:nvCxnSpPr>
        <p:spPr>
          <a:xfrm flipV="1">
            <a:off x="6794612" y="5336275"/>
            <a:ext cx="998260" cy="3548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833C8682-9FCC-E645-B37A-6BBCF98D2582}"/>
              </a:ext>
            </a:extLst>
          </p:cNvPr>
          <p:cNvCxnSpPr/>
          <p:nvPr/>
        </p:nvCxnSpPr>
        <p:spPr>
          <a:xfrm flipV="1">
            <a:off x="6946710" y="4776716"/>
            <a:ext cx="846162" cy="5595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円/楕円 16">
            <a:extLst>
              <a:ext uri="{FF2B5EF4-FFF2-40B4-BE49-F238E27FC236}">
                <a16:creationId xmlns:a16="http://schemas.microsoft.com/office/drawing/2014/main" id="{E45806FA-8321-B241-B338-5BD47E48E10D}"/>
              </a:ext>
            </a:extLst>
          </p:cNvPr>
          <p:cNvSpPr/>
          <p:nvPr/>
        </p:nvSpPr>
        <p:spPr>
          <a:xfrm>
            <a:off x="7615989" y="4177084"/>
            <a:ext cx="4228493" cy="182458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04F6E53-1041-C946-A46D-BEB0D0FCB64C}"/>
              </a:ext>
            </a:extLst>
          </p:cNvPr>
          <p:cNvSpPr/>
          <p:nvPr/>
        </p:nvSpPr>
        <p:spPr>
          <a:xfrm>
            <a:off x="8093632" y="4708477"/>
            <a:ext cx="818866" cy="8052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４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4870ED44-030D-0B47-B560-56379A93FB9E}"/>
              </a:ext>
            </a:extLst>
          </p:cNvPr>
          <p:cNvSpPr/>
          <p:nvPr/>
        </p:nvSpPr>
        <p:spPr>
          <a:xfrm>
            <a:off x="8897634" y="4708477"/>
            <a:ext cx="818866" cy="8052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３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F7261E6C-68B7-504E-8024-5A3EDDA5CC91}"/>
              </a:ext>
            </a:extLst>
          </p:cNvPr>
          <p:cNvSpPr/>
          <p:nvPr/>
        </p:nvSpPr>
        <p:spPr>
          <a:xfrm>
            <a:off x="9701636" y="4708477"/>
            <a:ext cx="818866" cy="8052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２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D73A65D0-0289-6544-BFCE-4E05EC166522}"/>
              </a:ext>
            </a:extLst>
          </p:cNvPr>
          <p:cNvSpPr/>
          <p:nvPr/>
        </p:nvSpPr>
        <p:spPr>
          <a:xfrm>
            <a:off x="10534434" y="4708477"/>
            <a:ext cx="818866" cy="8052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１</a:t>
            </a: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7A7A5F4A-71EE-C844-A93C-36C19AEF0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kumimoji="1" lang="en-US" altLang="ja-JP" dirty="0"/>
              <a:t>Problem Definition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3094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A8B07D-6CCE-FB44-B6F2-0060DFEC8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Problem definition</a:t>
            </a:r>
            <a:br>
              <a:rPr kumimoji="1" lang="en-US" altLang="ja-JP" dirty="0"/>
            </a:b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B9E269F-05A6-2844-83AE-AB30ED0C93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5187" y="1713930"/>
            <a:ext cx="9120567" cy="4427562"/>
          </a:xfrm>
        </p:spPr>
        <p:txBody>
          <a:bodyPr>
            <a:normAutofit/>
          </a:bodyPr>
          <a:lstStyle/>
          <a:p>
            <a:r>
              <a:rPr kumimoji="1" lang="en-US" altLang="ja-JP" sz="2400" dirty="0"/>
              <a:t>Given information are as follows.</a:t>
            </a:r>
          </a:p>
          <a:p>
            <a:pPr lvl="1"/>
            <a:r>
              <a:rPr lang="en-US" altLang="ja-JP" sz="2400" dirty="0"/>
              <a:t>Order Information</a:t>
            </a:r>
          </a:p>
          <a:p>
            <a:pPr lvl="1"/>
            <a:r>
              <a:rPr lang="en-US" altLang="ja-JP" sz="2400" dirty="0"/>
              <a:t>Hull(ship) information</a:t>
            </a:r>
          </a:p>
          <a:p>
            <a:pPr marL="457200" lvl="1" indent="0">
              <a:buNone/>
            </a:pPr>
            <a:r>
              <a:rPr lang="en-US" altLang="ja-JP" sz="2400" dirty="0"/>
              <a:t>                         </a:t>
            </a:r>
            <a:r>
              <a:rPr lang="en-US" altLang="ja-JP" sz="1800" dirty="0"/>
              <a:t>      order information</a:t>
            </a:r>
            <a:endParaRPr kumimoji="1" lang="en-US" altLang="ja-JP" sz="1800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C119040F-67D3-9B4C-85ED-B26CE8BEBB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9712" y="3682052"/>
            <a:ext cx="6111082" cy="2688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3321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F71ED5D-E72C-DB40-A958-3D404E7C2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Stowage plan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C91B532C-DD0A-5649-814C-749997C2450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ja-JP" sz="2400" dirty="0"/>
                  <a:t>We assign cars in every order to the hold.</a:t>
                </a:r>
              </a:p>
              <a:p>
                <a:pPr lvl="1"/>
                <a:r>
                  <a:rPr lang="en" altLang="ja-JP" sz="2400" dirty="0"/>
                  <a:t>The order ID 0 is assigned the 3rd hold of 1st deck. </a:t>
                </a:r>
              </a:p>
              <a:p>
                <a:pPr marL="457200" lvl="1" indent="0">
                  <a:buNone/>
                </a:pPr>
                <a:r>
                  <a:rPr lang="en" altLang="ja-JP" sz="2400" dirty="0"/>
                  <a:t>                                        </a:t>
                </a:r>
                <a14:m>
                  <m:oMath xmlns:m="http://schemas.openxmlformats.org/officeDocument/2006/math">
                    <m:r>
                      <a:rPr lang="en" altLang="ja-JP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⋮</m:t>
                    </m:r>
                  </m:oMath>
                </a14:m>
                <a:endParaRPr lang="en" altLang="ja-JP" sz="2400" dirty="0"/>
              </a:p>
              <a:p>
                <a:pPr lvl="1"/>
                <a:r>
                  <a:rPr lang="en" altLang="ja-JP" sz="2400" dirty="0"/>
                  <a:t>The order ID 5 is assigned the 2rd hold of 2st deck. </a:t>
                </a:r>
              </a:p>
              <a:p>
                <a:pPr lvl="1"/>
                <a:endParaRPr lang="en" altLang="ja-JP" dirty="0"/>
              </a:p>
              <a:p>
                <a:endParaRPr lang="en-US" altLang="ja-JP" sz="2400" dirty="0"/>
              </a:p>
              <a:p>
                <a:endParaRPr kumimoji="1" lang="ja-JP" altLang="en-US" sz="240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C91B532C-DD0A-5649-814C-749997C2450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97" t="-134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79208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9663C5D-CBA2-0E4F-B496-EAA0921F0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Mathematical Modeling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DCCA87D-98EC-5F4C-B7CC-2189578463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/>
              <a:t>We model this </a:t>
            </a:r>
            <a:r>
              <a:rPr lang="en-US" altLang="ja-JP" sz="2400" dirty="0"/>
              <a:t>assignment based on interviews with planners.</a:t>
            </a:r>
          </a:p>
          <a:p>
            <a:r>
              <a:rPr lang="en-US" altLang="ja-JP" sz="2400" dirty="0"/>
              <a:t>I and </a:t>
            </a:r>
            <a:r>
              <a:rPr lang="en-US" altLang="ja-JP" sz="2400" dirty="0" err="1"/>
              <a:t>Mr.Ukawa</a:t>
            </a:r>
            <a:r>
              <a:rPr lang="en-US" altLang="ja-JP" sz="2400" dirty="0"/>
              <a:t> made model for this assignment last year.</a:t>
            </a:r>
          </a:p>
          <a:p>
            <a:r>
              <a:rPr kumimoji="1" lang="en-US" altLang="ja-JP" sz="2400" dirty="0"/>
              <a:t>I will explain constrains and objectives one by one.</a:t>
            </a: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17505441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7804DA-5131-1342-B346-35CAC3C09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The objectives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7F230A6-6F05-474A-B796-7E09CD034B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" altLang="ja-JP" sz="2400" dirty="0"/>
              <a:t> the objective function would be the weighted sum of the following five.</a:t>
            </a:r>
          </a:p>
          <a:p>
            <a:pPr>
              <a:buFont typeface="+mj-lt"/>
              <a:buAutoNum type="arabicPeriod"/>
            </a:pPr>
            <a:r>
              <a:rPr lang="en-US" altLang="ja-JP" sz="2400" dirty="0"/>
              <a:t>avoiding multiple orders in one hold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placing </a:t>
            </a:r>
            <a:r>
              <a:rPr lang="en-US" altLang="ja-JP" sz="2400" dirty="0"/>
              <a:t>same</a:t>
            </a:r>
            <a:r>
              <a:rPr lang="en" altLang="ja-JP" sz="2400" dirty="0"/>
              <a:t> orders by port closer together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securing a path to prevent loss of work efficiency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No dead space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placing empty space close to the entrance</a:t>
            </a:r>
          </a:p>
        </p:txBody>
      </p:sp>
    </p:spTree>
    <p:extLst>
      <p:ext uri="{BB962C8B-B14F-4D97-AF65-F5344CB8AC3E}">
        <p14:creationId xmlns:p14="http://schemas.microsoft.com/office/powerpoint/2010/main" val="2625871371"/>
      </p:ext>
    </p:extLst>
  </p:cSld>
  <p:clrMapOvr>
    <a:masterClrMapping/>
  </p:clrMapOvr>
</p:sld>
</file>

<file path=ppt/theme/theme1.xml><?xml version="1.0" encoding="utf-8"?>
<a:theme xmlns:a="http://schemas.openxmlformats.org/drawingml/2006/main" name="ウィスプ">
  <a:themeElements>
    <a:clrScheme name="ウィスプ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ウィスプ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ウィスプ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684</TotalTime>
  <Words>1081</Words>
  <Application>Microsoft Macintosh PowerPoint</Application>
  <PresentationFormat>ワイド画面</PresentationFormat>
  <Paragraphs>204</Paragraphs>
  <Slides>25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25</vt:i4>
      </vt:variant>
    </vt:vector>
  </HeadingPairs>
  <TitlesOfParts>
    <vt:vector size="32" baseType="lpstr">
      <vt:lpstr>MS Gothic</vt:lpstr>
      <vt:lpstr>メイリオ</vt:lpstr>
      <vt:lpstr>Arial</vt:lpstr>
      <vt:lpstr>Cambria Math</vt:lpstr>
      <vt:lpstr>Century Gothic</vt:lpstr>
      <vt:lpstr>Wingdings 3</vt:lpstr>
      <vt:lpstr>ウィスプ</vt:lpstr>
      <vt:lpstr>A mathematical modeling for the stowage planning problem </vt:lpstr>
      <vt:lpstr>Outline</vt:lpstr>
      <vt:lpstr>Background</vt:lpstr>
      <vt:lpstr>Background</vt:lpstr>
      <vt:lpstr>Problem Definition</vt:lpstr>
      <vt:lpstr>Problem definition </vt:lpstr>
      <vt:lpstr>Stowage plan</vt:lpstr>
      <vt:lpstr>Mathematical Modeling</vt:lpstr>
      <vt:lpstr>The objectives</vt:lpstr>
      <vt:lpstr>avoiding multiple orders in one hold </vt:lpstr>
      <vt:lpstr>placing same orders by port closer together </vt:lpstr>
      <vt:lpstr>Securing a path to prevent loss of work efficiency</vt:lpstr>
      <vt:lpstr>No dead space </vt:lpstr>
      <vt:lpstr>placing empty space close to the entrance</vt:lpstr>
      <vt:lpstr>Constraints</vt:lpstr>
      <vt:lpstr>Travel paths in the ship</vt:lpstr>
      <vt:lpstr>Weight balance of cargo </vt:lpstr>
      <vt:lpstr>Rules for splitting orders </vt:lpstr>
      <vt:lpstr>Height of the hold</vt:lpstr>
      <vt:lpstr>Computational experiment</vt:lpstr>
      <vt:lpstr>Computational experiment</vt:lpstr>
      <vt:lpstr>PowerPoint プレゼンテーション</vt:lpstr>
      <vt:lpstr>Computational experiment</vt:lpstr>
      <vt:lpstr>PowerPoint プレゼンテーション</vt:lpstr>
      <vt:lpstr>future work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Microsoft Office User</dc:creator>
  <cp:lastModifiedBy>Microsoft Office User</cp:lastModifiedBy>
  <cp:revision>71</cp:revision>
  <dcterms:created xsi:type="dcterms:W3CDTF">2021-04-01T02:06:44Z</dcterms:created>
  <dcterms:modified xsi:type="dcterms:W3CDTF">2021-04-05T02:05:14Z</dcterms:modified>
</cp:coreProperties>
</file>