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76" r:id="rId25"/>
    <p:sldId id="559" r:id="rId26"/>
    <p:sldId id="558" r:id="rId27"/>
    <p:sldId id="560" r:id="rId28"/>
    <p:sldId id="569" r:id="rId29"/>
    <p:sldId id="571" r:id="rId30"/>
    <p:sldId id="573" r:id="rId31"/>
    <p:sldId id="574" r:id="rId32"/>
    <p:sldId id="572" r:id="rId33"/>
    <p:sldId id="576" r:id="rId34"/>
    <p:sldId id="577" r:id="rId35"/>
    <p:sldId id="579" r:id="rId36"/>
    <p:sldId id="580" r:id="rId37"/>
    <p:sldId id="581" r:id="rId38"/>
    <p:sldId id="578" r:id="rId39"/>
    <p:sldId id="582" r:id="rId40"/>
    <p:sldId id="561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 rate is exceeded.</a:t>
            </a:r>
          </a:p>
          <a:p>
            <a:pPr lvl="1"/>
            <a:r>
              <a:rPr kumimoji="1" lang="en" altLang="ja-JP" sz="2000" dirty="0"/>
              <a:t>Blue: the hold which the fill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lang="en-US" altLang="ja-JP" sz="2400" dirty="0"/>
              <a:t>Heuristic Model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Heuristic Model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heuristic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In the proposed mathematical model, continuous numbers of units were used as variables.</a:t>
            </a:r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heuristic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two constraints.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</a:p>
          <a:p>
            <a:pPr lvl="1"/>
            <a:r>
              <a:rPr lang="en" altLang="ja-JP" sz="2200" dirty="0"/>
              <a:t>we do not load vehicles that are higher than the height of the hold.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situation of  implementation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/>
              <a:t>I created a simple heuristic that considers the following</a:t>
            </a:r>
          </a:p>
          <a:p>
            <a:pPr lvl="1"/>
            <a:r>
              <a:rPr lang="en-US" altLang="ja-JP" sz="2200" dirty="0"/>
              <a:t>Constraints</a:t>
            </a:r>
          </a:p>
          <a:p>
            <a:pPr lvl="2"/>
            <a:r>
              <a:rPr lang="en-US" altLang="ja-JP" sz="2000" dirty="0"/>
              <a:t>Number of vehicles that can be loaded in the hold</a:t>
            </a:r>
          </a:p>
          <a:p>
            <a:pPr lvl="2"/>
            <a:r>
              <a:rPr lang="en-US" altLang="ja-JP" sz="2000" dirty="0"/>
              <a:t>Travel paths in the route</a:t>
            </a:r>
          </a:p>
          <a:p>
            <a:pPr lvl="2"/>
            <a:r>
              <a:rPr lang="en-US" altLang="ja-JP" sz="2000" dirty="0"/>
              <a:t>Weight balance of cargo</a:t>
            </a:r>
          </a:p>
          <a:p>
            <a:pPr lvl="1"/>
            <a:r>
              <a:rPr lang="en-US" altLang="ja-JP" sz="2200" dirty="0"/>
              <a:t>Objective</a:t>
            </a:r>
          </a:p>
          <a:p>
            <a:pPr lvl="2"/>
            <a:r>
              <a:rPr lang="en-US" altLang="ja-JP" sz="2000" dirty="0"/>
              <a:t>avoiding multiple orders in one hold</a:t>
            </a:r>
          </a:p>
          <a:p>
            <a:pPr lvl="2"/>
            <a:endParaRPr lang="en-US" altLang="ja-JP" sz="2000" dirty="0"/>
          </a:p>
          <a:p>
            <a:r>
              <a:rPr lang="en-US" altLang="ja-JP" sz="2400" dirty="0"/>
              <a:t>a few things objectives to implement…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22921"/>
              </p:ext>
            </p:extLst>
          </p:nvPr>
        </p:nvGraphicFramePr>
        <p:xfrm>
          <a:off x="2326341" y="2133599"/>
          <a:ext cx="9332259" cy="38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1533006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computation time</a:t>
                      </a:r>
                    </a:p>
                    <a:p>
                      <a:r>
                        <a:rPr kumimoji="1" lang="en-US" altLang="ja-JP" sz="2000" dirty="0"/>
                        <a:t>(seconds)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when a feasible solution was found in the previous model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243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537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1674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2381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confirmed that we can get good solutions for small bookings.</a:t>
            </a:r>
          </a:p>
          <a:p>
            <a:pPr lvl="1"/>
            <a:r>
              <a:rPr lang="en" altLang="ja-JP" sz="2200" dirty="0"/>
              <a:t>We proposed heuristic model to solve large bookings.</a:t>
            </a:r>
          </a:p>
          <a:p>
            <a:pPr lvl="1"/>
            <a:r>
              <a:rPr lang="en" altLang="ja-JP" sz="2200" dirty="0"/>
              <a:t>For simple models, we confirmed that the computation time can be reduced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Implementing the program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1746</Words>
  <Application>Microsoft Macintosh PowerPoint</Application>
  <PresentationFormat>ワイド画面</PresentationFormat>
  <Paragraphs>297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Height of the hold</vt:lpstr>
      <vt:lpstr>Computational experiment</vt:lpstr>
      <vt:lpstr>Computational experiment</vt:lpstr>
      <vt:lpstr>PowerPoint プレゼンテーション</vt:lpstr>
      <vt:lpstr>Heuristic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Current situation of  implementation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150</cp:revision>
  <dcterms:created xsi:type="dcterms:W3CDTF">2021-04-01T02:06:44Z</dcterms:created>
  <dcterms:modified xsi:type="dcterms:W3CDTF">2021-07-06T07:35:12Z</dcterms:modified>
</cp:coreProperties>
</file>