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1"/>
  </p:notesMasterIdLst>
  <p:handoutMasterIdLst>
    <p:handoutMasterId r:id="rId12"/>
  </p:handoutMasterIdLst>
  <p:sldIdLst>
    <p:sldId id="286" r:id="rId2"/>
    <p:sldId id="555" r:id="rId3"/>
    <p:sldId id="556" r:id="rId4"/>
    <p:sldId id="557" r:id="rId5"/>
    <p:sldId id="558" r:id="rId6"/>
    <p:sldId id="560" r:id="rId7"/>
    <p:sldId id="559" r:id="rId8"/>
    <p:sldId id="561" r:id="rId9"/>
    <p:sldId id="554" r:id="rId1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9"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2"/>
    <p:restoredTop sz="86473"/>
  </p:normalViewPr>
  <p:slideViewPr>
    <p:cSldViewPr snapToGrid="0" snapToObjects="1">
      <p:cViewPr varScale="1">
        <p:scale>
          <a:sx n="86" d="100"/>
          <a:sy n="86" d="100"/>
        </p:scale>
        <p:origin x="456" y="1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F51C84E-AAD9-9140-AE05-0DC349F0A13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A03786-BE8A-6F4B-8075-80FB187A5B7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2FBD56B-6EF8-C343-87F2-73A38378D77B}" type="datetimeFigureOut">
              <a:rPr kumimoji="1" lang="ja-JP" altLang="en-US" smtClean="0"/>
              <a:t>2021/3/5</a:t>
            </a:fld>
            <a:endParaRPr kumimoji="1" lang="ja-JP" altLang="en-US"/>
          </a:p>
        </p:txBody>
      </p:sp>
      <p:sp>
        <p:nvSpPr>
          <p:cNvPr id="4" name="フッター プレースホルダー 3">
            <a:extLst>
              <a:ext uri="{FF2B5EF4-FFF2-40B4-BE49-F238E27FC236}">
                <a16:creationId xmlns:a16="http://schemas.microsoft.com/office/drawing/2014/main" id="{F33F3920-5820-5F4A-80F3-844914FD73A4}"/>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FD8AB91-12B3-9A45-916B-D0C630C4ECC1}"/>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D453548-D86D-624F-968F-EA0ED13DD072}" type="slidenum">
              <a:rPr kumimoji="1" lang="ja-JP" altLang="en-US" smtClean="0"/>
              <a:t>‹#›</a:t>
            </a:fld>
            <a:endParaRPr kumimoji="1" lang="ja-JP" altLang="en-US"/>
          </a:p>
        </p:txBody>
      </p:sp>
    </p:spTree>
    <p:extLst>
      <p:ext uri="{BB962C8B-B14F-4D97-AF65-F5344CB8AC3E}">
        <p14:creationId xmlns:p14="http://schemas.microsoft.com/office/powerpoint/2010/main" val="196616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A6358A0-4278-0944-B5E6-8965AA51C9EA}" type="datetimeFigureOut">
              <a:rPr kumimoji="1" lang="ja-JP" altLang="en-US" smtClean="0"/>
              <a:t>2021/3/5</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276C47D-AC79-8045-9601-1DBEB6558636}" type="slidenum">
              <a:rPr kumimoji="1" lang="ja-JP" altLang="en-US" smtClean="0"/>
              <a:t>‹#›</a:t>
            </a:fld>
            <a:endParaRPr kumimoji="1" lang="ja-JP" altLang="en-US"/>
          </a:p>
        </p:txBody>
      </p:sp>
    </p:spTree>
    <p:extLst>
      <p:ext uri="{BB962C8B-B14F-4D97-AF65-F5344CB8AC3E}">
        <p14:creationId xmlns:p14="http://schemas.microsoft.com/office/powerpoint/2010/main" val="33124945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自動車運搬船の貨物積載プランニングにおける席割問題に対する最適化アルゴリズムの検討</a:t>
            </a:r>
            <a:endParaRPr kumimoji="1" lang="en-US" altLang="ja-JP" dirty="0"/>
          </a:p>
        </p:txBody>
      </p:sp>
      <p:sp>
        <p:nvSpPr>
          <p:cNvPr id="4" name="スライド番号プレースホルダー 3"/>
          <p:cNvSpPr>
            <a:spLocks noGrp="1"/>
          </p:cNvSpPr>
          <p:nvPr>
            <p:ph type="sldNum" sz="quarter" idx="10"/>
          </p:nvPr>
        </p:nvSpPr>
        <p:spPr/>
        <p:txBody>
          <a:bodyPr/>
          <a:lstStyle/>
          <a:p>
            <a:fld id="{61BB63A5-67AD-4ED6-AF2B-B398BD81F5FD}" type="slidenum">
              <a:rPr kumimoji="1" lang="ja-JP" altLang="en-US" smtClean="0"/>
              <a:t>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Tree>
    <p:extLst>
      <p:ext uri="{BB962C8B-B14F-4D97-AF65-F5344CB8AC3E}">
        <p14:creationId xmlns:p14="http://schemas.microsoft.com/office/powerpoint/2010/main" val="33343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2</a:t>
            </a:fld>
            <a:endParaRPr kumimoji="1" lang="ja-JP" altLang="en-US"/>
          </a:p>
        </p:txBody>
      </p:sp>
    </p:spTree>
    <p:extLst>
      <p:ext uri="{BB962C8B-B14F-4D97-AF65-F5344CB8AC3E}">
        <p14:creationId xmlns:p14="http://schemas.microsoft.com/office/powerpoint/2010/main" val="426962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3</a:t>
            </a:fld>
            <a:endParaRPr kumimoji="1" lang="ja-JP" altLang="en-US"/>
          </a:p>
        </p:txBody>
      </p:sp>
    </p:spTree>
    <p:extLst>
      <p:ext uri="{BB962C8B-B14F-4D97-AF65-F5344CB8AC3E}">
        <p14:creationId xmlns:p14="http://schemas.microsoft.com/office/powerpoint/2010/main" val="362012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5</a:t>
            </a:fld>
            <a:endParaRPr kumimoji="1" lang="ja-JP" altLang="en-US"/>
          </a:p>
        </p:txBody>
      </p:sp>
    </p:spTree>
    <p:extLst>
      <p:ext uri="{BB962C8B-B14F-4D97-AF65-F5344CB8AC3E}">
        <p14:creationId xmlns:p14="http://schemas.microsoft.com/office/powerpoint/2010/main" val="286244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6</a:t>
            </a:fld>
            <a:endParaRPr kumimoji="1" lang="ja-JP" altLang="en-US"/>
          </a:p>
        </p:txBody>
      </p:sp>
    </p:spTree>
    <p:extLst>
      <p:ext uri="{BB962C8B-B14F-4D97-AF65-F5344CB8AC3E}">
        <p14:creationId xmlns:p14="http://schemas.microsoft.com/office/powerpoint/2010/main" val="35439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8</a:t>
            </a:fld>
            <a:endParaRPr kumimoji="1" lang="ja-JP" altLang="en-US"/>
          </a:p>
        </p:txBody>
      </p:sp>
    </p:spTree>
    <p:extLst>
      <p:ext uri="{BB962C8B-B14F-4D97-AF65-F5344CB8AC3E}">
        <p14:creationId xmlns:p14="http://schemas.microsoft.com/office/powerpoint/2010/main" val="30154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9</a:t>
            </a:fld>
            <a:endParaRPr kumimoji="1" lang="ja-JP" altLang="en-US"/>
          </a:p>
        </p:txBody>
      </p:sp>
    </p:spTree>
    <p:extLst>
      <p:ext uri="{BB962C8B-B14F-4D97-AF65-F5344CB8AC3E}">
        <p14:creationId xmlns:p14="http://schemas.microsoft.com/office/powerpoint/2010/main" val="40543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F4759-9C4A-594D-97CF-81436A27B4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4869EB-C6A8-9F46-98F4-E3A667F1D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8CF7A0-8539-9B4A-A332-C65461AB5D84}"/>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633BB21D-C9A1-0D43-B3E0-41729B1D0C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20A8D4-A9FA-7949-B7A9-55AE059E763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82107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05884-DB6D-8F46-8275-FEFF18075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02C316-642C-1544-86EE-A8B2A97ECA4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344373-3B6B-E24C-B70D-3A8FCCF868E2}"/>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28FB6888-4937-A84F-B0EA-DBAA0C0C2A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CB6C7F-FD1B-DE44-A0A6-C0F09D17C3A8}"/>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49160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9871EA-EF9B-084E-A08F-A5B7B5B442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E52935-2039-2F47-9C8B-A22830374A06}"/>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383741-DBF0-4546-95A7-94DC8091A4C3}"/>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5CB5D6DE-C09E-0446-9E74-2461F421A5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FC1A15-F9B9-6A4C-AE6F-12C60F657519}"/>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5689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3FDDE-8883-6F43-84CC-A01F2B9B4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6CE0D5-0027-414A-9714-EE5267891FF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264222-DE94-414C-8F9F-2EF38A55EE3A}"/>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3831421A-8C36-BB47-863B-DBB9DD4658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B9912A-F0B7-4B45-B581-DA686B4E291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53564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0F379-9E76-9742-8355-09094C04F74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D1CC2-F11D-9A49-9965-7BC6C7FAA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8CECD-2D01-3D4C-8F28-6BC53700FEA7}"/>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CCDAAE50-6A88-B54B-BED5-4922FA8131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20BAA-D78A-084C-A0A6-635990612BA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7831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D765-CB63-A74E-A06E-7A65C36BB2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0B7D22-4A0E-6B46-B2C8-8AECFA8D6D17}"/>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CE0A36-A43E-3F4F-A2C6-55C831F2210E}"/>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65536C-5F46-C64E-8FD9-8F32E0D787BB}"/>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3283C1F7-6205-B143-B698-EE7D860C2E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A222DF-0CF0-A24C-AD8C-468B6DE0CBD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57399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82FC2-6B64-AF4A-9631-FD4D6E8FAE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E3929F-6B90-FA4C-8ECD-71FE8F0D2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B55687-92C4-3447-A1DA-9E9E5E9CEE1E}"/>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4ECBDA3-6621-664D-9AD4-78640600F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D9AC594A-CFFC-654B-8949-2F70FAC6751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352F2F-E2AF-E047-B43D-219EA6243D80}"/>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8" name="フッター プレースホルダー 7">
            <a:extLst>
              <a:ext uri="{FF2B5EF4-FFF2-40B4-BE49-F238E27FC236}">
                <a16:creationId xmlns:a16="http://schemas.microsoft.com/office/drawing/2014/main" id="{27EF23BE-23D5-6942-B514-CE4DCFC2861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7BE47C-8A9B-0A43-A0AD-62C88F8E6F5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3557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05CB4-58B3-FD44-BF5E-3D58287B42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BC5324-E5B6-1B48-A239-F1520E2DFA1E}"/>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4" name="フッター プレースホルダー 3">
            <a:extLst>
              <a:ext uri="{FF2B5EF4-FFF2-40B4-BE49-F238E27FC236}">
                <a16:creationId xmlns:a16="http://schemas.microsoft.com/office/drawing/2014/main" id="{52CFDB62-0333-EC44-8D0A-D4C92D14DB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0F9E09-B3EB-524A-B103-3F7F2509F944}"/>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88221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777056-365A-5442-840F-3268B0CA7CCA}"/>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3" name="フッター プレースホルダー 2">
            <a:extLst>
              <a:ext uri="{FF2B5EF4-FFF2-40B4-BE49-F238E27FC236}">
                <a16:creationId xmlns:a16="http://schemas.microsoft.com/office/drawing/2014/main" id="{DD728518-2B6B-F447-BA43-2B2A60318C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173C09-F699-7B4E-A26B-9CEE4A1F4EE3}"/>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69603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E4960-E2D0-3E43-A375-54AEB51EF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6417A0-B87D-814F-A22F-D383C0C8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495EF1A-50D2-624F-B2B3-6662547B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081486-D32D-8243-9056-769AB7F2C2AE}"/>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7E98FEA8-1DB3-4349-B9BF-D2EAA4B005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FE3D9-F034-EF43-824B-C1E396CDFCA6}"/>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72943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4CCC-048D-AA49-91ED-B9E2046DE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6B1526-B6B3-BC43-9A3A-7DF64A797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690481-ADC5-2241-9413-193587886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E0F631-E926-554A-BBB5-1AD0AAABA9E4}"/>
              </a:ext>
            </a:extLst>
          </p:cNvPr>
          <p:cNvSpPr>
            <a:spLocks noGrp="1"/>
          </p:cNvSpPr>
          <p:nvPr>
            <p:ph type="dt" sz="half" idx="10"/>
          </p:nvPr>
        </p:nvSpPr>
        <p:spPr/>
        <p:txBody>
          <a:bodyPr/>
          <a:lstStyle/>
          <a:p>
            <a:fld id="{B6B3AC59-2A0A-5543-AC3C-3E34A18A7C20}" type="datetimeFigureOut">
              <a:rPr kumimoji="1" lang="ja-JP" altLang="en-US" smtClean="0"/>
              <a:t>2021/3/5</a:t>
            </a:fld>
            <a:endParaRPr kumimoji="1" lang="ja-JP" altLang="en-US"/>
          </a:p>
        </p:txBody>
      </p:sp>
      <p:sp>
        <p:nvSpPr>
          <p:cNvPr id="6" name="フッター プレースホルダー 5">
            <a:extLst>
              <a:ext uri="{FF2B5EF4-FFF2-40B4-BE49-F238E27FC236}">
                <a16:creationId xmlns:a16="http://schemas.microsoft.com/office/drawing/2014/main" id="{AF554201-FE8D-5947-8CF2-E321A27D2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EC983C-ACB8-614C-9A8B-098B6709887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22366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D920FB-C061-C840-BB92-A4B660538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53C585-8A79-C344-8011-A6DFD543D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1E53A5-2984-7D48-9123-991779F54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AC59-2A0A-5543-AC3C-3E34A18A7C20}" type="datetimeFigureOut">
              <a:rPr kumimoji="1" lang="ja-JP" altLang="en-US" smtClean="0"/>
              <a:t>2021/3/5</a:t>
            </a:fld>
            <a:endParaRPr kumimoji="1" lang="ja-JP" altLang="en-US"/>
          </a:p>
        </p:txBody>
      </p:sp>
      <p:sp>
        <p:nvSpPr>
          <p:cNvPr id="5" name="フッター プレースホルダー 4">
            <a:extLst>
              <a:ext uri="{FF2B5EF4-FFF2-40B4-BE49-F238E27FC236}">
                <a16:creationId xmlns:a16="http://schemas.microsoft.com/office/drawing/2014/main" id="{92225DD1-3BC7-ED45-BD32-E70FD8F3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1B9329-1619-A24E-B418-E10BC795D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8735620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338599" y="1757564"/>
            <a:ext cx="12869198" cy="1584176"/>
          </a:xfrm>
        </p:spPr>
        <p:txBody>
          <a:bodyPr>
            <a:normAutofit/>
          </a:bodyPr>
          <a:lstStyle/>
          <a:p>
            <a:r>
              <a:rPr lang="ja-JP" altLang="en-US" sz="5400">
                <a:latin typeface="MS PGothic" panose="020B0600070205080204" pitchFamily="34" charset="-128"/>
                <a:ea typeface="MS PGothic" panose="020B0600070205080204" pitchFamily="34" charset="-128"/>
              </a:rPr>
              <a:t>高さ制約を考慮した際の比較</a:t>
            </a:r>
            <a:endParaRPr lang="ja-JP" altLang="en-US" dirty="0">
              <a:latin typeface="MS PGothic" panose="020B0600070205080204" pitchFamily="34" charset="-128"/>
              <a:ea typeface="MS PGothic" panose="020B0600070205080204" pitchFamily="34" charset="-128"/>
            </a:endParaRPr>
          </a:p>
        </p:txBody>
      </p:sp>
      <p:sp>
        <p:nvSpPr>
          <p:cNvPr id="5" name="スライド番号プレースホルダー 1"/>
          <p:cNvSpPr>
            <a:spLocks noGrp="1"/>
          </p:cNvSpPr>
          <p:nvPr>
            <p:ph type="sldNum" sz="quarter" idx="12"/>
          </p:nvPr>
        </p:nvSpPr>
        <p:spPr>
          <a:xfrm>
            <a:off x="8494203" y="6511156"/>
            <a:ext cx="2133600" cy="365125"/>
          </a:xfrm>
        </p:spPr>
        <p:txBody>
          <a:bodyPr/>
          <a:lstStyle/>
          <a:p>
            <a:pPr>
              <a:defRPr/>
            </a:pPr>
            <a:fld id="{63AE162D-7C46-486A-B815-7E660B7D4639}" type="slidenum">
              <a:rPr lang="ja-JP" altLang="en-US" smtClean="0">
                <a:solidFill>
                  <a:schemeClr val="bg1"/>
                </a:solidFill>
              </a:rPr>
              <a:pPr>
                <a:defRPr/>
              </a:pPr>
              <a:t>1</a:t>
            </a:fld>
            <a:endParaRPr lang="ja-JP" altLang="en-US" dirty="0">
              <a:solidFill>
                <a:schemeClr val="bg1"/>
              </a:solidFill>
            </a:endParaRPr>
          </a:p>
        </p:txBody>
      </p:sp>
      <p:sp>
        <p:nvSpPr>
          <p:cNvPr id="6" name="サブタイトル 2">
            <a:extLst>
              <a:ext uri="{FF2B5EF4-FFF2-40B4-BE49-F238E27FC236}">
                <a16:creationId xmlns:a16="http://schemas.microsoft.com/office/drawing/2014/main" id="{75A7D4B3-D0E0-994C-91EB-C5642EA83D2F}"/>
              </a:ext>
            </a:extLst>
          </p:cNvPr>
          <p:cNvSpPr txBox="1">
            <a:spLocks/>
          </p:cNvSpPr>
          <p:nvPr/>
        </p:nvSpPr>
        <p:spPr>
          <a:xfrm>
            <a:off x="2895600" y="1042296"/>
            <a:ext cx="6400800" cy="864096"/>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en-US" altLang="ja-JP" sz="2800" dirty="0">
                <a:solidFill>
                  <a:schemeClr val="tx1"/>
                </a:solidFill>
                <a:latin typeface="MS PGothic" panose="020B0600070205080204" pitchFamily="34" charset="-128"/>
                <a:ea typeface="MS PGothic" panose="020B0600070205080204" pitchFamily="34" charset="-128"/>
              </a:rPr>
              <a:t>2020.3.11</a:t>
            </a:r>
          </a:p>
          <a:p>
            <a:r>
              <a:rPr lang="ja-JP" altLang="en-US" sz="3800">
                <a:solidFill>
                  <a:schemeClr val="tx1"/>
                </a:solidFill>
                <a:latin typeface="MS PGothic" panose="020B0600070205080204" pitchFamily="34" charset="-128"/>
                <a:ea typeface="MS PGothic" panose="020B0600070205080204" pitchFamily="34" charset="-128"/>
              </a:rPr>
              <a:t>川崎汽船報告会資料　</a:t>
            </a:r>
            <a:endParaRPr lang="ja-JP" altLang="en-US" sz="3800" dirty="0">
              <a:solidFill>
                <a:schemeClr val="tx1"/>
              </a:solidFill>
              <a:latin typeface="MS PGothic" panose="020B0600070205080204" pitchFamily="34" charset="-128"/>
              <a:ea typeface="MS PGothic" panose="020B0600070205080204" pitchFamily="34" charset="-128"/>
            </a:endParaRPr>
          </a:p>
        </p:txBody>
      </p:sp>
      <p:pic>
        <p:nvPicPr>
          <p:cNvPr id="7" name="図 6">
            <a:extLst>
              <a:ext uri="{FF2B5EF4-FFF2-40B4-BE49-F238E27FC236}">
                <a16:creationId xmlns:a16="http://schemas.microsoft.com/office/drawing/2014/main" id="{E9F99466-9C92-344B-AE16-9765CA89FA9D}"/>
              </a:ext>
            </a:extLst>
          </p:cNvPr>
          <p:cNvPicPr>
            <a:picLocks noChangeAspect="1"/>
          </p:cNvPicPr>
          <p:nvPr/>
        </p:nvPicPr>
        <p:blipFill>
          <a:blip r:embed="rId3"/>
          <a:stretch>
            <a:fillRect/>
          </a:stretch>
        </p:blipFill>
        <p:spPr>
          <a:xfrm>
            <a:off x="231078" y="5963166"/>
            <a:ext cx="5364539" cy="820849"/>
          </a:xfrm>
          <a:prstGeom prst="rect">
            <a:avLst/>
          </a:prstGeom>
        </p:spPr>
      </p:pic>
      <p:sp>
        <p:nvSpPr>
          <p:cNvPr id="8" name="Subtitle 2">
            <a:extLst>
              <a:ext uri="{FF2B5EF4-FFF2-40B4-BE49-F238E27FC236}">
                <a16:creationId xmlns:a16="http://schemas.microsoft.com/office/drawing/2014/main" id="{E49B88E0-1E0F-8A48-99D1-ECD8A1A2BF9C}"/>
              </a:ext>
            </a:extLst>
          </p:cNvPr>
          <p:cNvSpPr txBox="1">
            <a:spLocks/>
          </p:cNvSpPr>
          <p:nvPr/>
        </p:nvSpPr>
        <p:spPr>
          <a:xfrm>
            <a:off x="4208823" y="4578039"/>
            <a:ext cx="7592324" cy="1296270"/>
          </a:xfrm>
          <a:prstGeom prst="rect">
            <a:avLst/>
          </a:prstGeom>
        </p:spPr>
        <p:txBody>
          <a:bodyPr vert="horz" lIns="91440" tIns="45720" rIns="91440" bIns="45720" rtlCol="0">
            <a:normAutofit/>
          </a:bodyPr>
          <a:lstStyle/>
          <a:p>
            <a:pPr lvl="0" algn="r">
              <a:spcBef>
                <a:spcPct val="20000"/>
              </a:spcBef>
              <a:defRPr/>
            </a:pPr>
            <a:r>
              <a:rPr lang="en-US" altLang="ja-JP" sz="2800" dirty="0">
                <a:latin typeface="MS Gothic" panose="020B0609070205080204" pitchFamily="49" charset="-128"/>
                <a:ea typeface="MS Gothic" panose="020B0609070205080204" pitchFamily="49" charset="-128"/>
              </a:rPr>
              <a:t>Nagoya University </a:t>
            </a:r>
            <a:r>
              <a:rPr lang="en-US" altLang="ja-JP" sz="2800" dirty="0" err="1">
                <a:latin typeface="MS Gothic" panose="020B0609070205080204" pitchFamily="49" charset="-128"/>
                <a:ea typeface="MS Gothic" panose="020B0609070205080204" pitchFamily="49" charset="-128"/>
              </a:rPr>
              <a:t>Yagiura</a:t>
            </a:r>
            <a:r>
              <a:rPr lang="en-US" altLang="ja-JP" sz="2800" dirty="0">
                <a:latin typeface="MS Gothic" panose="020B0609070205080204" pitchFamily="49" charset="-128"/>
                <a:ea typeface="MS Gothic" panose="020B0609070205080204" pitchFamily="49" charset="-128"/>
              </a:rPr>
              <a:t> Lab</a:t>
            </a:r>
          </a:p>
          <a:p>
            <a:pPr lvl="0" algn="r">
              <a:spcBef>
                <a:spcPct val="20000"/>
              </a:spcBef>
              <a:defRPr/>
            </a:pPr>
            <a:r>
              <a:rPr lang="en-US" altLang="ja-JP" sz="2800" dirty="0">
                <a:latin typeface="MS Gothic" panose="020B0609070205080204" pitchFamily="49" charset="-128"/>
                <a:ea typeface="MS Gothic" panose="020B0609070205080204" pitchFamily="49" charset="-128"/>
              </a:rPr>
              <a:t>Takeda Kiyoshi</a:t>
            </a:r>
          </a:p>
        </p:txBody>
      </p:sp>
    </p:spTree>
    <p:extLst>
      <p:ext uri="{BB962C8B-B14F-4D97-AF65-F5344CB8AC3E}">
        <p14:creationId xmlns:p14="http://schemas.microsoft.com/office/powerpoint/2010/main" val="12526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49311" y="599139"/>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2" name="テキスト ボックス 1">
            <a:extLst>
              <a:ext uri="{FF2B5EF4-FFF2-40B4-BE49-F238E27FC236}">
                <a16:creationId xmlns:a16="http://schemas.microsoft.com/office/drawing/2014/main" id="{A69965A0-1CF6-7144-8F2F-E190890B09E7}"/>
              </a:ext>
            </a:extLst>
          </p:cNvPr>
          <p:cNvSpPr txBox="1"/>
          <p:nvPr/>
        </p:nvSpPr>
        <p:spPr>
          <a:xfrm>
            <a:off x="1049311" y="1618938"/>
            <a:ext cx="91440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ja-JP" altLang="en-US" sz="2800"/>
              <a:t>制約を一つ加えただけで計算時間が大幅に増加する可能性がある</a:t>
            </a:r>
            <a:endParaRPr kumimoji="1" lang="en-US" altLang="ja-JP" sz="2800" dirty="0"/>
          </a:p>
          <a:p>
            <a:pPr marL="457200" indent="-457200">
              <a:lnSpc>
                <a:spcPct val="150000"/>
              </a:lnSpc>
              <a:buFont typeface="Arial" panose="020B0604020202020204" pitchFamily="34" charset="0"/>
              <a:buChar char="•"/>
            </a:pPr>
            <a:r>
              <a:rPr lang="ja-JP" altLang="en-US" sz="2800"/>
              <a:t>いままでは船内のホールドと車両の高さを考慮せずに実験を行っていた</a:t>
            </a:r>
            <a:endParaRPr lang="en-US" altLang="ja-JP" sz="2800" dirty="0"/>
          </a:p>
          <a:p>
            <a:pPr marL="457200" indent="-457200">
              <a:lnSpc>
                <a:spcPct val="150000"/>
              </a:lnSpc>
              <a:buFont typeface="Arial" panose="020B0604020202020204" pitchFamily="34" charset="0"/>
              <a:buChar char="•"/>
            </a:pPr>
            <a:r>
              <a:rPr kumimoji="1" lang="ja-JP" altLang="en-US" sz="2800">
                <a:latin typeface="+mj-lt"/>
              </a:rPr>
              <a:t>リフタブルパネルの考察に入る前段階として高さ制約を追加</a:t>
            </a:r>
            <a:endParaRPr kumimoji="1" lang="en-US" altLang="ja-JP" sz="2800" dirty="0">
              <a:latin typeface="+mj-lt"/>
            </a:endParaRPr>
          </a:p>
          <a:p>
            <a:endParaRPr kumimoji="1" lang="ja-JP" altLang="en-US"/>
          </a:p>
        </p:txBody>
      </p:sp>
    </p:spTree>
    <p:extLst>
      <p:ext uri="{BB962C8B-B14F-4D97-AF65-F5344CB8AC3E}">
        <p14:creationId xmlns:p14="http://schemas.microsoft.com/office/powerpoint/2010/main" val="40019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70062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ホールドに</a:t>
            </a:r>
            <a:r>
              <a:rPr lang="en-US" altLang="ja-JP" sz="2800" dirty="0"/>
              <a:t>3</a:t>
            </a:r>
            <a:r>
              <a:rPr lang="ja-JP" altLang="en-US" sz="2800"/>
              <a:t>種類</a:t>
            </a:r>
            <a:r>
              <a:rPr lang="en-US" altLang="ja-JP" sz="2800" dirty="0"/>
              <a:t>(</a:t>
            </a:r>
            <a:r>
              <a:rPr lang="ja-JP" altLang="en-US" sz="2800"/>
              <a:t>低，中，高</a:t>
            </a:r>
            <a:r>
              <a:rPr lang="en-US" altLang="ja-JP" sz="2800" dirty="0"/>
              <a:t>)</a:t>
            </a:r>
            <a:r>
              <a:rPr lang="ja-JP" altLang="en-US" sz="2800"/>
              <a:t>の情報を付与して計算</a:t>
            </a:r>
            <a:endParaRPr lang="en-US" altLang="ja-JP" sz="2800" dirty="0"/>
          </a:p>
          <a:p>
            <a:pPr marL="457200" indent="-457200">
              <a:lnSpc>
                <a:spcPct val="150000"/>
              </a:lnSpc>
              <a:buFont typeface="Arial" panose="020B0604020202020204" pitchFamily="34" charset="0"/>
              <a:buChar char="•"/>
            </a:pPr>
            <a:r>
              <a:rPr lang="ja-JP" altLang="en-US" sz="2800"/>
              <a:t>小さい問題例では良いプランニングが得られたモデル</a:t>
            </a:r>
            <a:r>
              <a:rPr lang="en-US" altLang="ja-JP" sz="2800" dirty="0"/>
              <a:t>1-2</a:t>
            </a:r>
            <a:r>
              <a:rPr lang="ja-JP" altLang="en-US" sz="2800"/>
              <a:t>で実験を行った</a:t>
            </a:r>
            <a:endParaRPr lang="en-US" altLang="ja-JP" sz="2800" dirty="0"/>
          </a:p>
          <a:p>
            <a:pPr marL="457200" indent="-457200">
              <a:lnSpc>
                <a:spcPct val="150000"/>
              </a:lnSpc>
              <a:buFont typeface="Arial" panose="020B0604020202020204" pitchFamily="34" charset="0"/>
              <a:buChar char="•"/>
            </a:pPr>
            <a:r>
              <a:rPr lang="ja-JP" altLang="en-US" sz="2800"/>
              <a:t>扱う問題例は，総積載量 </a:t>
            </a:r>
            <a:r>
              <a:rPr lang="en-US" altLang="ja-JP" sz="2800" dirty="0"/>
              <a:t>7500 </a:t>
            </a:r>
            <a:r>
              <a:rPr lang="en" altLang="ja-JP" sz="2800" dirty="0"/>
              <a:t>RT </a:t>
            </a:r>
            <a:r>
              <a:rPr lang="ja-JP" altLang="en-US" sz="2800"/>
              <a:t>の </a:t>
            </a:r>
            <a:r>
              <a:rPr lang="en-US" altLang="ja-JP" sz="2800" dirty="0"/>
              <a:t>12 </a:t>
            </a:r>
            <a:r>
              <a:rPr lang="ja-JP" altLang="en-US" sz="2800"/>
              <a:t>階構造の船を対象とした </a:t>
            </a:r>
          </a:p>
          <a:p>
            <a:pPr marL="457200" indent="-457200">
              <a:lnSpc>
                <a:spcPct val="150000"/>
              </a:lnSpc>
              <a:buFont typeface="Arial" panose="020B0604020202020204" pitchFamily="34" charset="0"/>
              <a:buChar char="•"/>
            </a:pPr>
            <a:endParaRPr lang="en-US" altLang="ja-JP" dirty="0"/>
          </a:p>
        </p:txBody>
      </p:sp>
    </p:spTree>
    <p:extLst>
      <p:ext uri="{BB962C8B-B14F-4D97-AF65-F5344CB8AC3E}">
        <p14:creationId xmlns:p14="http://schemas.microsoft.com/office/powerpoint/2010/main" val="5396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9A61A-9502-434B-A065-FDABADC31C72}"/>
              </a:ext>
            </a:extLst>
          </p:cNvPr>
          <p:cNvSpPr>
            <a:spLocks noGrp="1"/>
          </p:cNvSpPr>
          <p:nvPr>
            <p:ph type="title"/>
          </p:nvPr>
        </p:nvSpPr>
        <p:spPr/>
        <p:txBody>
          <a:bodyPr>
            <a:normAutofit/>
          </a:bodyPr>
          <a:lstStyle/>
          <a:p>
            <a:r>
              <a:rPr kumimoji="1" lang="ja-JP" altLang="en-US" sz="3200">
                <a:latin typeface="MS Gothic" panose="020B0609070205080204" pitchFamily="49" charset="-128"/>
                <a:ea typeface="MS Gothic" panose="020B0609070205080204" pitchFamily="49" charset="-128"/>
              </a:rPr>
              <a:t>モデル</a:t>
            </a:r>
            <a:r>
              <a:rPr kumimoji="1" lang="en-US" altLang="ja-JP" sz="3200" dirty="0">
                <a:latin typeface="MS Gothic" panose="020B0609070205080204" pitchFamily="49" charset="-128"/>
                <a:ea typeface="MS Gothic" panose="020B0609070205080204" pitchFamily="49" charset="-128"/>
              </a:rPr>
              <a:t>1-2</a:t>
            </a:r>
            <a:r>
              <a:rPr kumimoji="1" lang="ja-JP" altLang="en-US" sz="3200">
                <a:latin typeface="MS Gothic" panose="020B0609070205080204" pitchFamily="49" charset="-128"/>
                <a:ea typeface="MS Gothic" panose="020B0609070205080204" pitchFamily="49" charset="-128"/>
              </a:rPr>
              <a:t>の高さ制約あり</a:t>
            </a:r>
            <a:r>
              <a:rPr kumimoji="1" lang="en-US" altLang="ja-JP" sz="3200" dirty="0">
                <a:latin typeface="MS Gothic" panose="020B0609070205080204" pitchFamily="49" charset="-128"/>
                <a:ea typeface="MS Gothic" panose="020B0609070205080204" pitchFamily="49" charset="-128"/>
              </a:rPr>
              <a:t>/</a:t>
            </a:r>
            <a:r>
              <a:rPr kumimoji="1" lang="ja-JP" altLang="en-US" sz="3200">
                <a:latin typeface="MS Gothic" panose="020B0609070205080204" pitchFamily="49" charset="-128"/>
                <a:ea typeface="MS Gothic" panose="020B0609070205080204" pitchFamily="49" charset="-128"/>
              </a:rPr>
              <a:t>なしの比較</a:t>
            </a:r>
          </a:p>
        </p:txBody>
      </p:sp>
      <p:sp>
        <p:nvSpPr>
          <p:cNvPr id="3" name="コンテンツ プレースホルダー 2">
            <a:extLst>
              <a:ext uri="{FF2B5EF4-FFF2-40B4-BE49-F238E27FC236}">
                <a16:creationId xmlns:a16="http://schemas.microsoft.com/office/drawing/2014/main" id="{F66FBB84-B9C7-AA4D-80BE-18B755A94097}"/>
              </a:ext>
            </a:extLst>
          </p:cNvPr>
          <p:cNvSpPr>
            <a:spLocks noGrp="1"/>
          </p:cNvSpPr>
          <p:nvPr>
            <p:ph sz="half" idx="1"/>
          </p:nvPr>
        </p:nvSpPr>
        <p:spPr/>
        <p:txBody>
          <a:bodyPr/>
          <a:lstStyle/>
          <a:p>
            <a:pPr marL="0" indent="0">
              <a:buNone/>
            </a:pPr>
            <a:r>
              <a:rPr kumimoji="1" lang="ja-JP" altLang="en-US"/>
              <a:t>高さなし</a:t>
            </a:r>
          </a:p>
        </p:txBody>
      </p:sp>
      <p:sp>
        <p:nvSpPr>
          <p:cNvPr id="4" name="コンテンツ プレースホルダー 3">
            <a:extLst>
              <a:ext uri="{FF2B5EF4-FFF2-40B4-BE49-F238E27FC236}">
                <a16:creationId xmlns:a16="http://schemas.microsoft.com/office/drawing/2014/main" id="{18254CEE-128F-D144-84C9-40C91BD284C0}"/>
              </a:ext>
            </a:extLst>
          </p:cNvPr>
          <p:cNvSpPr>
            <a:spLocks noGrp="1"/>
          </p:cNvSpPr>
          <p:nvPr>
            <p:ph sz="half" idx="2"/>
          </p:nvPr>
        </p:nvSpPr>
        <p:spPr/>
        <p:txBody>
          <a:bodyPr/>
          <a:lstStyle/>
          <a:p>
            <a:pPr marL="0" indent="0">
              <a:buNone/>
            </a:pPr>
            <a:r>
              <a:rPr kumimoji="1" lang="ja-JP" altLang="en-US"/>
              <a:t>高さあり</a:t>
            </a:r>
          </a:p>
        </p:txBody>
      </p:sp>
      <p:pic>
        <p:nvPicPr>
          <p:cNvPr id="5" name="図 4">
            <a:extLst>
              <a:ext uri="{FF2B5EF4-FFF2-40B4-BE49-F238E27FC236}">
                <a16:creationId xmlns:a16="http://schemas.microsoft.com/office/drawing/2014/main" id="{41482D62-7CBE-DF47-A6E6-9C986213427C}"/>
              </a:ext>
            </a:extLst>
          </p:cNvPr>
          <p:cNvPicPr>
            <a:picLocks noChangeAspect="1"/>
          </p:cNvPicPr>
          <p:nvPr/>
        </p:nvPicPr>
        <p:blipFill rotWithShape="1">
          <a:blip r:embed="rId2"/>
          <a:srcRect t="11225" b="13265"/>
          <a:stretch/>
        </p:blipFill>
        <p:spPr>
          <a:xfrm>
            <a:off x="10688782" y="230188"/>
            <a:ext cx="1330036" cy="1004315"/>
          </a:xfrm>
          <a:prstGeom prst="rect">
            <a:avLst/>
          </a:prstGeom>
        </p:spPr>
      </p:pic>
      <p:graphicFrame>
        <p:nvGraphicFramePr>
          <p:cNvPr id="6" name="表 5">
            <a:extLst>
              <a:ext uri="{FF2B5EF4-FFF2-40B4-BE49-F238E27FC236}">
                <a16:creationId xmlns:a16="http://schemas.microsoft.com/office/drawing/2014/main" id="{7C5BD33A-7DD8-DC43-9A43-8E0D0D565D25}"/>
              </a:ext>
            </a:extLst>
          </p:cNvPr>
          <p:cNvGraphicFramePr>
            <a:graphicFrameLocks noGrp="1"/>
          </p:cNvGraphicFramePr>
          <p:nvPr>
            <p:extLst>
              <p:ext uri="{D42A27DB-BD31-4B8C-83A1-F6EECF244321}">
                <p14:modId xmlns:p14="http://schemas.microsoft.com/office/powerpoint/2010/main" val="1245634142"/>
              </p:ext>
            </p:extLst>
          </p:nvPr>
        </p:nvGraphicFramePr>
        <p:xfrm>
          <a:off x="517994" y="2712526"/>
          <a:ext cx="4758543" cy="3158959"/>
        </p:xfrm>
        <a:graphic>
          <a:graphicData uri="http://schemas.openxmlformats.org/drawingml/2006/table">
            <a:tbl>
              <a:tblPr firstRow="1" bandRow="1">
                <a:tableStyleId>{5C22544A-7EE6-4342-B048-85BDC9FD1C3A}</a:tableStyleId>
              </a:tblPr>
              <a:tblGrid>
                <a:gridCol w="1586181">
                  <a:extLst>
                    <a:ext uri="{9D8B030D-6E8A-4147-A177-3AD203B41FA5}">
                      <a16:colId xmlns:a16="http://schemas.microsoft.com/office/drawing/2014/main" val="2773331440"/>
                    </a:ext>
                  </a:extLst>
                </a:gridCol>
                <a:gridCol w="1586181">
                  <a:extLst>
                    <a:ext uri="{9D8B030D-6E8A-4147-A177-3AD203B41FA5}">
                      <a16:colId xmlns:a16="http://schemas.microsoft.com/office/drawing/2014/main" val="104301744"/>
                    </a:ext>
                  </a:extLst>
                </a:gridCol>
                <a:gridCol w="1586181">
                  <a:extLst>
                    <a:ext uri="{9D8B030D-6E8A-4147-A177-3AD203B41FA5}">
                      <a16:colId xmlns:a16="http://schemas.microsoft.com/office/drawing/2014/main" val="3225761282"/>
                    </a:ext>
                  </a:extLst>
                </a:gridCol>
              </a:tblGrid>
              <a:tr h="615088">
                <a:tc>
                  <a:txBody>
                    <a:bodyPr/>
                    <a:lstStyle/>
                    <a:p>
                      <a:pPr algn="ctr"/>
                      <a:r>
                        <a:rPr kumimoji="1" lang="ja-JP" altLang="en-US"/>
                        <a:t>計算時間</a:t>
                      </a:r>
                      <a:r>
                        <a:rPr kumimoji="1" lang="en-US" altLang="ja-JP" dirty="0"/>
                        <a:t>(s)</a:t>
                      </a:r>
                      <a:endParaRPr kumimoji="1" lang="ja-JP" altLang="en-US"/>
                    </a:p>
                  </a:txBody>
                  <a:tcPr/>
                </a:tc>
                <a:tc>
                  <a:txBody>
                    <a:bodyPr/>
                    <a:lstStyle/>
                    <a:p>
                      <a:pPr algn="ctr"/>
                      <a:r>
                        <a:rPr kumimoji="1" lang="ja-JP" altLang="en-US"/>
                        <a:t>暫定値</a:t>
                      </a:r>
                    </a:p>
                  </a:txBody>
                  <a:tcPr/>
                </a:tc>
                <a:tc>
                  <a:txBody>
                    <a:bodyPr/>
                    <a:lstStyle/>
                    <a:p>
                      <a:pPr algn="ctr"/>
                      <a:r>
                        <a:rPr kumimoji="1" lang="ja-JP" altLang="en-US"/>
                        <a:t>最良値</a:t>
                      </a:r>
                    </a:p>
                  </a:txBody>
                  <a:tcPr/>
                </a:tc>
                <a:extLst>
                  <a:ext uri="{0D108BD9-81ED-4DB2-BD59-A6C34878D82A}">
                    <a16:rowId xmlns:a16="http://schemas.microsoft.com/office/drawing/2014/main" val="1679903876"/>
                  </a:ext>
                </a:extLst>
              </a:tr>
              <a:tr h="623631">
                <a:tc>
                  <a:txBody>
                    <a:bodyPr/>
                    <a:lstStyle/>
                    <a:p>
                      <a:pPr algn="ctr"/>
                      <a:r>
                        <a:rPr kumimoji="1" lang="en-US" altLang="ja-JP" dirty="0"/>
                        <a:t>537</a:t>
                      </a:r>
                      <a:endParaRPr kumimoji="1" lang="ja-JP" altLang="en-US"/>
                    </a:p>
                  </a:txBody>
                  <a:tcPr/>
                </a:tc>
                <a:tc>
                  <a:txBody>
                    <a:bodyPr/>
                    <a:lstStyle/>
                    <a:p>
                      <a:pPr algn="ctr"/>
                      <a:r>
                        <a:rPr kumimoji="1" lang="en-US" altLang="ja-JP" dirty="0"/>
                        <a:t>1035446</a:t>
                      </a:r>
                      <a:endParaRPr kumimoji="1" lang="ja-JP" altLang="en-US"/>
                    </a:p>
                  </a:txBody>
                  <a:tcPr/>
                </a:tc>
                <a:tc>
                  <a:txBody>
                    <a:bodyPr/>
                    <a:lstStyle/>
                    <a:p>
                      <a:pPr algn="ctr"/>
                      <a:r>
                        <a:rPr kumimoji="1" lang="en-US" altLang="ja-JP" dirty="0"/>
                        <a:t>-4461.9</a:t>
                      </a:r>
                      <a:endParaRPr kumimoji="1" lang="ja-JP" altLang="en-US"/>
                    </a:p>
                  </a:txBody>
                  <a:tcPr/>
                </a:tc>
                <a:extLst>
                  <a:ext uri="{0D108BD9-81ED-4DB2-BD59-A6C34878D82A}">
                    <a16:rowId xmlns:a16="http://schemas.microsoft.com/office/drawing/2014/main" val="3667016511"/>
                  </a:ext>
                </a:extLst>
              </a:tr>
              <a:tr h="623631">
                <a:tc>
                  <a:txBody>
                    <a:bodyPr/>
                    <a:lstStyle/>
                    <a:p>
                      <a:pPr algn="ctr"/>
                      <a:r>
                        <a:rPr kumimoji="1" lang="en-US" altLang="ja-JP" dirty="0"/>
                        <a:t>933</a:t>
                      </a:r>
                      <a:endParaRPr kumimoji="1" lang="ja-JP" altLang="en-US"/>
                    </a:p>
                  </a:txBody>
                  <a:tcPr/>
                </a:tc>
                <a:tc>
                  <a:txBody>
                    <a:bodyPr/>
                    <a:lstStyle/>
                    <a:p>
                      <a:pPr algn="ctr"/>
                      <a:r>
                        <a:rPr kumimoji="1" lang="en-US" altLang="ja-JP" dirty="0"/>
                        <a:t>-4285</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1714159038"/>
                  </a:ext>
                </a:extLst>
              </a:tr>
              <a:tr h="623631">
                <a:tc>
                  <a:txBody>
                    <a:bodyPr/>
                    <a:lstStyle/>
                    <a:p>
                      <a:pPr algn="ctr"/>
                      <a:r>
                        <a:rPr kumimoji="1" lang="en-US" altLang="ja-JP" dirty="0"/>
                        <a:t>2510</a:t>
                      </a:r>
                      <a:endParaRPr kumimoji="1" lang="ja-JP" altLang="en-US"/>
                    </a:p>
                  </a:txBody>
                  <a:tcPr/>
                </a:tc>
                <a:tc>
                  <a:txBody>
                    <a:bodyPr/>
                    <a:lstStyle/>
                    <a:p>
                      <a:pPr algn="ctr"/>
                      <a:r>
                        <a:rPr kumimoji="1" lang="en-US" altLang="ja-JP" dirty="0"/>
                        <a:t>-4301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2815610960"/>
                  </a:ext>
                </a:extLst>
              </a:tr>
              <a:tr h="623631">
                <a:tc>
                  <a:txBody>
                    <a:bodyPr/>
                    <a:lstStyle/>
                    <a:p>
                      <a:pPr algn="ctr"/>
                      <a:r>
                        <a:rPr kumimoji="1" lang="en-US" altLang="ja-JP" dirty="0"/>
                        <a:t>2973</a:t>
                      </a:r>
                      <a:endParaRPr kumimoji="1" lang="ja-JP" altLang="en-US"/>
                    </a:p>
                  </a:txBody>
                  <a:tcPr/>
                </a:tc>
                <a:tc>
                  <a:txBody>
                    <a:bodyPr/>
                    <a:lstStyle/>
                    <a:p>
                      <a:pPr algn="ctr"/>
                      <a:r>
                        <a:rPr kumimoji="1" lang="en-US" altLang="ja-JP" dirty="0"/>
                        <a:t>-4311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842600853"/>
                  </a:ext>
                </a:extLst>
              </a:tr>
            </a:tbl>
          </a:graphicData>
        </a:graphic>
      </p:graphicFrame>
      <p:graphicFrame>
        <p:nvGraphicFramePr>
          <p:cNvPr id="7" name="表 6">
            <a:extLst>
              <a:ext uri="{FF2B5EF4-FFF2-40B4-BE49-F238E27FC236}">
                <a16:creationId xmlns:a16="http://schemas.microsoft.com/office/drawing/2014/main" id="{D14ADEC1-467D-7D4C-81CD-19D42B009216}"/>
              </a:ext>
            </a:extLst>
          </p:cNvPr>
          <p:cNvGraphicFramePr>
            <a:graphicFrameLocks noGrp="1"/>
          </p:cNvGraphicFramePr>
          <p:nvPr>
            <p:extLst>
              <p:ext uri="{D42A27DB-BD31-4B8C-83A1-F6EECF244321}">
                <p14:modId xmlns:p14="http://schemas.microsoft.com/office/powerpoint/2010/main" val="614790993"/>
              </p:ext>
            </p:extLst>
          </p:nvPr>
        </p:nvGraphicFramePr>
        <p:xfrm>
          <a:off x="6261309" y="2712525"/>
          <a:ext cx="5003382" cy="3158959"/>
        </p:xfrm>
        <a:graphic>
          <a:graphicData uri="http://schemas.openxmlformats.org/drawingml/2006/table">
            <a:tbl>
              <a:tblPr firstRow="1" bandRow="1">
                <a:tableStyleId>{5C22544A-7EE6-4342-B048-85BDC9FD1C3A}</a:tableStyleId>
              </a:tblPr>
              <a:tblGrid>
                <a:gridCol w="1667794">
                  <a:extLst>
                    <a:ext uri="{9D8B030D-6E8A-4147-A177-3AD203B41FA5}">
                      <a16:colId xmlns:a16="http://schemas.microsoft.com/office/drawing/2014/main" val="2026257715"/>
                    </a:ext>
                  </a:extLst>
                </a:gridCol>
                <a:gridCol w="1667794">
                  <a:extLst>
                    <a:ext uri="{9D8B030D-6E8A-4147-A177-3AD203B41FA5}">
                      <a16:colId xmlns:a16="http://schemas.microsoft.com/office/drawing/2014/main" val="1279910219"/>
                    </a:ext>
                  </a:extLst>
                </a:gridCol>
                <a:gridCol w="1667794">
                  <a:extLst>
                    <a:ext uri="{9D8B030D-6E8A-4147-A177-3AD203B41FA5}">
                      <a16:colId xmlns:a16="http://schemas.microsoft.com/office/drawing/2014/main" val="3910712517"/>
                    </a:ext>
                  </a:extLst>
                </a:gridCol>
              </a:tblGrid>
              <a:tr h="538799">
                <a:tc>
                  <a:txBody>
                    <a:bodyPr/>
                    <a:lstStyle/>
                    <a:p>
                      <a:r>
                        <a:rPr kumimoji="1" lang="ja-JP" altLang="en-US"/>
                        <a:t>計算時間</a:t>
                      </a:r>
                      <a:r>
                        <a:rPr kumimoji="1" lang="en-US" altLang="ja-JP" dirty="0"/>
                        <a:t>(s)</a:t>
                      </a:r>
                      <a:endParaRPr kumimoji="1" lang="ja-JP" altLang="en-US"/>
                    </a:p>
                  </a:txBody>
                  <a:tcPr/>
                </a:tc>
                <a:tc>
                  <a:txBody>
                    <a:bodyPr/>
                    <a:lstStyle/>
                    <a:p>
                      <a:r>
                        <a:rPr kumimoji="1" lang="ja-JP" altLang="en-US"/>
                        <a:t>暫定値</a:t>
                      </a:r>
                    </a:p>
                  </a:txBody>
                  <a:tcPr/>
                </a:tc>
                <a:tc>
                  <a:txBody>
                    <a:bodyPr/>
                    <a:lstStyle/>
                    <a:p>
                      <a:r>
                        <a:rPr kumimoji="1" lang="ja-JP" altLang="en-US"/>
                        <a:t>最良値</a:t>
                      </a:r>
                    </a:p>
                  </a:txBody>
                  <a:tcPr/>
                </a:tc>
                <a:extLst>
                  <a:ext uri="{0D108BD9-81ED-4DB2-BD59-A6C34878D82A}">
                    <a16:rowId xmlns:a16="http://schemas.microsoft.com/office/drawing/2014/main" val="202788734"/>
                  </a:ext>
                </a:extLst>
              </a:tr>
              <a:tr h="655040">
                <a:tc>
                  <a:txBody>
                    <a:bodyPr/>
                    <a:lstStyle/>
                    <a:p>
                      <a:r>
                        <a:rPr kumimoji="1" lang="en-US" altLang="ja-JP" dirty="0"/>
                        <a:t>3100</a:t>
                      </a:r>
                      <a:endParaRPr kumimoji="1" lang="ja-JP" altLang="en-US"/>
                    </a:p>
                  </a:txBody>
                  <a:tcPr/>
                </a:tc>
                <a:tc>
                  <a:txBody>
                    <a:bodyPr/>
                    <a:lstStyle/>
                    <a:p>
                      <a:r>
                        <a:rPr kumimoji="1" lang="en-US" altLang="ja-JP" dirty="0"/>
                        <a:t>385282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234922379"/>
                  </a:ext>
                </a:extLst>
              </a:tr>
              <a:tr h="655040">
                <a:tc>
                  <a:txBody>
                    <a:bodyPr/>
                    <a:lstStyle/>
                    <a:p>
                      <a:r>
                        <a:rPr kumimoji="1" lang="en-US" altLang="ja-JP" dirty="0"/>
                        <a:t>3128</a:t>
                      </a:r>
                      <a:endParaRPr kumimoji="1" lang="ja-JP" altLang="en-US"/>
                    </a:p>
                  </a:txBody>
                  <a:tcPr/>
                </a:tc>
                <a:tc>
                  <a:txBody>
                    <a:bodyPr/>
                    <a:lstStyle/>
                    <a:p>
                      <a:r>
                        <a:rPr kumimoji="1" lang="en-US" altLang="ja-JP" dirty="0"/>
                        <a:t>-4152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799225169"/>
                  </a:ext>
                </a:extLst>
              </a:tr>
              <a:tr h="655040">
                <a:tc>
                  <a:txBody>
                    <a:bodyPr/>
                    <a:lstStyle/>
                    <a:p>
                      <a:r>
                        <a:rPr kumimoji="1" lang="en-US" altLang="ja-JP" dirty="0"/>
                        <a:t>8433</a:t>
                      </a:r>
                      <a:endParaRPr kumimoji="1" lang="ja-JP" altLang="en-US"/>
                    </a:p>
                  </a:txBody>
                  <a:tcPr/>
                </a:tc>
                <a:tc>
                  <a:txBody>
                    <a:bodyPr/>
                    <a:lstStyle/>
                    <a:p>
                      <a:r>
                        <a:rPr kumimoji="1" lang="en-US" altLang="ja-JP" dirty="0"/>
                        <a:t>-4173</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2760888045"/>
                  </a:ext>
                </a:extLst>
              </a:tr>
              <a:tr h="655040">
                <a:tc>
                  <a:txBody>
                    <a:bodyPr/>
                    <a:lstStyle/>
                    <a:p>
                      <a:r>
                        <a:rPr kumimoji="1" lang="en-US" altLang="ja-JP" dirty="0"/>
                        <a:t>10484</a:t>
                      </a:r>
                      <a:endParaRPr kumimoji="1" lang="ja-JP" altLang="en-US"/>
                    </a:p>
                  </a:txBody>
                  <a:tcPr/>
                </a:tc>
                <a:tc>
                  <a:txBody>
                    <a:bodyPr/>
                    <a:lstStyle/>
                    <a:p>
                      <a:r>
                        <a:rPr kumimoji="1" lang="en-US" altLang="ja-JP" dirty="0"/>
                        <a:t>-4347</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3037056467"/>
                  </a:ext>
                </a:extLst>
              </a:tr>
            </a:tbl>
          </a:graphicData>
        </a:graphic>
      </p:graphicFrame>
    </p:spTree>
    <p:extLst>
      <p:ext uri="{BB962C8B-B14F-4D97-AF65-F5344CB8AC3E}">
        <p14:creationId xmlns:p14="http://schemas.microsoft.com/office/powerpoint/2010/main" val="75769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941796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モデル</a:t>
            </a:r>
            <a:r>
              <a:rPr lang="en-US" altLang="ja-JP" sz="3200" dirty="0">
                <a:solidFill>
                  <a:srgbClr val="002060"/>
                </a:solidFill>
                <a:latin typeface="MS Gothic" panose="020B0609070205080204" pitchFamily="49" charset="-128"/>
                <a:ea typeface="MS Gothic" panose="020B0609070205080204" pitchFamily="49" charset="-128"/>
              </a:rPr>
              <a:t>1-2</a:t>
            </a:r>
            <a:r>
              <a:rPr lang="ja-JP" altLang="en-US" sz="3200">
                <a:solidFill>
                  <a:srgbClr val="002060"/>
                </a:solidFill>
                <a:latin typeface="MS Gothic" panose="020B0609070205080204" pitchFamily="49" charset="-128"/>
                <a:ea typeface="MS Gothic" panose="020B0609070205080204" pitchFamily="49" charset="-128"/>
              </a:rPr>
              <a:t>の</a:t>
            </a: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26172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高さ制約を考慮した場合では，実行可能解が出るまでに</a:t>
            </a:r>
            <a:r>
              <a:rPr lang="en-US" altLang="ja-JP" sz="2800" dirty="0"/>
              <a:t>6</a:t>
            </a:r>
            <a:r>
              <a:rPr lang="ja-JP" altLang="en-US" sz="2800"/>
              <a:t>倍ほどの計算時間がかかった</a:t>
            </a:r>
            <a:endParaRPr lang="en-US" altLang="ja-JP" sz="2800" dirty="0"/>
          </a:p>
          <a:p>
            <a:pPr marL="457200" indent="-457200">
              <a:lnSpc>
                <a:spcPct val="150000"/>
              </a:lnSpc>
              <a:buFont typeface="Arial" panose="020B0604020202020204" pitchFamily="34" charset="0"/>
              <a:buChar char="•"/>
            </a:pPr>
            <a:r>
              <a:rPr lang="ja-JP" altLang="en-US" sz="2800"/>
              <a:t>高さ制約がない場合の解と同等の解を探索するのに</a:t>
            </a:r>
            <a:r>
              <a:rPr lang="en-US" altLang="ja-JP" sz="2800" dirty="0"/>
              <a:t>1.7</a:t>
            </a:r>
            <a:r>
              <a:rPr lang="ja-JP" altLang="en-US" sz="2800"/>
              <a:t>倍ほどの計算時間がかかった</a:t>
            </a:r>
            <a:endParaRPr lang="en-US" altLang="ja-JP" sz="2800" dirty="0"/>
          </a:p>
        </p:txBody>
      </p:sp>
    </p:spTree>
    <p:extLst>
      <p:ext uri="{BB962C8B-B14F-4D97-AF65-F5344CB8AC3E}">
        <p14:creationId xmlns:p14="http://schemas.microsoft.com/office/powerpoint/2010/main" val="185896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326243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モデル</a:t>
            </a:r>
            <a:r>
              <a:rPr kumimoji="1" lang="en-US" altLang="ja-JP" sz="3200" b="0" i="0" u="none" strike="noStrike" kern="1200" cap="none" spc="0" normalizeH="0" baseline="0" noProof="0" dirty="0">
                <a:ln>
                  <a:noFill/>
                </a:ln>
                <a:solidFill>
                  <a:srgbClr val="002060"/>
                </a:solidFill>
                <a:effectLst/>
                <a:uLnTx/>
                <a:uFillTx/>
                <a:latin typeface="MS Gothic" panose="020B0609070205080204" pitchFamily="49" charset="-128"/>
                <a:ea typeface="MS Gothic" panose="020B0609070205080204" pitchFamily="49" charset="-128"/>
                <a:cs typeface="+mn-cs"/>
              </a:rPr>
              <a:t>2</a:t>
            </a: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での比較</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05429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同様にホールドに</a:t>
            </a:r>
            <a:r>
              <a:rPr lang="en-US" altLang="ja-JP" sz="2800" dirty="0"/>
              <a:t>3</a:t>
            </a:r>
            <a:r>
              <a:rPr lang="ja-JP" altLang="en-US" sz="2800"/>
              <a:t>種類</a:t>
            </a:r>
            <a:r>
              <a:rPr lang="en-US" altLang="ja-JP" sz="2800" dirty="0"/>
              <a:t>(</a:t>
            </a:r>
            <a:r>
              <a:rPr lang="ja-JP" altLang="en-US" sz="2800"/>
              <a:t>低，中，高</a:t>
            </a:r>
            <a:r>
              <a:rPr lang="en-US" altLang="ja-JP" sz="2800" dirty="0"/>
              <a:t>)</a:t>
            </a:r>
            <a:r>
              <a:rPr lang="ja-JP" altLang="en-US" sz="2800"/>
              <a:t>の情報を付与して計算</a:t>
            </a:r>
            <a:endParaRPr lang="en-US" altLang="ja-JP" sz="2800" dirty="0"/>
          </a:p>
          <a:p>
            <a:pPr marL="457200" indent="-457200">
              <a:lnSpc>
                <a:spcPct val="150000"/>
              </a:lnSpc>
              <a:buFont typeface="Arial" panose="020B0604020202020204" pitchFamily="34" charset="0"/>
              <a:buChar char="•"/>
            </a:pPr>
            <a:r>
              <a:rPr lang="ja-JP" altLang="en-US" sz="2800"/>
              <a:t>扱う問題例は，総積載量 </a:t>
            </a:r>
            <a:r>
              <a:rPr lang="en-US" altLang="ja-JP" sz="2800" dirty="0"/>
              <a:t>7500 </a:t>
            </a:r>
            <a:r>
              <a:rPr lang="en" altLang="ja-JP" sz="2800" dirty="0"/>
              <a:t>RT </a:t>
            </a:r>
            <a:r>
              <a:rPr lang="ja-JP" altLang="en-US" sz="2800"/>
              <a:t>の </a:t>
            </a:r>
            <a:r>
              <a:rPr lang="en-US" altLang="ja-JP" sz="2800" dirty="0"/>
              <a:t>12 </a:t>
            </a:r>
            <a:r>
              <a:rPr lang="ja-JP" altLang="en-US" sz="2800"/>
              <a:t>階構造の船を対象とした </a:t>
            </a:r>
          </a:p>
          <a:p>
            <a:pPr marL="457200" indent="-457200">
              <a:lnSpc>
                <a:spcPct val="150000"/>
              </a:lnSpc>
              <a:buFont typeface="Arial" panose="020B0604020202020204" pitchFamily="34" charset="0"/>
              <a:buChar char="•"/>
            </a:pPr>
            <a:endParaRPr lang="en-US" altLang="ja-JP" dirty="0"/>
          </a:p>
        </p:txBody>
      </p:sp>
    </p:spTree>
    <p:extLst>
      <p:ext uri="{BB962C8B-B14F-4D97-AF65-F5344CB8AC3E}">
        <p14:creationId xmlns:p14="http://schemas.microsoft.com/office/powerpoint/2010/main" val="82705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9A61A-9502-434B-A065-FDABADC31C72}"/>
              </a:ext>
            </a:extLst>
          </p:cNvPr>
          <p:cNvSpPr>
            <a:spLocks noGrp="1"/>
          </p:cNvSpPr>
          <p:nvPr>
            <p:ph type="title"/>
          </p:nvPr>
        </p:nvSpPr>
        <p:spPr/>
        <p:txBody>
          <a:bodyPr>
            <a:normAutofit/>
          </a:bodyPr>
          <a:lstStyle/>
          <a:p>
            <a:r>
              <a:rPr kumimoji="1" lang="ja-JP" altLang="en-US" sz="3200">
                <a:latin typeface="MS Gothic" panose="020B0609070205080204" pitchFamily="49" charset="-128"/>
                <a:ea typeface="MS Gothic" panose="020B0609070205080204" pitchFamily="49" charset="-128"/>
              </a:rPr>
              <a:t>モデル</a:t>
            </a:r>
            <a:r>
              <a:rPr kumimoji="1" lang="en-US" altLang="ja-JP" sz="3200" dirty="0">
                <a:latin typeface="MS Gothic" panose="020B0609070205080204" pitchFamily="49" charset="-128"/>
                <a:ea typeface="MS Gothic" panose="020B0609070205080204" pitchFamily="49" charset="-128"/>
              </a:rPr>
              <a:t>2</a:t>
            </a:r>
            <a:r>
              <a:rPr kumimoji="1" lang="ja-JP" altLang="en-US" sz="3200">
                <a:latin typeface="MS Gothic" panose="020B0609070205080204" pitchFamily="49" charset="-128"/>
                <a:ea typeface="MS Gothic" panose="020B0609070205080204" pitchFamily="49" charset="-128"/>
              </a:rPr>
              <a:t>の高さ制約あり</a:t>
            </a:r>
            <a:r>
              <a:rPr kumimoji="1" lang="en-US" altLang="ja-JP" sz="3200" dirty="0">
                <a:latin typeface="MS Gothic" panose="020B0609070205080204" pitchFamily="49" charset="-128"/>
                <a:ea typeface="MS Gothic" panose="020B0609070205080204" pitchFamily="49" charset="-128"/>
              </a:rPr>
              <a:t>/</a:t>
            </a:r>
            <a:r>
              <a:rPr kumimoji="1" lang="ja-JP" altLang="en-US" sz="3200">
                <a:latin typeface="MS Gothic" panose="020B0609070205080204" pitchFamily="49" charset="-128"/>
                <a:ea typeface="MS Gothic" panose="020B0609070205080204" pitchFamily="49" charset="-128"/>
              </a:rPr>
              <a:t>なしの比較</a:t>
            </a:r>
          </a:p>
        </p:txBody>
      </p:sp>
      <p:sp>
        <p:nvSpPr>
          <p:cNvPr id="3" name="コンテンツ プレースホルダー 2">
            <a:extLst>
              <a:ext uri="{FF2B5EF4-FFF2-40B4-BE49-F238E27FC236}">
                <a16:creationId xmlns:a16="http://schemas.microsoft.com/office/drawing/2014/main" id="{F66FBB84-B9C7-AA4D-80BE-18B755A94097}"/>
              </a:ext>
            </a:extLst>
          </p:cNvPr>
          <p:cNvSpPr>
            <a:spLocks noGrp="1"/>
          </p:cNvSpPr>
          <p:nvPr>
            <p:ph sz="half" idx="1"/>
          </p:nvPr>
        </p:nvSpPr>
        <p:spPr/>
        <p:txBody>
          <a:bodyPr/>
          <a:lstStyle/>
          <a:p>
            <a:pPr marL="0" indent="0">
              <a:buNone/>
            </a:pPr>
            <a:r>
              <a:rPr kumimoji="1" lang="ja-JP" altLang="en-US"/>
              <a:t>高さなし</a:t>
            </a:r>
          </a:p>
        </p:txBody>
      </p:sp>
      <p:sp>
        <p:nvSpPr>
          <p:cNvPr id="4" name="コンテンツ プレースホルダー 3">
            <a:extLst>
              <a:ext uri="{FF2B5EF4-FFF2-40B4-BE49-F238E27FC236}">
                <a16:creationId xmlns:a16="http://schemas.microsoft.com/office/drawing/2014/main" id="{18254CEE-128F-D144-84C9-40C91BD284C0}"/>
              </a:ext>
            </a:extLst>
          </p:cNvPr>
          <p:cNvSpPr>
            <a:spLocks noGrp="1"/>
          </p:cNvSpPr>
          <p:nvPr>
            <p:ph sz="half" idx="2"/>
          </p:nvPr>
        </p:nvSpPr>
        <p:spPr/>
        <p:txBody>
          <a:bodyPr/>
          <a:lstStyle/>
          <a:p>
            <a:pPr marL="0" indent="0">
              <a:buNone/>
            </a:pPr>
            <a:r>
              <a:rPr kumimoji="1" lang="ja-JP" altLang="en-US"/>
              <a:t>高さあり</a:t>
            </a:r>
          </a:p>
        </p:txBody>
      </p:sp>
      <p:pic>
        <p:nvPicPr>
          <p:cNvPr id="5" name="図 4">
            <a:extLst>
              <a:ext uri="{FF2B5EF4-FFF2-40B4-BE49-F238E27FC236}">
                <a16:creationId xmlns:a16="http://schemas.microsoft.com/office/drawing/2014/main" id="{41482D62-7CBE-DF47-A6E6-9C986213427C}"/>
              </a:ext>
            </a:extLst>
          </p:cNvPr>
          <p:cNvPicPr>
            <a:picLocks noChangeAspect="1"/>
          </p:cNvPicPr>
          <p:nvPr/>
        </p:nvPicPr>
        <p:blipFill rotWithShape="1">
          <a:blip r:embed="rId2"/>
          <a:srcRect t="11225" b="13265"/>
          <a:stretch/>
        </p:blipFill>
        <p:spPr>
          <a:xfrm>
            <a:off x="10688782" y="230188"/>
            <a:ext cx="1330036" cy="1004315"/>
          </a:xfrm>
          <a:prstGeom prst="rect">
            <a:avLst/>
          </a:prstGeom>
        </p:spPr>
      </p:pic>
      <p:graphicFrame>
        <p:nvGraphicFramePr>
          <p:cNvPr id="6" name="表 5">
            <a:extLst>
              <a:ext uri="{FF2B5EF4-FFF2-40B4-BE49-F238E27FC236}">
                <a16:creationId xmlns:a16="http://schemas.microsoft.com/office/drawing/2014/main" id="{7C5BD33A-7DD8-DC43-9A43-8E0D0D565D25}"/>
              </a:ext>
            </a:extLst>
          </p:cNvPr>
          <p:cNvGraphicFramePr>
            <a:graphicFrameLocks noGrp="1"/>
          </p:cNvGraphicFramePr>
          <p:nvPr>
            <p:extLst>
              <p:ext uri="{D42A27DB-BD31-4B8C-83A1-F6EECF244321}">
                <p14:modId xmlns:p14="http://schemas.microsoft.com/office/powerpoint/2010/main" val="2471014874"/>
              </p:ext>
            </p:extLst>
          </p:nvPr>
        </p:nvGraphicFramePr>
        <p:xfrm>
          <a:off x="517994" y="2712526"/>
          <a:ext cx="4758543" cy="3766141"/>
        </p:xfrm>
        <a:graphic>
          <a:graphicData uri="http://schemas.openxmlformats.org/drawingml/2006/table">
            <a:tbl>
              <a:tblPr firstRow="1" bandRow="1">
                <a:tableStyleId>{5C22544A-7EE6-4342-B048-85BDC9FD1C3A}</a:tableStyleId>
              </a:tblPr>
              <a:tblGrid>
                <a:gridCol w="1586181">
                  <a:extLst>
                    <a:ext uri="{9D8B030D-6E8A-4147-A177-3AD203B41FA5}">
                      <a16:colId xmlns:a16="http://schemas.microsoft.com/office/drawing/2014/main" val="2773331440"/>
                    </a:ext>
                  </a:extLst>
                </a:gridCol>
                <a:gridCol w="1586181">
                  <a:extLst>
                    <a:ext uri="{9D8B030D-6E8A-4147-A177-3AD203B41FA5}">
                      <a16:colId xmlns:a16="http://schemas.microsoft.com/office/drawing/2014/main" val="104301744"/>
                    </a:ext>
                  </a:extLst>
                </a:gridCol>
                <a:gridCol w="1586181">
                  <a:extLst>
                    <a:ext uri="{9D8B030D-6E8A-4147-A177-3AD203B41FA5}">
                      <a16:colId xmlns:a16="http://schemas.microsoft.com/office/drawing/2014/main" val="3225761282"/>
                    </a:ext>
                  </a:extLst>
                </a:gridCol>
              </a:tblGrid>
              <a:tr h="615088">
                <a:tc>
                  <a:txBody>
                    <a:bodyPr/>
                    <a:lstStyle/>
                    <a:p>
                      <a:pPr algn="ctr"/>
                      <a:r>
                        <a:rPr kumimoji="1" lang="ja-JP" altLang="en-US"/>
                        <a:t>計算時間</a:t>
                      </a:r>
                      <a:r>
                        <a:rPr kumimoji="1" lang="en-US" altLang="ja-JP" dirty="0"/>
                        <a:t>(s)</a:t>
                      </a:r>
                      <a:endParaRPr kumimoji="1" lang="ja-JP" altLang="en-US"/>
                    </a:p>
                  </a:txBody>
                  <a:tcPr/>
                </a:tc>
                <a:tc>
                  <a:txBody>
                    <a:bodyPr/>
                    <a:lstStyle/>
                    <a:p>
                      <a:pPr algn="ctr"/>
                      <a:r>
                        <a:rPr kumimoji="1" lang="ja-JP" altLang="en-US"/>
                        <a:t>暫定値</a:t>
                      </a:r>
                    </a:p>
                  </a:txBody>
                  <a:tcPr/>
                </a:tc>
                <a:tc>
                  <a:txBody>
                    <a:bodyPr/>
                    <a:lstStyle/>
                    <a:p>
                      <a:pPr algn="ctr"/>
                      <a:r>
                        <a:rPr kumimoji="1" lang="ja-JP" altLang="en-US"/>
                        <a:t>最良値</a:t>
                      </a:r>
                    </a:p>
                  </a:txBody>
                  <a:tcPr/>
                </a:tc>
                <a:extLst>
                  <a:ext uri="{0D108BD9-81ED-4DB2-BD59-A6C34878D82A}">
                    <a16:rowId xmlns:a16="http://schemas.microsoft.com/office/drawing/2014/main" val="1679903876"/>
                  </a:ext>
                </a:extLst>
              </a:tr>
              <a:tr h="623631">
                <a:tc>
                  <a:txBody>
                    <a:bodyPr/>
                    <a:lstStyle/>
                    <a:p>
                      <a:pPr algn="ctr"/>
                      <a:r>
                        <a:rPr kumimoji="1" lang="en-US" altLang="ja-JP" dirty="0"/>
                        <a:t>3</a:t>
                      </a:r>
                      <a:endParaRPr kumimoji="1" lang="ja-JP" altLang="en-US"/>
                    </a:p>
                  </a:txBody>
                  <a:tcPr/>
                </a:tc>
                <a:tc>
                  <a:txBody>
                    <a:bodyPr/>
                    <a:lstStyle/>
                    <a:p>
                      <a:pPr algn="ctr"/>
                      <a:r>
                        <a:rPr kumimoji="1" lang="en-US" altLang="ja-JP" dirty="0"/>
                        <a:t>-3524</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3667016511"/>
                  </a:ext>
                </a:extLst>
              </a:tr>
              <a:tr h="623631">
                <a:tc>
                  <a:txBody>
                    <a:bodyPr/>
                    <a:lstStyle/>
                    <a:p>
                      <a:pPr algn="ctr"/>
                      <a:r>
                        <a:rPr kumimoji="1" lang="en-US" altLang="ja-JP" dirty="0"/>
                        <a:t>3</a:t>
                      </a:r>
                      <a:endParaRPr kumimoji="1" lang="ja-JP" altLang="en-US"/>
                    </a:p>
                  </a:txBody>
                  <a:tcPr/>
                </a:tc>
                <a:tc>
                  <a:txBody>
                    <a:bodyPr/>
                    <a:lstStyle/>
                    <a:p>
                      <a:pPr algn="ctr"/>
                      <a:r>
                        <a:rPr kumimoji="1" lang="en-US" altLang="ja-JP" dirty="0"/>
                        <a:t>-4199</a:t>
                      </a:r>
                      <a:endParaRPr kumimoji="1" lang="ja-JP" altLang="en-US"/>
                    </a:p>
                  </a:txBody>
                  <a:tcPr/>
                </a:tc>
                <a:tc>
                  <a:txBody>
                    <a:bodyPr/>
                    <a:lstStyle/>
                    <a:p>
                      <a:pPr algn="ctr"/>
                      <a:r>
                        <a:rPr kumimoji="1" lang="en-US" altLang="ja-JP" dirty="0"/>
                        <a:t>-4420.7</a:t>
                      </a:r>
                      <a:endParaRPr kumimoji="1" lang="ja-JP" altLang="en-US"/>
                    </a:p>
                    <a:p>
                      <a:pPr algn="ctr"/>
                      <a:endParaRPr kumimoji="1" lang="ja-JP" altLang="en-US"/>
                    </a:p>
                  </a:txBody>
                  <a:tcPr/>
                </a:tc>
                <a:extLst>
                  <a:ext uri="{0D108BD9-81ED-4DB2-BD59-A6C34878D82A}">
                    <a16:rowId xmlns:a16="http://schemas.microsoft.com/office/drawing/2014/main" val="1714159038"/>
                  </a:ext>
                </a:extLst>
              </a:tr>
              <a:tr h="623631">
                <a:tc>
                  <a:txBody>
                    <a:bodyPr/>
                    <a:lstStyle/>
                    <a:p>
                      <a:pPr algn="ctr"/>
                      <a:r>
                        <a:rPr kumimoji="1" lang="en-US" altLang="ja-JP" dirty="0"/>
                        <a:t>4</a:t>
                      </a:r>
                      <a:endParaRPr kumimoji="1" lang="ja-JP" altLang="en-US"/>
                    </a:p>
                  </a:txBody>
                  <a:tcPr/>
                </a:tc>
                <a:tc>
                  <a:txBody>
                    <a:bodyPr/>
                    <a:lstStyle/>
                    <a:p>
                      <a:pPr algn="ctr"/>
                      <a:r>
                        <a:rPr kumimoji="1" lang="en-US" altLang="ja-JP" dirty="0"/>
                        <a:t>-4353</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2815610960"/>
                  </a:ext>
                </a:extLst>
              </a:tr>
              <a:tr h="623631">
                <a:tc>
                  <a:txBody>
                    <a:bodyPr/>
                    <a:lstStyle/>
                    <a:p>
                      <a:pPr algn="ctr"/>
                      <a:r>
                        <a:rPr kumimoji="1" lang="en-US" altLang="ja-JP" dirty="0"/>
                        <a:t>9</a:t>
                      </a:r>
                      <a:endParaRPr kumimoji="1" lang="ja-JP" altLang="en-US"/>
                    </a:p>
                  </a:txBody>
                  <a:tcPr/>
                </a:tc>
                <a:tc>
                  <a:txBody>
                    <a:bodyPr/>
                    <a:lstStyle/>
                    <a:p>
                      <a:pPr algn="ctr"/>
                      <a:r>
                        <a:rPr kumimoji="1" lang="en-US" altLang="ja-JP" dirty="0"/>
                        <a:t>-4379</a:t>
                      </a:r>
                      <a:endParaRPr kumimoji="1" lang="ja-JP" altLang="en-US"/>
                    </a:p>
                  </a:txBody>
                  <a:tcPr/>
                </a:tc>
                <a:tc>
                  <a:txBody>
                    <a:bodyPr/>
                    <a:lstStyle/>
                    <a:p>
                      <a:pPr algn="ctr"/>
                      <a:r>
                        <a:rPr kumimoji="1" lang="en-US" altLang="ja-JP" dirty="0"/>
                        <a:t>-4420.7</a:t>
                      </a:r>
                      <a:endParaRPr kumimoji="1" lang="ja-JP" altLang="en-US"/>
                    </a:p>
                    <a:p>
                      <a:pPr algn="ctr"/>
                      <a:endParaRPr kumimoji="1" lang="ja-JP" altLang="en-US"/>
                    </a:p>
                  </a:txBody>
                  <a:tcPr/>
                </a:tc>
                <a:extLst>
                  <a:ext uri="{0D108BD9-81ED-4DB2-BD59-A6C34878D82A}">
                    <a16:rowId xmlns:a16="http://schemas.microsoft.com/office/drawing/2014/main" val="842600853"/>
                  </a:ext>
                </a:extLst>
              </a:tr>
              <a:tr h="623631">
                <a:tc>
                  <a:txBody>
                    <a:bodyPr/>
                    <a:lstStyle/>
                    <a:p>
                      <a:pPr algn="ctr"/>
                      <a:r>
                        <a:rPr kumimoji="1" lang="en-US" altLang="ja-JP" dirty="0"/>
                        <a:t>242</a:t>
                      </a:r>
                      <a:endParaRPr kumimoji="1" lang="ja-JP" altLang="en-US"/>
                    </a:p>
                  </a:txBody>
                  <a:tcPr/>
                </a:tc>
                <a:tc>
                  <a:txBody>
                    <a:bodyPr/>
                    <a:lstStyle/>
                    <a:p>
                      <a:pPr algn="ctr"/>
                      <a:r>
                        <a:rPr kumimoji="1" lang="en-US" altLang="ja-JP" dirty="0"/>
                        <a:t>-4384</a:t>
                      </a:r>
                      <a:endParaRPr kumimoji="1" lang="ja-JP" altLang="en-US"/>
                    </a:p>
                  </a:txBody>
                  <a:tcPr/>
                </a:tc>
                <a:tc>
                  <a:txBody>
                    <a:bodyPr/>
                    <a:lstStyle/>
                    <a:p>
                      <a:pPr algn="ctr"/>
                      <a:r>
                        <a:rPr kumimoji="1" lang="en-US" altLang="ja-JP" dirty="0"/>
                        <a:t>-4420.7</a:t>
                      </a:r>
                      <a:endParaRPr kumimoji="1" lang="ja-JP" altLang="en-US"/>
                    </a:p>
                  </a:txBody>
                  <a:tcPr/>
                </a:tc>
                <a:extLst>
                  <a:ext uri="{0D108BD9-81ED-4DB2-BD59-A6C34878D82A}">
                    <a16:rowId xmlns:a16="http://schemas.microsoft.com/office/drawing/2014/main" val="557538267"/>
                  </a:ext>
                </a:extLst>
              </a:tr>
            </a:tbl>
          </a:graphicData>
        </a:graphic>
      </p:graphicFrame>
      <p:graphicFrame>
        <p:nvGraphicFramePr>
          <p:cNvPr id="7" name="表 6">
            <a:extLst>
              <a:ext uri="{FF2B5EF4-FFF2-40B4-BE49-F238E27FC236}">
                <a16:creationId xmlns:a16="http://schemas.microsoft.com/office/drawing/2014/main" id="{D14ADEC1-467D-7D4C-81CD-19D42B009216}"/>
              </a:ext>
            </a:extLst>
          </p:cNvPr>
          <p:cNvGraphicFramePr>
            <a:graphicFrameLocks noGrp="1"/>
          </p:cNvGraphicFramePr>
          <p:nvPr>
            <p:extLst>
              <p:ext uri="{D42A27DB-BD31-4B8C-83A1-F6EECF244321}">
                <p14:modId xmlns:p14="http://schemas.microsoft.com/office/powerpoint/2010/main" val="2374091554"/>
              </p:ext>
            </p:extLst>
          </p:nvPr>
        </p:nvGraphicFramePr>
        <p:xfrm>
          <a:off x="6261309" y="2712525"/>
          <a:ext cx="5003382" cy="3813999"/>
        </p:xfrm>
        <a:graphic>
          <a:graphicData uri="http://schemas.openxmlformats.org/drawingml/2006/table">
            <a:tbl>
              <a:tblPr firstRow="1" bandRow="1">
                <a:tableStyleId>{5C22544A-7EE6-4342-B048-85BDC9FD1C3A}</a:tableStyleId>
              </a:tblPr>
              <a:tblGrid>
                <a:gridCol w="1667794">
                  <a:extLst>
                    <a:ext uri="{9D8B030D-6E8A-4147-A177-3AD203B41FA5}">
                      <a16:colId xmlns:a16="http://schemas.microsoft.com/office/drawing/2014/main" val="2026257715"/>
                    </a:ext>
                  </a:extLst>
                </a:gridCol>
                <a:gridCol w="1667794">
                  <a:extLst>
                    <a:ext uri="{9D8B030D-6E8A-4147-A177-3AD203B41FA5}">
                      <a16:colId xmlns:a16="http://schemas.microsoft.com/office/drawing/2014/main" val="1279910219"/>
                    </a:ext>
                  </a:extLst>
                </a:gridCol>
                <a:gridCol w="1667794">
                  <a:extLst>
                    <a:ext uri="{9D8B030D-6E8A-4147-A177-3AD203B41FA5}">
                      <a16:colId xmlns:a16="http://schemas.microsoft.com/office/drawing/2014/main" val="3910712517"/>
                    </a:ext>
                  </a:extLst>
                </a:gridCol>
              </a:tblGrid>
              <a:tr h="538799">
                <a:tc>
                  <a:txBody>
                    <a:bodyPr/>
                    <a:lstStyle/>
                    <a:p>
                      <a:r>
                        <a:rPr kumimoji="1" lang="ja-JP" altLang="en-US"/>
                        <a:t>計算時間</a:t>
                      </a:r>
                      <a:r>
                        <a:rPr kumimoji="1" lang="en-US" altLang="ja-JP" dirty="0"/>
                        <a:t>(s)</a:t>
                      </a:r>
                      <a:endParaRPr kumimoji="1" lang="ja-JP" altLang="en-US"/>
                    </a:p>
                  </a:txBody>
                  <a:tcPr/>
                </a:tc>
                <a:tc>
                  <a:txBody>
                    <a:bodyPr/>
                    <a:lstStyle/>
                    <a:p>
                      <a:r>
                        <a:rPr kumimoji="1" lang="ja-JP" altLang="en-US"/>
                        <a:t>暫定値</a:t>
                      </a:r>
                    </a:p>
                  </a:txBody>
                  <a:tcPr/>
                </a:tc>
                <a:tc>
                  <a:txBody>
                    <a:bodyPr/>
                    <a:lstStyle/>
                    <a:p>
                      <a:r>
                        <a:rPr kumimoji="1" lang="ja-JP" altLang="en-US"/>
                        <a:t>最良値</a:t>
                      </a:r>
                    </a:p>
                  </a:txBody>
                  <a:tcPr/>
                </a:tc>
                <a:extLst>
                  <a:ext uri="{0D108BD9-81ED-4DB2-BD59-A6C34878D82A}">
                    <a16:rowId xmlns:a16="http://schemas.microsoft.com/office/drawing/2014/main" val="202788734"/>
                  </a:ext>
                </a:extLst>
              </a:tr>
              <a:tr h="655040">
                <a:tc>
                  <a:txBody>
                    <a:bodyPr/>
                    <a:lstStyle/>
                    <a:p>
                      <a:r>
                        <a:rPr kumimoji="1" lang="en-US" altLang="ja-JP" dirty="0"/>
                        <a:t>4</a:t>
                      </a:r>
                      <a:endParaRPr kumimoji="1" lang="ja-JP" altLang="en-US"/>
                    </a:p>
                  </a:txBody>
                  <a:tcPr/>
                </a:tc>
                <a:tc>
                  <a:txBody>
                    <a:bodyPr/>
                    <a:lstStyle/>
                    <a:p>
                      <a:r>
                        <a:rPr kumimoji="1" lang="en-US" altLang="ja-JP" dirty="0"/>
                        <a:t>-4265</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1234922379"/>
                  </a:ext>
                </a:extLst>
              </a:tr>
              <a:tr h="655040">
                <a:tc>
                  <a:txBody>
                    <a:bodyPr/>
                    <a:lstStyle/>
                    <a:p>
                      <a:r>
                        <a:rPr kumimoji="1" lang="en-US" altLang="ja-JP" dirty="0"/>
                        <a:t>6</a:t>
                      </a:r>
                      <a:endParaRPr kumimoji="1" lang="ja-JP" altLang="en-US"/>
                    </a:p>
                  </a:txBody>
                  <a:tcPr/>
                </a:tc>
                <a:tc>
                  <a:txBody>
                    <a:bodyPr/>
                    <a:lstStyle/>
                    <a:p>
                      <a:r>
                        <a:rPr kumimoji="1" lang="en-US" altLang="ja-JP" dirty="0"/>
                        <a:t>-4293</a:t>
                      </a:r>
                      <a:endParaRPr kumimoji="1" lang="ja-JP" altLang="en-US"/>
                    </a:p>
                  </a:txBody>
                  <a:tcPr/>
                </a:tc>
                <a:tc>
                  <a:txBody>
                    <a:bodyPr/>
                    <a:lstStyle/>
                    <a:p>
                      <a:r>
                        <a:rPr kumimoji="1" lang="en-US" altLang="ja-JP" dirty="0"/>
                        <a:t>-4449.2</a:t>
                      </a:r>
                      <a:endParaRPr kumimoji="1" lang="ja-JP" altLang="en-US"/>
                    </a:p>
                    <a:p>
                      <a:endParaRPr kumimoji="1" lang="ja-JP" altLang="en-US"/>
                    </a:p>
                  </a:txBody>
                  <a:tcPr/>
                </a:tc>
                <a:extLst>
                  <a:ext uri="{0D108BD9-81ED-4DB2-BD59-A6C34878D82A}">
                    <a16:rowId xmlns:a16="http://schemas.microsoft.com/office/drawing/2014/main" val="1799225169"/>
                  </a:ext>
                </a:extLst>
              </a:tr>
              <a:tr h="655040">
                <a:tc>
                  <a:txBody>
                    <a:bodyPr/>
                    <a:lstStyle/>
                    <a:p>
                      <a:r>
                        <a:rPr kumimoji="1" lang="en-US" altLang="ja-JP" dirty="0"/>
                        <a:t>8</a:t>
                      </a:r>
                      <a:endParaRPr kumimoji="1" lang="ja-JP" altLang="en-US"/>
                    </a:p>
                  </a:txBody>
                  <a:tcPr/>
                </a:tc>
                <a:tc>
                  <a:txBody>
                    <a:bodyPr/>
                    <a:lstStyle/>
                    <a:p>
                      <a:r>
                        <a:rPr kumimoji="1" lang="en-US" altLang="ja-JP" dirty="0"/>
                        <a:t>-4342</a:t>
                      </a:r>
                      <a:endParaRPr kumimoji="1" lang="ja-JP" altLang="en-US"/>
                    </a:p>
                  </a:txBody>
                  <a:tcPr/>
                </a:tc>
                <a:tc>
                  <a:txBody>
                    <a:bodyPr/>
                    <a:lstStyle/>
                    <a:p>
                      <a:r>
                        <a:rPr kumimoji="1" lang="en-US" altLang="ja-JP" dirty="0"/>
                        <a:t>-4449.2</a:t>
                      </a:r>
                      <a:endParaRPr kumimoji="1" lang="ja-JP" altLang="en-US"/>
                    </a:p>
                    <a:p>
                      <a:endParaRPr kumimoji="1" lang="ja-JP" altLang="en-US"/>
                    </a:p>
                  </a:txBody>
                  <a:tcPr/>
                </a:tc>
                <a:extLst>
                  <a:ext uri="{0D108BD9-81ED-4DB2-BD59-A6C34878D82A}">
                    <a16:rowId xmlns:a16="http://schemas.microsoft.com/office/drawing/2014/main" val="2760888045"/>
                  </a:ext>
                </a:extLst>
              </a:tr>
              <a:tr h="655040">
                <a:tc>
                  <a:txBody>
                    <a:bodyPr/>
                    <a:lstStyle/>
                    <a:p>
                      <a:r>
                        <a:rPr kumimoji="1" lang="en-US" altLang="ja-JP" dirty="0"/>
                        <a:t>30</a:t>
                      </a:r>
                      <a:endParaRPr kumimoji="1" lang="ja-JP" altLang="en-US"/>
                    </a:p>
                  </a:txBody>
                  <a:tcPr/>
                </a:tc>
                <a:tc>
                  <a:txBody>
                    <a:bodyPr/>
                    <a:lstStyle/>
                    <a:p>
                      <a:r>
                        <a:rPr kumimoji="1" lang="en-US" altLang="ja-JP" dirty="0"/>
                        <a:t>-4364</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3037056467"/>
                  </a:ext>
                </a:extLst>
              </a:tr>
              <a:tr h="655040">
                <a:tc>
                  <a:txBody>
                    <a:bodyPr/>
                    <a:lstStyle/>
                    <a:p>
                      <a:r>
                        <a:rPr kumimoji="1" lang="en-US" altLang="ja-JP" dirty="0"/>
                        <a:t>239</a:t>
                      </a:r>
                      <a:endParaRPr kumimoji="1" lang="ja-JP" altLang="en-US"/>
                    </a:p>
                  </a:txBody>
                  <a:tcPr/>
                </a:tc>
                <a:tc>
                  <a:txBody>
                    <a:bodyPr/>
                    <a:lstStyle/>
                    <a:p>
                      <a:r>
                        <a:rPr kumimoji="1" lang="en-US" altLang="ja-JP"/>
                        <a:t>-4384</a:t>
                      </a:r>
                      <a:endParaRPr kumimoji="1" lang="ja-JP" altLang="en-US"/>
                    </a:p>
                  </a:txBody>
                  <a:tcPr/>
                </a:tc>
                <a:tc>
                  <a:txBody>
                    <a:bodyPr/>
                    <a:lstStyle/>
                    <a:p>
                      <a:r>
                        <a:rPr kumimoji="1" lang="en-US" altLang="ja-JP" dirty="0"/>
                        <a:t>-4449.2</a:t>
                      </a:r>
                      <a:endParaRPr kumimoji="1" lang="ja-JP" altLang="en-US"/>
                    </a:p>
                  </a:txBody>
                  <a:tcPr/>
                </a:tc>
                <a:extLst>
                  <a:ext uri="{0D108BD9-81ED-4DB2-BD59-A6C34878D82A}">
                    <a16:rowId xmlns:a16="http://schemas.microsoft.com/office/drawing/2014/main" val="3263844414"/>
                  </a:ext>
                </a:extLst>
              </a:tr>
            </a:tbl>
          </a:graphicData>
        </a:graphic>
      </p:graphicFrame>
    </p:spTree>
    <p:extLst>
      <p:ext uri="{BB962C8B-B14F-4D97-AF65-F5344CB8AC3E}">
        <p14:creationId xmlns:p14="http://schemas.microsoft.com/office/powerpoint/2010/main" val="351196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9007594"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モデル</a:t>
            </a:r>
            <a:r>
              <a:rPr lang="en-US" altLang="ja-JP" sz="3200" dirty="0">
                <a:solidFill>
                  <a:srgbClr val="002060"/>
                </a:solidFill>
                <a:latin typeface="MS Gothic" panose="020B0609070205080204" pitchFamily="49" charset="-128"/>
                <a:ea typeface="MS Gothic" panose="020B0609070205080204" pitchFamily="49" charset="-128"/>
              </a:rPr>
              <a:t>2</a:t>
            </a:r>
            <a:r>
              <a:rPr lang="ja-JP" altLang="en-US" sz="3200">
                <a:solidFill>
                  <a:srgbClr val="002060"/>
                </a:solidFill>
                <a:latin typeface="MS Gothic" panose="020B0609070205080204" pitchFamily="49" charset="-128"/>
                <a:ea typeface="MS Gothic" panose="020B0609070205080204" pitchFamily="49" charset="-128"/>
              </a:rPr>
              <a:t>の</a:t>
            </a: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9099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高さ制約を考慮した場合では，実行可能解が出るまでに計算時間に違いは見られなかった</a:t>
            </a:r>
            <a:endParaRPr lang="en-US" altLang="ja-JP" sz="2800" dirty="0"/>
          </a:p>
          <a:p>
            <a:pPr marL="457200" indent="-457200">
              <a:lnSpc>
                <a:spcPct val="150000"/>
              </a:lnSpc>
              <a:buFont typeface="Arial" panose="020B0604020202020204" pitchFamily="34" charset="0"/>
              <a:buChar char="•"/>
            </a:pPr>
            <a:r>
              <a:rPr lang="ja-JP" altLang="en-US" sz="2800"/>
              <a:t>高さ制約がない場合の解と同等の解を探索するのにも計算時間に違いは見られなかった</a:t>
            </a:r>
            <a:endParaRPr lang="en-US" altLang="ja-JP" sz="2800" dirty="0"/>
          </a:p>
          <a:p>
            <a:pPr marL="457200" indent="-457200">
              <a:lnSpc>
                <a:spcPct val="150000"/>
              </a:lnSpc>
              <a:buFont typeface="Arial" panose="020B0604020202020204" pitchFamily="34" charset="0"/>
              <a:buChar char="•"/>
            </a:pPr>
            <a:r>
              <a:rPr lang="ja-JP" altLang="en-US" sz="2800"/>
              <a:t>モデル</a:t>
            </a:r>
            <a:r>
              <a:rPr lang="en-US" altLang="ja-JP" sz="2800" dirty="0"/>
              <a:t>1-2</a:t>
            </a:r>
            <a:r>
              <a:rPr lang="ja-JP" altLang="en-US" sz="2800"/>
              <a:t>と違い，高さ制約を考慮しても計算時間の増加はあまり見られなかった</a:t>
            </a:r>
            <a:endParaRPr lang="en-US" altLang="ja-JP" sz="2800" dirty="0"/>
          </a:p>
        </p:txBody>
      </p:sp>
    </p:spTree>
    <p:extLst>
      <p:ext uri="{BB962C8B-B14F-4D97-AF65-F5344CB8AC3E}">
        <p14:creationId xmlns:p14="http://schemas.microsoft.com/office/powerpoint/2010/main" val="337624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algn="ctr"/>
            <a:fld id="{19B51A1E-902D-48AF-9020-955120F399B6}" type="slidenum">
              <a:rPr lang="en-US" altLang="ja-JP" sz="2400" smtClean="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pPr algn="ctr"/>
              <a:t>9</a:t>
            </a:fld>
            <a:endParaRPr lang="ja-JP" altLang="en-US" sz="2400" dirty="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7" name="正方形/長方形 6">
            <a:extLst>
              <a:ext uri="{FF2B5EF4-FFF2-40B4-BE49-F238E27FC236}">
                <a16:creationId xmlns:a16="http://schemas.microsoft.com/office/drawing/2014/main" id="{14D84E44-D92B-CE4E-BA8F-180E858D7830}"/>
              </a:ext>
            </a:extLst>
          </p:cNvPr>
          <p:cNvSpPr/>
          <p:nvPr/>
        </p:nvSpPr>
        <p:spPr>
          <a:xfrm>
            <a:off x="196373" y="382348"/>
            <a:ext cx="2646878" cy="584775"/>
          </a:xfrm>
          <a:prstGeom prst="rect">
            <a:avLst/>
          </a:prstGeom>
        </p:spPr>
        <p:txBody>
          <a:bodyPr wrap="none">
            <a:spAutoFit/>
          </a:bodyPr>
          <a:lstStyle/>
          <a:p>
            <a:r>
              <a:rPr lang="ja-JP" altLang="en-US" sz="3200">
                <a:solidFill>
                  <a:srgbClr val="002060"/>
                </a:solidFill>
                <a:latin typeface="MS Gothic" panose="020B0609070205080204" pitchFamily="49" charset="-128"/>
                <a:ea typeface="MS Gothic" panose="020B0609070205080204" pitchFamily="49" charset="-128"/>
              </a:rPr>
              <a:t>今後に向けて</a:t>
            </a:r>
          </a:p>
        </p:txBody>
      </p:sp>
    </p:spTree>
    <p:extLst>
      <p:ext uri="{BB962C8B-B14F-4D97-AF65-F5344CB8AC3E}">
        <p14:creationId xmlns:p14="http://schemas.microsoft.com/office/powerpoint/2010/main" val="21775849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19216</TotalTime>
  <Words>490</Words>
  <Application>Microsoft Macintosh PowerPoint</Application>
  <PresentationFormat>ワイド画面</PresentationFormat>
  <Paragraphs>111</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Meiryo UI</vt:lpstr>
      <vt:lpstr>MS PGothic</vt:lpstr>
      <vt:lpstr>MS Gothic</vt:lpstr>
      <vt:lpstr>游ゴシック</vt:lpstr>
      <vt:lpstr>游ゴシック Light</vt:lpstr>
      <vt:lpstr>Arial</vt:lpstr>
      <vt:lpstr>Office テーマ</vt:lpstr>
      <vt:lpstr>高さ制約を考慮した際の比較</vt:lpstr>
      <vt:lpstr>PowerPoint プレゼンテーション</vt:lpstr>
      <vt:lpstr>PowerPoint プレゼンテーション</vt:lpstr>
      <vt:lpstr>モデル1-2の高さ制約あり/なしの比較</vt:lpstr>
      <vt:lpstr>PowerPoint プレゼンテーション</vt:lpstr>
      <vt:lpstr>PowerPoint プレゼンテーション</vt:lpstr>
      <vt:lpstr>モデル2の高さ制約あり/なしの比較</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321</cp:revision>
  <cp:lastPrinted>2019-11-26T06:58:32Z</cp:lastPrinted>
  <dcterms:created xsi:type="dcterms:W3CDTF">2019-11-13T16:01:47Z</dcterms:created>
  <dcterms:modified xsi:type="dcterms:W3CDTF">2021-03-05T00:46:35Z</dcterms:modified>
</cp:coreProperties>
</file>