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1"/>
  </p:sldMasterIdLst>
  <p:notesMasterIdLst>
    <p:notesMasterId r:id="rId11"/>
  </p:notesMasterIdLst>
  <p:handoutMasterIdLst>
    <p:handoutMasterId r:id="rId12"/>
  </p:handoutMasterIdLst>
  <p:sldIdLst>
    <p:sldId id="286" r:id="rId2"/>
    <p:sldId id="555" r:id="rId3"/>
    <p:sldId id="556" r:id="rId4"/>
    <p:sldId id="557" r:id="rId5"/>
    <p:sldId id="558" r:id="rId6"/>
    <p:sldId id="560" r:id="rId7"/>
    <p:sldId id="559" r:id="rId8"/>
    <p:sldId id="561" r:id="rId9"/>
    <p:sldId id="554" r:id="rId10"/>
  </p:sldIdLst>
  <p:sldSz cx="12192000" cy="6858000"/>
  <p:notesSz cx="9144000"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9"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52"/>
    <p:restoredTop sz="86473"/>
  </p:normalViewPr>
  <p:slideViewPr>
    <p:cSldViewPr snapToGrid="0" snapToObjects="1">
      <p:cViewPr varScale="1">
        <p:scale>
          <a:sx n="86" d="100"/>
          <a:sy n="86" d="100"/>
        </p:scale>
        <p:origin x="456" y="184"/>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1F51C84E-AAD9-9140-AE05-0DC349F0A132}"/>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41A03786-BE8A-6F4B-8075-80FB187A5B71}"/>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52FBD56B-6EF8-C343-87F2-73A38378D77B}" type="datetimeFigureOut">
              <a:rPr kumimoji="1" lang="ja-JP" altLang="en-US" smtClean="0"/>
              <a:t>2021/3/11</a:t>
            </a:fld>
            <a:endParaRPr kumimoji="1" lang="ja-JP" altLang="en-US"/>
          </a:p>
        </p:txBody>
      </p:sp>
      <p:sp>
        <p:nvSpPr>
          <p:cNvPr id="4" name="フッター プレースホルダー 3">
            <a:extLst>
              <a:ext uri="{FF2B5EF4-FFF2-40B4-BE49-F238E27FC236}">
                <a16:creationId xmlns:a16="http://schemas.microsoft.com/office/drawing/2014/main" id="{F33F3920-5820-5F4A-80F3-844914FD73A4}"/>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BFD8AB91-12B3-9A45-916B-D0C630C4ECC1}"/>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BD453548-D86D-624F-968F-EA0ED13DD072}" type="slidenum">
              <a:rPr kumimoji="1" lang="ja-JP" altLang="en-US" smtClean="0"/>
              <a:t>‹#›</a:t>
            </a:fld>
            <a:endParaRPr kumimoji="1" lang="ja-JP" altLang="en-US"/>
          </a:p>
        </p:txBody>
      </p:sp>
    </p:spTree>
    <p:extLst>
      <p:ext uri="{BB962C8B-B14F-4D97-AF65-F5344CB8AC3E}">
        <p14:creationId xmlns:p14="http://schemas.microsoft.com/office/powerpoint/2010/main" val="1966161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AA6358A0-4278-0944-B5E6-8965AA51C9EA}" type="datetimeFigureOut">
              <a:rPr kumimoji="1" lang="ja-JP" altLang="en-US" smtClean="0"/>
              <a:t>2021/3/11</a:t>
            </a:fld>
            <a:endParaRPr kumimoji="1" lang="ja-JP" altLang="en-US"/>
          </a:p>
        </p:txBody>
      </p:sp>
      <p:sp>
        <p:nvSpPr>
          <p:cNvPr id="4" name="スライド イメージ プレースホルダー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14400" y="3300412"/>
            <a:ext cx="7315200" cy="2700338"/>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D276C47D-AC79-8045-9601-1DBEB6558636}" type="slidenum">
              <a:rPr kumimoji="1" lang="ja-JP" altLang="en-US" smtClean="0"/>
              <a:t>‹#›</a:t>
            </a:fld>
            <a:endParaRPr kumimoji="1" lang="ja-JP" altLang="en-US"/>
          </a:p>
        </p:txBody>
      </p:sp>
    </p:spTree>
    <p:extLst>
      <p:ext uri="{BB962C8B-B14F-4D97-AF65-F5344CB8AC3E}">
        <p14:creationId xmlns:p14="http://schemas.microsoft.com/office/powerpoint/2010/main" val="331249450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a:solidFill>
                  <a:schemeClr val="tx1"/>
                </a:solidFill>
                <a:effectLst/>
                <a:latin typeface="+mn-lt"/>
                <a:ea typeface="+mn-ea"/>
                <a:cs typeface="+mn-cs"/>
              </a:rPr>
              <a:t>自動車運搬船の貨物積載プランニングにおける席割問題に対する最適化アルゴリズムの検討</a:t>
            </a:r>
            <a:endParaRPr kumimoji="1" lang="en-US" altLang="ja-JP" dirty="0"/>
          </a:p>
        </p:txBody>
      </p:sp>
      <p:sp>
        <p:nvSpPr>
          <p:cNvPr id="4" name="スライド番号プレースホルダー 3"/>
          <p:cNvSpPr>
            <a:spLocks noGrp="1"/>
          </p:cNvSpPr>
          <p:nvPr>
            <p:ph type="sldNum" sz="quarter" idx="10"/>
          </p:nvPr>
        </p:nvSpPr>
        <p:spPr/>
        <p:txBody>
          <a:bodyPr/>
          <a:lstStyle/>
          <a:p>
            <a:fld id="{61BB63A5-67AD-4ED6-AF2B-B398BD81F5FD}" type="slidenum">
              <a:rPr kumimoji="1" lang="ja-JP" altLang="en-US" smtClean="0"/>
              <a:t>1</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Tree>
    <p:extLst>
      <p:ext uri="{BB962C8B-B14F-4D97-AF65-F5344CB8AC3E}">
        <p14:creationId xmlns:p14="http://schemas.microsoft.com/office/powerpoint/2010/main" val="3334331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D276C47D-AC79-8045-9601-1DBEB6558636}" type="slidenum">
              <a:rPr kumimoji="1" lang="ja-JP" altLang="en-US" smtClean="0"/>
              <a:t>2</a:t>
            </a:fld>
            <a:endParaRPr kumimoji="1" lang="ja-JP" altLang="en-US"/>
          </a:p>
        </p:txBody>
      </p:sp>
    </p:spTree>
    <p:extLst>
      <p:ext uri="{BB962C8B-B14F-4D97-AF65-F5344CB8AC3E}">
        <p14:creationId xmlns:p14="http://schemas.microsoft.com/office/powerpoint/2010/main" val="4269621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D276C47D-AC79-8045-9601-1DBEB6558636}" type="slidenum">
              <a:rPr kumimoji="1" lang="ja-JP" altLang="en-US" smtClean="0"/>
              <a:t>3</a:t>
            </a:fld>
            <a:endParaRPr kumimoji="1" lang="ja-JP" altLang="en-US"/>
          </a:p>
        </p:txBody>
      </p:sp>
    </p:spTree>
    <p:extLst>
      <p:ext uri="{BB962C8B-B14F-4D97-AF65-F5344CB8AC3E}">
        <p14:creationId xmlns:p14="http://schemas.microsoft.com/office/powerpoint/2010/main" val="3620129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D276C47D-AC79-8045-9601-1DBEB6558636}" type="slidenum">
              <a:rPr kumimoji="1" lang="ja-JP" altLang="en-US" smtClean="0"/>
              <a:t>5</a:t>
            </a:fld>
            <a:endParaRPr kumimoji="1" lang="ja-JP" altLang="en-US"/>
          </a:p>
        </p:txBody>
      </p:sp>
    </p:spTree>
    <p:extLst>
      <p:ext uri="{BB962C8B-B14F-4D97-AF65-F5344CB8AC3E}">
        <p14:creationId xmlns:p14="http://schemas.microsoft.com/office/powerpoint/2010/main" val="2862444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D276C47D-AC79-8045-9601-1DBEB6558636}" type="slidenum">
              <a:rPr kumimoji="1" lang="ja-JP" altLang="en-US" smtClean="0"/>
              <a:t>6</a:t>
            </a:fld>
            <a:endParaRPr kumimoji="1" lang="ja-JP" altLang="en-US"/>
          </a:p>
        </p:txBody>
      </p:sp>
    </p:spTree>
    <p:extLst>
      <p:ext uri="{BB962C8B-B14F-4D97-AF65-F5344CB8AC3E}">
        <p14:creationId xmlns:p14="http://schemas.microsoft.com/office/powerpoint/2010/main" val="354396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D276C47D-AC79-8045-9601-1DBEB6558636}" type="slidenum">
              <a:rPr kumimoji="1" lang="ja-JP" altLang="en-US" smtClean="0"/>
              <a:t>8</a:t>
            </a:fld>
            <a:endParaRPr kumimoji="1" lang="ja-JP" altLang="en-US"/>
          </a:p>
        </p:txBody>
      </p:sp>
    </p:spTree>
    <p:extLst>
      <p:ext uri="{BB962C8B-B14F-4D97-AF65-F5344CB8AC3E}">
        <p14:creationId xmlns:p14="http://schemas.microsoft.com/office/powerpoint/2010/main" val="301544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D276C47D-AC79-8045-9601-1DBEB6558636}" type="slidenum">
              <a:rPr kumimoji="1" lang="ja-JP" altLang="en-US" smtClean="0"/>
              <a:t>9</a:t>
            </a:fld>
            <a:endParaRPr kumimoji="1" lang="ja-JP" altLang="en-US"/>
          </a:p>
        </p:txBody>
      </p:sp>
    </p:spTree>
    <p:extLst>
      <p:ext uri="{BB962C8B-B14F-4D97-AF65-F5344CB8AC3E}">
        <p14:creationId xmlns:p14="http://schemas.microsoft.com/office/powerpoint/2010/main" val="4054388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9F4759-9C4A-594D-97CF-81436A27B4B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54869EB-C6A8-9F46-98F4-E3A667F1DA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98CF7A0-8539-9B4A-A332-C65461AB5D84}"/>
              </a:ext>
            </a:extLst>
          </p:cNvPr>
          <p:cNvSpPr>
            <a:spLocks noGrp="1"/>
          </p:cNvSpPr>
          <p:nvPr>
            <p:ph type="dt" sz="half" idx="10"/>
          </p:nvPr>
        </p:nvSpPr>
        <p:spPr/>
        <p:txBody>
          <a:bodyPr/>
          <a:lstStyle/>
          <a:p>
            <a:fld id="{B6B3AC59-2A0A-5543-AC3C-3E34A18A7C20}" type="datetimeFigureOut">
              <a:rPr kumimoji="1" lang="ja-JP" altLang="en-US" smtClean="0"/>
              <a:t>2021/3/11</a:t>
            </a:fld>
            <a:endParaRPr kumimoji="1" lang="ja-JP" altLang="en-US"/>
          </a:p>
        </p:txBody>
      </p:sp>
      <p:sp>
        <p:nvSpPr>
          <p:cNvPr id="5" name="フッター プレースホルダー 4">
            <a:extLst>
              <a:ext uri="{FF2B5EF4-FFF2-40B4-BE49-F238E27FC236}">
                <a16:creationId xmlns:a16="http://schemas.microsoft.com/office/drawing/2014/main" id="{633BB21D-C9A1-0D43-B3E0-41729B1D0C7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B20A8D4-A9FA-7949-B7A9-55AE059E763E}"/>
              </a:ext>
            </a:extLst>
          </p:cNvPr>
          <p:cNvSpPr>
            <a:spLocks noGrp="1"/>
          </p:cNvSpPr>
          <p:nvPr>
            <p:ph type="sldNum" sz="quarter" idx="12"/>
          </p:nvPr>
        </p:nvSpPr>
        <p:spPr/>
        <p:txBody>
          <a:bodyPr/>
          <a:lstStyle/>
          <a:p>
            <a:fld id="{25DBC17A-8C61-204C-80FB-5FC1790E2283}" type="slidenum">
              <a:rPr kumimoji="1" lang="ja-JP" altLang="en-US" smtClean="0"/>
              <a:t>‹#›</a:t>
            </a:fld>
            <a:endParaRPr kumimoji="1" lang="ja-JP" altLang="en-US"/>
          </a:p>
        </p:txBody>
      </p:sp>
    </p:spTree>
    <p:extLst>
      <p:ext uri="{BB962C8B-B14F-4D97-AF65-F5344CB8AC3E}">
        <p14:creationId xmlns:p14="http://schemas.microsoft.com/office/powerpoint/2010/main" val="821079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C05884-DB6D-8F46-8275-FEFF1807532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B02C316-642C-1544-86EE-A8B2A97ECA44}"/>
              </a:ext>
            </a:extLst>
          </p:cNvPr>
          <p:cNvSpPr>
            <a:spLocks noGrp="1"/>
          </p:cNvSpPr>
          <p:nvPr>
            <p:ph type="body" orient="vert" idx="1"/>
          </p:nvPr>
        </p:nvSpPr>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F344373-3B6B-E24C-B70D-3A8FCCF868E2}"/>
              </a:ext>
            </a:extLst>
          </p:cNvPr>
          <p:cNvSpPr>
            <a:spLocks noGrp="1"/>
          </p:cNvSpPr>
          <p:nvPr>
            <p:ph type="dt" sz="half" idx="10"/>
          </p:nvPr>
        </p:nvSpPr>
        <p:spPr/>
        <p:txBody>
          <a:bodyPr/>
          <a:lstStyle/>
          <a:p>
            <a:fld id="{B6B3AC59-2A0A-5543-AC3C-3E34A18A7C20}" type="datetimeFigureOut">
              <a:rPr kumimoji="1" lang="ja-JP" altLang="en-US" smtClean="0"/>
              <a:t>2021/3/11</a:t>
            </a:fld>
            <a:endParaRPr kumimoji="1" lang="ja-JP" altLang="en-US"/>
          </a:p>
        </p:txBody>
      </p:sp>
      <p:sp>
        <p:nvSpPr>
          <p:cNvPr id="5" name="フッター プレースホルダー 4">
            <a:extLst>
              <a:ext uri="{FF2B5EF4-FFF2-40B4-BE49-F238E27FC236}">
                <a16:creationId xmlns:a16="http://schemas.microsoft.com/office/drawing/2014/main" id="{28FB6888-4937-A84F-B0EA-DBAA0C0C2A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9CB6C7F-FD1B-DE44-A0A6-C0F09D17C3A8}"/>
              </a:ext>
            </a:extLst>
          </p:cNvPr>
          <p:cNvSpPr>
            <a:spLocks noGrp="1"/>
          </p:cNvSpPr>
          <p:nvPr>
            <p:ph type="sldNum" sz="quarter" idx="12"/>
          </p:nvPr>
        </p:nvSpPr>
        <p:spPr/>
        <p:txBody>
          <a:bodyPr/>
          <a:lstStyle/>
          <a:p>
            <a:fld id="{25DBC17A-8C61-204C-80FB-5FC1790E2283}" type="slidenum">
              <a:rPr kumimoji="1" lang="ja-JP" altLang="en-US" smtClean="0"/>
              <a:t>‹#›</a:t>
            </a:fld>
            <a:endParaRPr kumimoji="1" lang="ja-JP" altLang="en-US"/>
          </a:p>
        </p:txBody>
      </p:sp>
    </p:spTree>
    <p:extLst>
      <p:ext uri="{BB962C8B-B14F-4D97-AF65-F5344CB8AC3E}">
        <p14:creationId xmlns:p14="http://schemas.microsoft.com/office/powerpoint/2010/main" val="491604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E9871EA-EF9B-084E-A08F-A5B7B5B4428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1E52935-2039-2F47-9C8B-A22830374A06}"/>
              </a:ext>
            </a:extLst>
          </p:cNvPr>
          <p:cNvSpPr>
            <a:spLocks noGrp="1"/>
          </p:cNvSpPr>
          <p:nvPr>
            <p:ph type="body" orient="vert" idx="1"/>
          </p:nvPr>
        </p:nvSpPr>
        <p:spPr>
          <a:xfrm>
            <a:off x="838200" y="365125"/>
            <a:ext cx="7734300" cy="5811838"/>
          </a:xfrm>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0383741-DBF0-4546-95A7-94DC8091A4C3}"/>
              </a:ext>
            </a:extLst>
          </p:cNvPr>
          <p:cNvSpPr>
            <a:spLocks noGrp="1"/>
          </p:cNvSpPr>
          <p:nvPr>
            <p:ph type="dt" sz="half" idx="10"/>
          </p:nvPr>
        </p:nvSpPr>
        <p:spPr/>
        <p:txBody>
          <a:bodyPr/>
          <a:lstStyle/>
          <a:p>
            <a:fld id="{B6B3AC59-2A0A-5543-AC3C-3E34A18A7C20}" type="datetimeFigureOut">
              <a:rPr kumimoji="1" lang="ja-JP" altLang="en-US" smtClean="0"/>
              <a:t>2021/3/11</a:t>
            </a:fld>
            <a:endParaRPr kumimoji="1" lang="ja-JP" altLang="en-US"/>
          </a:p>
        </p:txBody>
      </p:sp>
      <p:sp>
        <p:nvSpPr>
          <p:cNvPr id="5" name="フッター プレースホルダー 4">
            <a:extLst>
              <a:ext uri="{FF2B5EF4-FFF2-40B4-BE49-F238E27FC236}">
                <a16:creationId xmlns:a16="http://schemas.microsoft.com/office/drawing/2014/main" id="{5CB5D6DE-C09E-0446-9E74-2461F421A5B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CFC1A15-F9B9-6A4C-AE6F-12C60F657519}"/>
              </a:ext>
            </a:extLst>
          </p:cNvPr>
          <p:cNvSpPr>
            <a:spLocks noGrp="1"/>
          </p:cNvSpPr>
          <p:nvPr>
            <p:ph type="sldNum" sz="quarter" idx="12"/>
          </p:nvPr>
        </p:nvSpPr>
        <p:spPr/>
        <p:txBody>
          <a:bodyPr/>
          <a:lstStyle/>
          <a:p>
            <a:fld id="{25DBC17A-8C61-204C-80FB-5FC1790E2283}" type="slidenum">
              <a:rPr kumimoji="1" lang="ja-JP" altLang="en-US" smtClean="0"/>
              <a:t>‹#›</a:t>
            </a:fld>
            <a:endParaRPr kumimoji="1" lang="ja-JP" altLang="en-US"/>
          </a:p>
        </p:txBody>
      </p:sp>
    </p:spTree>
    <p:extLst>
      <p:ext uri="{BB962C8B-B14F-4D97-AF65-F5344CB8AC3E}">
        <p14:creationId xmlns:p14="http://schemas.microsoft.com/office/powerpoint/2010/main" val="3568901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F3FDDE-8883-6F43-84CC-A01F2B9B4F7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F6CE0D5-0027-414A-9714-EE5267891FF0}"/>
              </a:ext>
            </a:extLst>
          </p:cNvPr>
          <p:cNvSpPr>
            <a:spLocks noGrp="1"/>
          </p:cNvSpPr>
          <p:nvPr>
            <p:ph idx="1"/>
          </p:nvPr>
        </p:nvSpPr>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8264222-DE94-414C-8F9F-2EF38A55EE3A}"/>
              </a:ext>
            </a:extLst>
          </p:cNvPr>
          <p:cNvSpPr>
            <a:spLocks noGrp="1"/>
          </p:cNvSpPr>
          <p:nvPr>
            <p:ph type="dt" sz="half" idx="10"/>
          </p:nvPr>
        </p:nvSpPr>
        <p:spPr/>
        <p:txBody>
          <a:bodyPr/>
          <a:lstStyle/>
          <a:p>
            <a:fld id="{B6B3AC59-2A0A-5543-AC3C-3E34A18A7C20}" type="datetimeFigureOut">
              <a:rPr kumimoji="1" lang="ja-JP" altLang="en-US" smtClean="0"/>
              <a:t>2021/3/11</a:t>
            </a:fld>
            <a:endParaRPr kumimoji="1" lang="ja-JP" altLang="en-US"/>
          </a:p>
        </p:txBody>
      </p:sp>
      <p:sp>
        <p:nvSpPr>
          <p:cNvPr id="5" name="フッター プレースホルダー 4">
            <a:extLst>
              <a:ext uri="{FF2B5EF4-FFF2-40B4-BE49-F238E27FC236}">
                <a16:creationId xmlns:a16="http://schemas.microsoft.com/office/drawing/2014/main" id="{3831421A-8C36-BB47-863B-DBB9DD46586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FB9912A-F0B7-4B45-B581-DA686B4E2915}"/>
              </a:ext>
            </a:extLst>
          </p:cNvPr>
          <p:cNvSpPr>
            <a:spLocks noGrp="1"/>
          </p:cNvSpPr>
          <p:nvPr>
            <p:ph type="sldNum" sz="quarter" idx="12"/>
          </p:nvPr>
        </p:nvSpPr>
        <p:spPr/>
        <p:txBody>
          <a:bodyPr/>
          <a:lstStyle/>
          <a:p>
            <a:fld id="{25DBC17A-8C61-204C-80FB-5FC1790E2283}" type="slidenum">
              <a:rPr kumimoji="1" lang="ja-JP" altLang="en-US" smtClean="0"/>
              <a:t>‹#›</a:t>
            </a:fld>
            <a:endParaRPr kumimoji="1" lang="ja-JP" altLang="en-US"/>
          </a:p>
        </p:txBody>
      </p:sp>
    </p:spTree>
    <p:extLst>
      <p:ext uri="{BB962C8B-B14F-4D97-AF65-F5344CB8AC3E}">
        <p14:creationId xmlns:p14="http://schemas.microsoft.com/office/powerpoint/2010/main" val="1535641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40F379-9E76-9742-8355-09094C04F74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2ED1CC2-F11D-9A49-9965-7BC6C7FAA0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EC8CECD-2D01-3D4C-8F28-6BC53700FEA7}"/>
              </a:ext>
            </a:extLst>
          </p:cNvPr>
          <p:cNvSpPr>
            <a:spLocks noGrp="1"/>
          </p:cNvSpPr>
          <p:nvPr>
            <p:ph type="dt" sz="half" idx="10"/>
          </p:nvPr>
        </p:nvSpPr>
        <p:spPr/>
        <p:txBody>
          <a:bodyPr/>
          <a:lstStyle/>
          <a:p>
            <a:fld id="{B6B3AC59-2A0A-5543-AC3C-3E34A18A7C20}" type="datetimeFigureOut">
              <a:rPr kumimoji="1" lang="ja-JP" altLang="en-US" smtClean="0"/>
              <a:t>2021/3/11</a:t>
            </a:fld>
            <a:endParaRPr kumimoji="1" lang="ja-JP" altLang="en-US"/>
          </a:p>
        </p:txBody>
      </p:sp>
      <p:sp>
        <p:nvSpPr>
          <p:cNvPr id="5" name="フッター プレースホルダー 4">
            <a:extLst>
              <a:ext uri="{FF2B5EF4-FFF2-40B4-BE49-F238E27FC236}">
                <a16:creationId xmlns:a16="http://schemas.microsoft.com/office/drawing/2014/main" id="{CCDAAE50-6A88-B54B-BED5-4922FA8131A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2F20BAA-D78A-084C-A0A6-635990612BA5}"/>
              </a:ext>
            </a:extLst>
          </p:cNvPr>
          <p:cNvSpPr>
            <a:spLocks noGrp="1"/>
          </p:cNvSpPr>
          <p:nvPr>
            <p:ph type="sldNum" sz="quarter" idx="12"/>
          </p:nvPr>
        </p:nvSpPr>
        <p:spPr/>
        <p:txBody>
          <a:bodyPr/>
          <a:lstStyle/>
          <a:p>
            <a:fld id="{25DBC17A-8C61-204C-80FB-5FC1790E2283}" type="slidenum">
              <a:rPr kumimoji="1" lang="ja-JP" altLang="en-US" smtClean="0"/>
              <a:t>‹#›</a:t>
            </a:fld>
            <a:endParaRPr kumimoji="1" lang="ja-JP" altLang="en-US"/>
          </a:p>
        </p:txBody>
      </p:sp>
    </p:spTree>
    <p:extLst>
      <p:ext uri="{BB962C8B-B14F-4D97-AF65-F5344CB8AC3E}">
        <p14:creationId xmlns:p14="http://schemas.microsoft.com/office/powerpoint/2010/main" val="1783106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2BD765-CB63-A74E-A06E-7A65C36BB24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20B7D22-4A0E-6B46-B2C8-8AECFA8D6D17}"/>
              </a:ext>
            </a:extLst>
          </p:cNvPr>
          <p:cNvSpPr>
            <a:spLocks noGrp="1"/>
          </p:cNvSpPr>
          <p:nvPr>
            <p:ph sz="half" idx="1"/>
          </p:nvPr>
        </p:nvSpPr>
        <p:spPr>
          <a:xfrm>
            <a:off x="838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CCE0A36-A43E-3F4F-A2C6-55C831F2210E}"/>
              </a:ext>
            </a:extLst>
          </p:cNvPr>
          <p:cNvSpPr>
            <a:spLocks noGrp="1"/>
          </p:cNvSpPr>
          <p:nvPr>
            <p:ph sz="half" idx="2"/>
          </p:nvPr>
        </p:nvSpPr>
        <p:spPr>
          <a:xfrm>
            <a:off x="6172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E65536C-5F46-C64E-8FD9-8F32E0D787BB}"/>
              </a:ext>
            </a:extLst>
          </p:cNvPr>
          <p:cNvSpPr>
            <a:spLocks noGrp="1"/>
          </p:cNvSpPr>
          <p:nvPr>
            <p:ph type="dt" sz="half" idx="10"/>
          </p:nvPr>
        </p:nvSpPr>
        <p:spPr/>
        <p:txBody>
          <a:bodyPr/>
          <a:lstStyle/>
          <a:p>
            <a:fld id="{B6B3AC59-2A0A-5543-AC3C-3E34A18A7C20}" type="datetimeFigureOut">
              <a:rPr kumimoji="1" lang="ja-JP" altLang="en-US" smtClean="0"/>
              <a:t>2021/3/11</a:t>
            </a:fld>
            <a:endParaRPr kumimoji="1" lang="ja-JP" altLang="en-US"/>
          </a:p>
        </p:txBody>
      </p:sp>
      <p:sp>
        <p:nvSpPr>
          <p:cNvPr id="6" name="フッター プレースホルダー 5">
            <a:extLst>
              <a:ext uri="{FF2B5EF4-FFF2-40B4-BE49-F238E27FC236}">
                <a16:creationId xmlns:a16="http://schemas.microsoft.com/office/drawing/2014/main" id="{3283C1F7-6205-B143-B698-EE7D860C2E2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2A222DF-0CF0-A24C-AD8C-468B6DE0CBD5}"/>
              </a:ext>
            </a:extLst>
          </p:cNvPr>
          <p:cNvSpPr>
            <a:spLocks noGrp="1"/>
          </p:cNvSpPr>
          <p:nvPr>
            <p:ph type="sldNum" sz="quarter" idx="12"/>
          </p:nvPr>
        </p:nvSpPr>
        <p:spPr/>
        <p:txBody>
          <a:bodyPr/>
          <a:lstStyle/>
          <a:p>
            <a:fld id="{25DBC17A-8C61-204C-80FB-5FC1790E2283}" type="slidenum">
              <a:rPr kumimoji="1" lang="ja-JP" altLang="en-US" smtClean="0"/>
              <a:t>‹#›</a:t>
            </a:fld>
            <a:endParaRPr kumimoji="1" lang="ja-JP" altLang="en-US"/>
          </a:p>
        </p:txBody>
      </p:sp>
    </p:spTree>
    <p:extLst>
      <p:ext uri="{BB962C8B-B14F-4D97-AF65-F5344CB8AC3E}">
        <p14:creationId xmlns:p14="http://schemas.microsoft.com/office/powerpoint/2010/main" val="573991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582FC2-6B64-AF4A-9631-FD4D6E8FAE8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AE3929F-6B90-FA4C-8ECD-71FE8F0D2A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1B55687-92C4-3447-A1DA-9E9E5E9CEE1E}"/>
              </a:ext>
            </a:extLst>
          </p:cNvPr>
          <p:cNvSpPr>
            <a:spLocks noGrp="1"/>
          </p:cNvSpPr>
          <p:nvPr>
            <p:ph sz="half" idx="2"/>
          </p:nvPr>
        </p:nvSpPr>
        <p:spPr>
          <a:xfrm>
            <a:off x="839788" y="2505075"/>
            <a:ext cx="5157787"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4ECBDA3-6621-664D-9AD4-78640600F2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コンテンツ プレースホルダー 5">
            <a:extLst>
              <a:ext uri="{FF2B5EF4-FFF2-40B4-BE49-F238E27FC236}">
                <a16:creationId xmlns:a16="http://schemas.microsoft.com/office/drawing/2014/main" id="{D9AC594A-CFFC-654B-8949-2F70FAC67518}"/>
              </a:ext>
            </a:extLst>
          </p:cNvPr>
          <p:cNvSpPr>
            <a:spLocks noGrp="1"/>
          </p:cNvSpPr>
          <p:nvPr>
            <p:ph sz="quarter" idx="4"/>
          </p:nvPr>
        </p:nvSpPr>
        <p:spPr>
          <a:xfrm>
            <a:off x="6172200" y="2505075"/>
            <a:ext cx="5183188"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3352F2F-E2AF-E047-B43D-219EA6243D80}"/>
              </a:ext>
            </a:extLst>
          </p:cNvPr>
          <p:cNvSpPr>
            <a:spLocks noGrp="1"/>
          </p:cNvSpPr>
          <p:nvPr>
            <p:ph type="dt" sz="half" idx="10"/>
          </p:nvPr>
        </p:nvSpPr>
        <p:spPr/>
        <p:txBody>
          <a:bodyPr/>
          <a:lstStyle/>
          <a:p>
            <a:fld id="{B6B3AC59-2A0A-5543-AC3C-3E34A18A7C20}" type="datetimeFigureOut">
              <a:rPr kumimoji="1" lang="ja-JP" altLang="en-US" smtClean="0"/>
              <a:t>2021/3/11</a:t>
            </a:fld>
            <a:endParaRPr kumimoji="1" lang="ja-JP" altLang="en-US"/>
          </a:p>
        </p:txBody>
      </p:sp>
      <p:sp>
        <p:nvSpPr>
          <p:cNvPr id="8" name="フッター プレースホルダー 7">
            <a:extLst>
              <a:ext uri="{FF2B5EF4-FFF2-40B4-BE49-F238E27FC236}">
                <a16:creationId xmlns:a16="http://schemas.microsoft.com/office/drawing/2014/main" id="{27EF23BE-23D5-6942-B514-CE4DCFC2861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67BE47C-8A9B-0A43-A0AD-62C88F8E6F55}"/>
              </a:ext>
            </a:extLst>
          </p:cNvPr>
          <p:cNvSpPr>
            <a:spLocks noGrp="1"/>
          </p:cNvSpPr>
          <p:nvPr>
            <p:ph type="sldNum" sz="quarter" idx="12"/>
          </p:nvPr>
        </p:nvSpPr>
        <p:spPr/>
        <p:txBody>
          <a:bodyPr/>
          <a:lstStyle/>
          <a:p>
            <a:fld id="{25DBC17A-8C61-204C-80FB-5FC1790E2283}" type="slidenum">
              <a:rPr kumimoji="1" lang="ja-JP" altLang="en-US" smtClean="0"/>
              <a:t>‹#›</a:t>
            </a:fld>
            <a:endParaRPr kumimoji="1" lang="ja-JP" altLang="en-US"/>
          </a:p>
        </p:txBody>
      </p:sp>
    </p:spTree>
    <p:extLst>
      <p:ext uri="{BB962C8B-B14F-4D97-AF65-F5344CB8AC3E}">
        <p14:creationId xmlns:p14="http://schemas.microsoft.com/office/powerpoint/2010/main" val="2355751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A05CB4-58B3-FD44-BF5E-3D58287B42C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3BC5324-E5B6-1B48-A239-F1520E2DFA1E}"/>
              </a:ext>
            </a:extLst>
          </p:cNvPr>
          <p:cNvSpPr>
            <a:spLocks noGrp="1"/>
          </p:cNvSpPr>
          <p:nvPr>
            <p:ph type="dt" sz="half" idx="10"/>
          </p:nvPr>
        </p:nvSpPr>
        <p:spPr/>
        <p:txBody>
          <a:bodyPr/>
          <a:lstStyle/>
          <a:p>
            <a:fld id="{B6B3AC59-2A0A-5543-AC3C-3E34A18A7C20}" type="datetimeFigureOut">
              <a:rPr kumimoji="1" lang="ja-JP" altLang="en-US" smtClean="0"/>
              <a:t>2021/3/11</a:t>
            </a:fld>
            <a:endParaRPr kumimoji="1" lang="ja-JP" altLang="en-US"/>
          </a:p>
        </p:txBody>
      </p:sp>
      <p:sp>
        <p:nvSpPr>
          <p:cNvPr id="4" name="フッター プレースホルダー 3">
            <a:extLst>
              <a:ext uri="{FF2B5EF4-FFF2-40B4-BE49-F238E27FC236}">
                <a16:creationId xmlns:a16="http://schemas.microsoft.com/office/drawing/2014/main" id="{52CFDB62-0333-EC44-8D0A-D4C92D14DB1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E0F9E09-B3EB-524A-B103-3F7F2509F944}"/>
              </a:ext>
            </a:extLst>
          </p:cNvPr>
          <p:cNvSpPr>
            <a:spLocks noGrp="1"/>
          </p:cNvSpPr>
          <p:nvPr>
            <p:ph type="sldNum" sz="quarter" idx="12"/>
          </p:nvPr>
        </p:nvSpPr>
        <p:spPr/>
        <p:txBody>
          <a:bodyPr/>
          <a:lstStyle/>
          <a:p>
            <a:fld id="{25DBC17A-8C61-204C-80FB-5FC1790E2283}" type="slidenum">
              <a:rPr kumimoji="1" lang="ja-JP" altLang="en-US" smtClean="0"/>
              <a:t>‹#›</a:t>
            </a:fld>
            <a:endParaRPr kumimoji="1" lang="ja-JP" altLang="en-US"/>
          </a:p>
        </p:txBody>
      </p:sp>
    </p:spTree>
    <p:extLst>
      <p:ext uri="{BB962C8B-B14F-4D97-AF65-F5344CB8AC3E}">
        <p14:creationId xmlns:p14="http://schemas.microsoft.com/office/powerpoint/2010/main" val="2882215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2777056-365A-5442-840F-3268B0CA7CCA}"/>
              </a:ext>
            </a:extLst>
          </p:cNvPr>
          <p:cNvSpPr>
            <a:spLocks noGrp="1"/>
          </p:cNvSpPr>
          <p:nvPr>
            <p:ph type="dt" sz="half" idx="10"/>
          </p:nvPr>
        </p:nvSpPr>
        <p:spPr/>
        <p:txBody>
          <a:bodyPr/>
          <a:lstStyle/>
          <a:p>
            <a:fld id="{B6B3AC59-2A0A-5543-AC3C-3E34A18A7C20}" type="datetimeFigureOut">
              <a:rPr kumimoji="1" lang="ja-JP" altLang="en-US" smtClean="0"/>
              <a:t>2021/3/11</a:t>
            </a:fld>
            <a:endParaRPr kumimoji="1" lang="ja-JP" altLang="en-US"/>
          </a:p>
        </p:txBody>
      </p:sp>
      <p:sp>
        <p:nvSpPr>
          <p:cNvPr id="3" name="フッター プレースホルダー 2">
            <a:extLst>
              <a:ext uri="{FF2B5EF4-FFF2-40B4-BE49-F238E27FC236}">
                <a16:creationId xmlns:a16="http://schemas.microsoft.com/office/drawing/2014/main" id="{DD728518-2B6B-F447-BA43-2B2A60318C2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9173C09-F699-7B4E-A26B-9CEE4A1F4EE3}"/>
              </a:ext>
            </a:extLst>
          </p:cNvPr>
          <p:cNvSpPr>
            <a:spLocks noGrp="1"/>
          </p:cNvSpPr>
          <p:nvPr>
            <p:ph type="sldNum" sz="quarter" idx="12"/>
          </p:nvPr>
        </p:nvSpPr>
        <p:spPr/>
        <p:txBody>
          <a:bodyPr/>
          <a:lstStyle/>
          <a:p>
            <a:fld id="{25DBC17A-8C61-204C-80FB-5FC1790E2283}" type="slidenum">
              <a:rPr kumimoji="1" lang="ja-JP" altLang="en-US" smtClean="0"/>
              <a:t>‹#›</a:t>
            </a:fld>
            <a:endParaRPr kumimoji="1" lang="ja-JP" altLang="en-US"/>
          </a:p>
        </p:txBody>
      </p:sp>
    </p:spTree>
    <p:extLst>
      <p:ext uri="{BB962C8B-B14F-4D97-AF65-F5344CB8AC3E}">
        <p14:creationId xmlns:p14="http://schemas.microsoft.com/office/powerpoint/2010/main" val="2696037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6E4960-E2D0-3E43-A375-54AEB51EFAA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66417A0-B87D-814F-A22F-D383C0C852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495EF1A-50D2-624F-B2B3-6662547B3B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4081486-D32D-8243-9056-769AB7F2C2AE}"/>
              </a:ext>
            </a:extLst>
          </p:cNvPr>
          <p:cNvSpPr>
            <a:spLocks noGrp="1"/>
          </p:cNvSpPr>
          <p:nvPr>
            <p:ph type="dt" sz="half" idx="10"/>
          </p:nvPr>
        </p:nvSpPr>
        <p:spPr/>
        <p:txBody>
          <a:bodyPr/>
          <a:lstStyle/>
          <a:p>
            <a:fld id="{B6B3AC59-2A0A-5543-AC3C-3E34A18A7C20}" type="datetimeFigureOut">
              <a:rPr kumimoji="1" lang="ja-JP" altLang="en-US" smtClean="0"/>
              <a:t>2021/3/11</a:t>
            </a:fld>
            <a:endParaRPr kumimoji="1" lang="ja-JP" altLang="en-US"/>
          </a:p>
        </p:txBody>
      </p:sp>
      <p:sp>
        <p:nvSpPr>
          <p:cNvPr id="6" name="フッター プレースホルダー 5">
            <a:extLst>
              <a:ext uri="{FF2B5EF4-FFF2-40B4-BE49-F238E27FC236}">
                <a16:creationId xmlns:a16="http://schemas.microsoft.com/office/drawing/2014/main" id="{7E98FEA8-1DB3-4349-B9BF-D2EAA4B0056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80FE3D9-F034-EF43-824B-C1E396CDFCA6}"/>
              </a:ext>
            </a:extLst>
          </p:cNvPr>
          <p:cNvSpPr>
            <a:spLocks noGrp="1"/>
          </p:cNvSpPr>
          <p:nvPr>
            <p:ph type="sldNum" sz="quarter" idx="12"/>
          </p:nvPr>
        </p:nvSpPr>
        <p:spPr/>
        <p:txBody>
          <a:bodyPr/>
          <a:lstStyle/>
          <a:p>
            <a:fld id="{25DBC17A-8C61-204C-80FB-5FC1790E2283}" type="slidenum">
              <a:rPr kumimoji="1" lang="ja-JP" altLang="en-US" smtClean="0"/>
              <a:t>‹#›</a:t>
            </a:fld>
            <a:endParaRPr kumimoji="1" lang="ja-JP" altLang="en-US"/>
          </a:p>
        </p:txBody>
      </p:sp>
    </p:spTree>
    <p:extLst>
      <p:ext uri="{BB962C8B-B14F-4D97-AF65-F5344CB8AC3E}">
        <p14:creationId xmlns:p14="http://schemas.microsoft.com/office/powerpoint/2010/main" val="729437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094CCC-048D-AA49-91ED-B9E2046DE65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F6B1526-B6B3-BC43-9A3A-7DF64A7973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6690481-ADC5-2241-9413-1935878867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3E0F631-E926-554A-BBB5-1AD0AAABA9E4}"/>
              </a:ext>
            </a:extLst>
          </p:cNvPr>
          <p:cNvSpPr>
            <a:spLocks noGrp="1"/>
          </p:cNvSpPr>
          <p:nvPr>
            <p:ph type="dt" sz="half" idx="10"/>
          </p:nvPr>
        </p:nvSpPr>
        <p:spPr/>
        <p:txBody>
          <a:bodyPr/>
          <a:lstStyle/>
          <a:p>
            <a:fld id="{B6B3AC59-2A0A-5543-AC3C-3E34A18A7C20}" type="datetimeFigureOut">
              <a:rPr kumimoji="1" lang="ja-JP" altLang="en-US" smtClean="0"/>
              <a:t>2021/3/11</a:t>
            </a:fld>
            <a:endParaRPr kumimoji="1" lang="ja-JP" altLang="en-US"/>
          </a:p>
        </p:txBody>
      </p:sp>
      <p:sp>
        <p:nvSpPr>
          <p:cNvPr id="6" name="フッター プレースホルダー 5">
            <a:extLst>
              <a:ext uri="{FF2B5EF4-FFF2-40B4-BE49-F238E27FC236}">
                <a16:creationId xmlns:a16="http://schemas.microsoft.com/office/drawing/2014/main" id="{AF554201-FE8D-5947-8CF2-E321A27D241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0EC983C-ACB8-614C-9A8B-098B6709887E}"/>
              </a:ext>
            </a:extLst>
          </p:cNvPr>
          <p:cNvSpPr>
            <a:spLocks noGrp="1"/>
          </p:cNvSpPr>
          <p:nvPr>
            <p:ph type="sldNum" sz="quarter" idx="12"/>
          </p:nvPr>
        </p:nvSpPr>
        <p:spPr/>
        <p:txBody>
          <a:bodyPr/>
          <a:lstStyle/>
          <a:p>
            <a:fld id="{25DBC17A-8C61-204C-80FB-5FC1790E2283}" type="slidenum">
              <a:rPr kumimoji="1" lang="ja-JP" altLang="en-US" smtClean="0"/>
              <a:t>‹#›</a:t>
            </a:fld>
            <a:endParaRPr kumimoji="1" lang="ja-JP" altLang="en-US"/>
          </a:p>
        </p:txBody>
      </p:sp>
    </p:spTree>
    <p:extLst>
      <p:ext uri="{BB962C8B-B14F-4D97-AF65-F5344CB8AC3E}">
        <p14:creationId xmlns:p14="http://schemas.microsoft.com/office/powerpoint/2010/main" val="3223662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8D920FB-C061-C840-BB92-A4B6605383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53C585-8A79-C344-8011-A6DFD543D2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51E53A5-2984-7D48-9123-991779F54F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B3AC59-2A0A-5543-AC3C-3E34A18A7C20}" type="datetimeFigureOut">
              <a:rPr kumimoji="1" lang="ja-JP" altLang="en-US" smtClean="0"/>
              <a:t>2021/3/11</a:t>
            </a:fld>
            <a:endParaRPr kumimoji="1" lang="ja-JP" altLang="en-US"/>
          </a:p>
        </p:txBody>
      </p:sp>
      <p:sp>
        <p:nvSpPr>
          <p:cNvPr id="5" name="フッター プレースホルダー 4">
            <a:extLst>
              <a:ext uri="{FF2B5EF4-FFF2-40B4-BE49-F238E27FC236}">
                <a16:creationId xmlns:a16="http://schemas.microsoft.com/office/drawing/2014/main" id="{92225DD1-3BC7-ED45-BD32-E70FD8F3F9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41B9329-1619-A24E-B418-E10BC795D2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BC17A-8C61-204C-80FB-5FC1790E2283}" type="slidenum">
              <a:rPr kumimoji="1" lang="ja-JP" altLang="en-US" smtClean="0"/>
              <a:t>‹#›</a:t>
            </a:fld>
            <a:endParaRPr kumimoji="1" lang="ja-JP" altLang="en-US"/>
          </a:p>
        </p:txBody>
      </p:sp>
    </p:spTree>
    <p:extLst>
      <p:ext uri="{BB962C8B-B14F-4D97-AF65-F5344CB8AC3E}">
        <p14:creationId xmlns:p14="http://schemas.microsoft.com/office/powerpoint/2010/main" val="187356207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ctrTitle"/>
          </p:nvPr>
        </p:nvSpPr>
        <p:spPr>
          <a:xfrm>
            <a:off x="-338599" y="1757564"/>
            <a:ext cx="12869198" cy="1584176"/>
          </a:xfrm>
        </p:spPr>
        <p:txBody>
          <a:bodyPr>
            <a:normAutofit/>
          </a:bodyPr>
          <a:lstStyle/>
          <a:p>
            <a:r>
              <a:rPr lang="ja-JP" altLang="en-US" sz="5400">
                <a:latin typeface="MS PGothic" panose="020B0600070205080204" pitchFamily="34" charset="-128"/>
                <a:ea typeface="MS PGothic" panose="020B0600070205080204" pitchFamily="34" charset="-128"/>
              </a:rPr>
              <a:t>高さ制約を考慮した際の比較</a:t>
            </a:r>
            <a:endParaRPr lang="ja-JP" altLang="en-US" dirty="0">
              <a:latin typeface="MS PGothic" panose="020B0600070205080204" pitchFamily="34" charset="-128"/>
              <a:ea typeface="MS PGothic" panose="020B0600070205080204" pitchFamily="34" charset="-128"/>
            </a:endParaRPr>
          </a:p>
        </p:txBody>
      </p:sp>
      <p:sp>
        <p:nvSpPr>
          <p:cNvPr id="5" name="スライド番号プレースホルダー 1"/>
          <p:cNvSpPr>
            <a:spLocks noGrp="1"/>
          </p:cNvSpPr>
          <p:nvPr>
            <p:ph type="sldNum" sz="quarter" idx="12"/>
          </p:nvPr>
        </p:nvSpPr>
        <p:spPr>
          <a:xfrm>
            <a:off x="8494203" y="6511156"/>
            <a:ext cx="2133600" cy="365125"/>
          </a:xfrm>
        </p:spPr>
        <p:txBody>
          <a:bodyPr/>
          <a:lstStyle/>
          <a:p>
            <a:pPr>
              <a:defRPr/>
            </a:pPr>
            <a:fld id="{63AE162D-7C46-486A-B815-7E660B7D4639}" type="slidenum">
              <a:rPr lang="ja-JP" altLang="en-US" smtClean="0">
                <a:solidFill>
                  <a:schemeClr val="bg1"/>
                </a:solidFill>
              </a:rPr>
              <a:pPr>
                <a:defRPr/>
              </a:pPr>
              <a:t>1</a:t>
            </a:fld>
            <a:endParaRPr lang="ja-JP" altLang="en-US" dirty="0">
              <a:solidFill>
                <a:schemeClr val="bg1"/>
              </a:solidFill>
            </a:endParaRPr>
          </a:p>
        </p:txBody>
      </p:sp>
      <p:sp>
        <p:nvSpPr>
          <p:cNvPr id="6" name="サブタイトル 2">
            <a:extLst>
              <a:ext uri="{FF2B5EF4-FFF2-40B4-BE49-F238E27FC236}">
                <a16:creationId xmlns:a16="http://schemas.microsoft.com/office/drawing/2014/main" id="{75A7D4B3-D0E0-994C-91EB-C5642EA83D2F}"/>
              </a:ext>
            </a:extLst>
          </p:cNvPr>
          <p:cNvSpPr txBox="1">
            <a:spLocks/>
          </p:cNvSpPr>
          <p:nvPr/>
        </p:nvSpPr>
        <p:spPr>
          <a:xfrm>
            <a:off x="2895600" y="1042296"/>
            <a:ext cx="6400800" cy="864096"/>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kumimoji="1"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kumimoji="1"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kumimoji="1"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9pPr>
          </a:lstStyle>
          <a:p>
            <a:r>
              <a:rPr lang="en-US" altLang="ja-JP" sz="2800" dirty="0">
                <a:solidFill>
                  <a:schemeClr val="tx1"/>
                </a:solidFill>
                <a:latin typeface="MS PGothic" panose="020B0600070205080204" pitchFamily="34" charset="-128"/>
                <a:ea typeface="MS PGothic" panose="020B0600070205080204" pitchFamily="34" charset="-128"/>
              </a:rPr>
              <a:t>2020.3.11</a:t>
            </a:r>
          </a:p>
          <a:p>
            <a:r>
              <a:rPr lang="ja-JP" altLang="en-US" sz="3800">
                <a:solidFill>
                  <a:schemeClr val="tx1"/>
                </a:solidFill>
                <a:latin typeface="MS PGothic" panose="020B0600070205080204" pitchFamily="34" charset="-128"/>
                <a:ea typeface="MS PGothic" panose="020B0600070205080204" pitchFamily="34" charset="-128"/>
              </a:rPr>
              <a:t>川崎汽船報告会資料　</a:t>
            </a:r>
            <a:endParaRPr lang="ja-JP" altLang="en-US" sz="3800" dirty="0">
              <a:solidFill>
                <a:schemeClr val="tx1"/>
              </a:solidFill>
              <a:latin typeface="MS PGothic" panose="020B0600070205080204" pitchFamily="34" charset="-128"/>
              <a:ea typeface="MS PGothic" panose="020B0600070205080204" pitchFamily="34" charset="-128"/>
            </a:endParaRPr>
          </a:p>
        </p:txBody>
      </p:sp>
      <p:pic>
        <p:nvPicPr>
          <p:cNvPr id="7" name="図 6">
            <a:extLst>
              <a:ext uri="{FF2B5EF4-FFF2-40B4-BE49-F238E27FC236}">
                <a16:creationId xmlns:a16="http://schemas.microsoft.com/office/drawing/2014/main" id="{E9F99466-9C92-344B-AE16-9765CA89FA9D}"/>
              </a:ext>
            </a:extLst>
          </p:cNvPr>
          <p:cNvPicPr>
            <a:picLocks noChangeAspect="1"/>
          </p:cNvPicPr>
          <p:nvPr/>
        </p:nvPicPr>
        <p:blipFill>
          <a:blip r:embed="rId3"/>
          <a:stretch>
            <a:fillRect/>
          </a:stretch>
        </p:blipFill>
        <p:spPr>
          <a:xfrm>
            <a:off x="231078" y="5963166"/>
            <a:ext cx="5364539" cy="820849"/>
          </a:xfrm>
          <a:prstGeom prst="rect">
            <a:avLst/>
          </a:prstGeom>
        </p:spPr>
      </p:pic>
      <p:sp>
        <p:nvSpPr>
          <p:cNvPr id="8" name="Subtitle 2">
            <a:extLst>
              <a:ext uri="{FF2B5EF4-FFF2-40B4-BE49-F238E27FC236}">
                <a16:creationId xmlns:a16="http://schemas.microsoft.com/office/drawing/2014/main" id="{E49B88E0-1E0F-8A48-99D1-ECD8A1A2BF9C}"/>
              </a:ext>
            </a:extLst>
          </p:cNvPr>
          <p:cNvSpPr txBox="1">
            <a:spLocks/>
          </p:cNvSpPr>
          <p:nvPr/>
        </p:nvSpPr>
        <p:spPr>
          <a:xfrm>
            <a:off x="4208823" y="4578039"/>
            <a:ext cx="7592324" cy="1296270"/>
          </a:xfrm>
          <a:prstGeom prst="rect">
            <a:avLst/>
          </a:prstGeom>
        </p:spPr>
        <p:txBody>
          <a:bodyPr vert="horz" lIns="91440" tIns="45720" rIns="91440" bIns="45720" rtlCol="0">
            <a:normAutofit/>
          </a:bodyPr>
          <a:lstStyle/>
          <a:p>
            <a:pPr lvl="0" algn="r">
              <a:spcBef>
                <a:spcPct val="20000"/>
              </a:spcBef>
              <a:defRPr/>
            </a:pPr>
            <a:r>
              <a:rPr lang="en-US" altLang="ja-JP" sz="2800" dirty="0">
                <a:latin typeface="MS Gothic" panose="020B0609070205080204" pitchFamily="49" charset="-128"/>
                <a:ea typeface="MS Gothic" panose="020B0609070205080204" pitchFamily="49" charset="-128"/>
              </a:rPr>
              <a:t>Nagoya University </a:t>
            </a:r>
            <a:r>
              <a:rPr lang="en-US" altLang="ja-JP" sz="2800" dirty="0" err="1">
                <a:latin typeface="MS Gothic" panose="020B0609070205080204" pitchFamily="49" charset="-128"/>
                <a:ea typeface="MS Gothic" panose="020B0609070205080204" pitchFamily="49" charset="-128"/>
              </a:rPr>
              <a:t>Yagiura</a:t>
            </a:r>
            <a:r>
              <a:rPr lang="en-US" altLang="ja-JP" sz="2800" dirty="0">
                <a:latin typeface="MS Gothic" panose="020B0609070205080204" pitchFamily="49" charset="-128"/>
                <a:ea typeface="MS Gothic" panose="020B0609070205080204" pitchFamily="49" charset="-128"/>
              </a:rPr>
              <a:t> Lab</a:t>
            </a:r>
          </a:p>
          <a:p>
            <a:pPr lvl="0" algn="r">
              <a:spcBef>
                <a:spcPct val="20000"/>
              </a:spcBef>
              <a:defRPr/>
            </a:pPr>
            <a:r>
              <a:rPr lang="en-US" altLang="ja-JP" sz="2800" dirty="0">
                <a:latin typeface="MS Gothic" panose="020B0609070205080204" pitchFamily="49" charset="-128"/>
                <a:ea typeface="MS Gothic" panose="020B0609070205080204" pitchFamily="49" charset="-128"/>
              </a:rPr>
              <a:t>Takeda Kiyoshi</a:t>
            </a:r>
          </a:p>
        </p:txBody>
      </p:sp>
    </p:spTree>
    <p:extLst>
      <p:ext uri="{BB962C8B-B14F-4D97-AF65-F5344CB8AC3E}">
        <p14:creationId xmlns:p14="http://schemas.microsoft.com/office/powerpoint/2010/main" val="125266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つの角を切り取り、1つの角を丸めた四角形 2">
            <a:extLst>
              <a:ext uri="{FF2B5EF4-FFF2-40B4-BE49-F238E27FC236}">
                <a16:creationId xmlns:a16="http://schemas.microsoft.com/office/drawing/2014/main" id="{A9D58606-EADB-8547-AFD9-49E5E2A4A1FF}"/>
              </a:ext>
            </a:extLst>
          </p:cNvPr>
          <p:cNvSpPr/>
          <p:nvPr/>
        </p:nvSpPr>
        <p:spPr>
          <a:xfrm>
            <a:off x="11547230" y="6338220"/>
            <a:ext cx="644767" cy="524114"/>
          </a:xfrm>
          <a:prstGeom prst="snipRoundRect">
            <a:avLst>
              <a:gd name="adj1" fmla="val 50000"/>
              <a:gd name="adj2"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34" charset="-128"/>
              <a:cs typeface="+mn-cs"/>
            </a:endParaRPr>
          </a:p>
        </p:txBody>
      </p:sp>
      <p:sp>
        <p:nvSpPr>
          <p:cNvPr id="6" name="正方形/長方形 5">
            <a:extLst>
              <a:ext uri="{FF2B5EF4-FFF2-40B4-BE49-F238E27FC236}">
                <a16:creationId xmlns:a16="http://schemas.microsoft.com/office/drawing/2014/main" id="{9139BD5E-A769-0544-BF63-CDFC1B152C93}"/>
              </a:ext>
            </a:extLst>
          </p:cNvPr>
          <p:cNvSpPr/>
          <p:nvPr/>
        </p:nvSpPr>
        <p:spPr>
          <a:xfrm>
            <a:off x="11693624" y="6369444"/>
            <a:ext cx="375424"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1" lang="en-US" altLang="ja-JP" sz="2400" b="0" i="0" u="none" strike="noStrike" kern="1200" cap="none" spc="0" normalizeH="0" baseline="0" noProof="0" smtClean="0">
                <a:ln w="10160">
                  <a:solidFill>
                    <a:srgbClr val="4472C4">
                      <a:lumMod val="20000"/>
                      <a:lumOff val="80000"/>
                    </a:srgbClr>
                  </a:solidFill>
                  <a:prstDash val="solid"/>
                </a:ln>
                <a:solidFill>
                  <a:srgbClr val="FFFFFF"/>
                </a:solidFill>
                <a:effectLst>
                  <a:outerShdw blurRad="38100" dist="22860" dir="5400000" algn="tl" rotWithShape="0">
                    <a:srgbClr val="000000">
                      <a:alpha val="30000"/>
                    </a:srgbClr>
                  </a:outerShdw>
                </a:effectLst>
                <a:uLnTx/>
                <a:uFillTx/>
                <a:latin typeface="Meiryo UI" panose="020B0604030504040204" pitchFamily="50" charset="-128"/>
                <a:ea typeface="Meiryo UI" panose="020B0604030504040204" pitchFamily="50"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1" lang="ja-JP" altLang="en-US" sz="2400" b="0" i="0" u="none" strike="noStrike" kern="1200" cap="none" spc="0" normalizeH="0" baseline="0" noProof="0" dirty="0">
              <a:ln w="10160">
                <a:solidFill>
                  <a:srgbClr val="4472C4">
                    <a:lumMod val="20000"/>
                    <a:lumOff val="80000"/>
                  </a:srgbClr>
                </a:solidFill>
                <a:prstDash val="solid"/>
              </a:ln>
              <a:solidFill>
                <a:srgbClr val="FFFFFF"/>
              </a:solidFill>
              <a:effectLst>
                <a:outerShdw blurRad="38100" dist="22860" dir="5400000" algn="tl" rotWithShape="0">
                  <a:srgbClr val="000000">
                    <a:alpha val="30000"/>
                  </a:srgbClr>
                </a:outerShdw>
              </a:effectLst>
              <a:uLnTx/>
              <a:uFillTx/>
              <a:latin typeface="Meiryo UI" panose="020B0604030504040204" pitchFamily="50" charset="-128"/>
              <a:ea typeface="Meiryo UI" panose="020B0604030504040204" pitchFamily="50" charset="-128"/>
              <a:cs typeface="+mn-cs"/>
            </a:endParaRPr>
          </a:p>
        </p:txBody>
      </p:sp>
      <p:pic>
        <p:nvPicPr>
          <p:cNvPr id="35" name="図 34">
            <a:extLst>
              <a:ext uri="{FF2B5EF4-FFF2-40B4-BE49-F238E27FC236}">
                <a16:creationId xmlns:a16="http://schemas.microsoft.com/office/drawing/2014/main" id="{39ED5C20-E89F-7342-BAD7-87C73EFBF3CB}"/>
              </a:ext>
            </a:extLst>
          </p:cNvPr>
          <p:cNvPicPr>
            <a:picLocks noChangeAspect="1"/>
          </p:cNvPicPr>
          <p:nvPr/>
        </p:nvPicPr>
        <p:blipFill rotWithShape="1">
          <a:blip r:embed="rId3"/>
          <a:srcRect t="11225" b="13265"/>
          <a:stretch/>
        </p:blipFill>
        <p:spPr>
          <a:xfrm>
            <a:off x="10723062" y="96982"/>
            <a:ext cx="1330036" cy="1004315"/>
          </a:xfrm>
          <a:prstGeom prst="rect">
            <a:avLst/>
          </a:prstGeom>
        </p:spPr>
      </p:pic>
      <p:sp>
        <p:nvSpPr>
          <p:cNvPr id="10" name="正方形/長方形 9">
            <a:extLst>
              <a:ext uri="{FF2B5EF4-FFF2-40B4-BE49-F238E27FC236}">
                <a16:creationId xmlns:a16="http://schemas.microsoft.com/office/drawing/2014/main" id="{06329157-E1DB-854A-A487-914C6BE2287C}"/>
              </a:ext>
            </a:extLst>
          </p:cNvPr>
          <p:cNvSpPr/>
          <p:nvPr/>
        </p:nvSpPr>
        <p:spPr>
          <a:xfrm>
            <a:off x="1049311" y="599139"/>
            <a:ext cx="8802410"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3200" b="0" i="0" u="none" strike="noStrike" kern="1200" cap="none" spc="0" normalizeH="0" baseline="0" noProof="0">
                <a:ln>
                  <a:noFill/>
                </a:ln>
                <a:solidFill>
                  <a:srgbClr val="002060"/>
                </a:solidFill>
                <a:effectLst/>
                <a:uLnTx/>
                <a:uFillTx/>
                <a:latin typeface="MS Gothic" panose="020B0609070205080204" pitchFamily="49" charset="-128"/>
                <a:ea typeface="MS Gothic" panose="020B0609070205080204" pitchFamily="49" charset="-128"/>
                <a:cs typeface="+mn-cs"/>
              </a:rPr>
              <a:t>高さ制約を考慮した際のモデルの性能に関して</a:t>
            </a:r>
          </a:p>
        </p:txBody>
      </p:sp>
      <p:sp>
        <p:nvSpPr>
          <p:cNvPr id="2" name="テキスト ボックス 1">
            <a:extLst>
              <a:ext uri="{FF2B5EF4-FFF2-40B4-BE49-F238E27FC236}">
                <a16:creationId xmlns:a16="http://schemas.microsoft.com/office/drawing/2014/main" id="{A69965A0-1CF6-7144-8F2F-E190890B09E7}"/>
              </a:ext>
            </a:extLst>
          </p:cNvPr>
          <p:cNvSpPr txBox="1"/>
          <p:nvPr/>
        </p:nvSpPr>
        <p:spPr>
          <a:xfrm>
            <a:off x="1049311" y="1618938"/>
            <a:ext cx="9144000" cy="4247317"/>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kumimoji="1" lang="ja-JP" altLang="en-US" sz="2800"/>
              <a:t>制約を一つ加えただけで計算時間が大幅に増加する可能性がある</a:t>
            </a:r>
            <a:endParaRPr kumimoji="1" lang="en-US" altLang="ja-JP" sz="2800" dirty="0"/>
          </a:p>
          <a:p>
            <a:pPr marL="457200" indent="-457200">
              <a:lnSpc>
                <a:spcPct val="150000"/>
              </a:lnSpc>
              <a:buFont typeface="Arial" panose="020B0604020202020204" pitchFamily="34" charset="0"/>
              <a:buChar char="•"/>
            </a:pPr>
            <a:r>
              <a:rPr lang="ja-JP" altLang="en-US" sz="2800"/>
              <a:t>いままでは船内のホールドと車両の高さを考慮せずに実験を行っていた</a:t>
            </a:r>
            <a:endParaRPr lang="en-US" altLang="ja-JP" sz="2800" dirty="0"/>
          </a:p>
          <a:p>
            <a:pPr marL="457200" indent="-457200">
              <a:lnSpc>
                <a:spcPct val="150000"/>
              </a:lnSpc>
              <a:buFont typeface="Arial" panose="020B0604020202020204" pitchFamily="34" charset="0"/>
              <a:buChar char="•"/>
            </a:pPr>
            <a:r>
              <a:rPr kumimoji="1" lang="ja-JP" altLang="en-US" sz="2800">
                <a:latin typeface="+mj-lt"/>
              </a:rPr>
              <a:t>リフタブルパネルの考察に入る前段階として高さ制約を追加</a:t>
            </a:r>
            <a:endParaRPr kumimoji="1" lang="en-US" altLang="ja-JP" sz="2800" dirty="0">
              <a:latin typeface="+mj-lt"/>
            </a:endParaRPr>
          </a:p>
          <a:p>
            <a:endParaRPr kumimoji="1" lang="ja-JP" altLang="en-US"/>
          </a:p>
        </p:txBody>
      </p:sp>
    </p:spTree>
    <p:extLst>
      <p:ext uri="{BB962C8B-B14F-4D97-AF65-F5344CB8AC3E}">
        <p14:creationId xmlns:p14="http://schemas.microsoft.com/office/powerpoint/2010/main" val="400191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つの角を切り取り、1つの角を丸めた四角形 2">
            <a:extLst>
              <a:ext uri="{FF2B5EF4-FFF2-40B4-BE49-F238E27FC236}">
                <a16:creationId xmlns:a16="http://schemas.microsoft.com/office/drawing/2014/main" id="{A9D58606-EADB-8547-AFD9-49E5E2A4A1FF}"/>
              </a:ext>
            </a:extLst>
          </p:cNvPr>
          <p:cNvSpPr/>
          <p:nvPr/>
        </p:nvSpPr>
        <p:spPr>
          <a:xfrm>
            <a:off x="11547230" y="6338220"/>
            <a:ext cx="644767" cy="524114"/>
          </a:xfrm>
          <a:prstGeom prst="snipRoundRect">
            <a:avLst>
              <a:gd name="adj1" fmla="val 50000"/>
              <a:gd name="adj2"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34" charset="-128"/>
              <a:cs typeface="+mn-cs"/>
            </a:endParaRPr>
          </a:p>
        </p:txBody>
      </p:sp>
      <p:sp>
        <p:nvSpPr>
          <p:cNvPr id="6" name="正方形/長方形 5">
            <a:extLst>
              <a:ext uri="{FF2B5EF4-FFF2-40B4-BE49-F238E27FC236}">
                <a16:creationId xmlns:a16="http://schemas.microsoft.com/office/drawing/2014/main" id="{9139BD5E-A769-0544-BF63-CDFC1B152C93}"/>
              </a:ext>
            </a:extLst>
          </p:cNvPr>
          <p:cNvSpPr/>
          <p:nvPr/>
        </p:nvSpPr>
        <p:spPr>
          <a:xfrm>
            <a:off x="11693624" y="6369444"/>
            <a:ext cx="375424"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1" lang="en-US" altLang="ja-JP" sz="2400" b="0" i="0" u="none" strike="noStrike" kern="1200" cap="none" spc="0" normalizeH="0" baseline="0" noProof="0" smtClean="0">
                <a:ln w="10160">
                  <a:solidFill>
                    <a:srgbClr val="4472C4">
                      <a:lumMod val="20000"/>
                      <a:lumOff val="80000"/>
                    </a:srgbClr>
                  </a:solidFill>
                  <a:prstDash val="solid"/>
                </a:ln>
                <a:solidFill>
                  <a:srgbClr val="FFFFFF"/>
                </a:solidFill>
                <a:effectLst>
                  <a:outerShdw blurRad="38100" dist="22860" dir="5400000" algn="tl" rotWithShape="0">
                    <a:srgbClr val="000000">
                      <a:alpha val="30000"/>
                    </a:srgbClr>
                  </a:outerShdw>
                </a:effectLst>
                <a:uLnTx/>
                <a:uFillTx/>
                <a:latin typeface="Meiryo UI" panose="020B0604030504040204" pitchFamily="50" charset="-128"/>
                <a:ea typeface="Meiryo UI" panose="020B0604030504040204" pitchFamily="50"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1" lang="ja-JP" altLang="en-US" sz="2400" b="0" i="0" u="none" strike="noStrike" kern="1200" cap="none" spc="0" normalizeH="0" baseline="0" noProof="0" dirty="0">
              <a:ln w="10160">
                <a:solidFill>
                  <a:srgbClr val="4472C4">
                    <a:lumMod val="20000"/>
                    <a:lumOff val="80000"/>
                  </a:srgbClr>
                </a:solidFill>
                <a:prstDash val="solid"/>
              </a:ln>
              <a:solidFill>
                <a:srgbClr val="FFFFFF"/>
              </a:solidFill>
              <a:effectLst>
                <a:outerShdw blurRad="38100" dist="22860" dir="5400000" algn="tl" rotWithShape="0">
                  <a:srgbClr val="000000">
                    <a:alpha val="30000"/>
                  </a:srgbClr>
                </a:outerShdw>
              </a:effectLst>
              <a:uLnTx/>
              <a:uFillTx/>
              <a:latin typeface="Meiryo UI" panose="020B0604030504040204" pitchFamily="50" charset="-128"/>
              <a:ea typeface="Meiryo UI" panose="020B0604030504040204" pitchFamily="50" charset="-128"/>
              <a:cs typeface="+mn-cs"/>
            </a:endParaRPr>
          </a:p>
        </p:txBody>
      </p:sp>
      <p:pic>
        <p:nvPicPr>
          <p:cNvPr id="35" name="図 34">
            <a:extLst>
              <a:ext uri="{FF2B5EF4-FFF2-40B4-BE49-F238E27FC236}">
                <a16:creationId xmlns:a16="http://schemas.microsoft.com/office/drawing/2014/main" id="{39ED5C20-E89F-7342-BAD7-87C73EFBF3CB}"/>
              </a:ext>
            </a:extLst>
          </p:cNvPr>
          <p:cNvPicPr>
            <a:picLocks noChangeAspect="1"/>
          </p:cNvPicPr>
          <p:nvPr/>
        </p:nvPicPr>
        <p:blipFill rotWithShape="1">
          <a:blip r:embed="rId3"/>
          <a:srcRect t="11225" b="13265"/>
          <a:stretch/>
        </p:blipFill>
        <p:spPr>
          <a:xfrm>
            <a:off x="10739012" y="298221"/>
            <a:ext cx="1330036" cy="1004315"/>
          </a:xfrm>
          <a:prstGeom prst="rect">
            <a:avLst/>
          </a:prstGeom>
        </p:spPr>
      </p:pic>
      <p:sp>
        <p:nvSpPr>
          <p:cNvPr id="10" name="正方形/長方形 9">
            <a:extLst>
              <a:ext uri="{FF2B5EF4-FFF2-40B4-BE49-F238E27FC236}">
                <a16:creationId xmlns:a16="http://schemas.microsoft.com/office/drawing/2014/main" id="{06329157-E1DB-854A-A487-914C6BE2287C}"/>
              </a:ext>
            </a:extLst>
          </p:cNvPr>
          <p:cNvSpPr/>
          <p:nvPr/>
        </p:nvSpPr>
        <p:spPr>
          <a:xfrm>
            <a:off x="1094282" y="717761"/>
            <a:ext cx="8802410"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3200" b="0" i="0" u="none" strike="noStrike" kern="1200" cap="none" spc="0" normalizeH="0" baseline="0" noProof="0">
                <a:ln>
                  <a:noFill/>
                </a:ln>
                <a:solidFill>
                  <a:srgbClr val="002060"/>
                </a:solidFill>
                <a:effectLst/>
                <a:uLnTx/>
                <a:uFillTx/>
                <a:latin typeface="MS Gothic" panose="020B0609070205080204" pitchFamily="49" charset="-128"/>
                <a:ea typeface="MS Gothic" panose="020B0609070205080204" pitchFamily="49" charset="-128"/>
                <a:cs typeface="+mn-cs"/>
              </a:rPr>
              <a:t>高さ制約を考慮した際のモデルの性能に関して</a:t>
            </a:r>
          </a:p>
        </p:txBody>
      </p:sp>
      <p:sp>
        <p:nvSpPr>
          <p:cNvPr id="4" name="テキスト ボックス 3">
            <a:extLst>
              <a:ext uri="{FF2B5EF4-FFF2-40B4-BE49-F238E27FC236}">
                <a16:creationId xmlns:a16="http://schemas.microsoft.com/office/drawing/2014/main" id="{9B94F252-A9BC-7545-95CF-98415A18C021}"/>
              </a:ext>
            </a:extLst>
          </p:cNvPr>
          <p:cNvSpPr txBox="1"/>
          <p:nvPr/>
        </p:nvSpPr>
        <p:spPr>
          <a:xfrm>
            <a:off x="1094282" y="1606986"/>
            <a:ext cx="9024079" cy="499329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ja-JP" altLang="en-US" sz="2800"/>
              <a:t>ホールドに</a:t>
            </a:r>
            <a:r>
              <a:rPr lang="en-US" altLang="ja-JP" sz="2800" dirty="0"/>
              <a:t>3</a:t>
            </a:r>
            <a:r>
              <a:rPr lang="ja-JP" altLang="en-US" sz="2800"/>
              <a:t>種類</a:t>
            </a:r>
            <a:r>
              <a:rPr lang="en-US" altLang="ja-JP" sz="2800" dirty="0"/>
              <a:t>(</a:t>
            </a:r>
            <a:r>
              <a:rPr lang="ja-JP" altLang="en-US" sz="2800"/>
              <a:t>低，中，高</a:t>
            </a:r>
            <a:r>
              <a:rPr lang="en-US" altLang="ja-JP" sz="2800" dirty="0"/>
              <a:t>)</a:t>
            </a:r>
            <a:r>
              <a:rPr lang="ja-JP" altLang="en-US" sz="2800"/>
              <a:t>の情報を付与して計算</a:t>
            </a:r>
            <a:endParaRPr lang="en-US" altLang="ja-JP" sz="2800" dirty="0"/>
          </a:p>
          <a:p>
            <a:pPr marL="457200" indent="-457200">
              <a:lnSpc>
                <a:spcPct val="150000"/>
              </a:lnSpc>
              <a:buFont typeface="Arial" panose="020B0604020202020204" pitchFamily="34" charset="0"/>
              <a:buChar char="•"/>
            </a:pPr>
            <a:r>
              <a:rPr lang="ja-JP" altLang="en-US" sz="2800"/>
              <a:t>小さい問題例では良いプランニングが得られたモデルで実験を行った</a:t>
            </a:r>
            <a:endParaRPr lang="en-US" altLang="ja-JP" sz="2800" dirty="0"/>
          </a:p>
          <a:p>
            <a:pPr marL="457200" indent="-457200">
              <a:lnSpc>
                <a:spcPct val="150000"/>
              </a:lnSpc>
              <a:buFont typeface="Arial" panose="020B0604020202020204" pitchFamily="34" charset="0"/>
              <a:buChar char="•"/>
            </a:pPr>
            <a:r>
              <a:rPr lang="ja-JP" altLang="en-US" sz="2800"/>
              <a:t>扱う運搬船は，総積載量 </a:t>
            </a:r>
            <a:r>
              <a:rPr lang="en-US" altLang="ja-JP" sz="2800" dirty="0"/>
              <a:t>7500 </a:t>
            </a:r>
            <a:r>
              <a:rPr lang="en" altLang="ja-JP" sz="2800" dirty="0"/>
              <a:t>RT </a:t>
            </a:r>
            <a:r>
              <a:rPr lang="ja-JP" altLang="en-US" sz="2800"/>
              <a:t>の </a:t>
            </a:r>
            <a:r>
              <a:rPr lang="en-US" altLang="ja-JP" sz="2800" dirty="0"/>
              <a:t>12 </a:t>
            </a:r>
            <a:r>
              <a:rPr lang="ja-JP" altLang="en-US" sz="2800"/>
              <a:t>階構造の船を対象とした．</a:t>
            </a:r>
            <a:endParaRPr lang="en-US" altLang="ja-JP" sz="2800" dirty="0"/>
          </a:p>
          <a:p>
            <a:pPr marL="457200" indent="-457200">
              <a:lnSpc>
                <a:spcPct val="150000"/>
              </a:lnSpc>
              <a:buFont typeface="Arial" panose="020B0604020202020204" pitchFamily="34" charset="0"/>
              <a:buChar char="•"/>
            </a:pPr>
            <a:r>
              <a:rPr lang="ja-JP" altLang="en-US" sz="2800"/>
              <a:t>ブッキングは</a:t>
            </a:r>
            <a:r>
              <a:rPr lang="en-US" altLang="ja-JP" sz="2800" dirty="0"/>
              <a:t>2</a:t>
            </a:r>
            <a:r>
              <a:rPr lang="ja-JP" altLang="en-US" sz="2800"/>
              <a:t>港積み</a:t>
            </a:r>
            <a:r>
              <a:rPr lang="en-US" altLang="ja-JP" sz="2800" dirty="0"/>
              <a:t>3</a:t>
            </a:r>
            <a:r>
              <a:rPr lang="ja-JP" altLang="en-US" sz="2800"/>
              <a:t>港揚げの注文数</a:t>
            </a:r>
            <a:r>
              <a:rPr lang="en-US" altLang="ja-JP" sz="2800" dirty="0"/>
              <a:t>109</a:t>
            </a:r>
            <a:r>
              <a:rPr lang="ja-JP" altLang="en-US" sz="2800"/>
              <a:t>個のものを使用</a:t>
            </a:r>
          </a:p>
          <a:p>
            <a:pPr marL="457200" indent="-457200">
              <a:lnSpc>
                <a:spcPct val="150000"/>
              </a:lnSpc>
              <a:buFont typeface="Arial" panose="020B0604020202020204" pitchFamily="34" charset="0"/>
              <a:buChar char="•"/>
            </a:pPr>
            <a:endParaRPr lang="en-US" altLang="ja-JP" dirty="0"/>
          </a:p>
        </p:txBody>
      </p:sp>
    </p:spTree>
    <p:extLst>
      <p:ext uri="{BB962C8B-B14F-4D97-AF65-F5344CB8AC3E}">
        <p14:creationId xmlns:p14="http://schemas.microsoft.com/office/powerpoint/2010/main" val="539695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59A61A-9502-434B-A065-FDABADC31C72}"/>
              </a:ext>
            </a:extLst>
          </p:cNvPr>
          <p:cNvSpPr>
            <a:spLocks noGrp="1"/>
          </p:cNvSpPr>
          <p:nvPr>
            <p:ph type="title"/>
          </p:nvPr>
        </p:nvSpPr>
        <p:spPr/>
        <p:txBody>
          <a:bodyPr>
            <a:normAutofit/>
          </a:bodyPr>
          <a:lstStyle/>
          <a:p>
            <a:r>
              <a:rPr kumimoji="1" lang="ja-JP" altLang="en-US" sz="3200">
                <a:latin typeface="MS Gothic" panose="020B0609070205080204" pitchFamily="49" charset="-128"/>
                <a:ea typeface="MS Gothic" panose="020B0609070205080204" pitchFamily="49" charset="-128"/>
              </a:rPr>
              <a:t>モデル</a:t>
            </a:r>
            <a:r>
              <a:rPr kumimoji="1" lang="en-US" altLang="ja-JP" sz="3200" dirty="0">
                <a:latin typeface="MS Gothic" panose="020B0609070205080204" pitchFamily="49" charset="-128"/>
                <a:ea typeface="MS Gothic" panose="020B0609070205080204" pitchFamily="49" charset="-128"/>
              </a:rPr>
              <a:t>1</a:t>
            </a:r>
            <a:r>
              <a:rPr kumimoji="1" lang="ja-JP" altLang="en-US" sz="3200">
                <a:latin typeface="MS Gothic" panose="020B0609070205080204" pitchFamily="49" charset="-128"/>
                <a:ea typeface="MS Gothic" panose="020B0609070205080204" pitchFamily="49" charset="-128"/>
              </a:rPr>
              <a:t>の高さ制約あり</a:t>
            </a:r>
            <a:r>
              <a:rPr kumimoji="1" lang="en-US" altLang="ja-JP" sz="3200" dirty="0">
                <a:latin typeface="MS Gothic" panose="020B0609070205080204" pitchFamily="49" charset="-128"/>
                <a:ea typeface="MS Gothic" panose="020B0609070205080204" pitchFamily="49" charset="-128"/>
              </a:rPr>
              <a:t>/</a:t>
            </a:r>
            <a:r>
              <a:rPr kumimoji="1" lang="ja-JP" altLang="en-US" sz="3200">
                <a:latin typeface="MS Gothic" panose="020B0609070205080204" pitchFamily="49" charset="-128"/>
                <a:ea typeface="MS Gothic" panose="020B0609070205080204" pitchFamily="49" charset="-128"/>
              </a:rPr>
              <a:t>なしの比較</a:t>
            </a:r>
          </a:p>
        </p:txBody>
      </p:sp>
      <p:sp>
        <p:nvSpPr>
          <p:cNvPr id="3" name="コンテンツ プレースホルダー 2">
            <a:extLst>
              <a:ext uri="{FF2B5EF4-FFF2-40B4-BE49-F238E27FC236}">
                <a16:creationId xmlns:a16="http://schemas.microsoft.com/office/drawing/2014/main" id="{F66FBB84-B9C7-AA4D-80BE-18B755A94097}"/>
              </a:ext>
            </a:extLst>
          </p:cNvPr>
          <p:cNvSpPr>
            <a:spLocks noGrp="1"/>
          </p:cNvSpPr>
          <p:nvPr>
            <p:ph sz="half" idx="1"/>
          </p:nvPr>
        </p:nvSpPr>
        <p:spPr/>
        <p:txBody>
          <a:bodyPr/>
          <a:lstStyle/>
          <a:p>
            <a:pPr marL="0" indent="0">
              <a:buNone/>
            </a:pPr>
            <a:r>
              <a:rPr kumimoji="1" lang="ja-JP" altLang="en-US"/>
              <a:t>高さなし</a:t>
            </a:r>
          </a:p>
        </p:txBody>
      </p:sp>
      <p:sp>
        <p:nvSpPr>
          <p:cNvPr id="4" name="コンテンツ プレースホルダー 3">
            <a:extLst>
              <a:ext uri="{FF2B5EF4-FFF2-40B4-BE49-F238E27FC236}">
                <a16:creationId xmlns:a16="http://schemas.microsoft.com/office/drawing/2014/main" id="{18254CEE-128F-D144-84C9-40C91BD284C0}"/>
              </a:ext>
            </a:extLst>
          </p:cNvPr>
          <p:cNvSpPr>
            <a:spLocks noGrp="1"/>
          </p:cNvSpPr>
          <p:nvPr>
            <p:ph sz="half" idx="2"/>
          </p:nvPr>
        </p:nvSpPr>
        <p:spPr/>
        <p:txBody>
          <a:bodyPr/>
          <a:lstStyle/>
          <a:p>
            <a:pPr marL="0" indent="0">
              <a:buNone/>
            </a:pPr>
            <a:r>
              <a:rPr kumimoji="1" lang="ja-JP" altLang="en-US"/>
              <a:t>高さあり</a:t>
            </a:r>
          </a:p>
        </p:txBody>
      </p:sp>
      <p:pic>
        <p:nvPicPr>
          <p:cNvPr id="5" name="図 4">
            <a:extLst>
              <a:ext uri="{FF2B5EF4-FFF2-40B4-BE49-F238E27FC236}">
                <a16:creationId xmlns:a16="http://schemas.microsoft.com/office/drawing/2014/main" id="{41482D62-7CBE-DF47-A6E6-9C986213427C}"/>
              </a:ext>
            </a:extLst>
          </p:cNvPr>
          <p:cNvPicPr>
            <a:picLocks noChangeAspect="1"/>
          </p:cNvPicPr>
          <p:nvPr/>
        </p:nvPicPr>
        <p:blipFill rotWithShape="1">
          <a:blip r:embed="rId2"/>
          <a:srcRect t="11225" b="13265"/>
          <a:stretch/>
        </p:blipFill>
        <p:spPr>
          <a:xfrm>
            <a:off x="10688782" y="230188"/>
            <a:ext cx="1330036" cy="1004315"/>
          </a:xfrm>
          <a:prstGeom prst="rect">
            <a:avLst/>
          </a:prstGeom>
        </p:spPr>
      </p:pic>
      <p:graphicFrame>
        <p:nvGraphicFramePr>
          <p:cNvPr id="6" name="表 5">
            <a:extLst>
              <a:ext uri="{FF2B5EF4-FFF2-40B4-BE49-F238E27FC236}">
                <a16:creationId xmlns:a16="http://schemas.microsoft.com/office/drawing/2014/main" id="{7C5BD33A-7DD8-DC43-9A43-8E0D0D565D25}"/>
              </a:ext>
            </a:extLst>
          </p:cNvPr>
          <p:cNvGraphicFramePr>
            <a:graphicFrameLocks noGrp="1"/>
          </p:cNvGraphicFramePr>
          <p:nvPr>
            <p:extLst>
              <p:ext uri="{D42A27DB-BD31-4B8C-83A1-F6EECF244321}">
                <p14:modId xmlns:p14="http://schemas.microsoft.com/office/powerpoint/2010/main" val="1245634142"/>
              </p:ext>
            </p:extLst>
          </p:nvPr>
        </p:nvGraphicFramePr>
        <p:xfrm>
          <a:off x="517994" y="2712526"/>
          <a:ext cx="4758543" cy="3158959"/>
        </p:xfrm>
        <a:graphic>
          <a:graphicData uri="http://schemas.openxmlformats.org/drawingml/2006/table">
            <a:tbl>
              <a:tblPr firstRow="1" bandRow="1">
                <a:tableStyleId>{5C22544A-7EE6-4342-B048-85BDC9FD1C3A}</a:tableStyleId>
              </a:tblPr>
              <a:tblGrid>
                <a:gridCol w="1586181">
                  <a:extLst>
                    <a:ext uri="{9D8B030D-6E8A-4147-A177-3AD203B41FA5}">
                      <a16:colId xmlns:a16="http://schemas.microsoft.com/office/drawing/2014/main" val="2773331440"/>
                    </a:ext>
                  </a:extLst>
                </a:gridCol>
                <a:gridCol w="1586181">
                  <a:extLst>
                    <a:ext uri="{9D8B030D-6E8A-4147-A177-3AD203B41FA5}">
                      <a16:colId xmlns:a16="http://schemas.microsoft.com/office/drawing/2014/main" val="104301744"/>
                    </a:ext>
                  </a:extLst>
                </a:gridCol>
                <a:gridCol w="1586181">
                  <a:extLst>
                    <a:ext uri="{9D8B030D-6E8A-4147-A177-3AD203B41FA5}">
                      <a16:colId xmlns:a16="http://schemas.microsoft.com/office/drawing/2014/main" val="3225761282"/>
                    </a:ext>
                  </a:extLst>
                </a:gridCol>
              </a:tblGrid>
              <a:tr h="615088">
                <a:tc>
                  <a:txBody>
                    <a:bodyPr/>
                    <a:lstStyle/>
                    <a:p>
                      <a:pPr algn="ctr"/>
                      <a:r>
                        <a:rPr kumimoji="1" lang="ja-JP" altLang="en-US"/>
                        <a:t>計算時間</a:t>
                      </a:r>
                      <a:r>
                        <a:rPr kumimoji="1" lang="en-US" altLang="ja-JP" dirty="0"/>
                        <a:t>(s)</a:t>
                      </a:r>
                      <a:endParaRPr kumimoji="1" lang="ja-JP" altLang="en-US"/>
                    </a:p>
                  </a:txBody>
                  <a:tcPr/>
                </a:tc>
                <a:tc>
                  <a:txBody>
                    <a:bodyPr/>
                    <a:lstStyle/>
                    <a:p>
                      <a:pPr algn="ctr"/>
                      <a:r>
                        <a:rPr kumimoji="1" lang="ja-JP" altLang="en-US"/>
                        <a:t>暫定値</a:t>
                      </a:r>
                    </a:p>
                  </a:txBody>
                  <a:tcPr/>
                </a:tc>
                <a:tc>
                  <a:txBody>
                    <a:bodyPr/>
                    <a:lstStyle/>
                    <a:p>
                      <a:pPr algn="ctr"/>
                      <a:r>
                        <a:rPr kumimoji="1" lang="ja-JP" altLang="en-US"/>
                        <a:t>最良値</a:t>
                      </a:r>
                    </a:p>
                  </a:txBody>
                  <a:tcPr/>
                </a:tc>
                <a:extLst>
                  <a:ext uri="{0D108BD9-81ED-4DB2-BD59-A6C34878D82A}">
                    <a16:rowId xmlns:a16="http://schemas.microsoft.com/office/drawing/2014/main" val="1679903876"/>
                  </a:ext>
                </a:extLst>
              </a:tr>
              <a:tr h="623631">
                <a:tc>
                  <a:txBody>
                    <a:bodyPr/>
                    <a:lstStyle/>
                    <a:p>
                      <a:pPr algn="ctr"/>
                      <a:r>
                        <a:rPr kumimoji="1" lang="en-US" altLang="ja-JP" dirty="0"/>
                        <a:t>537</a:t>
                      </a:r>
                      <a:endParaRPr kumimoji="1" lang="ja-JP" altLang="en-US"/>
                    </a:p>
                  </a:txBody>
                  <a:tcPr/>
                </a:tc>
                <a:tc>
                  <a:txBody>
                    <a:bodyPr/>
                    <a:lstStyle/>
                    <a:p>
                      <a:pPr algn="ctr"/>
                      <a:r>
                        <a:rPr kumimoji="1" lang="en-US" altLang="ja-JP" dirty="0"/>
                        <a:t>1035446</a:t>
                      </a:r>
                      <a:endParaRPr kumimoji="1" lang="ja-JP" altLang="en-US"/>
                    </a:p>
                  </a:txBody>
                  <a:tcPr/>
                </a:tc>
                <a:tc>
                  <a:txBody>
                    <a:bodyPr/>
                    <a:lstStyle/>
                    <a:p>
                      <a:pPr algn="ctr"/>
                      <a:r>
                        <a:rPr kumimoji="1" lang="en-US" altLang="ja-JP" dirty="0"/>
                        <a:t>-4461.9</a:t>
                      </a:r>
                      <a:endParaRPr kumimoji="1" lang="ja-JP" altLang="en-US"/>
                    </a:p>
                  </a:txBody>
                  <a:tcPr/>
                </a:tc>
                <a:extLst>
                  <a:ext uri="{0D108BD9-81ED-4DB2-BD59-A6C34878D82A}">
                    <a16:rowId xmlns:a16="http://schemas.microsoft.com/office/drawing/2014/main" val="3667016511"/>
                  </a:ext>
                </a:extLst>
              </a:tr>
              <a:tr h="623631">
                <a:tc>
                  <a:txBody>
                    <a:bodyPr/>
                    <a:lstStyle/>
                    <a:p>
                      <a:pPr algn="ctr"/>
                      <a:r>
                        <a:rPr kumimoji="1" lang="en-US" altLang="ja-JP" dirty="0"/>
                        <a:t>933</a:t>
                      </a:r>
                      <a:endParaRPr kumimoji="1" lang="ja-JP" altLang="en-US"/>
                    </a:p>
                  </a:txBody>
                  <a:tcPr/>
                </a:tc>
                <a:tc>
                  <a:txBody>
                    <a:bodyPr/>
                    <a:lstStyle/>
                    <a:p>
                      <a:pPr algn="ctr"/>
                      <a:r>
                        <a:rPr kumimoji="1" lang="en-US" altLang="ja-JP" dirty="0"/>
                        <a:t>-4285</a:t>
                      </a:r>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-4461.9</a:t>
                      </a:r>
                      <a:endParaRPr kumimoji="1" lang="ja-JP" altLang="en-US"/>
                    </a:p>
                    <a:p>
                      <a:pPr algn="ctr"/>
                      <a:endParaRPr kumimoji="1" lang="ja-JP" altLang="en-US"/>
                    </a:p>
                  </a:txBody>
                  <a:tcPr/>
                </a:tc>
                <a:extLst>
                  <a:ext uri="{0D108BD9-81ED-4DB2-BD59-A6C34878D82A}">
                    <a16:rowId xmlns:a16="http://schemas.microsoft.com/office/drawing/2014/main" val="1714159038"/>
                  </a:ext>
                </a:extLst>
              </a:tr>
              <a:tr h="623631">
                <a:tc>
                  <a:txBody>
                    <a:bodyPr/>
                    <a:lstStyle/>
                    <a:p>
                      <a:pPr algn="ctr"/>
                      <a:r>
                        <a:rPr kumimoji="1" lang="en-US" altLang="ja-JP" dirty="0"/>
                        <a:t>2510</a:t>
                      </a:r>
                      <a:endParaRPr kumimoji="1" lang="ja-JP" altLang="en-US"/>
                    </a:p>
                  </a:txBody>
                  <a:tcPr/>
                </a:tc>
                <a:tc>
                  <a:txBody>
                    <a:bodyPr/>
                    <a:lstStyle/>
                    <a:p>
                      <a:pPr algn="ctr"/>
                      <a:r>
                        <a:rPr kumimoji="1" lang="en-US" altLang="ja-JP" dirty="0"/>
                        <a:t>-4301</a:t>
                      </a:r>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-4461.9</a:t>
                      </a:r>
                      <a:endParaRPr kumimoji="1" lang="ja-JP" altLang="en-US"/>
                    </a:p>
                    <a:p>
                      <a:pPr algn="ctr"/>
                      <a:endParaRPr kumimoji="1" lang="ja-JP" altLang="en-US"/>
                    </a:p>
                  </a:txBody>
                  <a:tcPr/>
                </a:tc>
                <a:extLst>
                  <a:ext uri="{0D108BD9-81ED-4DB2-BD59-A6C34878D82A}">
                    <a16:rowId xmlns:a16="http://schemas.microsoft.com/office/drawing/2014/main" val="2815610960"/>
                  </a:ext>
                </a:extLst>
              </a:tr>
              <a:tr h="623631">
                <a:tc>
                  <a:txBody>
                    <a:bodyPr/>
                    <a:lstStyle/>
                    <a:p>
                      <a:pPr algn="ctr"/>
                      <a:r>
                        <a:rPr kumimoji="1" lang="en-US" altLang="ja-JP" dirty="0"/>
                        <a:t>2973</a:t>
                      </a:r>
                      <a:endParaRPr kumimoji="1" lang="ja-JP" altLang="en-US"/>
                    </a:p>
                  </a:txBody>
                  <a:tcPr/>
                </a:tc>
                <a:tc>
                  <a:txBody>
                    <a:bodyPr/>
                    <a:lstStyle/>
                    <a:p>
                      <a:pPr algn="ctr"/>
                      <a:r>
                        <a:rPr kumimoji="1" lang="en-US" altLang="ja-JP" dirty="0"/>
                        <a:t>-4311</a:t>
                      </a:r>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-4461.9</a:t>
                      </a:r>
                      <a:endParaRPr kumimoji="1" lang="ja-JP" altLang="en-US"/>
                    </a:p>
                    <a:p>
                      <a:pPr algn="ctr"/>
                      <a:endParaRPr kumimoji="1" lang="ja-JP" altLang="en-US"/>
                    </a:p>
                  </a:txBody>
                  <a:tcPr/>
                </a:tc>
                <a:extLst>
                  <a:ext uri="{0D108BD9-81ED-4DB2-BD59-A6C34878D82A}">
                    <a16:rowId xmlns:a16="http://schemas.microsoft.com/office/drawing/2014/main" val="842600853"/>
                  </a:ext>
                </a:extLst>
              </a:tr>
            </a:tbl>
          </a:graphicData>
        </a:graphic>
      </p:graphicFrame>
      <p:graphicFrame>
        <p:nvGraphicFramePr>
          <p:cNvPr id="7" name="表 6">
            <a:extLst>
              <a:ext uri="{FF2B5EF4-FFF2-40B4-BE49-F238E27FC236}">
                <a16:creationId xmlns:a16="http://schemas.microsoft.com/office/drawing/2014/main" id="{D14ADEC1-467D-7D4C-81CD-19D42B009216}"/>
              </a:ext>
            </a:extLst>
          </p:cNvPr>
          <p:cNvGraphicFramePr>
            <a:graphicFrameLocks noGrp="1"/>
          </p:cNvGraphicFramePr>
          <p:nvPr>
            <p:extLst>
              <p:ext uri="{D42A27DB-BD31-4B8C-83A1-F6EECF244321}">
                <p14:modId xmlns:p14="http://schemas.microsoft.com/office/powerpoint/2010/main" val="614790993"/>
              </p:ext>
            </p:extLst>
          </p:nvPr>
        </p:nvGraphicFramePr>
        <p:xfrm>
          <a:off x="6261309" y="2712525"/>
          <a:ext cx="5003382" cy="3158959"/>
        </p:xfrm>
        <a:graphic>
          <a:graphicData uri="http://schemas.openxmlformats.org/drawingml/2006/table">
            <a:tbl>
              <a:tblPr firstRow="1" bandRow="1">
                <a:tableStyleId>{5C22544A-7EE6-4342-B048-85BDC9FD1C3A}</a:tableStyleId>
              </a:tblPr>
              <a:tblGrid>
                <a:gridCol w="1667794">
                  <a:extLst>
                    <a:ext uri="{9D8B030D-6E8A-4147-A177-3AD203B41FA5}">
                      <a16:colId xmlns:a16="http://schemas.microsoft.com/office/drawing/2014/main" val="2026257715"/>
                    </a:ext>
                  </a:extLst>
                </a:gridCol>
                <a:gridCol w="1667794">
                  <a:extLst>
                    <a:ext uri="{9D8B030D-6E8A-4147-A177-3AD203B41FA5}">
                      <a16:colId xmlns:a16="http://schemas.microsoft.com/office/drawing/2014/main" val="1279910219"/>
                    </a:ext>
                  </a:extLst>
                </a:gridCol>
                <a:gridCol w="1667794">
                  <a:extLst>
                    <a:ext uri="{9D8B030D-6E8A-4147-A177-3AD203B41FA5}">
                      <a16:colId xmlns:a16="http://schemas.microsoft.com/office/drawing/2014/main" val="3910712517"/>
                    </a:ext>
                  </a:extLst>
                </a:gridCol>
              </a:tblGrid>
              <a:tr h="538799">
                <a:tc>
                  <a:txBody>
                    <a:bodyPr/>
                    <a:lstStyle/>
                    <a:p>
                      <a:r>
                        <a:rPr kumimoji="1" lang="ja-JP" altLang="en-US"/>
                        <a:t>計算時間</a:t>
                      </a:r>
                      <a:r>
                        <a:rPr kumimoji="1" lang="en-US" altLang="ja-JP" dirty="0"/>
                        <a:t>(s)</a:t>
                      </a:r>
                      <a:endParaRPr kumimoji="1" lang="ja-JP" altLang="en-US"/>
                    </a:p>
                  </a:txBody>
                  <a:tcPr/>
                </a:tc>
                <a:tc>
                  <a:txBody>
                    <a:bodyPr/>
                    <a:lstStyle/>
                    <a:p>
                      <a:r>
                        <a:rPr kumimoji="1" lang="ja-JP" altLang="en-US"/>
                        <a:t>暫定値</a:t>
                      </a:r>
                    </a:p>
                  </a:txBody>
                  <a:tcPr/>
                </a:tc>
                <a:tc>
                  <a:txBody>
                    <a:bodyPr/>
                    <a:lstStyle/>
                    <a:p>
                      <a:r>
                        <a:rPr kumimoji="1" lang="ja-JP" altLang="en-US"/>
                        <a:t>最良値</a:t>
                      </a:r>
                    </a:p>
                  </a:txBody>
                  <a:tcPr/>
                </a:tc>
                <a:extLst>
                  <a:ext uri="{0D108BD9-81ED-4DB2-BD59-A6C34878D82A}">
                    <a16:rowId xmlns:a16="http://schemas.microsoft.com/office/drawing/2014/main" val="202788734"/>
                  </a:ext>
                </a:extLst>
              </a:tr>
              <a:tr h="655040">
                <a:tc>
                  <a:txBody>
                    <a:bodyPr/>
                    <a:lstStyle/>
                    <a:p>
                      <a:r>
                        <a:rPr kumimoji="1" lang="en-US" altLang="ja-JP" dirty="0"/>
                        <a:t>3100</a:t>
                      </a:r>
                      <a:endParaRPr kumimoji="1" lang="ja-JP" altLang="en-US"/>
                    </a:p>
                  </a:txBody>
                  <a:tcPr/>
                </a:tc>
                <a:tc>
                  <a:txBody>
                    <a:bodyPr/>
                    <a:lstStyle/>
                    <a:p>
                      <a:r>
                        <a:rPr kumimoji="1" lang="en-US" altLang="ja-JP" dirty="0"/>
                        <a:t>385282</a:t>
                      </a:r>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-4461.9</a:t>
                      </a:r>
                      <a:endParaRPr kumimoji="1" lang="ja-JP" altLang="en-US"/>
                    </a:p>
                    <a:p>
                      <a:endParaRPr kumimoji="1" lang="ja-JP" altLang="en-US"/>
                    </a:p>
                  </a:txBody>
                  <a:tcPr/>
                </a:tc>
                <a:extLst>
                  <a:ext uri="{0D108BD9-81ED-4DB2-BD59-A6C34878D82A}">
                    <a16:rowId xmlns:a16="http://schemas.microsoft.com/office/drawing/2014/main" val="1234922379"/>
                  </a:ext>
                </a:extLst>
              </a:tr>
              <a:tr h="655040">
                <a:tc>
                  <a:txBody>
                    <a:bodyPr/>
                    <a:lstStyle/>
                    <a:p>
                      <a:r>
                        <a:rPr kumimoji="1" lang="en-US" altLang="ja-JP" dirty="0"/>
                        <a:t>3128</a:t>
                      </a:r>
                      <a:endParaRPr kumimoji="1" lang="ja-JP" altLang="en-US"/>
                    </a:p>
                  </a:txBody>
                  <a:tcPr/>
                </a:tc>
                <a:tc>
                  <a:txBody>
                    <a:bodyPr/>
                    <a:lstStyle/>
                    <a:p>
                      <a:r>
                        <a:rPr kumimoji="1" lang="en-US" altLang="ja-JP" dirty="0"/>
                        <a:t>-4152</a:t>
                      </a:r>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-4461.9</a:t>
                      </a:r>
                      <a:endParaRPr kumimoji="1" lang="ja-JP" altLang="en-US"/>
                    </a:p>
                    <a:p>
                      <a:endParaRPr kumimoji="1" lang="ja-JP" altLang="en-US"/>
                    </a:p>
                  </a:txBody>
                  <a:tcPr/>
                </a:tc>
                <a:extLst>
                  <a:ext uri="{0D108BD9-81ED-4DB2-BD59-A6C34878D82A}">
                    <a16:rowId xmlns:a16="http://schemas.microsoft.com/office/drawing/2014/main" val="1799225169"/>
                  </a:ext>
                </a:extLst>
              </a:tr>
              <a:tr h="655040">
                <a:tc>
                  <a:txBody>
                    <a:bodyPr/>
                    <a:lstStyle/>
                    <a:p>
                      <a:r>
                        <a:rPr kumimoji="1" lang="en-US" altLang="ja-JP" dirty="0"/>
                        <a:t>8433</a:t>
                      </a:r>
                      <a:endParaRPr kumimoji="1" lang="ja-JP" altLang="en-US"/>
                    </a:p>
                  </a:txBody>
                  <a:tcPr/>
                </a:tc>
                <a:tc>
                  <a:txBody>
                    <a:bodyPr/>
                    <a:lstStyle/>
                    <a:p>
                      <a:r>
                        <a:rPr kumimoji="1" lang="en-US" altLang="ja-JP" dirty="0"/>
                        <a:t>-4173</a:t>
                      </a:r>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-4461.9</a:t>
                      </a:r>
                      <a:endParaRPr kumimoji="1" lang="ja-JP" altLang="en-US"/>
                    </a:p>
                    <a:p>
                      <a:endParaRPr kumimoji="1" lang="ja-JP" altLang="en-US"/>
                    </a:p>
                  </a:txBody>
                  <a:tcPr/>
                </a:tc>
                <a:extLst>
                  <a:ext uri="{0D108BD9-81ED-4DB2-BD59-A6C34878D82A}">
                    <a16:rowId xmlns:a16="http://schemas.microsoft.com/office/drawing/2014/main" val="2760888045"/>
                  </a:ext>
                </a:extLst>
              </a:tr>
              <a:tr h="655040">
                <a:tc>
                  <a:txBody>
                    <a:bodyPr/>
                    <a:lstStyle/>
                    <a:p>
                      <a:r>
                        <a:rPr kumimoji="1" lang="en-US" altLang="ja-JP" dirty="0"/>
                        <a:t>10484</a:t>
                      </a:r>
                      <a:endParaRPr kumimoji="1" lang="ja-JP" altLang="en-US"/>
                    </a:p>
                  </a:txBody>
                  <a:tcPr/>
                </a:tc>
                <a:tc>
                  <a:txBody>
                    <a:bodyPr/>
                    <a:lstStyle/>
                    <a:p>
                      <a:r>
                        <a:rPr kumimoji="1" lang="en-US" altLang="ja-JP" dirty="0"/>
                        <a:t>-4347</a:t>
                      </a:r>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-4461.9</a:t>
                      </a:r>
                      <a:endParaRPr kumimoji="1" lang="ja-JP" altLang="en-US"/>
                    </a:p>
                    <a:p>
                      <a:endParaRPr kumimoji="1" lang="ja-JP" altLang="en-US"/>
                    </a:p>
                  </a:txBody>
                  <a:tcPr/>
                </a:tc>
                <a:extLst>
                  <a:ext uri="{0D108BD9-81ED-4DB2-BD59-A6C34878D82A}">
                    <a16:rowId xmlns:a16="http://schemas.microsoft.com/office/drawing/2014/main" val="3037056467"/>
                  </a:ext>
                </a:extLst>
              </a:tr>
            </a:tbl>
          </a:graphicData>
        </a:graphic>
      </p:graphicFrame>
    </p:spTree>
    <p:extLst>
      <p:ext uri="{BB962C8B-B14F-4D97-AF65-F5344CB8AC3E}">
        <p14:creationId xmlns:p14="http://schemas.microsoft.com/office/powerpoint/2010/main" val="757690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つの角を切り取り、1つの角を丸めた四角形 2">
            <a:extLst>
              <a:ext uri="{FF2B5EF4-FFF2-40B4-BE49-F238E27FC236}">
                <a16:creationId xmlns:a16="http://schemas.microsoft.com/office/drawing/2014/main" id="{A9D58606-EADB-8547-AFD9-49E5E2A4A1FF}"/>
              </a:ext>
            </a:extLst>
          </p:cNvPr>
          <p:cNvSpPr/>
          <p:nvPr/>
        </p:nvSpPr>
        <p:spPr>
          <a:xfrm>
            <a:off x="11547230" y="6338220"/>
            <a:ext cx="644767" cy="524114"/>
          </a:xfrm>
          <a:prstGeom prst="snipRoundRect">
            <a:avLst>
              <a:gd name="adj1" fmla="val 50000"/>
              <a:gd name="adj2"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34" charset="-128"/>
              <a:cs typeface="+mn-cs"/>
            </a:endParaRPr>
          </a:p>
        </p:txBody>
      </p:sp>
      <p:sp>
        <p:nvSpPr>
          <p:cNvPr id="6" name="正方形/長方形 5">
            <a:extLst>
              <a:ext uri="{FF2B5EF4-FFF2-40B4-BE49-F238E27FC236}">
                <a16:creationId xmlns:a16="http://schemas.microsoft.com/office/drawing/2014/main" id="{9139BD5E-A769-0544-BF63-CDFC1B152C93}"/>
              </a:ext>
            </a:extLst>
          </p:cNvPr>
          <p:cNvSpPr/>
          <p:nvPr/>
        </p:nvSpPr>
        <p:spPr>
          <a:xfrm>
            <a:off x="11693624" y="6369444"/>
            <a:ext cx="375424"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1" lang="en-US" altLang="ja-JP" sz="2400" b="0" i="0" u="none" strike="noStrike" kern="1200" cap="none" spc="0" normalizeH="0" baseline="0" noProof="0" smtClean="0">
                <a:ln w="10160">
                  <a:solidFill>
                    <a:srgbClr val="4472C4">
                      <a:lumMod val="20000"/>
                      <a:lumOff val="80000"/>
                    </a:srgbClr>
                  </a:solidFill>
                  <a:prstDash val="solid"/>
                </a:ln>
                <a:solidFill>
                  <a:srgbClr val="FFFFFF"/>
                </a:solidFill>
                <a:effectLst>
                  <a:outerShdw blurRad="38100" dist="22860" dir="5400000" algn="tl" rotWithShape="0">
                    <a:srgbClr val="000000">
                      <a:alpha val="30000"/>
                    </a:srgbClr>
                  </a:outerShdw>
                </a:effectLst>
                <a:uLnTx/>
                <a:uFillTx/>
                <a:latin typeface="Meiryo UI" panose="020B0604030504040204" pitchFamily="50" charset="-128"/>
                <a:ea typeface="Meiryo UI" panose="020B0604030504040204" pitchFamily="50"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1" lang="ja-JP" altLang="en-US" sz="2400" b="0" i="0" u="none" strike="noStrike" kern="1200" cap="none" spc="0" normalizeH="0" baseline="0" noProof="0" dirty="0">
              <a:ln w="10160">
                <a:solidFill>
                  <a:srgbClr val="4472C4">
                    <a:lumMod val="20000"/>
                    <a:lumOff val="80000"/>
                  </a:srgbClr>
                </a:solidFill>
                <a:prstDash val="solid"/>
              </a:ln>
              <a:solidFill>
                <a:srgbClr val="FFFFFF"/>
              </a:solidFill>
              <a:effectLst>
                <a:outerShdw blurRad="38100" dist="22860" dir="5400000" algn="tl" rotWithShape="0">
                  <a:srgbClr val="000000">
                    <a:alpha val="30000"/>
                  </a:srgbClr>
                </a:outerShdw>
              </a:effectLst>
              <a:uLnTx/>
              <a:uFillTx/>
              <a:latin typeface="Meiryo UI" panose="020B0604030504040204" pitchFamily="50" charset="-128"/>
              <a:ea typeface="Meiryo UI" panose="020B0604030504040204" pitchFamily="50" charset="-128"/>
              <a:cs typeface="+mn-cs"/>
            </a:endParaRPr>
          </a:p>
        </p:txBody>
      </p:sp>
      <p:pic>
        <p:nvPicPr>
          <p:cNvPr id="35" name="図 34">
            <a:extLst>
              <a:ext uri="{FF2B5EF4-FFF2-40B4-BE49-F238E27FC236}">
                <a16:creationId xmlns:a16="http://schemas.microsoft.com/office/drawing/2014/main" id="{39ED5C20-E89F-7342-BAD7-87C73EFBF3CB}"/>
              </a:ext>
            </a:extLst>
          </p:cNvPr>
          <p:cNvPicPr>
            <a:picLocks noChangeAspect="1"/>
          </p:cNvPicPr>
          <p:nvPr/>
        </p:nvPicPr>
        <p:blipFill rotWithShape="1">
          <a:blip r:embed="rId3"/>
          <a:srcRect t="11225" b="13265"/>
          <a:stretch/>
        </p:blipFill>
        <p:spPr>
          <a:xfrm>
            <a:off x="10739012" y="298221"/>
            <a:ext cx="1330036" cy="1004315"/>
          </a:xfrm>
          <a:prstGeom prst="rect">
            <a:avLst/>
          </a:prstGeom>
        </p:spPr>
      </p:pic>
      <p:sp>
        <p:nvSpPr>
          <p:cNvPr id="10" name="正方形/長方形 9">
            <a:extLst>
              <a:ext uri="{FF2B5EF4-FFF2-40B4-BE49-F238E27FC236}">
                <a16:creationId xmlns:a16="http://schemas.microsoft.com/office/drawing/2014/main" id="{06329157-E1DB-854A-A487-914C6BE2287C}"/>
              </a:ext>
            </a:extLst>
          </p:cNvPr>
          <p:cNvSpPr/>
          <p:nvPr/>
        </p:nvSpPr>
        <p:spPr>
          <a:xfrm>
            <a:off x="1094282" y="717761"/>
            <a:ext cx="9007594"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3200" b="0" i="0" u="none" strike="noStrike" kern="1200" cap="none" spc="0" normalizeH="0" baseline="0" noProof="0">
                <a:ln>
                  <a:noFill/>
                </a:ln>
                <a:solidFill>
                  <a:srgbClr val="002060"/>
                </a:solidFill>
                <a:effectLst/>
                <a:uLnTx/>
                <a:uFillTx/>
                <a:latin typeface="MS Gothic" panose="020B0609070205080204" pitchFamily="49" charset="-128"/>
                <a:ea typeface="MS Gothic" panose="020B0609070205080204" pitchFamily="49" charset="-128"/>
                <a:cs typeface="+mn-cs"/>
              </a:rPr>
              <a:t>モデル</a:t>
            </a:r>
            <a:r>
              <a:rPr lang="en-US" altLang="ja-JP" sz="3200" dirty="0">
                <a:solidFill>
                  <a:srgbClr val="002060"/>
                </a:solidFill>
                <a:latin typeface="MS Gothic" panose="020B0609070205080204" pitchFamily="49" charset="-128"/>
                <a:ea typeface="MS Gothic" panose="020B0609070205080204" pitchFamily="49" charset="-128"/>
              </a:rPr>
              <a:t>1</a:t>
            </a:r>
            <a:r>
              <a:rPr lang="ja-JP" altLang="en-US" sz="3200">
                <a:solidFill>
                  <a:srgbClr val="002060"/>
                </a:solidFill>
                <a:latin typeface="MS Gothic" panose="020B0609070205080204" pitchFamily="49" charset="-128"/>
                <a:ea typeface="MS Gothic" panose="020B0609070205080204" pitchFamily="49" charset="-128"/>
              </a:rPr>
              <a:t>の</a:t>
            </a:r>
            <a:r>
              <a:rPr kumimoji="1" lang="ja-JP" altLang="en-US" sz="3200" b="0" i="0" u="none" strike="noStrike" kern="1200" cap="none" spc="0" normalizeH="0" baseline="0" noProof="0">
                <a:ln>
                  <a:noFill/>
                </a:ln>
                <a:solidFill>
                  <a:srgbClr val="002060"/>
                </a:solidFill>
                <a:effectLst/>
                <a:uLnTx/>
                <a:uFillTx/>
                <a:latin typeface="MS Gothic" panose="020B0609070205080204" pitchFamily="49" charset="-128"/>
                <a:ea typeface="MS Gothic" panose="020B0609070205080204" pitchFamily="49" charset="-128"/>
                <a:cs typeface="+mn-cs"/>
              </a:rPr>
              <a:t>高さ制約を考慮した際の性能に関して</a:t>
            </a:r>
          </a:p>
        </p:txBody>
      </p:sp>
      <p:sp>
        <p:nvSpPr>
          <p:cNvPr id="4" name="テキスト ボックス 3">
            <a:extLst>
              <a:ext uri="{FF2B5EF4-FFF2-40B4-BE49-F238E27FC236}">
                <a16:creationId xmlns:a16="http://schemas.microsoft.com/office/drawing/2014/main" id="{9B94F252-A9BC-7545-95CF-98415A18C021}"/>
              </a:ext>
            </a:extLst>
          </p:cNvPr>
          <p:cNvSpPr txBox="1"/>
          <p:nvPr/>
        </p:nvSpPr>
        <p:spPr>
          <a:xfrm>
            <a:off x="1094282" y="1843790"/>
            <a:ext cx="9024079" cy="261725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ja-JP" altLang="en-US" sz="2800"/>
              <a:t>高さ制約を考慮した場合では，実行可能解が出るまでに</a:t>
            </a:r>
            <a:r>
              <a:rPr lang="en-US" altLang="ja-JP" sz="2800" dirty="0"/>
              <a:t>6</a:t>
            </a:r>
            <a:r>
              <a:rPr lang="ja-JP" altLang="en-US" sz="2800"/>
              <a:t>倍ほどの計算時間がかかった</a:t>
            </a:r>
            <a:endParaRPr lang="en-US" altLang="ja-JP" sz="2800" dirty="0"/>
          </a:p>
          <a:p>
            <a:pPr marL="457200" indent="-457200">
              <a:lnSpc>
                <a:spcPct val="150000"/>
              </a:lnSpc>
              <a:buFont typeface="Arial" panose="020B0604020202020204" pitchFamily="34" charset="0"/>
              <a:buChar char="•"/>
            </a:pPr>
            <a:r>
              <a:rPr lang="ja-JP" altLang="en-US" sz="2800"/>
              <a:t>高さ制約がない場合の解と同等の解を探索するのに</a:t>
            </a:r>
            <a:r>
              <a:rPr lang="en-US" altLang="ja-JP" sz="2800" dirty="0"/>
              <a:t>3.5</a:t>
            </a:r>
            <a:r>
              <a:rPr lang="ja-JP" altLang="en-US" sz="2800"/>
              <a:t>倍ほどの計算時間がかかった</a:t>
            </a:r>
            <a:endParaRPr lang="en-US" altLang="ja-JP" sz="2800" dirty="0"/>
          </a:p>
        </p:txBody>
      </p:sp>
    </p:spTree>
    <p:extLst>
      <p:ext uri="{BB962C8B-B14F-4D97-AF65-F5344CB8AC3E}">
        <p14:creationId xmlns:p14="http://schemas.microsoft.com/office/powerpoint/2010/main" val="1858961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つの角を切り取り、1つの角を丸めた四角形 2">
            <a:extLst>
              <a:ext uri="{FF2B5EF4-FFF2-40B4-BE49-F238E27FC236}">
                <a16:creationId xmlns:a16="http://schemas.microsoft.com/office/drawing/2014/main" id="{A9D58606-EADB-8547-AFD9-49E5E2A4A1FF}"/>
              </a:ext>
            </a:extLst>
          </p:cNvPr>
          <p:cNvSpPr/>
          <p:nvPr/>
        </p:nvSpPr>
        <p:spPr>
          <a:xfrm>
            <a:off x="11547230" y="6338220"/>
            <a:ext cx="644767" cy="524114"/>
          </a:xfrm>
          <a:prstGeom prst="snipRoundRect">
            <a:avLst>
              <a:gd name="adj1" fmla="val 50000"/>
              <a:gd name="adj2"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34" charset="-128"/>
              <a:cs typeface="+mn-cs"/>
            </a:endParaRPr>
          </a:p>
        </p:txBody>
      </p:sp>
      <p:sp>
        <p:nvSpPr>
          <p:cNvPr id="6" name="正方形/長方形 5">
            <a:extLst>
              <a:ext uri="{FF2B5EF4-FFF2-40B4-BE49-F238E27FC236}">
                <a16:creationId xmlns:a16="http://schemas.microsoft.com/office/drawing/2014/main" id="{9139BD5E-A769-0544-BF63-CDFC1B152C93}"/>
              </a:ext>
            </a:extLst>
          </p:cNvPr>
          <p:cNvSpPr/>
          <p:nvPr/>
        </p:nvSpPr>
        <p:spPr>
          <a:xfrm>
            <a:off x="11693624" y="6369444"/>
            <a:ext cx="375424"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1" lang="en-US" altLang="ja-JP" sz="2400" b="0" i="0" u="none" strike="noStrike" kern="1200" cap="none" spc="0" normalizeH="0" baseline="0" noProof="0" smtClean="0">
                <a:ln w="10160">
                  <a:solidFill>
                    <a:srgbClr val="4472C4">
                      <a:lumMod val="20000"/>
                      <a:lumOff val="80000"/>
                    </a:srgbClr>
                  </a:solidFill>
                  <a:prstDash val="solid"/>
                </a:ln>
                <a:solidFill>
                  <a:srgbClr val="FFFFFF"/>
                </a:solidFill>
                <a:effectLst>
                  <a:outerShdw blurRad="38100" dist="22860" dir="5400000" algn="tl" rotWithShape="0">
                    <a:srgbClr val="000000">
                      <a:alpha val="30000"/>
                    </a:srgbClr>
                  </a:outerShdw>
                </a:effectLst>
                <a:uLnTx/>
                <a:uFillTx/>
                <a:latin typeface="Meiryo UI" panose="020B0604030504040204" pitchFamily="50" charset="-128"/>
                <a:ea typeface="Meiryo UI" panose="020B0604030504040204" pitchFamily="50"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1" lang="ja-JP" altLang="en-US" sz="2400" b="0" i="0" u="none" strike="noStrike" kern="1200" cap="none" spc="0" normalizeH="0" baseline="0" noProof="0" dirty="0">
              <a:ln w="10160">
                <a:solidFill>
                  <a:srgbClr val="4472C4">
                    <a:lumMod val="20000"/>
                    <a:lumOff val="80000"/>
                  </a:srgbClr>
                </a:solidFill>
                <a:prstDash val="solid"/>
              </a:ln>
              <a:solidFill>
                <a:srgbClr val="FFFFFF"/>
              </a:solidFill>
              <a:effectLst>
                <a:outerShdw blurRad="38100" dist="22860" dir="5400000" algn="tl" rotWithShape="0">
                  <a:srgbClr val="000000">
                    <a:alpha val="30000"/>
                  </a:srgbClr>
                </a:outerShdw>
              </a:effectLst>
              <a:uLnTx/>
              <a:uFillTx/>
              <a:latin typeface="Meiryo UI" panose="020B0604030504040204" pitchFamily="50" charset="-128"/>
              <a:ea typeface="Meiryo UI" panose="020B0604030504040204" pitchFamily="50" charset="-128"/>
              <a:cs typeface="+mn-cs"/>
            </a:endParaRPr>
          </a:p>
        </p:txBody>
      </p:sp>
      <p:pic>
        <p:nvPicPr>
          <p:cNvPr id="35" name="図 34">
            <a:extLst>
              <a:ext uri="{FF2B5EF4-FFF2-40B4-BE49-F238E27FC236}">
                <a16:creationId xmlns:a16="http://schemas.microsoft.com/office/drawing/2014/main" id="{39ED5C20-E89F-7342-BAD7-87C73EFBF3CB}"/>
              </a:ext>
            </a:extLst>
          </p:cNvPr>
          <p:cNvPicPr>
            <a:picLocks noChangeAspect="1"/>
          </p:cNvPicPr>
          <p:nvPr/>
        </p:nvPicPr>
        <p:blipFill rotWithShape="1">
          <a:blip r:embed="rId3"/>
          <a:srcRect t="11225" b="13265"/>
          <a:stretch/>
        </p:blipFill>
        <p:spPr>
          <a:xfrm>
            <a:off x="10739012" y="298221"/>
            <a:ext cx="1330036" cy="1004315"/>
          </a:xfrm>
          <a:prstGeom prst="rect">
            <a:avLst/>
          </a:prstGeom>
        </p:spPr>
      </p:pic>
      <p:sp>
        <p:nvSpPr>
          <p:cNvPr id="10" name="正方形/長方形 9">
            <a:extLst>
              <a:ext uri="{FF2B5EF4-FFF2-40B4-BE49-F238E27FC236}">
                <a16:creationId xmlns:a16="http://schemas.microsoft.com/office/drawing/2014/main" id="{06329157-E1DB-854A-A487-914C6BE2287C}"/>
              </a:ext>
            </a:extLst>
          </p:cNvPr>
          <p:cNvSpPr/>
          <p:nvPr/>
        </p:nvSpPr>
        <p:spPr>
          <a:xfrm>
            <a:off x="1094282" y="717761"/>
            <a:ext cx="3877985"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3200" b="0" i="0" u="none" strike="noStrike" kern="1200" cap="none" spc="0" normalizeH="0" baseline="0" noProof="0">
                <a:ln>
                  <a:noFill/>
                </a:ln>
                <a:solidFill>
                  <a:srgbClr val="002060"/>
                </a:solidFill>
                <a:effectLst/>
                <a:uLnTx/>
                <a:uFillTx/>
                <a:latin typeface="MS Gothic" panose="020B0609070205080204" pitchFamily="49" charset="-128"/>
                <a:ea typeface="MS Gothic" panose="020B0609070205080204" pitchFamily="49" charset="-128"/>
                <a:cs typeface="+mn-cs"/>
              </a:rPr>
              <a:t>他のモデルでの比較</a:t>
            </a:r>
          </a:p>
        </p:txBody>
      </p:sp>
      <p:sp>
        <p:nvSpPr>
          <p:cNvPr id="4" name="テキスト ボックス 3">
            <a:extLst>
              <a:ext uri="{FF2B5EF4-FFF2-40B4-BE49-F238E27FC236}">
                <a16:creationId xmlns:a16="http://schemas.microsoft.com/office/drawing/2014/main" id="{9B94F252-A9BC-7545-95CF-98415A18C021}"/>
              </a:ext>
            </a:extLst>
          </p:cNvPr>
          <p:cNvSpPr txBox="1"/>
          <p:nvPr/>
        </p:nvSpPr>
        <p:spPr>
          <a:xfrm>
            <a:off x="1094282" y="1843790"/>
            <a:ext cx="9024079" cy="370062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ja-JP" altLang="en-US" sz="2800"/>
              <a:t>積み地と揚げ地が同じ注文を</a:t>
            </a:r>
            <a:r>
              <a:rPr lang="en-US" altLang="ja-JP" sz="2800" dirty="0"/>
              <a:t>1</a:t>
            </a:r>
            <a:r>
              <a:rPr lang="ja-JP" altLang="en-US" sz="2800"/>
              <a:t>つのブロックとして考えたモデルでも同様の比較を行った．</a:t>
            </a:r>
            <a:endParaRPr lang="en-US" altLang="ja-JP" sz="2800" dirty="0"/>
          </a:p>
          <a:p>
            <a:pPr marL="457200" indent="-457200">
              <a:lnSpc>
                <a:spcPct val="150000"/>
              </a:lnSpc>
              <a:buFont typeface="Arial" panose="020B0604020202020204" pitchFamily="34" charset="0"/>
              <a:buChar char="•"/>
            </a:pPr>
            <a:r>
              <a:rPr lang="ja-JP" altLang="en-US" sz="2800"/>
              <a:t>同様にホールドに</a:t>
            </a:r>
            <a:r>
              <a:rPr lang="en-US" altLang="ja-JP" sz="2800" dirty="0"/>
              <a:t>3</a:t>
            </a:r>
            <a:r>
              <a:rPr lang="ja-JP" altLang="en-US" sz="2800"/>
              <a:t>種類</a:t>
            </a:r>
            <a:r>
              <a:rPr lang="en-US" altLang="ja-JP" sz="2800" dirty="0"/>
              <a:t>(</a:t>
            </a:r>
            <a:r>
              <a:rPr lang="ja-JP" altLang="en-US" sz="2800"/>
              <a:t>低，中，高</a:t>
            </a:r>
            <a:r>
              <a:rPr lang="en-US" altLang="ja-JP" sz="2800" dirty="0"/>
              <a:t>)</a:t>
            </a:r>
            <a:r>
              <a:rPr lang="ja-JP" altLang="en-US" sz="2800"/>
              <a:t>の情報を付与して計算</a:t>
            </a:r>
            <a:endParaRPr lang="en-US" altLang="ja-JP" sz="2800" dirty="0"/>
          </a:p>
          <a:p>
            <a:pPr marL="457200" indent="-457200">
              <a:lnSpc>
                <a:spcPct val="150000"/>
              </a:lnSpc>
              <a:buFont typeface="Arial" panose="020B0604020202020204" pitchFamily="34" charset="0"/>
              <a:buChar char="•"/>
            </a:pPr>
            <a:r>
              <a:rPr lang="ja-JP" altLang="en-US" sz="2800"/>
              <a:t>扱う運搬船，ブッキングも同様</a:t>
            </a:r>
          </a:p>
          <a:p>
            <a:pPr marL="457200" indent="-457200">
              <a:lnSpc>
                <a:spcPct val="150000"/>
              </a:lnSpc>
              <a:buFont typeface="Arial" panose="020B0604020202020204" pitchFamily="34" charset="0"/>
              <a:buChar char="•"/>
            </a:pPr>
            <a:endParaRPr lang="en-US" altLang="ja-JP" dirty="0"/>
          </a:p>
        </p:txBody>
      </p:sp>
    </p:spTree>
    <p:extLst>
      <p:ext uri="{BB962C8B-B14F-4D97-AF65-F5344CB8AC3E}">
        <p14:creationId xmlns:p14="http://schemas.microsoft.com/office/powerpoint/2010/main" val="827056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59A61A-9502-434B-A065-FDABADC31C72}"/>
              </a:ext>
            </a:extLst>
          </p:cNvPr>
          <p:cNvSpPr>
            <a:spLocks noGrp="1"/>
          </p:cNvSpPr>
          <p:nvPr>
            <p:ph type="title"/>
          </p:nvPr>
        </p:nvSpPr>
        <p:spPr/>
        <p:txBody>
          <a:bodyPr>
            <a:normAutofit/>
          </a:bodyPr>
          <a:lstStyle/>
          <a:p>
            <a:r>
              <a:rPr kumimoji="1" lang="ja-JP" altLang="en-US" sz="3200">
                <a:latin typeface="MS Gothic" panose="020B0609070205080204" pitchFamily="49" charset="-128"/>
                <a:ea typeface="MS Gothic" panose="020B0609070205080204" pitchFamily="49" charset="-128"/>
              </a:rPr>
              <a:t>モデル</a:t>
            </a:r>
            <a:r>
              <a:rPr kumimoji="1" lang="en-US" altLang="ja-JP" sz="3200" dirty="0">
                <a:latin typeface="MS Gothic" panose="020B0609070205080204" pitchFamily="49" charset="-128"/>
                <a:ea typeface="MS Gothic" panose="020B0609070205080204" pitchFamily="49" charset="-128"/>
              </a:rPr>
              <a:t>2</a:t>
            </a:r>
            <a:r>
              <a:rPr kumimoji="1" lang="ja-JP" altLang="en-US" sz="3200">
                <a:latin typeface="MS Gothic" panose="020B0609070205080204" pitchFamily="49" charset="-128"/>
                <a:ea typeface="MS Gothic" panose="020B0609070205080204" pitchFamily="49" charset="-128"/>
              </a:rPr>
              <a:t>の高さ制約あり</a:t>
            </a:r>
            <a:r>
              <a:rPr kumimoji="1" lang="en-US" altLang="ja-JP" sz="3200" dirty="0">
                <a:latin typeface="MS Gothic" panose="020B0609070205080204" pitchFamily="49" charset="-128"/>
                <a:ea typeface="MS Gothic" panose="020B0609070205080204" pitchFamily="49" charset="-128"/>
              </a:rPr>
              <a:t>/</a:t>
            </a:r>
            <a:r>
              <a:rPr kumimoji="1" lang="ja-JP" altLang="en-US" sz="3200">
                <a:latin typeface="MS Gothic" panose="020B0609070205080204" pitchFamily="49" charset="-128"/>
                <a:ea typeface="MS Gothic" panose="020B0609070205080204" pitchFamily="49" charset="-128"/>
              </a:rPr>
              <a:t>なしの比較</a:t>
            </a:r>
          </a:p>
        </p:txBody>
      </p:sp>
      <p:sp>
        <p:nvSpPr>
          <p:cNvPr id="3" name="コンテンツ プレースホルダー 2">
            <a:extLst>
              <a:ext uri="{FF2B5EF4-FFF2-40B4-BE49-F238E27FC236}">
                <a16:creationId xmlns:a16="http://schemas.microsoft.com/office/drawing/2014/main" id="{F66FBB84-B9C7-AA4D-80BE-18B755A94097}"/>
              </a:ext>
            </a:extLst>
          </p:cNvPr>
          <p:cNvSpPr>
            <a:spLocks noGrp="1"/>
          </p:cNvSpPr>
          <p:nvPr>
            <p:ph sz="half" idx="1"/>
          </p:nvPr>
        </p:nvSpPr>
        <p:spPr/>
        <p:txBody>
          <a:bodyPr/>
          <a:lstStyle/>
          <a:p>
            <a:pPr marL="0" indent="0">
              <a:buNone/>
            </a:pPr>
            <a:r>
              <a:rPr kumimoji="1" lang="ja-JP" altLang="en-US"/>
              <a:t>高さなし</a:t>
            </a:r>
          </a:p>
        </p:txBody>
      </p:sp>
      <p:sp>
        <p:nvSpPr>
          <p:cNvPr id="4" name="コンテンツ プレースホルダー 3">
            <a:extLst>
              <a:ext uri="{FF2B5EF4-FFF2-40B4-BE49-F238E27FC236}">
                <a16:creationId xmlns:a16="http://schemas.microsoft.com/office/drawing/2014/main" id="{18254CEE-128F-D144-84C9-40C91BD284C0}"/>
              </a:ext>
            </a:extLst>
          </p:cNvPr>
          <p:cNvSpPr>
            <a:spLocks noGrp="1"/>
          </p:cNvSpPr>
          <p:nvPr>
            <p:ph sz="half" idx="2"/>
          </p:nvPr>
        </p:nvSpPr>
        <p:spPr/>
        <p:txBody>
          <a:bodyPr/>
          <a:lstStyle/>
          <a:p>
            <a:pPr marL="0" indent="0">
              <a:buNone/>
            </a:pPr>
            <a:r>
              <a:rPr kumimoji="1" lang="ja-JP" altLang="en-US"/>
              <a:t>高さあり</a:t>
            </a:r>
          </a:p>
        </p:txBody>
      </p:sp>
      <p:pic>
        <p:nvPicPr>
          <p:cNvPr id="5" name="図 4">
            <a:extLst>
              <a:ext uri="{FF2B5EF4-FFF2-40B4-BE49-F238E27FC236}">
                <a16:creationId xmlns:a16="http://schemas.microsoft.com/office/drawing/2014/main" id="{41482D62-7CBE-DF47-A6E6-9C986213427C}"/>
              </a:ext>
            </a:extLst>
          </p:cNvPr>
          <p:cNvPicPr>
            <a:picLocks noChangeAspect="1"/>
          </p:cNvPicPr>
          <p:nvPr/>
        </p:nvPicPr>
        <p:blipFill rotWithShape="1">
          <a:blip r:embed="rId2"/>
          <a:srcRect t="11225" b="13265"/>
          <a:stretch/>
        </p:blipFill>
        <p:spPr>
          <a:xfrm>
            <a:off x="10688782" y="230188"/>
            <a:ext cx="1330036" cy="1004315"/>
          </a:xfrm>
          <a:prstGeom prst="rect">
            <a:avLst/>
          </a:prstGeom>
        </p:spPr>
      </p:pic>
      <p:graphicFrame>
        <p:nvGraphicFramePr>
          <p:cNvPr id="6" name="表 5">
            <a:extLst>
              <a:ext uri="{FF2B5EF4-FFF2-40B4-BE49-F238E27FC236}">
                <a16:creationId xmlns:a16="http://schemas.microsoft.com/office/drawing/2014/main" id="{7C5BD33A-7DD8-DC43-9A43-8E0D0D565D25}"/>
              </a:ext>
            </a:extLst>
          </p:cNvPr>
          <p:cNvGraphicFramePr>
            <a:graphicFrameLocks noGrp="1"/>
          </p:cNvGraphicFramePr>
          <p:nvPr>
            <p:extLst>
              <p:ext uri="{D42A27DB-BD31-4B8C-83A1-F6EECF244321}">
                <p14:modId xmlns:p14="http://schemas.microsoft.com/office/powerpoint/2010/main" val="2471014874"/>
              </p:ext>
            </p:extLst>
          </p:nvPr>
        </p:nvGraphicFramePr>
        <p:xfrm>
          <a:off x="517994" y="2712526"/>
          <a:ext cx="4758543" cy="3766141"/>
        </p:xfrm>
        <a:graphic>
          <a:graphicData uri="http://schemas.openxmlformats.org/drawingml/2006/table">
            <a:tbl>
              <a:tblPr firstRow="1" bandRow="1">
                <a:tableStyleId>{5C22544A-7EE6-4342-B048-85BDC9FD1C3A}</a:tableStyleId>
              </a:tblPr>
              <a:tblGrid>
                <a:gridCol w="1586181">
                  <a:extLst>
                    <a:ext uri="{9D8B030D-6E8A-4147-A177-3AD203B41FA5}">
                      <a16:colId xmlns:a16="http://schemas.microsoft.com/office/drawing/2014/main" val="2773331440"/>
                    </a:ext>
                  </a:extLst>
                </a:gridCol>
                <a:gridCol w="1586181">
                  <a:extLst>
                    <a:ext uri="{9D8B030D-6E8A-4147-A177-3AD203B41FA5}">
                      <a16:colId xmlns:a16="http://schemas.microsoft.com/office/drawing/2014/main" val="104301744"/>
                    </a:ext>
                  </a:extLst>
                </a:gridCol>
                <a:gridCol w="1586181">
                  <a:extLst>
                    <a:ext uri="{9D8B030D-6E8A-4147-A177-3AD203B41FA5}">
                      <a16:colId xmlns:a16="http://schemas.microsoft.com/office/drawing/2014/main" val="3225761282"/>
                    </a:ext>
                  </a:extLst>
                </a:gridCol>
              </a:tblGrid>
              <a:tr h="615088">
                <a:tc>
                  <a:txBody>
                    <a:bodyPr/>
                    <a:lstStyle/>
                    <a:p>
                      <a:pPr algn="ctr"/>
                      <a:r>
                        <a:rPr kumimoji="1" lang="ja-JP" altLang="en-US"/>
                        <a:t>計算時間</a:t>
                      </a:r>
                      <a:r>
                        <a:rPr kumimoji="1" lang="en-US" altLang="ja-JP" dirty="0"/>
                        <a:t>(s)</a:t>
                      </a:r>
                      <a:endParaRPr kumimoji="1" lang="ja-JP" altLang="en-US"/>
                    </a:p>
                  </a:txBody>
                  <a:tcPr/>
                </a:tc>
                <a:tc>
                  <a:txBody>
                    <a:bodyPr/>
                    <a:lstStyle/>
                    <a:p>
                      <a:pPr algn="ctr"/>
                      <a:r>
                        <a:rPr kumimoji="1" lang="ja-JP" altLang="en-US"/>
                        <a:t>暫定値</a:t>
                      </a:r>
                    </a:p>
                  </a:txBody>
                  <a:tcPr/>
                </a:tc>
                <a:tc>
                  <a:txBody>
                    <a:bodyPr/>
                    <a:lstStyle/>
                    <a:p>
                      <a:pPr algn="ctr"/>
                      <a:r>
                        <a:rPr kumimoji="1" lang="ja-JP" altLang="en-US"/>
                        <a:t>最良値</a:t>
                      </a:r>
                    </a:p>
                  </a:txBody>
                  <a:tcPr/>
                </a:tc>
                <a:extLst>
                  <a:ext uri="{0D108BD9-81ED-4DB2-BD59-A6C34878D82A}">
                    <a16:rowId xmlns:a16="http://schemas.microsoft.com/office/drawing/2014/main" val="1679903876"/>
                  </a:ext>
                </a:extLst>
              </a:tr>
              <a:tr h="623631">
                <a:tc>
                  <a:txBody>
                    <a:bodyPr/>
                    <a:lstStyle/>
                    <a:p>
                      <a:pPr algn="ctr"/>
                      <a:r>
                        <a:rPr kumimoji="1" lang="en-US" altLang="ja-JP" dirty="0"/>
                        <a:t>3</a:t>
                      </a:r>
                      <a:endParaRPr kumimoji="1" lang="ja-JP" altLang="en-US"/>
                    </a:p>
                  </a:txBody>
                  <a:tcPr/>
                </a:tc>
                <a:tc>
                  <a:txBody>
                    <a:bodyPr/>
                    <a:lstStyle/>
                    <a:p>
                      <a:pPr algn="ctr"/>
                      <a:r>
                        <a:rPr kumimoji="1" lang="en-US" altLang="ja-JP" dirty="0"/>
                        <a:t>-3524</a:t>
                      </a:r>
                      <a:endParaRPr kumimoji="1" lang="ja-JP" altLang="en-US"/>
                    </a:p>
                  </a:txBody>
                  <a:tcPr/>
                </a:tc>
                <a:tc>
                  <a:txBody>
                    <a:bodyPr/>
                    <a:lstStyle/>
                    <a:p>
                      <a:pPr algn="ctr"/>
                      <a:r>
                        <a:rPr kumimoji="1" lang="en-US" altLang="ja-JP" dirty="0"/>
                        <a:t>-4420.7</a:t>
                      </a:r>
                      <a:endParaRPr kumimoji="1" lang="ja-JP" altLang="en-US"/>
                    </a:p>
                  </a:txBody>
                  <a:tcPr/>
                </a:tc>
                <a:extLst>
                  <a:ext uri="{0D108BD9-81ED-4DB2-BD59-A6C34878D82A}">
                    <a16:rowId xmlns:a16="http://schemas.microsoft.com/office/drawing/2014/main" val="3667016511"/>
                  </a:ext>
                </a:extLst>
              </a:tr>
              <a:tr h="623631">
                <a:tc>
                  <a:txBody>
                    <a:bodyPr/>
                    <a:lstStyle/>
                    <a:p>
                      <a:pPr algn="ctr"/>
                      <a:r>
                        <a:rPr kumimoji="1" lang="en-US" altLang="ja-JP" dirty="0"/>
                        <a:t>3</a:t>
                      </a:r>
                      <a:endParaRPr kumimoji="1" lang="ja-JP" altLang="en-US"/>
                    </a:p>
                  </a:txBody>
                  <a:tcPr/>
                </a:tc>
                <a:tc>
                  <a:txBody>
                    <a:bodyPr/>
                    <a:lstStyle/>
                    <a:p>
                      <a:pPr algn="ctr"/>
                      <a:r>
                        <a:rPr kumimoji="1" lang="en-US" altLang="ja-JP" dirty="0"/>
                        <a:t>-4199</a:t>
                      </a:r>
                      <a:endParaRPr kumimoji="1" lang="ja-JP" altLang="en-US"/>
                    </a:p>
                  </a:txBody>
                  <a:tcPr/>
                </a:tc>
                <a:tc>
                  <a:txBody>
                    <a:bodyPr/>
                    <a:lstStyle/>
                    <a:p>
                      <a:pPr algn="ctr"/>
                      <a:r>
                        <a:rPr kumimoji="1" lang="en-US" altLang="ja-JP" dirty="0"/>
                        <a:t>-4420.7</a:t>
                      </a:r>
                      <a:endParaRPr kumimoji="1" lang="ja-JP" altLang="en-US"/>
                    </a:p>
                    <a:p>
                      <a:pPr algn="ctr"/>
                      <a:endParaRPr kumimoji="1" lang="ja-JP" altLang="en-US"/>
                    </a:p>
                  </a:txBody>
                  <a:tcPr/>
                </a:tc>
                <a:extLst>
                  <a:ext uri="{0D108BD9-81ED-4DB2-BD59-A6C34878D82A}">
                    <a16:rowId xmlns:a16="http://schemas.microsoft.com/office/drawing/2014/main" val="1714159038"/>
                  </a:ext>
                </a:extLst>
              </a:tr>
              <a:tr h="623631">
                <a:tc>
                  <a:txBody>
                    <a:bodyPr/>
                    <a:lstStyle/>
                    <a:p>
                      <a:pPr algn="ctr"/>
                      <a:r>
                        <a:rPr kumimoji="1" lang="en-US" altLang="ja-JP" dirty="0"/>
                        <a:t>4</a:t>
                      </a:r>
                      <a:endParaRPr kumimoji="1" lang="ja-JP" altLang="en-US"/>
                    </a:p>
                  </a:txBody>
                  <a:tcPr/>
                </a:tc>
                <a:tc>
                  <a:txBody>
                    <a:bodyPr/>
                    <a:lstStyle/>
                    <a:p>
                      <a:pPr algn="ctr"/>
                      <a:r>
                        <a:rPr kumimoji="1" lang="en-US" altLang="ja-JP" dirty="0"/>
                        <a:t>-4353</a:t>
                      </a:r>
                      <a:endParaRPr kumimoji="1" lang="ja-JP" altLang="en-US"/>
                    </a:p>
                  </a:txBody>
                  <a:tcPr/>
                </a:tc>
                <a:tc>
                  <a:txBody>
                    <a:bodyPr/>
                    <a:lstStyle/>
                    <a:p>
                      <a:pPr algn="ctr"/>
                      <a:r>
                        <a:rPr kumimoji="1" lang="en-US" altLang="ja-JP" dirty="0"/>
                        <a:t>-4420.7</a:t>
                      </a:r>
                      <a:endParaRPr kumimoji="1" lang="ja-JP" altLang="en-US"/>
                    </a:p>
                  </a:txBody>
                  <a:tcPr/>
                </a:tc>
                <a:extLst>
                  <a:ext uri="{0D108BD9-81ED-4DB2-BD59-A6C34878D82A}">
                    <a16:rowId xmlns:a16="http://schemas.microsoft.com/office/drawing/2014/main" val="2815610960"/>
                  </a:ext>
                </a:extLst>
              </a:tr>
              <a:tr h="623631">
                <a:tc>
                  <a:txBody>
                    <a:bodyPr/>
                    <a:lstStyle/>
                    <a:p>
                      <a:pPr algn="ctr"/>
                      <a:r>
                        <a:rPr kumimoji="1" lang="en-US" altLang="ja-JP" dirty="0"/>
                        <a:t>9</a:t>
                      </a:r>
                      <a:endParaRPr kumimoji="1" lang="ja-JP" altLang="en-US"/>
                    </a:p>
                  </a:txBody>
                  <a:tcPr/>
                </a:tc>
                <a:tc>
                  <a:txBody>
                    <a:bodyPr/>
                    <a:lstStyle/>
                    <a:p>
                      <a:pPr algn="ctr"/>
                      <a:r>
                        <a:rPr kumimoji="1" lang="en-US" altLang="ja-JP" dirty="0"/>
                        <a:t>-4379</a:t>
                      </a:r>
                      <a:endParaRPr kumimoji="1" lang="ja-JP" altLang="en-US"/>
                    </a:p>
                  </a:txBody>
                  <a:tcPr/>
                </a:tc>
                <a:tc>
                  <a:txBody>
                    <a:bodyPr/>
                    <a:lstStyle/>
                    <a:p>
                      <a:pPr algn="ctr"/>
                      <a:r>
                        <a:rPr kumimoji="1" lang="en-US" altLang="ja-JP" dirty="0"/>
                        <a:t>-4420.7</a:t>
                      </a:r>
                      <a:endParaRPr kumimoji="1" lang="ja-JP" altLang="en-US"/>
                    </a:p>
                    <a:p>
                      <a:pPr algn="ctr"/>
                      <a:endParaRPr kumimoji="1" lang="ja-JP" altLang="en-US"/>
                    </a:p>
                  </a:txBody>
                  <a:tcPr/>
                </a:tc>
                <a:extLst>
                  <a:ext uri="{0D108BD9-81ED-4DB2-BD59-A6C34878D82A}">
                    <a16:rowId xmlns:a16="http://schemas.microsoft.com/office/drawing/2014/main" val="842600853"/>
                  </a:ext>
                </a:extLst>
              </a:tr>
              <a:tr h="623631">
                <a:tc>
                  <a:txBody>
                    <a:bodyPr/>
                    <a:lstStyle/>
                    <a:p>
                      <a:pPr algn="ctr"/>
                      <a:r>
                        <a:rPr kumimoji="1" lang="en-US" altLang="ja-JP" dirty="0"/>
                        <a:t>242</a:t>
                      </a:r>
                      <a:endParaRPr kumimoji="1" lang="ja-JP" altLang="en-US"/>
                    </a:p>
                  </a:txBody>
                  <a:tcPr/>
                </a:tc>
                <a:tc>
                  <a:txBody>
                    <a:bodyPr/>
                    <a:lstStyle/>
                    <a:p>
                      <a:pPr algn="ctr"/>
                      <a:r>
                        <a:rPr kumimoji="1" lang="en-US" altLang="ja-JP" dirty="0"/>
                        <a:t>-4384</a:t>
                      </a:r>
                      <a:endParaRPr kumimoji="1" lang="ja-JP" altLang="en-US"/>
                    </a:p>
                  </a:txBody>
                  <a:tcPr/>
                </a:tc>
                <a:tc>
                  <a:txBody>
                    <a:bodyPr/>
                    <a:lstStyle/>
                    <a:p>
                      <a:pPr algn="ctr"/>
                      <a:r>
                        <a:rPr kumimoji="1" lang="en-US" altLang="ja-JP" dirty="0"/>
                        <a:t>-4420.7</a:t>
                      </a:r>
                      <a:endParaRPr kumimoji="1" lang="ja-JP" altLang="en-US"/>
                    </a:p>
                  </a:txBody>
                  <a:tcPr/>
                </a:tc>
                <a:extLst>
                  <a:ext uri="{0D108BD9-81ED-4DB2-BD59-A6C34878D82A}">
                    <a16:rowId xmlns:a16="http://schemas.microsoft.com/office/drawing/2014/main" val="557538267"/>
                  </a:ext>
                </a:extLst>
              </a:tr>
            </a:tbl>
          </a:graphicData>
        </a:graphic>
      </p:graphicFrame>
      <p:graphicFrame>
        <p:nvGraphicFramePr>
          <p:cNvPr id="7" name="表 6">
            <a:extLst>
              <a:ext uri="{FF2B5EF4-FFF2-40B4-BE49-F238E27FC236}">
                <a16:creationId xmlns:a16="http://schemas.microsoft.com/office/drawing/2014/main" id="{D14ADEC1-467D-7D4C-81CD-19D42B009216}"/>
              </a:ext>
            </a:extLst>
          </p:cNvPr>
          <p:cNvGraphicFramePr>
            <a:graphicFrameLocks noGrp="1"/>
          </p:cNvGraphicFramePr>
          <p:nvPr>
            <p:extLst>
              <p:ext uri="{D42A27DB-BD31-4B8C-83A1-F6EECF244321}">
                <p14:modId xmlns:p14="http://schemas.microsoft.com/office/powerpoint/2010/main" val="2374091554"/>
              </p:ext>
            </p:extLst>
          </p:nvPr>
        </p:nvGraphicFramePr>
        <p:xfrm>
          <a:off x="6261309" y="2712525"/>
          <a:ext cx="5003382" cy="3813999"/>
        </p:xfrm>
        <a:graphic>
          <a:graphicData uri="http://schemas.openxmlformats.org/drawingml/2006/table">
            <a:tbl>
              <a:tblPr firstRow="1" bandRow="1">
                <a:tableStyleId>{5C22544A-7EE6-4342-B048-85BDC9FD1C3A}</a:tableStyleId>
              </a:tblPr>
              <a:tblGrid>
                <a:gridCol w="1667794">
                  <a:extLst>
                    <a:ext uri="{9D8B030D-6E8A-4147-A177-3AD203B41FA5}">
                      <a16:colId xmlns:a16="http://schemas.microsoft.com/office/drawing/2014/main" val="2026257715"/>
                    </a:ext>
                  </a:extLst>
                </a:gridCol>
                <a:gridCol w="1667794">
                  <a:extLst>
                    <a:ext uri="{9D8B030D-6E8A-4147-A177-3AD203B41FA5}">
                      <a16:colId xmlns:a16="http://schemas.microsoft.com/office/drawing/2014/main" val="1279910219"/>
                    </a:ext>
                  </a:extLst>
                </a:gridCol>
                <a:gridCol w="1667794">
                  <a:extLst>
                    <a:ext uri="{9D8B030D-6E8A-4147-A177-3AD203B41FA5}">
                      <a16:colId xmlns:a16="http://schemas.microsoft.com/office/drawing/2014/main" val="3910712517"/>
                    </a:ext>
                  </a:extLst>
                </a:gridCol>
              </a:tblGrid>
              <a:tr h="538799">
                <a:tc>
                  <a:txBody>
                    <a:bodyPr/>
                    <a:lstStyle/>
                    <a:p>
                      <a:r>
                        <a:rPr kumimoji="1" lang="ja-JP" altLang="en-US"/>
                        <a:t>計算時間</a:t>
                      </a:r>
                      <a:r>
                        <a:rPr kumimoji="1" lang="en-US" altLang="ja-JP" dirty="0"/>
                        <a:t>(s)</a:t>
                      </a:r>
                      <a:endParaRPr kumimoji="1" lang="ja-JP" altLang="en-US"/>
                    </a:p>
                  </a:txBody>
                  <a:tcPr/>
                </a:tc>
                <a:tc>
                  <a:txBody>
                    <a:bodyPr/>
                    <a:lstStyle/>
                    <a:p>
                      <a:r>
                        <a:rPr kumimoji="1" lang="ja-JP" altLang="en-US"/>
                        <a:t>暫定値</a:t>
                      </a:r>
                    </a:p>
                  </a:txBody>
                  <a:tcPr/>
                </a:tc>
                <a:tc>
                  <a:txBody>
                    <a:bodyPr/>
                    <a:lstStyle/>
                    <a:p>
                      <a:r>
                        <a:rPr kumimoji="1" lang="ja-JP" altLang="en-US"/>
                        <a:t>最良値</a:t>
                      </a:r>
                    </a:p>
                  </a:txBody>
                  <a:tcPr/>
                </a:tc>
                <a:extLst>
                  <a:ext uri="{0D108BD9-81ED-4DB2-BD59-A6C34878D82A}">
                    <a16:rowId xmlns:a16="http://schemas.microsoft.com/office/drawing/2014/main" val="202788734"/>
                  </a:ext>
                </a:extLst>
              </a:tr>
              <a:tr h="655040">
                <a:tc>
                  <a:txBody>
                    <a:bodyPr/>
                    <a:lstStyle/>
                    <a:p>
                      <a:r>
                        <a:rPr kumimoji="1" lang="en-US" altLang="ja-JP" dirty="0"/>
                        <a:t>4</a:t>
                      </a:r>
                      <a:endParaRPr kumimoji="1" lang="ja-JP" altLang="en-US"/>
                    </a:p>
                  </a:txBody>
                  <a:tcPr/>
                </a:tc>
                <a:tc>
                  <a:txBody>
                    <a:bodyPr/>
                    <a:lstStyle/>
                    <a:p>
                      <a:r>
                        <a:rPr kumimoji="1" lang="en-US" altLang="ja-JP" dirty="0"/>
                        <a:t>-4265</a:t>
                      </a:r>
                      <a:endParaRPr kumimoji="1" lang="ja-JP" altLang="en-US"/>
                    </a:p>
                  </a:txBody>
                  <a:tcPr/>
                </a:tc>
                <a:tc>
                  <a:txBody>
                    <a:bodyPr/>
                    <a:lstStyle/>
                    <a:p>
                      <a:r>
                        <a:rPr kumimoji="1" lang="en-US" altLang="ja-JP" dirty="0"/>
                        <a:t>-4449.2</a:t>
                      </a:r>
                      <a:endParaRPr kumimoji="1" lang="ja-JP" altLang="en-US"/>
                    </a:p>
                  </a:txBody>
                  <a:tcPr/>
                </a:tc>
                <a:extLst>
                  <a:ext uri="{0D108BD9-81ED-4DB2-BD59-A6C34878D82A}">
                    <a16:rowId xmlns:a16="http://schemas.microsoft.com/office/drawing/2014/main" val="1234922379"/>
                  </a:ext>
                </a:extLst>
              </a:tr>
              <a:tr h="655040">
                <a:tc>
                  <a:txBody>
                    <a:bodyPr/>
                    <a:lstStyle/>
                    <a:p>
                      <a:r>
                        <a:rPr kumimoji="1" lang="en-US" altLang="ja-JP" dirty="0"/>
                        <a:t>6</a:t>
                      </a:r>
                      <a:endParaRPr kumimoji="1" lang="ja-JP" altLang="en-US"/>
                    </a:p>
                  </a:txBody>
                  <a:tcPr/>
                </a:tc>
                <a:tc>
                  <a:txBody>
                    <a:bodyPr/>
                    <a:lstStyle/>
                    <a:p>
                      <a:r>
                        <a:rPr kumimoji="1" lang="en-US" altLang="ja-JP" dirty="0"/>
                        <a:t>-4293</a:t>
                      </a:r>
                      <a:endParaRPr kumimoji="1" lang="ja-JP" altLang="en-US"/>
                    </a:p>
                  </a:txBody>
                  <a:tcPr/>
                </a:tc>
                <a:tc>
                  <a:txBody>
                    <a:bodyPr/>
                    <a:lstStyle/>
                    <a:p>
                      <a:r>
                        <a:rPr kumimoji="1" lang="en-US" altLang="ja-JP" dirty="0"/>
                        <a:t>-4449.2</a:t>
                      </a:r>
                      <a:endParaRPr kumimoji="1" lang="ja-JP" altLang="en-US"/>
                    </a:p>
                    <a:p>
                      <a:endParaRPr kumimoji="1" lang="ja-JP" altLang="en-US"/>
                    </a:p>
                  </a:txBody>
                  <a:tcPr/>
                </a:tc>
                <a:extLst>
                  <a:ext uri="{0D108BD9-81ED-4DB2-BD59-A6C34878D82A}">
                    <a16:rowId xmlns:a16="http://schemas.microsoft.com/office/drawing/2014/main" val="1799225169"/>
                  </a:ext>
                </a:extLst>
              </a:tr>
              <a:tr h="655040">
                <a:tc>
                  <a:txBody>
                    <a:bodyPr/>
                    <a:lstStyle/>
                    <a:p>
                      <a:r>
                        <a:rPr kumimoji="1" lang="en-US" altLang="ja-JP" dirty="0"/>
                        <a:t>8</a:t>
                      </a:r>
                      <a:endParaRPr kumimoji="1" lang="ja-JP" altLang="en-US"/>
                    </a:p>
                  </a:txBody>
                  <a:tcPr/>
                </a:tc>
                <a:tc>
                  <a:txBody>
                    <a:bodyPr/>
                    <a:lstStyle/>
                    <a:p>
                      <a:r>
                        <a:rPr kumimoji="1" lang="en-US" altLang="ja-JP" dirty="0"/>
                        <a:t>-4342</a:t>
                      </a:r>
                      <a:endParaRPr kumimoji="1" lang="ja-JP" altLang="en-US"/>
                    </a:p>
                  </a:txBody>
                  <a:tcPr/>
                </a:tc>
                <a:tc>
                  <a:txBody>
                    <a:bodyPr/>
                    <a:lstStyle/>
                    <a:p>
                      <a:r>
                        <a:rPr kumimoji="1" lang="en-US" altLang="ja-JP" dirty="0"/>
                        <a:t>-4449.2</a:t>
                      </a:r>
                      <a:endParaRPr kumimoji="1" lang="ja-JP" altLang="en-US"/>
                    </a:p>
                    <a:p>
                      <a:endParaRPr kumimoji="1" lang="ja-JP" altLang="en-US"/>
                    </a:p>
                  </a:txBody>
                  <a:tcPr/>
                </a:tc>
                <a:extLst>
                  <a:ext uri="{0D108BD9-81ED-4DB2-BD59-A6C34878D82A}">
                    <a16:rowId xmlns:a16="http://schemas.microsoft.com/office/drawing/2014/main" val="2760888045"/>
                  </a:ext>
                </a:extLst>
              </a:tr>
              <a:tr h="655040">
                <a:tc>
                  <a:txBody>
                    <a:bodyPr/>
                    <a:lstStyle/>
                    <a:p>
                      <a:r>
                        <a:rPr kumimoji="1" lang="en-US" altLang="ja-JP" dirty="0"/>
                        <a:t>30</a:t>
                      </a:r>
                      <a:endParaRPr kumimoji="1" lang="ja-JP" altLang="en-US"/>
                    </a:p>
                  </a:txBody>
                  <a:tcPr/>
                </a:tc>
                <a:tc>
                  <a:txBody>
                    <a:bodyPr/>
                    <a:lstStyle/>
                    <a:p>
                      <a:r>
                        <a:rPr kumimoji="1" lang="en-US" altLang="ja-JP" dirty="0"/>
                        <a:t>-4364</a:t>
                      </a:r>
                      <a:endParaRPr kumimoji="1" lang="ja-JP" altLang="en-US"/>
                    </a:p>
                  </a:txBody>
                  <a:tcPr/>
                </a:tc>
                <a:tc>
                  <a:txBody>
                    <a:bodyPr/>
                    <a:lstStyle/>
                    <a:p>
                      <a:r>
                        <a:rPr kumimoji="1" lang="en-US" altLang="ja-JP" dirty="0"/>
                        <a:t>-4449.2</a:t>
                      </a:r>
                      <a:endParaRPr kumimoji="1" lang="ja-JP" altLang="en-US"/>
                    </a:p>
                  </a:txBody>
                  <a:tcPr/>
                </a:tc>
                <a:extLst>
                  <a:ext uri="{0D108BD9-81ED-4DB2-BD59-A6C34878D82A}">
                    <a16:rowId xmlns:a16="http://schemas.microsoft.com/office/drawing/2014/main" val="3037056467"/>
                  </a:ext>
                </a:extLst>
              </a:tr>
              <a:tr h="655040">
                <a:tc>
                  <a:txBody>
                    <a:bodyPr/>
                    <a:lstStyle/>
                    <a:p>
                      <a:r>
                        <a:rPr kumimoji="1" lang="en-US" altLang="ja-JP" dirty="0"/>
                        <a:t>239</a:t>
                      </a:r>
                      <a:endParaRPr kumimoji="1" lang="ja-JP" altLang="en-US"/>
                    </a:p>
                  </a:txBody>
                  <a:tcPr/>
                </a:tc>
                <a:tc>
                  <a:txBody>
                    <a:bodyPr/>
                    <a:lstStyle/>
                    <a:p>
                      <a:r>
                        <a:rPr kumimoji="1" lang="en-US" altLang="ja-JP"/>
                        <a:t>-4384</a:t>
                      </a:r>
                      <a:endParaRPr kumimoji="1" lang="ja-JP" altLang="en-US"/>
                    </a:p>
                  </a:txBody>
                  <a:tcPr/>
                </a:tc>
                <a:tc>
                  <a:txBody>
                    <a:bodyPr/>
                    <a:lstStyle/>
                    <a:p>
                      <a:r>
                        <a:rPr kumimoji="1" lang="en-US" altLang="ja-JP" dirty="0"/>
                        <a:t>-4449.2</a:t>
                      </a:r>
                      <a:endParaRPr kumimoji="1" lang="ja-JP" altLang="en-US"/>
                    </a:p>
                  </a:txBody>
                  <a:tcPr/>
                </a:tc>
                <a:extLst>
                  <a:ext uri="{0D108BD9-81ED-4DB2-BD59-A6C34878D82A}">
                    <a16:rowId xmlns:a16="http://schemas.microsoft.com/office/drawing/2014/main" val="3263844414"/>
                  </a:ext>
                </a:extLst>
              </a:tr>
            </a:tbl>
          </a:graphicData>
        </a:graphic>
      </p:graphicFrame>
    </p:spTree>
    <p:extLst>
      <p:ext uri="{BB962C8B-B14F-4D97-AF65-F5344CB8AC3E}">
        <p14:creationId xmlns:p14="http://schemas.microsoft.com/office/powerpoint/2010/main" val="3511964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つの角を切り取り、1つの角を丸めた四角形 2">
            <a:extLst>
              <a:ext uri="{FF2B5EF4-FFF2-40B4-BE49-F238E27FC236}">
                <a16:creationId xmlns:a16="http://schemas.microsoft.com/office/drawing/2014/main" id="{A9D58606-EADB-8547-AFD9-49E5E2A4A1FF}"/>
              </a:ext>
            </a:extLst>
          </p:cNvPr>
          <p:cNvSpPr/>
          <p:nvPr/>
        </p:nvSpPr>
        <p:spPr>
          <a:xfrm>
            <a:off x="11547230" y="6338220"/>
            <a:ext cx="644767" cy="524114"/>
          </a:xfrm>
          <a:prstGeom prst="snipRoundRect">
            <a:avLst>
              <a:gd name="adj1" fmla="val 50000"/>
              <a:gd name="adj2"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34" charset="-128"/>
              <a:cs typeface="+mn-cs"/>
            </a:endParaRPr>
          </a:p>
        </p:txBody>
      </p:sp>
      <p:sp>
        <p:nvSpPr>
          <p:cNvPr id="6" name="正方形/長方形 5">
            <a:extLst>
              <a:ext uri="{FF2B5EF4-FFF2-40B4-BE49-F238E27FC236}">
                <a16:creationId xmlns:a16="http://schemas.microsoft.com/office/drawing/2014/main" id="{9139BD5E-A769-0544-BF63-CDFC1B152C93}"/>
              </a:ext>
            </a:extLst>
          </p:cNvPr>
          <p:cNvSpPr/>
          <p:nvPr/>
        </p:nvSpPr>
        <p:spPr>
          <a:xfrm>
            <a:off x="11693624" y="6369444"/>
            <a:ext cx="375424"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1" lang="en-US" altLang="ja-JP" sz="2400" b="0" i="0" u="none" strike="noStrike" kern="1200" cap="none" spc="0" normalizeH="0" baseline="0" noProof="0" smtClean="0">
                <a:ln w="10160">
                  <a:solidFill>
                    <a:srgbClr val="4472C4">
                      <a:lumMod val="20000"/>
                      <a:lumOff val="80000"/>
                    </a:srgbClr>
                  </a:solidFill>
                  <a:prstDash val="solid"/>
                </a:ln>
                <a:solidFill>
                  <a:srgbClr val="FFFFFF"/>
                </a:solidFill>
                <a:effectLst>
                  <a:outerShdw blurRad="38100" dist="22860" dir="5400000" algn="tl" rotWithShape="0">
                    <a:srgbClr val="000000">
                      <a:alpha val="30000"/>
                    </a:srgbClr>
                  </a:outerShdw>
                </a:effectLst>
                <a:uLnTx/>
                <a:uFillTx/>
                <a:latin typeface="Meiryo UI" panose="020B0604030504040204" pitchFamily="50" charset="-128"/>
                <a:ea typeface="Meiryo UI" panose="020B0604030504040204" pitchFamily="50"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1" lang="ja-JP" altLang="en-US" sz="2400" b="0" i="0" u="none" strike="noStrike" kern="1200" cap="none" spc="0" normalizeH="0" baseline="0" noProof="0" dirty="0">
              <a:ln w="10160">
                <a:solidFill>
                  <a:srgbClr val="4472C4">
                    <a:lumMod val="20000"/>
                    <a:lumOff val="80000"/>
                  </a:srgbClr>
                </a:solidFill>
                <a:prstDash val="solid"/>
              </a:ln>
              <a:solidFill>
                <a:srgbClr val="FFFFFF"/>
              </a:solidFill>
              <a:effectLst>
                <a:outerShdw blurRad="38100" dist="22860" dir="5400000" algn="tl" rotWithShape="0">
                  <a:srgbClr val="000000">
                    <a:alpha val="30000"/>
                  </a:srgbClr>
                </a:outerShdw>
              </a:effectLst>
              <a:uLnTx/>
              <a:uFillTx/>
              <a:latin typeface="Meiryo UI" panose="020B0604030504040204" pitchFamily="50" charset="-128"/>
              <a:ea typeface="Meiryo UI" panose="020B0604030504040204" pitchFamily="50" charset="-128"/>
              <a:cs typeface="+mn-cs"/>
            </a:endParaRPr>
          </a:p>
        </p:txBody>
      </p:sp>
      <p:pic>
        <p:nvPicPr>
          <p:cNvPr id="35" name="図 34">
            <a:extLst>
              <a:ext uri="{FF2B5EF4-FFF2-40B4-BE49-F238E27FC236}">
                <a16:creationId xmlns:a16="http://schemas.microsoft.com/office/drawing/2014/main" id="{39ED5C20-E89F-7342-BAD7-87C73EFBF3CB}"/>
              </a:ext>
            </a:extLst>
          </p:cNvPr>
          <p:cNvPicPr>
            <a:picLocks noChangeAspect="1"/>
          </p:cNvPicPr>
          <p:nvPr/>
        </p:nvPicPr>
        <p:blipFill rotWithShape="1">
          <a:blip r:embed="rId3"/>
          <a:srcRect t="11225" b="13265"/>
          <a:stretch/>
        </p:blipFill>
        <p:spPr>
          <a:xfrm>
            <a:off x="10739012" y="298221"/>
            <a:ext cx="1330036" cy="1004315"/>
          </a:xfrm>
          <a:prstGeom prst="rect">
            <a:avLst/>
          </a:prstGeom>
        </p:spPr>
      </p:pic>
      <p:sp>
        <p:nvSpPr>
          <p:cNvPr id="10" name="正方形/長方形 9">
            <a:extLst>
              <a:ext uri="{FF2B5EF4-FFF2-40B4-BE49-F238E27FC236}">
                <a16:creationId xmlns:a16="http://schemas.microsoft.com/office/drawing/2014/main" id="{06329157-E1DB-854A-A487-914C6BE2287C}"/>
              </a:ext>
            </a:extLst>
          </p:cNvPr>
          <p:cNvSpPr/>
          <p:nvPr/>
        </p:nvSpPr>
        <p:spPr>
          <a:xfrm>
            <a:off x="1094282" y="717761"/>
            <a:ext cx="9007594"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3200">
                <a:solidFill>
                  <a:srgbClr val="002060"/>
                </a:solidFill>
                <a:latin typeface="MS Gothic" panose="020B0609070205080204" pitchFamily="49" charset="-128"/>
                <a:ea typeface="MS Gothic" panose="020B0609070205080204" pitchFamily="49" charset="-128"/>
              </a:rPr>
              <a:t>モデル</a:t>
            </a:r>
            <a:r>
              <a:rPr lang="en-US" altLang="ja-JP" sz="3200" dirty="0">
                <a:solidFill>
                  <a:srgbClr val="002060"/>
                </a:solidFill>
                <a:latin typeface="MS Gothic" panose="020B0609070205080204" pitchFamily="49" charset="-128"/>
                <a:ea typeface="MS Gothic" panose="020B0609070205080204" pitchFamily="49" charset="-128"/>
              </a:rPr>
              <a:t>2</a:t>
            </a:r>
            <a:r>
              <a:rPr lang="ja-JP" altLang="en-US" sz="3200">
                <a:solidFill>
                  <a:srgbClr val="002060"/>
                </a:solidFill>
                <a:latin typeface="MS Gothic" panose="020B0609070205080204" pitchFamily="49" charset="-128"/>
                <a:ea typeface="MS Gothic" panose="020B0609070205080204" pitchFamily="49" charset="-128"/>
              </a:rPr>
              <a:t>の</a:t>
            </a:r>
            <a:r>
              <a:rPr kumimoji="1" lang="ja-JP" altLang="en-US" sz="3200" b="0" i="0" u="none" strike="noStrike" kern="1200" cap="none" spc="0" normalizeH="0" baseline="0" noProof="0">
                <a:ln>
                  <a:noFill/>
                </a:ln>
                <a:solidFill>
                  <a:srgbClr val="002060"/>
                </a:solidFill>
                <a:effectLst/>
                <a:uLnTx/>
                <a:uFillTx/>
                <a:latin typeface="MS Gothic" panose="020B0609070205080204" pitchFamily="49" charset="-128"/>
                <a:ea typeface="MS Gothic" panose="020B0609070205080204" pitchFamily="49" charset="-128"/>
                <a:cs typeface="+mn-cs"/>
              </a:rPr>
              <a:t>高さ制約を考慮した際の性能に関して</a:t>
            </a:r>
          </a:p>
        </p:txBody>
      </p:sp>
      <p:sp>
        <p:nvSpPr>
          <p:cNvPr id="4" name="テキスト ボックス 3">
            <a:extLst>
              <a:ext uri="{FF2B5EF4-FFF2-40B4-BE49-F238E27FC236}">
                <a16:creationId xmlns:a16="http://schemas.microsoft.com/office/drawing/2014/main" id="{9B94F252-A9BC-7545-95CF-98415A18C021}"/>
              </a:ext>
            </a:extLst>
          </p:cNvPr>
          <p:cNvSpPr txBox="1"/>
          <p:nvPr/>
        </p:nvSpPr>
        <p:spPr>
          <a:xfrm>
            <a:off x="1094282" y="1843790"/>
            <a:ext cx="9024079" cy="3909917"/>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ja-JP" altLang="en-US" sz="2800"/>
              <a:t>高さ制約を考慮した場合では，実行可能解が出るまでに計算時間に違いは見られなかった</a:t>
            </a:r>
            <a:endParaRPr lang="en-US" altLang="ja-JP" sz="2800" dirty="0"/>
          </a:p>
          <a:p>
            <a:pPr marL="457200" indent="-457200">
              <a:lnSpc>
                <a:spcPct val="150000"/>
              </a:lnSpc>
              <a:buFont typeface="Arial" panose="020B0604020202020204" pitchFamily="34" charset="0"/>
              <a:buChar char="•"/>
            </a:pPr>
            <a:r>
              <a:rPr lang="ja-JP" altLang="en-US" sz="2800"/>
              <a:t>高さ制約がない場合の解と同等の解を探索するのにも計算時間に違いは見られなかった</a:t>
            </a:r>
            <a:endParaRPr lang="en-US" altLang="ja-JP" sz="2800" dirty="0"/>
          </a:p>
          <a:p>
            <a:pPr marL="457200" indent="-457200">
              <a:lnSpc>
                <a:spcPct val="150000"/>
              </a:lnSpc>
              <a:buFont typeface="Arial" panose="020B0604020202020204" pitchFamily="34" charset="0"/>
              <a:buChar char="•"/>
            </a:pPr>
            <a:r>
              <a:rPr lang="ja-JP" altLang="en-US" sz="2800"/>
              <a:t>モデル</a:t>
            </a:r>
            <a:r>
              <a:rPr lang="en-US" altLang="ja-JP" sz="2800" dirty="0"/>
              <a:t>1</a:t>
            </a:r>
            <a:r>
              <a:rPr lang="ja-JP" altLang="en-US" sz="2800"/>
              <a:t>と違い，高さ制約を考慮しても計算時間の増加はあまり見られなかった</a:t>
            </a:r>
            <a:endParaRPr lang="en-US" altLang="ja-JP" sz="2800" dirty="0"/>
          </a:p>
        </p:txBody>
      </p:sp>
    </p:spTree>
    <p:extLst>
      <p:ext uri="{BB962C8B-B14F-4D97-AF65-F5344CB8AC3E}">
        <p14:creationId xmlns:p14="http://schemas.microsoft.com/office/powerpoint/2010/main" val="3376242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つの角を切り取り、1つの角を丸めた四角形 2">
            <a:extLst>
              <a:ext uri="{FF2B5EF4-FFF2-40B4-BE49-F238E27FC236}">
                <a16:creationId xmlns:a16="http://schemas.microsoft.com/office/drawing/2014/main" id="{A9D58606-EADB-8547-AFD9-49E5E2A4A1FF}"/>
              </a:ext>
            </a:extLst>
          </p:cNvPr>
          <p:cNvSpPr/>
          <p:nvPr/>
        </p:nvSpPr>
        <p:spPr>
          <a:xfrm>
            <a:off x="11547230" y="6338220"/>
            <a:ext cx="644767" cy="524114"/>
          </a:xfrm>
          <a:prstGeom prst="snipRoundRect">
            <a:avLst>
              <a:gd name="adj1" fmla="val 50000"/>
              <a:gd name="adj2"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9139BD5E-A769-0544-BF63-CDFC1B152C93}"/>
              </a:ext>
            </a:extLst>
          </p:cNvPr>
          <p:cNvSpPr/>
          <p:nvPr/>
        </p:nvSpPr>
        <p:spPr>
          <a:xfrm>
            <a:off x="11693624" y="6369444"/>
            <a:ext cx="375424" cy="461665"/>
          </a:xfrm>
          <a:prstGeom prst="rect">
            <a:avLst/>
          </a:prstGeom>
        </p:spPr>
        <p:txBody>
          <a:bodyPr wrap="none">
            <a:spAutoFit/>
          </a:bodyPr>
          <a:lstStyle/>
          <a:p>
            <a:pPr algn="ctr"/>
            <a:fld id="{19B51A1E-902D-48AF-9020-955120F399B6}" type="slidenum">
              <a:rPr lang="en-US" altLang="ja-JP" sz="2400" smtClean="0">
                <a:ln w="10160">
                  <a:solidFill>
                    <a:schemeClr val="accent1">
                      <a:lumMod val="20000"/>
                      <a:lumOff val="80000"/>
                    </a:schemeClr>
                  </a:solidFill>
                  <a:prstDash val="solid"/>
                </a:ln>
                <a:solidFill>
                  <a:srgbClr val="FFFFFF"/>
                </a:solidFill>
                <a:effectLst>
                  <a:outerShdw blurRad="38100" dist="22860" dir="5400000" algn="tl" rotWithShape="0">
                    <a:srgbClr val="000000">
                      <a:alpha val="30000"/>
                    </a:srgbClr>
                  </a:outerShdw>
                </a:effectLst>
                <a:latin typeface="Meiryo UI" panose="020B0604030504040204" pitchFamily="50" charset="-128"/>
                <a:ea typeface="Meiryo UI" panose="020B0604030504040204" pitchFamily="50" charset="-128"/>
              </a:rPr>
              <a:pPr algn="ctr"/>
              <a:t>9</a:t>
            </a:fld>
            <a:endParaRPr lang="ja-JP" altLang="en-US" sz="2400" dirty="0">
              <a:ln w="10160">
                <a:solidFill>
                  <a:schemeClr val="accent1">
                    <a:lumMod val="20000"/>
                    <a:lumOff val="80000"/>
                  </a:schemeClr>
                </a:solidFill>
                <a:prstDash val="solid"/>
              </a:ln>
              <a:solidFill>
                <a:srgbClr val="FFFFFF"/>
              </a:solidFill>
              <a:effectLst>
                <a:outerShdw blurRad="38100" dist="22860" dir="5400000" algn="tl" rotWithShape="0">
                  <a:srgbClr val="000000">
                    <a:alpha val="30000"/>
                  </a:srgbClr>
                </a:outerShdw>
              </a:effectLst>
              <a:latin typeface="Meiryo UI" panose="020B0604030504040204" pitchFamily="50" charset="-128"/>
              <a:ea typeface="Meiryo UI" panose="020B0604030504040204" pitchFamily="50" charset="-128"/>
            </a:endParaRPr>
          </a:p>
        </p:txBody>
      </p:sp>
      <p:pic>
        <p:nvPicPr>
          <p:cNvPr id="35" name="図 34">
            <a:extLst>
              <a:ext uri="{FF2B5EF4-FFF2-40B4-BE49-F238E27FC236}">
                <a16:creationId xmlns:a16="http://schemas.microsoft.com/office/drawing/2014/main" id="{39ED5C20-E89F-7342-BAD7-87C73EFBF3CB}"/>
              </a:ext>
            </a:extLst>
          </p:cNvPr>
          <p:cNvPicPr>
            <a:picLocks noChangeAspect="1"/>
          </p:cNvPicPr>
          <p:nvPr/>
        </p:nvPicPr>
        <p:blipFill rotWithShape="1">
          <a:blip r:embed="rId3"/>
          <a:srcRect t="11225" b="13265"/>
          <a:stretch/>
        </p:blipFill>
        <p:spPr>
          <a:xfrm>
            <a:off x="10723062" y="96982"/>
            <a:ext cx="1330036" cy="1004315"/>
          </a:xfrm>
          <a:prstGeom prst="rect">
            <a:avLst/>
          </a:prstGeom>
        </p:spPr>
      </p:pic>
      <p:sp>
        <p:nvSpPr>
          <p:cNvPr id="7" name="正方形/長方形 6">
            <a:extLst>
              <a:ext uri="{FF2B5EF4-FFF2-40B4-BE49-F238E27FC236}">
                <a16:creationId xmlns:a16="http://schemas.microsoft.com/office/drawing/2014/main" id="{14D84E44-D92B-CE4E-BA8F-180E858D7830}"/>
              </a:ext>
            </a:extLst>
          </p:cNvPr>
          <p:cNvSpPr/>
          <p:nvPr/>
        </p:nvSpPr>
        <p:spPr>
          <a:xfrm>
            <a:off x="196373" y="382348"/>
            <a:ext cx="2646878" cy="584775"/>
          </a:xfrm>
          <a:prstGeom prst="rect">
            <a:avLst/>
          </a:prstGeom>
        </p:spPr>
        <p:txBody>
          <a:bodyPr wrap="none">
            <a:spAutoFit/>
          </a:bodyPr>
          <a:lstStyle/>
          <a:p>
            <a:r>
              <a:rPr lang="ja-JP" altLang="en-US" sz="3200">
                <a:solidFill>
                  <a:srgbClr val="002060"/>
                </a:solidFill>
                <a:latin typeface="MS Gothic" panose="020B0609070205080204" pitchFamily="49" charset="-128"/>
                <a:ea typeface="MS Gothic" panose="020B0609070205080204" pitchFamily="49" charset="-128"/>
              </a:rPr>
              <a:t>今後に向けて</a:t>
            </a:r>
          </a:p>
        </p:txBody>
      </p:sp>
      <p:sp>
        <p:nvSpPr>
          <p:cNvPr id="2" name="テキスト ボックス 1">
            <a:extLst>
              <a:ext uri="{FF2B5EF4-FFF2-40B4-BE49-F238E27FC236}">
                <a16:creationId xmlns:a16="http://schemas.microsoft.com/office/drawing/2014/main" id="{50243F82-7147-6445-858A-C5944A424BC7}"/>
              </a:ext>
            </a:extLst>
          </p:cNvPr>
          <p:cNvSpPr txBox="1"/>
          <p:nvPr/>
        </p:nvSpPr>
        <p:spPr>
          <a:xfrm>
            <a:off x="584616" y="1334125"/>
            <a:ext cx="10358204" cy="523220"/>
          </a:xfrm>
          <a:prstGeom prst="rect">
            <a:avLst/>
          </a:prstGeom>
          <a:noFill/>
        </p:spPr>
        <p:txBody>
          <a:bodyPr wrap="square" rtlCol="0">
            <a:spAutoFit/>
          </a:bodyPr>
          <a:lstStyle/>
          <a:p>
            <a:r>
              <a:rPr kumimoji="1" lang="ja-JP" altLang="en-US" sz="2800"/>
              <a:t>今後の検討項目</a:t>
            </a:r>
          </a:p>
        </p:txBody>
      </p:sp>
      <p:sp>
        <p:nvSpPr>
          <p:cNvPr id="4" name="テキスト ボックス 3">
            <a:extLst>
              <a:ext uri="{FF2B5EF4-FFF2-40B4-BE49-F238E27FC236}">
                <a16:creationId xmlns:a16="http://schemas.microsoft.com/office/drawing/2014/main" id="{00F2346D-D057-FE45-BCBC-22401F944ACE}"/>
              </a:ext>
            </a:extLst>
          </p:cNvPr>
          <p:cNvSpPr txBox="1"/>
          <p:nvPr/>
        </p:nvSpPr>
        <p:spPr>
          <a:xfrm>
            <a:off x="588096" y="2156674"/>
            <a:ext cx="9983450" cy="4616648"/>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800"/>
              <a:t>席割の評価方法の作成</a:t>
            </a:r>
            <a:r>
              <a:rPr kumimoji="1" lang="en-US" altLang="ja-JP" sz="2800" dirty="0"/>
              <a:t>(</a:t>
            </a:r>
            <a:r>
              <a:rPr lang="en-US" altLang="ja-JP" sz="2800" dirty="0"/>
              <a:t>6</a:t>
            </a:r>
            <a:r>
              <a:rPr lang="ja-JP" altLang="en-US" sz="2800"/>
              <a:t>月まで</a:t>
            </a:r>
            <a:r>
              <a:rPr lang="en-US" altLang="ja-JP" sz="2800" dirty="0"/>
              <a:t>)</a:t>
            </a:r>
          </a:p>
          <a:p>
            <a:pPr marL="742950" lvl="1" indent="-285750">
              <a:buFont typeface="Arial" panose="020B0604020202020204" pitchFamily="34" charset="0"/>
              <a:buChar char="•"/>
            </a:pPr>
            <a:r>
              <a:rPr kumimoji="1" lang="ja-JP" altLang="en-US" sz="2400"/>
              <a:t>いま現在はヒアリングの際にその場で席割結果を見てもらい評価をいただいている</a:t>
            </a:r>
            <a:endParaRPr kumimoji="1" lang="en-US" altLang="ja-JP" sz="2400" dirty="0"/>
          </a:p>
          <a:p>
            <a:pPr marL="742950" lvl="1" indent="-285750">
              <a:buFont typeface="Arial" panose="020B0604020202020204" pitchFamily="34" charset="0"/>
              <a:buChar char="•"/>
            </a:pPr>
            <a:r>
              <a:rPr lang="ja-JP" altLang="en-US" sz="2400"/>
              <a:t>毎回ヒアリングで聞くのではなく，ある程度の指標を作っておきたい</a:t>
            </a:r>
            <a:endParaRPr lang="en-US" altLang="ja-JP" sz="2400" dirty="0"/>
          </a:p>
          <a:p>
            <a:pPr marL="342900" indent="-342900">
              <a:buFont typeface="Arial" panose="020B0604020202020204" pitchFamily="34" charset="0"/>
              <a:buChar char="•"/>
            </a:pPr>
            <a:r>
              <a:rPr lang="ja-JP" altLang="en-US" sz="2800"/>
              <a:t>大規模な問題例にも対応できるモデルの作成</a:t>
            </a:r>
            <a:endParaRPr lang="en-US" altLang="ja-JP" sz="2800" dirty="0"/>
          </a:p>
          <a:p>
            <a:pPr marL="800100" lvl="1" indent="-342900">
              <a:buFont typeface="Arial" panose="020B0604020202020204" pitchFamily="34" charset="0"/>
              <a:buChar char="•"/>
            </a:pPr>
            <a:r>
              <a:rPr lang="ja-JP" altLang="en-US" sz="2400"/>
              <a:t>現在までに作成したモデルの修正をするのか，新たなモデルを作成するのかを含めて検討</a:t>
            </a:r>
            <a:endParaRPr lang="en-US" altLang="ja-JP" sz="2400" dirty="0"/>
          </a:p>
          <a:p>
            <a:pPr marL="342900" indent="-342900">
              <a:buFont typeface="Arial" panose="020B0604020202020204" pitchFamily="34" charset="0"/>
              <a:buChar char="•"/>
            </a:pPr>
            <a:r>
              <a:rPr lang="ja-JP" altLang="en-US" sz="2800"/>
              <a:t>リフタブルパネルに関しても並行して検討を行っていく．</a:t>
            </a:r>
            <a:endParaRPr lang="en-US" altLang="ja-JP" sz="2800" dirty="0"/>
          </a:p>
          <a:p>
            <a:pPr marL="800100" lvl="1" indent="-342900">
              <a:buFont typeface="Arial" panose="020B0604020202020204" pitchFamily="34" charset="0"/>
              <a:buChar char="•"/>
            </a:pPr>
            <a:endParaRPr lang="en-US" altLang="ja-JP" sz="2400" dirty="0"/>
          </a:p>
          <a:p>
            <a:pPr marL="3028950" lvl="6" indent="-285750">
              <a:buFont typeface="Arial" panose="020B0604020202020204" pitchFamily="34" charset="0"/>
              <a:buChar char="•"/>
            </a:pPr>
            <a:endParaRPr lang="en-US" altLang="ja-JP" sz="2400" dirty="0"/>
          </a:p>
          <a:p>
            <a:pPr marL="742950" lvl="1" indent="-285750">
              <a:buFont typeface="Arial" panose="020B0604020202020204" pitchFamily="34" charset="0"/>
              <a:buChar char="•"/>
            </a:pPr>
            <a:endParaRPr lang="en-US" altLang="ja-JP" dirty="0"/>
          </a:p>
        </p:txBody>
      </p:sp>
    </p:spTree>
    <p:extLst>
      <p:ext uri="{BB962C8B-B14F-4D97-AF65-F5344CB8AC3E}">
        <p14:creationId xmlns:p14="http://schemas.microsoft.com/office/powerpoint/2010/main" val="217758490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19313</TotalTime>
  <Words>616</Words>
  <Application>Microsoft Macintosh PowerPoint</Application>
  <PresentationFormat>ワイド画面</PresentationFormat>
  <Paragraphs>121</Paragraphs>
  <Slides>9</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9</vt:i4>
      </vt:variant>
    </vt:vector>
  </HeadingPairs>
  <TitlesOfParts>
    <vt:vector size="16" baseType="lpstr">
      <vt:lpstr>Meiryo UI</vt:lpstr>
      <vt:lpstr>MS PGothic</vt:lpstr>
      <vt:lpstr>MS Gothic</vt:lpstr>
      <vt:lpstr>游ゴシック</vt:lpstr>
      <vt:lpstr>游ゴシック Light</vt:lpstr>
      <vt:lpstr>Arial</vt:lpstr>
      <vt:lpstr>Office テーマ</vt:lpstr>
      <vt:lpstr>高さ制約を考慮した際の比較</vt:lpstr>
      <vt:lpstr>PowerPoint プレゼンテーション</vt:lpstr>
      <vt:lpstr>PowerPoint プレゼンテーション</vt:lpstr>
      <vt:lpstr>モデル1の高さ制約あり/なしの比較</vt:lpstr>
      <vt:lpstr>PowerPoint プレゼンテーション</vt:lpstr>
      <vt:lpstr>PowerPoint プレゼンテーション</vt:lpstr>
      <vt:lpstr>モデル2の高さ制約あり/なしの比較</vt:lpstr>
      <vt:lpstr>PowerPoint プレゼンテーション</vt:lpstr>
      <vt:lpstr>PowerPoint プレゼンテーション</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Office User</dc:creator>
  <cp:lastModifiedBy>Microsoft Office User</cp:lastModifiedBy>
  <cp:revision>338</cp:revision>
  <cp:lastPrinted>2019-11-26T06:58:32Z</cp:lastPrinted>
  <dcterms:created xsi:type="dcterms:W3CDTF">2019-11-13T16:01:47Z</dcterms:created>
  <dcterms:modified xsi:type="dcterms:W3CDTF">2021-03-11T06:21:26Z</dcterms:modified>
</cp:coreProperties>
</file>