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00000"/>
    <a:srgbClr val="0000FF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1" autoAdjust="0"/>
    <p:restoredTop sz="94660"/>
  </p:normalViewPr>
  <p:slideViewPr>
    <p:cSldViewPr>
      <p:cViewPr>
        <p:scale>
          <a:sx n="150" d="100"/>
          <a:sy n="150" d="100"/>
        </p:scale>
        <p:origin x="1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ホールデータ読込み機能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ホールデータ読込み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79B575F-48A8-4F9C-9C82-B1D50C8CED48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ホールデータ整形</a:t>
          </a:r>
        </a:p>
      </dgm:t>
    </dgm:pt>
    <dgm:pt modelId="{4067FEED-2B8C-4AB6-9E53-B4451B4E1979}" type="par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5AB5B57F-A974-45C7-9C4A-B57DA943887D}" type="sib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4052" custLinFactNeighborY="-2134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27" custLinFactNeighborY="-800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4D750C9F-9C97-46A3-8AA3-9A1533971DF2}" type="presOf" srcId="{C79B575F-48A8-4F9C-9C82-B1D50C8CED48}" destId="{6836AC64-9C2A-43C3-9055-9CC3226ED10A}" srcOrd="0" destOrd="1" presId="urn:microsoft.com/office/officeart/2005/8/layout/hList1"/>
    <dgm:cxn modelId="{D83960D4-08C6-4B1D-A318-5F03D967E6E9}" srcId="{59DD162F-0443-4840-9DA6-419D1F33F66C}" destId="{C79B575F-48A8-4F9C-9C82-B1D50C8CED48}" srcOrd="1" destOrd="0" parTransId="{4067FEED-2B8C-4AB6-9E53-B4451B4E1979}" sibTransId="{5AB5B57F-A974-45C7-9C4A-B57DA943887D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機種スペックデータ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機種スペックデータ読込み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確率推移状態分析機能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初当り確率平均値計算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9E3EAC1A-ECD1-4D52-B55B-42CC55B808F6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初当り確率収束率計算</a:t>
          </a:r>
        </a:p>
      </dgm:t>
    </dgm:pt>
    <dgm:pt modelId="{8B1AD33E-0731-44D6-B175-E4B330E272ED}" type="par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31F89546-1DA5-4A79-AA29-3E2DEE0B2B5E}" type="sib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1076065A-16CA-4AAD-BCAD-9C918BEB44E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確変突入率平均値計算</a:t>
          </a:r>
        </a:p>
      </dgm:t>
    </dgm:pt>
    <dgm:pt modelId="{32EE71F0-CD93-4E5F-9368-2ACCD3BC3987}" type="par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8BA910A2-3184-4DD0-85BF-09F9B77DA0AF}" type="sib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31A96670-B409-4592-8426-EF21B2D5692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確変継続率平均値計算</a:t>
          </a:r>
        </a:p>
      </dgm:t>
    </dgm:pt>
    <dgm:pt modelId="{E0F9ACF7-745A-44FB-ACC4-460D4E9EE33A}" type="par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C4030C25-35E6-41A7-A9B1-3FC6A7125CCC}" type="sib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BA8152D5-0258-437F-A06F-73054C36A005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確変突入率収束率計算</a:t>
          </a:r>
        </a:p>
      </dgm:t>
    </dgm:pt>
    <dgm:pt modelId="{9C27F82A-329C-4944-87D7-735082B1278E}" type="par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F4B3CA1-251D-495C-AC99-F25D1FCBA6BC}" type="sib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A439EFA-3B00-4282-9B05-EFDF909D20A4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確変継続率収束率計算</a:t>
          </a:r>
        </a:p>
      </dgm:t>
    </dgm:pt>
    <dgm:pt modelId="{DBD4FE37-9965-4ECD-AE22-608504C2C392}" type="par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0FAEA194-15F7-483D-B8D0-90CEA07BF57E}" type="sib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E5897414-A59B-4651-8CD5-AABC45611AFF}" type="presOf" srcId="{31A96670-B409-4592-8426-EF21B2D56927}" destId="{6836AC64-9C2A-43C3-9055-9CC3226ED10A}" srcOrd="0" destOrd="2" presId="urn:microsoft.com/office/officeart/2005/8/layout/hList1"/>
    <dgm:cxn modelId="{A460FC1C-BA86-4AB3-945F-2C1FC010C1C6}" srcId="{59DD162F-0443-4840-9DA6-419D1F33F66C}" destId="{9E3EAC1A-ECD1-4D52-B55B-42CC55B808F6}" srcOrd="3" destOrd="0" parTransId="{8B1AD33E-0731-44D6-B175-E4B330E272ED}" sibTransId="{31F89546-1DA5-4A79-AA29-3E2DEE0B2B5E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8FB60029-ECF9-4597-BA57-70AD86C4BAAA}" srcId="{59DD162F-0443-4840-9DA6-419D1F33F66C}" destId="{1076065A-16CA-4AAD-BCAD-9C918BEB44E1}" srcOrd="1" destOrd="0" parTransId="{32EE71F0-CD93-4E5F-9368-2ACCD3BC3987}" sibTransId="{8BA910A2-3184-4DD0-85BF-09F9B77DA0AF}"/>
    <dgm:cxn modelId="{D4276B29-3CC0-4FB0-94CD-C780487CB3D8}" type="presOf" srcId="{BA8152D5-0258-437F-A06F-73054C36A005}" destId="{6836AC64-9C2A-43C3-9055-9CC3226ED10A}" srcOrd="0" destOrd="4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A0040336-E20A-4DCD-A89E-E5A3C2933E3D}" srcId="{59DD162F-0443-4840-9DA6-419D1F33F66C}" destId="{BA8152D5-0258-437F-A06F-73054C36A005}" srcOrd="4" destOrd="0" parTransId="{9C27F82A-329C-4944-87D7-735082B1278E}" sibTransId="{4F4B3CA1-251D-495C-AC99-F25D1FCBA6BC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B83D4171-F23D-43F0-AE0C-DBE756112A3E}" srcId="{59DD162F-0443-4840-9DA6-419D1F33F66C}" destId="{31A96670-B409-4592-8426-EF21B2D56927}" srcOrd="2" destOrd="0" parTransId="{E0F9ACF7-745A-44FB-ACC4-460D4E9EE33A}" sibTransId="{C4030C25-35E6-41A7-A9B1-3FC6A7125CCC}"/>
    <dgm:cxn modelId="{4ED9FA51-FBD3-404B-BB0D-75671C27A0D3}" type="presOf" srcId="{1076065A-16CA-4AAD-BCAD-9C918BEB44E1}" destId="{6836AC64-9C2A-43C3-9055-9CC3226ED10A}" srcOrd="0" destOrd="1" presId="urn:microsoft.com/office/officeart/2005/8/layout/hList1"/>
    <dgm:cxn modelId="{844091A6-6D12-4AB7-AF4A-0EA50C664508}" type="presOf" srcId="{4A439EFA-3B00-4282-9B05-EFDF909D20A4}" destId="{6836AC64-9C2A-43C3-9055-9CC3226ED10A}" srcOrd="0" destOrd="5" presId="urn:microsoft.com/office/officeart/2005/8/layout/hList1"/>
    <dgm:cxn modelId="{3F4B45D4-887D-4A20-943E-1199AA5C4F07}" srcId="{59DD162F-0443-4840-9DA6-419D1F33F66C}" destId="{4A439EFA-3B00-4282-9B05-EFDF909D20A4}" srcOrd="5" destOrd="0" parTransId="{DBD4FE37-9965-4ECD-AE22-608504C2C392}" sibTransId="{0FAEA194-15F7-483D-B8D0-90CEA07BF57E}"/>
    <dgm:cxn modelId="{3E6F0DFC-043B-4280-A571-D7BCCB24692D}" type="presOf" srcId="{9E3EAC1A-ECD1-4D52-B55B-42CC55B808F6}" destId="{6836AC64-9C2A-43C3-9055-9CC3226ED10A}" srcOrd="0" destOrd="3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最適解分析機能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段階評価演算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B4DFCF5C-27E9-437A-9F2B-DA0F64E89D5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優先度割振り処理</a:t>
          </a:r>
        </a:p>
      </dgm:t>
    </dgm:pt>
    <dgm:pt modelId="{CEE6AB46-C789-4D23-B429-098556355B45}" type="par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B271FF97-4DED-4C2E-B64F-CBAEFCEB70A8}" type="sib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ACDC3EF5-1D11-4E7B-ADAF-460752C881A7}" type="presOf" srcId="{B4DFCF5C-27E9-437A-9F2B-DA0F64E89D52}" destId="{6836AC64-9C2A-43C3-9055-9CC3226ED10A}" srcOrd="0" destOrd="1" presId="urn:microsoft.com/office/officeart/2005/8/layout/hList1"/>
    <dgm:cxn modelId="{3CDE00FB-AD6C-443F-8CD2-58022787A6C1}" srcId="{59DD162F-0443-4840-9DA6-419D1F33F66C}" destId="{B4DFCF5C-27E9-437A-9F2B-DA0F64E89D52}" srcOrd="1" destOrd="0" parTransId="{CEE6AB46-C789-4D23-B429-098556355B45}" sibTransId="{B271FF97-4DED-4C2E-B64F-CBAEFCEB70A8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en-US" altLang="ja-JP" sz="1050" dirty="0"/>
            <a:t>GUI</a:t>
          </a:r>
          <a:r>
            <a:rPr kumimoji="1" lang="ja-JP" altLang="en-US" sz="1050" dirty="0"/>
            <a:t>表示機能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履歴データテーブル表示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FFE59FF0-1A40-4216-9156-935595CF98D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履歴データグラフ表示</a:t>
          </a:r>
        </a:p>
      </dgm:t>
    </dgm:pt>
    <dgm:pt modelId="{0973A8A6-9286-4DB3-B40F-1FB2B8AC9818}" type="par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90B6132E-E595-4678-9DE1-B5A0CAACBF18}" type="sib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2BBBCED7-69AC-44C0-B4BF-952EB53848A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初当り確率推移状態グラフ表示</a:t>
          </a:r>
        </a:p>
      </dgm:t>
    </dgm:pt>
    <dgm:pt modelId="{384A7B3E-9573-4DD8-85AD-494CA9EEF1FC}" type="par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3202AC7F-DECB-4875-AF56-D0EDD1A464C9}" type="sib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4AB8E586-1622-4D9F-B10D-B5A6584C1043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確変突入率推移状態グラフ表示</a:t>
          </a:r>
        </a:p>
      </dgm:t>
    </dgm:pt>
    <dgm:pt modelId="{E38AD8B6-5FA0-44D3-8623-A5DEE4530A4A}" type="par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7B5161B0-F88C-47A8-9BA7-DA2D03757310}" type="sib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C88174A0-8100-4AC4-9F83-63F5B916A80E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確変継続率推移状態グラフ表示</a:t>
          </a:r>
        </a:p>
      </dgm:t>
    </dgm:pt>
    <dgm:pt modelId="{853C4F7E-543D-48EB-9AC3-9FCBC14A27A6}" type="par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BA93B5D4-671C-44DB-9F4F-1067204C71DB}" type="sib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ScaleY="100001" custLinFactNeighborY="76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2896C609-FBCF-4FDA-93E0-5E5726357B79}" srcId="{59DD162F-0443-4840-9DA6-419D1F33F66C}" destId="{FFE59FF0-1A40-4216-9156-935595CF98DA}" srcOrd="1" destOrd="0" parTransId="{0973A8A6-9286-4DB3-B40F-1FB2B8AC9818}" sibTransId="{90B6132E-E595-4678-9DE1-B5A0CAACBF18}"/>
    <dgm:cxn modelId="{58C4C70F-E851-4336-8B94-5F5E00B4DB50}" srcId="{59DD162F-0443-4840-9DA6-419D1F33F66C}" destId="{2BBBCED7-69AC-44C0-B4BF-952EB53848A2}" srcOrd="2" destOrd="0" parTransId="{384A7B3E-9573-4DD8-85AD-494CA9EEF1FC}" sibTransId="{3202AC7F-DECB-4875-AF56-D0EDD1A464C9}"/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1E683F1F-75C4-4621-862B-DC7D3611AA0B}" type="presOf" srcId="{C88174A0-8100-4AC4-9F83-63F5B916A80E}" destId="{6836AC64-9C2A-43C3-9055-9CC3226ED10A}" srcOrd="0" destOrd="4" presId="urn:microsoft.com/office/officeart/2005/8/layout/hList1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3037ED27-56E1-4EE2-9C51-3952CCC349CA}" type="presOf" srcId="{2BBBCED7-69AC-44C0-B4BF-952EB53848A2}" destId="{6836AC64-9C2A-43C3-9055-9CC3226ED10A}" srcOrd="0" destOrd="2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FD559177-4DB8-4C04-BD1D-978E5AD65A16}" type="presOf" srcId="{4AB8E586-1622-4D9F-B10D-B5A6584C1043}" destId="{6836AC64-9C2A-43C3-9055-9CC3226ED10A}" srcOrd="0" destOrd="3" presId="urn:microsoft.com/office/officeart/2005/8/layout/hList1"/>
    <dgm:cxn modelId="{0AA20085-C486-4AEC-B2B4-F938F88A0BFA}" srcId="{59DD162F-0443-4840-9DA6-419D1F33F66C}" destId="{C88174A0-8100-4AC4-9F83-63F5B916A80E}" srcOrd="4" destOrd="0" parTransId="{853C4F7E-543D-48EB-9AC3-9FCBC14A27A6}" sibTransId="{BA93B5D4-671C-44DB-9F4F-1067204C71DB}"/>
    <dgm:cxn modelId="{8CA24FBB-79BA-4BEF-A3A4-61C7E77E9522}" srcId="{59DD162F-0443-4840-9DA6-419D1F33F66C}" destId="{4AB8E586-1622-4D9F-B10D-B5A6584C1043}" srcOrd="3" destOrd="0" parTransId="{E38AD8B6-5FA0-44D3-8623-A5DEE4530A4A}" sibTransId="{7B5161B0-F88C-47A8-9BA7-DA2D03757310}"/>
    <dgm:cxn modelId="{B980E7E6-F12A-4827-BE96-14EC166F7CC3}" type="presOf" srcId="{FFE59FF0-1A40-4216-9156-935595CF98DA}" destId="{6836AC64-9C2A-43C3-9055-9CC3226ED10A}" srcOrd="0" destOrd="1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パチンコ履歴分析レポート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出力機能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台配置図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851B8D7-1D5E-44D3-9F89-0500259327E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確率推移状態分析結果テーブル</a:t>
          </a:r>
        </a:p>
      </dgm:t>
    </dgm:pt>
    <dgm:pt modelId="{18106031-7BFF-47DD-8295-F6E6EB6F3336}" type="par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3CADD331-5D08-4E79-9CCD-19BF2102AB35}" type="sib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5EF4902B-72B7-4EAB-864D-CA7E6293338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確率推移状態分析結果グラフ</a:t>
          </a:r>
        </a:p>
      </dgm:t>
    </dgm:pt>
    <dgm:pt modelId="{73294D12-A227-4B2B-B7ED-8EE32CEC8004}" type="par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38A9CEAD-548D-48DB-8AC7-2032DF4AB421}" type="sib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-647" custLinFactNeighborY="765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49" custLinFactNeighborY="2316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DC62F347-C92E-4A29-A21B-90DFAF4B51A5}" srcId="{59DD162F-0443-4840-9DA6-419D1F33F66C}" destId="{5EF4902B-72B7-4EAB-864D-CA7E6293338A}" srcOrd="2" destOrd="0" parTransId="{73294D12-A227-4B2B-B7ED-8EE32CEC8004}" sibTransId="{38A9CEAD-548D-48DB-8AC7-2032DF4AB421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F9B1E53-BE0A-4801-84A3-E2F67430C325}" type="presOf" srcId="{C851B8D7-1D5E-44D3-9F89-0500259327E7}" destId="{6836AC64-9C2A-43C3-9055-9CC3226ED10A}" srcOrd="0" destOrd="1" presId="urn:microsoft.com/office/officeart/2005/8/layout/hList1"/>
    <dgm:cxn modelId="{B1278778-0129-47D9-A391-13EC587E042D}" srcId="{59DD162F-0443-4840-9DA6-419D1F33F66C}" destId="{C851B8D7-1D5E-44D3-9F89-0500259327E7}" srcOrd="1" destOrd="0" parTransId="{18106031-7BFF-47DD-8295-F6E6EB6F3336}" sibTransId="{3CADD331-5D08-4E79-9CCD-19BF2102AB35}"/>
    <dgm:cxn modelId="{E670BA9B-A059-4A2C-9687-4E5D4FE741A0}" type="presOf" srcId="{5EF4902B-72B7-4EAB-864D-CA7E6293338A}" destId="{6836AC64-9C2A-43C3-9055-9CC3226ED10A}" srcOrd="0" destOrd="2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ユーザー設定機能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ユーザー設定読込み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Y="-5867" custLinFactNeighborY="-10000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146" custLinFactNeighborY="-353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2109" y="-15823"/>
          <a:ext cx="2158130" cy="3015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ホールデータ読込み機能</a:t>
          </a:r>
        </a:p>
      </dsp:txBody>
      <dsp:txXfrm>
        <a:off x="2109" y="-15823"/>
        <a:ext cx="2158130" cy="301521"/>
      </dsp:txXfrm>
    </dsp:sp>
    <dsp:sp modelId="{6836AC64-9C2A-43C3-9055-9CC3226ED10A}">
      <dsp:nvSpPr>
        <dsp:cNvPr id="0" name=""/>
        <dsp:cNvSpPr/>
      </dsp:nvSpPr>
      <dsp:spPr>
        <a:xfrm>
          <a:off x="472" y="280976"/>
          <a:ext cx="2158130" cy="5901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ホールデータ読込み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ホールデータ整形</a:t>
          </a:r>
        </a:p>
      </dsp:txBody>
      <dsp:txXfrm>
        <a:off x="472" y="280976"/>
        <a:ext cx="2158130" cy="590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9913"/>
          <a:ext cx="2160240" cy="547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機種スペックデータ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読込み機能</a:t>
          </a:r>
        </a:p>
      </dsp:txBody>
      <dsp:txXfrm>
        <a:off x="0" y="9913"/>
        <a:ext cx="2160240" cy="547248"/>
      </dsp:txXfrm>
    </dsp:sp>
    <dsp:sp modelId="{6836AC64-9C2A-43C3-9055-9CC3226ED10A}">
      <dsp:nvSpPr>
        <dsp:cNvPr id="0" name=""/>
        <dsp:cNvSpPr/>
      </dsp:nvSpPr>
      <dsp:spPr>
        <a:xfrm>
          <a:off x="0" y="557161"/>
          <a:ext cx="2160240" cy="3623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機種スペックデータ読込み</a:t>
          </a:r>
        </a:p>
      </dsp:txBody>
      <dsp:txXfrm>
        <a:off x="0" y="557161"/>
        <a:ext cx="2160240" cy="362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403"/>
          <a:ext cx="2160240" cy="345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確率推移状態分析機能</a:t>
          </a:r>
        </a:p>
      </dsp:txBody>
      <dsp:txXfrm>
        <a:off x="0" y="6403"/>
        <a:ext cx="2160240" cy="345600"/>
      </dsp:txXfrm>
    </dsp:sp>
    <dsp:sp modelId="{6836AC64-9C2A-43C3-9055-9CC3226ED10A}">
      <dsp:nvSpPr>
        <dsp:cNvPr id="0" name=""/>
        <dsp:cNvSpPr/>
      </dsp:nvSpPr>
      <dsp:spPr>
        <a:xfrm>
          <a:off x="0" y="352003"/>
          <a:ext cx="2160240" cy="15481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確変継続率収束率計算</a:t>
          </a:r>
        </a:p>
      </dsp:txBody>
      <dsp:txXfrm>
        <a:off x="0" y="352003"/>
        <a:ext cx="2160240" cy="154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15250"/>
          <a:ext cx="2160240" cy="316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最適解分析機能</a:t>
          </a:r>
        </a:p>
      </dsp:txBody>
      <dsp:txXfrm>
        <a:off x="0" y="15250"/>
        <a:ext cx="2160240" cy="316800"/>
      </dsp:txXfrm>
    </dsp:sp>
    <dsp:sp modelId="{6836AC64-9C2A-43C3-9055-9CC3226ED10A}">
      <dsp:nvSpPr>
        <dsp:cNvPr id="0" name=""/>
        <dsp:cNvSpPr/>
      </dsp:nvSpPr>
      <dsp:spPr>
        <a:xfrm>
          <a:off x="0" y="332050"/>
          <a:ext cx="2160240" cy="58880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段階評価演算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優先度割振り処理</a:t>
          </a:r>
        </a:p>
      </dsp:txBody>
      <dsp:txXfrm>
        <a:off x="0" y="332050"/>
        <a:ext cx="2160240" cy="58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675"/>
          <a:ext cx="2160240" cy="3240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1050" kern="1200" dirty="0"/>
            <a:t>GUI</a:t>
          </a:r>
          <a:r>
            <a:rPr kumimoji="1" lang="ja-JP" altLang="en-US" sz="1050" kern="1200" dirty="0"/>
            <a:t>表示機能</a:t>
          </a:r>
        </a:p>
      </dsp:txBody>
      <dsp:txXfrm>
        <a:off x="0" y="6675"/>
        <a:ext cx="2160240" cy="324027"/>
      </dsp:txXfrm>
    </dsp:sp>
    <dsp:sp modelId="{6836AC64-9C2A-43C3-9055-9CC3226ED10A}">
      <dsp:nvSpPr>
        <dsp:cNvPr id="0" name=""/>
        <dsp:cNvSpPr/>
      </dsp:nvSpPr>
      <dsp:spPr>
        <a:xfrm>
          <a:off x="0" y="328238"/>
          <a:ext cx="2160240" cy="12901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履歴データテーブル表示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確変継続率推移状態グラフ表示</a:t>
          </a:r>
        </a:p>
      </dsp:txBody>
      <dsp:txXfrm>
        <a:off x="0" y="328238"/>
        <a:ext cx="2160240" cy="1290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-8137"/>
          <a:ext cx="2158130" cy="549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パチンコ履歴分析レポート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出力機能</a:t>
          </a:r>
        </a:p>
      </dsp:txBody>
      <dsp:txXfrm>
        <a:off x="0" y="-8137"/>
        <a:ext cx="2158130" cy="549054"/>
      </dsp:txXfrm>
    </dsp:sp>
    <dsp:sp modelId="{6836AC64-9C2A-43C3-9055-9CC3226ED10A}">
      <dsp:nvSpPr>
        <dsp:cNvPr id="0" name=""/>
        <dsp:cNvSpPr/>
      </dsp:nvSpPr>
      <dsp:spPr>
        <a:xfrm>
          <a:off x="0" y="536716"/>
          <a:ext cx="2158130" cy="8234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台配置図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確率推移状態分析結果テーブル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確率推移状態分析結果グラフ</a:t>
          </a:r>
        </a:p>
      </dsp:txBody>
      <dsp:txXfrm>
        <a:off x="0" y="536716"/>
        <a:ext cx="2158130" cy="823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0"/>
          <a:ext cx="2160240" cy="297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ユーザー設定機能</a:t>
          </a:r>
        </a:p>
      </dsp:txBody>
      <dsp:txXfrm>
        <a:off x="0" y="0"/>
        <a:ext cx="2160240" cy="297005"/>
      </dsp:txXfrm>
    </dsp:sp>
    <dsp:sp modelId="{6836AC64-9C2A-43C3-9055-9CC3226ED10A}">
      <dsp:nvSpPr>
        <dsp:cNvPr id="0" name=""/>
        <dsp:cNvSpPr/>
      </dsp:nvSpPr>
      <dsp:spPr>
        <a:xfrm>
          <a:off x="0" y="294382"/>
          <a:ext cx="2160240" cy="4076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ユーザー設定読込み</a:t>
          </a:r>
        </a:p>
      </dsp:txBody>
      <dsp:txXfrm>
        <a:off x="0" y="294382"/>
        <a:ext cx="2160240" cy="40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3" y="98072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→大当り種別：</a:t>
            </a:r>
            <a:r>
              <a:rPr lang="en-US" altLang="ja-JP" sz="1200" dirty="0" err="1"/>
              <a:t>HitType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■追加ライブラリ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2" y="980728"/>
            <a:ext cx="10369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WinModuleLibrary.dll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C:\Users\TakehiroSomekawa\source\repos\ExpAnalyzer\ExpAnalyzer\bin\Debug\WinModuleLibrary.dll</a:t>
            </a:r>
          </a:p>
          <a:p>
            <a:endParaRPr lang="en-US" altLang="ja-JP" sz="1200" dirty="0"/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EPPlus</a:t>
            </a:r>
            <a:r>
              <a:rPr lang="en-US" altLang="ja-JP" sz="1200" dirty="0"/>
              <a:t>&gt;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EPPlus.Interfaces.dll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C:\Users\TakehiroSomekawa\source\repos\ExpAnalyzer\ExpAnalyzer\bin\Debug\EPPlus.Interfaces.dll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EPPlus.System.Drawing.dll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C:\Users\TakehiroSomekawa\source\repos\ExpAnalyzer\ExpAnalyzer\bin\Debug\EPPlus.System.Drawing.dll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Microsoft.IO.RecyclableMemoryStream.dll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C:\Users\TakehiroSomekawa\source\repos\ExpAnalyzer\ExpAnalyzer\bin\Debug\Microsoft.IO.RecyclableMemoryStream.dll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371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■システム構成</a:t>
            </a:r>
            <a:endParaRPr kumimoji="1" lang="en-US" altLang="ja-JP" sz="1200" b="1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76D522EC-8796-7E62-D115-B43B6375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98511"/>
              </p:ext>
            </p:extLst>
          </p:nvPr>
        </p:nvGraphicFramePr>
        <p:xfrm>
          <a:off x="191344" y="1013982"/>
          <a:ext cx="11809311" cy="496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981148106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128746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379754222"/>
                    </a:ext>
                  </a:extLst>
                </a:gridCol>
              </a:tblGrid>
              <a:tr h="254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Input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Process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Output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30042"/>
                  </a:ext>
                </a:extLst>
              </a:tr>
              <a:tr h="4710327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16046"/>
                  </a:ext>
                </a:extLst>
              </a:tr>
            </a:tbl>
          </a:graphicData>
        </a:graphic>
      </p:graphicFrame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751E1CBA-E965-B2F2-73B0-B28C4ED00A6B}"/>
              </a:ext>
            </a:extLst>
          </p:cNvPr>
          <p:cNvSpPr/>
          <p:nvPr/>
        </p:nvSpPr>
        <p:spPr>
          <a:xfrm>
            <a:off x="404822" y="2897284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ホールデータファイル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</a:t>
            </a:r>
            <a:r>
              <a:rPr kumimoji="1" lang="en-US" altLang="ja-JP" sz="1050" dirty="0" err="1"/>
              <a:t>xlsm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0" name="四角形: メモ 19">
            <a:extLst>
              <a:ext uri="{FF2B5EF4-FFF2-40B4-BE49-F238E27FC236}">
                <a16:creationId xmlns:a16="http://schemas.microsoft.com/office/drawing/2014/main" id="{D936D5BE-46BF-B52C-129E-E1DF6BB754D9}"/>
              </a:ext>
            </a:extLst>
          </p:cNvPr>
          <p:cNvSpPr/>
          <p:nvPr/>
        </p:nvSpPr>
        <p:spPr>
          <a:xfrm>
            <a:off x="404822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機種スペックデータファイル</a:t>
            </a:r>
            <a:endParaRPr kumimoji="1" lang="en-US" altLang="ja-JP" sz="1050" dirty="0"/>
          </a:p>
          <a:p>
            <a:pPr algn="ctr"/>
            <a:r>
              <a:rPr lang="en-US" altLang="ja-JP" sz="1050" dirty="0"/>
              <a:t>(.</a:t>
            </a:r>
            <a:r>
              <a:rPr lang="en-US" altLang="ja-JP" sz="1050" dirty="0" err="1"/>
              <a:t>ini</a:t>
            </a:r>
            <a:r>
              <a:rPr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A233E622-0441-34FB-4F17-8CF9C66FD67E}"/>
              </a:ext>
            </a:extLst>
          </p:cNvPr>
          <p:cNvSpPr/>
          <p:nvPr/>
        </p:nvSpPr>
        <p:spPr>
          <a:xfrm>
            <a:off x="9912424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パチンコ履歴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分析レポート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(.xlsx or .pdf)</a:t>
            </a:r>
            <a:endParaRPr kumimoji="1" lang="ja-JP" altLang="en-US" sz="1050" dirty="0"/>
          </a:p>
        </p:txBody>
      </p:sp>
      <p:graphicFrame>
        <p:nvGraphicFramePr>
          <p:cNvPr id="23" name="図表 22">
            <a:extLst>
              <a:ext uri="{FF2B5EF4-FFF2-40B4-BE49-F238E27FC236}">
                <a16:creationId xmlns:a16="http://schemas.microsoft.com/office/drawing/2014/main" id="{790C0DDD-3909-305C-6AA6-59364556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640470"/>
              </p:ext>
            </p:extLst>
          </p:nvPr>
        </p:nvGraphicFramePr>
        <p:xfrm>
          <a:off x="2713252" y="2580374"/>
          <a:ext cx="2160240" cy="86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図表 23">
            <a:extLst>
              <a:ext uri="{FF2B5EF4-FFF2-40B4-BE49-F238E27FC236}">
                <a16:creationId xmlns:a16="http://schemas.microsoft.com/office/drawing/2014/main" id="{CB1BFA9C-1025-FD76-83A7-D4D5644A4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686351"/>
              </p:ext>
            </p:extLst>
          </p:nvPr>
        </p:nvGraphicFramePr>
        <p:xfrm>
          <a:off x="2711624" y="1518366"/>
          <a:ext cx="2160240" cy="92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図表 26">
            <a:extLst>
              <a:ext uri="{FF2B5EF4-FFF2-40B4-BE49-F238E27FC236}">
                <a16:creationId xmlns:a16="http://schemas.microsoft.com/office/drawing/2014/main" id="{57D8EABE-70EF-E730-D8E9-FE610F138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79439"/>
              </p:ext>
            </p:extLst>
          </p:nvPr>
        </p:nvGraphicFramePr>
        <p:xfrm>
          <a:off x="5047907" y="1518366"/>
          <a:ext cx="2160240" cy="190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図表 27">
            <a:extLst>
              <a:ext uri="{FF2B5EF4-FFF2-40B4-BE49-F238E27FC236}">
                <a16:creationId xmlns:a16="http://schemas.microsoft.com/office/drawing/2014/main" id="{895AFDB3-0235-D65C-83CC-BE484DFA7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578930"/>
              </p:ext>
            </p:extLst>
          </p:nvPr>
        </p:nvGraphicFramePr>
        <p:xfrm>
          <a:off x="5047907" y="3511144"/>
          <a:ext cx="216024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図表 28">
            <a:extLst>
              <a:ext uri="{FF2B5EF4-FFF2-40B4-BE49-F238E27FC236}">
                <a16:creationId xmlns:a16="http://schemas.microsoft.com/office/drawing/2014/main" id="{5C88911B-6103-E781-73D3-46DD34E66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501167"/>
              </p:ext>
            </p:extLst>
          </p:nvPr>
        </p:nvGraphicFramePr>
        <p:xfrm>
          <a:off x="7382562" y="1518366"/>
          <a:ext cx="2160240" cy="162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0" name="図表 29">
            <a:extLst>
              <a:ext uri="{FF2B5EF4-FFF2-40B4-BE49-F238E27FC236}">
                <a16:creationId xmlns:a16="http://schemas.microsoft.com/office/drawing/2014/main" id="{78F81F6B-D63F-AC44-7511-D71BA3BD6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515768"/>
              </p:ext>
            </p:extLst>
          </p:nvPr>
        </p:nvGraphicFramePr>
        <p:xfrm>
          <a:off x="7388981" y="3263165"/>
          <a:ext cx="2160240" cy="134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1" name="図表 30">
            <a:extLst>
              <a:ext uri="{FF2B5EF4-FFF2-40B4-BE49-F238E27FC236}">
                <a16:creationId xmlns:a16="http://schemas.microsoft.com/office/drawing/2014/main" id="{D3BF8D24-64DE-96C8-D9A0-FBAF1986D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092921"/>
              </p:ext>
            </p:extLst>
          </p:nvPr>
        </p:nvGraphicFramePr>
        <p:xfrm>
          <a:off x="2706833" y="3573016"/>
          <a:ext cx="2160240" cy="728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571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10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</a:t>
            </a:r>
            <a:r>
              <a:rPr kumimoji="1" lang="en-US" altLang="ja-JP" sz="1200" b="1" dirty="0"/>
              <a:t>GUI</a:t>
            </a:r>
            <a:r>
              <a:rPr lang="ja-JP" altLang="en-US" sz="1200" b="1" dirty="0"/>
              <a:t>構成</a:t>
            </a:r>
            <a:endParaRPr kumimoji="1" lang="en-US" altLang="ja-JP" sz="12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BAF3650-D84F-1B92-6528-44806E2203B4}"/>
              </a:ext>
            </a:extLst>
          </p:cNvPr>
          <p:cNvSpPr/>
          <p:nvPr/>
        </p:nvSpPr>
        <p:spPr>
          <a:xfrm>
            <a:off x="3137764" y="1345492"/>
            <a:ext cx="6264696" cy="4565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FA37FF-3FB0-643A-A120-8AEA1994DB7D}"/>
              </a:ext>
            </a:extLst>
          </p:cNvPr>
          <p:cNvSpPr/>
          <p:nvPr/>
        </p:nvSpPr>
        <p:spPr>
          <a:xfrm>
            <a:off x="3137764" y="1345492"/>
            <a:ext cx="6264696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C40FC5-EB59-73B8-6CE1-90F3684C499D}"/>
              </a:ext>
            </a:extLst>
          </p:cNvPr>
          <p:cNvSpPr/>
          <p:nvPr/>
        </p:nvSpPr>
        <p:spPr>
          <a:xfrm>
            <a:off x="3137764" y="1518596"/>
            <a:ext cx="1008112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1421CB-F4F6-4651-06DF-FF52C33288D7}"/>
              </a:ext>
            </a:extLst>
          </p:cNvPr>
          <p:cNvSpPr/>
          <p:nvPr/>
        </p:nvSpPr>
        <p:spPr>
          <a:xfrm>
            <a:off x="3137764" y="1518596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データ入力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FDBF7A-B474-8403-E458-E19E6663970B}"/>
              </a:ext>
            </a:extLst>
          </p:cNvPr>
          <p:cNvSpPr/>
          <p:nvPr/>
        </p:nvSpPr>
        <p:spPr>
          <a:xfrm>
            <a:off x="3137259" y="1819338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データ分析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DD35892-9AB2-04EF-DD17-4EBD1752FE12}"/>
              </a:ext>
            </a:extLst>
          </p:cNvPr>
          <p:cNvSpPr/>
          <p:nvPr/>
        </p:nvSpPr>
        <p:spPr>
          <a:xfrm>
            <a:off x="3137970" y="2120080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レポート出力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505907E-A951-B557-153B-6E2EF0B208F2}"/>
              </a:ext>
            </a:extLst>
          </p:cNvPr>
          <p:cNvSpPr/>
          <p:nvPr/>
        </p:nvSpPr>
        <p:spPr>
          <a:xfrm>
            <a:off x="3137259" y="5610342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設定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BC6A5C2-83B4-3B6F-944E-E2EA258A57C2}"/>
              </a:ext>
            </a:extLst>
          </p:cNvPr>
          <p:cNvSpPr/>
          <p:nvPr/>
        </p:nvSpPr>
        <p:spPr>
          <a:xfrm>
            <a:off x="4148015" y="5737980"/>
            <a:ext cx="5254445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D453C07-B4FA-0A83-1FDA-AC6BE6E44BAB}"/>
              </a:ext>
            </a:extLst>
          </p:cNvPr>
          <p:cNvSpPr/>
          <p:nvPr/>
        </p:nvSpPr>
        <p:spPr>
          <a:xfrm>
            <a:off x="3137259" y="1516982"/>
            <a:ext cx="1008112" cy="439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3D76C8E7-9842-68C4-BEE9-5AA613B8E4A1}"/>
              </a:ext>
            </a:extLst>
          </p:cNvPr>
          <p:cNvSpPr/>
          <p:nvPr/>
        </p:nvSpPr>
        <p:spPr>
          <a:xfrm>
            <a:off x="482012" y="1345492"/>
            <a:ext cx="2285652" cy="1873822"/>
          </a:xfrm>
          <a:prstGeom prst="wedgeRectCallout">
            <a:avLst>
              <a:gd name="adj1" fmla="val 65922"/>
              <a:gd name="adj2" fmla="val -207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●サイドパネル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rgbClr val="FF0000"/>
                </a:solidFill>
              </a:rPr>
              <a:t>※</a:t>
            </a:r>
            <a:r>
              <a:rPr lang="ja-JP" altLang="en-US" sz="1000" dirty="0">
                <a:solidFill>
                  <a:srgbClr val="FF0000"/>
                </a:solidFill>
              </a:rPr>
              <a:t>パネルは使用せずボタンのみ配置</a:t>
            </a:r>
            <a:endParaRPr lang="en-US" altLang="ja-JP" sz="1000" dirty="0">
              <a:solidFill>
                <a:srgbClr val="FF0000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・データ入力パネル表示ボタン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ButtonDispInportDataPanel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ButtonDispAnalyzeDataPanel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ButtonDispExportReportPanel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ButtonDispUserSettingsPanel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464597-A0BC-0F38-9D68-4071ED03F633}"/>
              </a:ext>
            </a:extLst>
          </p:cNvPr>
          <p:cNvSpPr/>
          <p:nvPr/>
        </p:nvSpPr>
        <p:spPr>
          <a:xfrm>
            <a:off x="4289284" y="1644836"/>
            <a:ext cx="4968552" cy="39490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6E5ED9EC-EAC1-A1DF-DDBA-4FA3A762C68E}"/>
              </a:ext>
            </a:extLst>
          </p:cNvPr>
          <p:cNvSpPr/>
          <p:nvPr/>
        </p:nvSpPr>
        <p:spPr>
          <a:xfrm>
            <a:off x="9772560" y="1644836"/>
            <a:ext cx="1652537" cy="1648464"/>
          </a:xfrm>
          <a:prstGeom prst="wedgeRectCallout">
            <a:avLst>
              <a:gd name="adj1" fmla="val -80561"/>
              <a:gd name="adj2" fmla="val -21690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●メインパネル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PanelInportData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PanelAnalyzeData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PanelExportReport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PanelUserSettings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2805660-DB46-4004-7618-09E51605CC33}"/>
              </a:ext>
            </a:extLst>
          </p:cNvPr>
          <p:cNvSpPr/>
          <p:nvPr/>
        </p:nvSpPr>
        <p:spPr>
          <a:xfrm>
            <a:off x="4289284" y="5775468"/>
            <a:ext cx="4968552" cy="1018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A0C80CC6-7C80-FE38-82DE-ACB201AF0EED}"/>
              </a:ext>
            </a:extLst>
          </p:cNvPr>
          <p:cNvSpPr/>
          <p:nvPr/>
        </p:nvSpPr>
        <p:spPr>
          <a:xfrm>
            <a:off x="9775138" y="5424540"/>
            <a:ext cx="2141712" cy="548586"/>
          </a:xfrm>
          <a:prstGeom prst="wedgeRectCallout">
            <a:avLst>
              <a:gd name="adj1" fmla="val -72602"/>
              <a:gd name="adj2" fmla="val 2272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●プログレスバー</a:t>
            </a:r>
            <a:r>
              <a:rPr lang="en-US" altLang="ja-JP" sz="1000" b="1" dirty="0">
                <a:solidFill>
                  <a:schemeClr val="tx1"/>
                </a:solidFill>
              </a:rPr>
              <a:t>/</a:t>
            </a:r>
            <a:r>
              <a:rPr lang="ja-JP" altLang="en-US" sz="1000" b="1" dirty="0">
                <a:solidFill>
                  <a:schemeClr val="tx1"/>
                </a:solidFill>
              </a:rPr>
              <a:t>ログバー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 dirty="0">
                <a:solidFill>
                  <a:schemeClr val="tx1"/>
                </a:solidFill>
              </a:rPr>
              <a:t>必要に応じてパネルに埋め込む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3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137940" y="1052736"/>
            <a:ext cx="6522033" cy="5127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6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611300" y="19851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機種データ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■入力</a:t>
            </a:r>
            <a:r>
              <a:rPr lang="ja-JP" altLang="en-US" sz="1200" b="1" dirty="0"/>
              <a:t>データ構成</a:t>
            </a:r>
            <a:endParaRPr kumimoji="1" lang="ja-JP" altLang="en-US" sz="12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6300" y="2345103"/>
            <a:ext cx="2028" cy="112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105052" y="3474839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599167" y="285170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600053" y="3249839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台データ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4159" y="2978958"/>
            <a:ext cx="495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5053" y="3609839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590054" y="374355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94089" y="3870803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590053" y="4127560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094089" y="4352560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624964" y="4617063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29179" y="4487560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229179" y="47443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621013" y="50053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229179" y="5230303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4141189" y="5365303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4141189" y="5581243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536974" y="545399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536974" y="5844643"/>
            <a:ext cx="1079990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大当り種別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41189" y="597189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5533136" y="1069798"/>
            <a:ext cx="112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679160" y="3285010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950420" y="4160064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668514" y="5046736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599167" y="2483044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104159" y="2610297"/>
            <a:ext cx="495008" cy="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672606" y="2500633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679160" y="2859368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670047" y="3751429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721086" y="4632414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616966" y="5465826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616964" y="5854988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141092" y="2158455"/>
            <a:ext cx="3790850" cy="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>
            <a:off x="3956976" y="3423510"/>
            <a:ext cx="2922057" cy="1237846"/>
          </a:xfrm>
          <a:prstGeom prst="bentConnector3">
            <a:avLst>
              <a:gd name="adj1" fmla="val 3211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01C8CD0A-D1E4-E051-1D2D-8E06CADBE715}"/>
              </a:ext>
            </a:extLst>
          </p:cNvPr>
          <p:cNvSpPr/>
          <p:nvPr/>
        </p:nvSpPr>
        <p:spPr>
          <a:xfrm>
            <a:off x="212114" y="1146118"/>
            <a:ext cx="1243923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ホールデータ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062F5-A4F0-5E7C-263D-C2AB94A2ADC9}"/>
              </a:ext>
            </a:extLst>
          </p:cNvPr>
          <p:cNvSpPr txBox="1"/>
          <p:nvPr/>
        </p:nvSpPr>
        <p:spPr>
          <a:xfrm>
            <a:off x="1678938" y="2019955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ClassModelData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F0ABA-A439-CFCF-F8F3-271DA8918FD6}"/>
              </a:ext>
            </a:extLst>
          </p:cNvPr>
          <p:cNvSpPr/>
          <p:nvPr/>
        </p:nvSpPr>
        <p:spPr>
          <a:xfrm>
            <a:off x="608272" y="1618164"/>
            <a:ext cx="124392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ホール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店舗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36D378C-222E-DB7A-11B6-7A08154AAAB2}"/>
              </a:ext>
            </a:extLst>
          </p:cNvPr>
          <p:cNvCxnSpPr>
            <a:cxnSpLocks/>
          </p:cNvCxnSpPr>
          <p:nvPr/>
        </p:nvCxnSpPr>
        <p:spPr>
          <a:xfrm>
            <a:off x="366377" y="1506118"/>
            <a:ext cx="0" cy="399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957DFF-153A-085F-E81D-F5933FEDB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3349" y="1745417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7FF683-7D16-61CF-CD54-85A8F9DB7D1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377" y="2210103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3A837C-8683-5928-F43F-A67A9F372C17}"/>
              </a:ext>
            </a:extLst>
          </p:cNvPr>
          <p:cNvSpPr txBox="1"/>
          <p:nvPr/>
        </p:nvSpPr>
        <p:spPr>
          <a:xfrm>
            <a:off x="1852195" y="1637272"/>
            <a:ext cx="718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HallName</a:t>
            </a:r>
            <a:endParaRPr kumimoji="1" lang="ja-JP" altLang="en-US" sz="9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2A2485-BFDA-1769-E17C-A3B21324BAE9}"/>
              </a:ext>
            </a:extLst>
          </p:cNvPr>
          <p:cNvSpPr txBox="1"/>
          <p:nvPr/>
        </p:nvSpPr>
        <p:spPr>
          <a:xfrm>
            <a:off x="1456037" y="1187434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ClassHallData</a:t>
            </a:r>
            <a:endParaRPr kumimoji="1" lang="ja-JP" altLang="en-US" sz="1200" b="1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B57237-D446-9ACC-7CC8-70762970F3D4}"/>
              </a:ext>
            </a:extLst>
          </p:cNvPr>
          <p:cNvCxnSpPr>
            <a:cxnSpLocks/>
          </p:cNvCxnSpPr>
          <p:nvPr/>
        </p:nvCxnSpPr>
        <p:spPr>
          <a:xfrm>
            <a:off x="368577" y="5488693"/>
            <a:ext cx="0" cy="643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1D7F4988-55BE-2D4A-0ADC-1DA1508160BD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AA4728F0-5047-14F4-3D78-61CACA8DC2EB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27950F61-1C3F-67A2-2037-FC2EAB45844F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128" name="矢印: 五方向 127">
            <a:extLst>
              <a:ext uri="{FF2B5EF4-FFF2-40B4-BE49-F238E27FC236}">
                <a16:creationId xmlns:a16="http://schemas.microsoft.com/office/drawing/2014/main" id="{9534480C-0070-D58D-431D-505A2E026C87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9" name="矢印: 五方向 128">
            <a:extLst>
              <a:ext uri="{FF2B5EF4-FFF2-40B4-BE49-F238E27FC236}">
                <a16:creationId xmlns:a16="http://schemas.microsoft.com/office/drawing/2014/main" id="{9C6865D5-417B-A881-80D2-D400091EC885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37C31ADD-54B3-62BE-29B6-D11101E9A42E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31" name="矢印: 五方向 130">
            <a:extLst>
              <a:ext uri="{FF2B5EF4-FFF2-40B4-BE49-F238E27FC236}">
                <a16:creationId xmlns:a16="http://schemas.microsoft.com/office/drawing/2014/main" id="{8BE444B3-AD5B-A54A-F00D-95BBF0E965FC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2023/12/20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7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37940" y="764704"/>
            <a:ext cx="206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</a:t>
            </a:r>
            <a:r>
              <a:rPr kumimoji="1" lang="ja-JP" altLang="en-US" sz="1200" dirty="0"/>
              <a:t>ホールデータ読込み機能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68194CB-3BF3-C21D-1B65-D484B5B063DC}"/>
              </a:ext>
            </a:extLst>
          </p:cNvPr>
          <p:cNvSpPr txBox="1"/>
          <p:nvPr/>
        </p:nvSpPr>
        <p:spPr>
          <a:xfrm>
            <a:off x="193021" y="963463"/>
            <a:ext cx="44144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・ホール</a:t>
            </a:r>
            <a:r>
              <a:rPr kumimoji="1" lang="ja-JP" altLang="en-US" sz="900" dirty="0"/>
              <a:t>データ整形 </a:t>
            </a:r>
            <a:r>
              <a:rPr lang="en-US" altLang="ja-JP" sz="900" dirty="0"/>
              <a:t>(FormattingHallData)</a:t>
            </a:r>
            <a:endParaRPr kumimoji="1" lang="en-US" altLang="ja-JP" sz="900" dirty="0"/>
          </a:p>
          <a:p>
            <a:r>
              <a:rPr lang="ja-JP" altLang="en-US" sz="900" dirty="0"/>
              <a:t>　＜通常機種＞</a:t>
            </a:r>
            <a:endParaRPr kumimoji="1" lang="en-US" altLang="ja-JP" sz="900" dirty="0"/>
          </a:p>
          <a:p>
            <a:r>
              <a:rPr lang="ja-JP" altLang="en-US" sz="900" dirty="0"/>
              <a:t>　①前日の残り回転数を先頭の初当り回転数に加算する</a:t>
            </a:r>
            <a:endParaRPr lang="en-US" altLang="ja-JP" sz="900" dirty="0"/>
          </a:p>
          <a:p>
            <a:r>
              <a:rPr lang="ja-JP" altLang="en-US" sz="900" dirty="0"/>
              <a:t>　　→定休日または故障台の場合</a:t>
            </a:r>
            <a:r>
              <a:rPr lang="en-US" altLang="ja-JP" sz="900" dirty="0"/>
              <a:t>(</a:t>
            </a:r>
            <a:r>
              <a:rPr lang="ja-JP" altLang="en-US" sz="900" dirty="0"/>
              <a:t>回転数：</a:t>
            </a:r>
            <a:r>
              <a:rPr lang="en-US" altLang="ja-JP" sz="900" dirty="0"/>
              <a:t>-1, </a:t>
            </a:r>
            <a:r>
              <a:rPr lang="ja-JP" altLang="en-US" sz="900" dirty="0"/>
              <a:t>大当り種別：</a:t>
            </a:r>
            <a:r>
              <a:rPr lang="en-US" altLang="ja-JP" sz="900" dirty="0"/>
              <a:t>-1)</a:t>
            </a:r>
            <a:r>
              <a:rPr lang="ja-JP" altLang="en-US" sz="900" dirty="0"/>
              <a:t>は</a:t>
            </a:r>
            <a:endParaRPr lang="en-US" altLang="ja-JP" sz="900" dirty="0"/>
          </a:p>
          <a:p>
            <a:r>
              <a:rPr lang="ja-JP" altLang="en-US" sz="900" dirty="0"/>
              <a:t>　　　加算せずにスキップ</a:t>
            </a:r>
            <a:endParaRPr lang="en-US" altLang="ja-JP" sz="900" dirty="0"/>
          </a:p>
          <a:p>
            <a:r>
              <a:rPr lang="ja-JP" altLang="en-US" sz="900" dirty="0"/>
              <a:t>　②確変終了後の初当り回転数から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回転数を減算する </a:t>
            </a:r>
            <a:r>
              <a:rPr lang="en-US" altLang="ja-JP" sz="900" dirty="0"/>
              <a:t>※1</a:t>
            </a:r>
          </a:p>
          <a:p>
            <a:r>
              <a:rPr lang="ja-JP" altLang="en-US" sz="900" dirty="0"/>
              <a:t>　　→機種スペックデータから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回転数を取得する</a:t>
            </a:r>
            <a:endParaRPr lang="en-US" altLang="ja-JP" sz="900" dirty="0"/>
          </a:p>
          <a:p>
            <a:r>
              <a:rPr lang="ja-JP" altLang="en-US" sz="900" dirty="0"/>
              <a:t>　　→確変終了後に初当りしていない場合は、</a:t>
            </a:r>
            <a:endParaRPr lang="en-US" altLang="ja-JP" sz="900" dirty="0"/>
          </a:p>
          <a:p>
            <a:r>
              <a:rPr lang="ja-JP" altLang="en-US" sz="900" dirty="0"/>
              <a:t>　　　残り回転数から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回転数を減算する </a:t>
            </a:r>
            <a:r>
              <a:rPr lang="en-US" altLang="ja-JP" sz="900" dirty="0"/>
              <a:t>※2</a:t>
            </a:r>
          </a:p>
          <a:p>
            <a:r>
              <a:rPr lang="ja-JP" altLang="en-US" sz="900" dirty="0"/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※1 </a:t>
            </a:r>
            <a:r>
              <a:rPr lang="ja-JP" altLang="en-US" sz="900" dirty="0">
                <a:solidFill>
                  <a:srgbClr val="FF0000"/>
                </a:solidFill>
              </a:rPr>
              <a:t>データソースが台データオンラインの場合は②は実行しない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※2 </a:t>
            </a:r>
            <a:r>
              <a:rPr lang="ja-JP" altLang="en-US" sz="900" dirty="0">
                <a:solidFill>
                  <a:srgbClr val="FF0000"/>
                </a:solidFill>
              </a:rPr>
              <a:t>残り回転数が</a:t>
            </a:r>
            <a:r>
              <a:rPr lang="en-US" altLang="ja-JP" sz="900" dirty="0">
                <a:solidFill>
                  <a:srgbClr val="FF0000"/>
                </a:solidFill>
              </a:rPr>
              <a:t>ST</a:t>
            </a:r>
            <a:r>
              <a:rPr lang="ja-JP" altLang="en-US" sz="900" dirty="0">
                <a:solidFill>
                  <a:srgbClr val="FF0000"/>
                </a:solidFill>
              </a:rPr>
              <a:t>回転数に満たない場合は減算しない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　   閉店時に確変が終了しなかった場合（強制退店 </a:t>
            </a:r>
            <a:r>
              <a:rPr lang="en-US" altLang="ja-JP" sz="900" dirty="0">
                <a:solidFill>
                  <a:srgbClr val="FF0000"/>
                </a:solidFill>
              </a:rPr>
              <a:t>etc. </a:t>
            </a:r>
            <a:r>
              <a:rPr lang="ja-JP" altLang="en-US" sz="900" dirty="0">
                <a:solidFill>
                  <a:srgbClr val="FF0000"/>
                </a:solidFill>
              </a:rPr>
              <a:t>）→ </a:t>
            </a:r>
            <a:r>
              <a:rPr lang="en-US" altLang="ja-JP" sz="900" dirty="0">
                <a:solidFill>
                  <a:srgbClr val="FF0000"/>
                </a:solidFill>
              </a:rPr>
              <a:t>RAM</a:t>
            </a:r>
            <a:r>
              <a:rPr lang="ja-JP" altLang="en-US" sz="900" dirty="0">
                <a:solidFill>
                  <a:srgbClr val="FF0000"/>
                </a:solidFill>
              </a:rPr>
              <a:t>クリア警告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/>
          </a:p>
          <a:p>
            <a:r>
              <a:rPr lang="ja-JP" altLang="en-US" sz="900" dirty="0"/>
              <a:t>　＜</a:t>
            </a:r>
            <a:r>
              <a:rPr lang="en-US" altLang="ja-JP" sz="900" dirty="0"/>
              <a:t>C</a:t>
            </a:r>
            <a:r>
              <a:rPr lang="ja-JP" altLang="en-US" sz="900" dirty="0"/>
              <a:t>タイム搭載機種＞</a:t>
            </a:r>
            <a:endParaRPr lang="en-US" altLang="ja-JP" sz="900" dirty="0"/>
          </a:p>
          <a:p>
            <a:r>
              <a:rPr lang="ja-JP" altLang="en-US" sz="900" dirty="0">
                <a:solidFill>
                  <a:srgbClr val="FF0000"/>
                </a:solidFill>
              </a:rPr>
              <a:t>　ルール：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タイム突入時の回転数は通常時の初当り回転数とする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→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タイム内で当選した場合は、当選までの回転数を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　初当り回転数とする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→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タイム内で当選しなかった場合は、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タイム回転数を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　次の初当り回転数または残り回転数に加算する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/>
              <a:t>　①通常機種の①</a:t>
            </a:r>
            <a:r>
              <a:rPr lang="en-US" altLang="ja-JP" sz="900" dirty="0"/>
              <a:t>, </a:t>
            </a:r>
            <a:r>
              <a:rPr lang="ja-JP" altLang="en-US" sz="900" dirty="0"/>
              <a:t>②と同様</a:t>
            </a:r>
            <a:endParaRPr lang="en-US" altLang="ja-JP" sz="900" dirty="0"/>
          </a:p>
          <a:p>
            <a:r>
              <a:rPr lang="ja-JP" altLang="en-US" sz="900" dirty="0"/>
              <a:t>　　→データソースが台データオンラインの場合は②は実行しない</a:t>
            </a:r>
            <a:endParaRPr lang="en-US" altLang="ja-JP" sz="900" dirty="0"/>
          </a:p>
          <a:p>
            <a:r>
              <a:rPr lang="ja-JP" altLang="en-US" sz="900" dirty="0"/>
              <a:t>　②</a:t>
            </a:r>
            <a:r>
              <a:rPr lang="en-US" altLang="ja-JP" sz="900" dirty="0"/>
              <a:t>C</a:t>
            </a:r>
            <a:r>
              <a:rPr lang="ja-JP" altLang="en-US" sz="900" dirty="0"/>
              <a:t>タイム突入時の各種データソースのホールデータ整形処理</a:t>
            </a:r>
            <a:endParaRPr lang="en-US" altLang="ja-JP" sz="900" dirty="0"/>
          </a:p>
          <a:p>
            <a:r>
              <a:rPr lang="en-US" altLang="ja-JP" sz="900" dirty="0"/>
              <a:t>       &lt;</a:t>
            </a:r>
            <a:r>
              <a:rPr lang="ja-JP" altLang="en-US" sz="900" dirty="0"/>
              <a:t>マルハンアプリの場合</a:t>
            </a:r>
            <a:r>
              <a:rPr lang="en-US" altLang="ja-JP" sz="900" dirty="0"/>
              <a:t>&gt;</a:t>
            </a:r>
          </a:p>
          <a:p>
            <a:r>
              <a:rPr lang="ja-JP" altLang="en-US" sz="900" dirty="0"/>
              <a:t>　　→確変当り回転数が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回転数を超過する場合は、</a:t>
            </a:r>
            <a:endParaRPr lang="en-US" altLang="ja-JP" sz="900" dirty="0"/>
          </a:p>
          <a:p>
            <a:r>
              <a:rPr lang="ja-JP" altLang="en-US" sz="900" dirty="0"/>
              <a:t>　　    </a:t>
            </a:r>
            <a:r>
              <a:rPr lang="en-US" altLang="ja-JP" sz="900" dirty="0"/>
              <a:t>C</a:t>
            </a:r>
            <a:r>
              <a:rPr lang="ja-JP" altLang="en-US" sz="900" dirty="0"/>
              <a:t>タイム突入とみなし、回転数から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回転数を減算し、</a:t>
            </a:r>
            <a:endParaRPr lang="en-US" altLang="ja-JP" sz="900" dirty="0"/>
          </a:p>
          <a:p>
            <a:r>
              <a:rPr lang="ja-JP" altLang="en-US" sz="900" dirty="0"/>
              <a:t>　　　大当り種別を</a:t>
            </a:r>
            <a:r>
              <a:rPr lang="en-US" altLang="ja-JP" sz="900" dirty="0"/>
              <a:t>3</a:t>
            </a:r>
            <a:r>
              <a:rPr lang="ja-JP" altLang="en-US" sz="900" dirty="0"/>
              <a:t>へ変更する</a:t>
            </a:r>
            <a:r>
              <a:rPr lang="en-US" altLang="ja-JP" sz="900" dirty="0"/>
              <a:t>(</a:t>
            </a:r>
            <a:r>
              <a:rPr lang="ja-JP" altLang="en-US" sz="900" dirty="0"/>
              <a:t>確変突入回数</a:t>
            </a:r>
            <a:r>
              <a:rPr lang="en-US" altLang="ja-JP" sz="900" dirty="0"/>
              <a:t>+1)</a:t>
            </a:r>
          </a:p>
          <a:p>
            <a:r>
              <a:rPr lang="ja-JP" altLang="en-US" sz="900" dirty="0"/>
              <a:t>　　→大当り種別が</a:t>
            </a:r>
            <a:r>
              <a:rPr lang="en-US" altLang="ja-JP" sz="900" dirty="0"/>
              <a:t>3</a:t>
            </a:r>
            <a:r>
              <a:rPr lang="ja-JP" altLang="en-US" sz="900" dirty="0"/>
              <a:t>の場合、次の当りの大当り種別が</a:t>
            </a:r>
            <a:r>
              <a:rPr lang="en-US" altLang="ja-JP" sz="900" dirty="0"/>
              <a:t>0</a:t>
            </a:r>
            <a:r>
              <a:rPr lang="ja-JP" altLang="en-US" sz="900" dirty="0"/>
              <a:t>または</a:t>
            </a:r>
            <a:r>
              <a:rPr lang="en-US" altLang="ja-JP" sz="900" dirty="0"/>
              <a:t>1</a:t>
            </a:r>
            <a:r>
              <a:rPr lang="ja-JP" altLang="en-US" sz="900" dirty="0"/>
              <a:t>の場合、</a:t>
            </a:r>
            <a:endParaRPr lang="en-US" altLang="ja-JP" sz="900" dirty="0"/>
          </a:p>
          <a:p>
            <a:r>
              <a:rPr lang="en-US" altLang="ja-JP" sz="900" dirty="0"/>
              <a:t>          </a:t>
            </a:r>
            <a:r>
              <a:rPr lang="ja-JP" altLang="en-US" sz="900" dirty="0"/>
              <a:t>初当り回転数または残り回転数から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回転数を減算する</a:t>
            </a:r>
            <a:endParaRPr lang="en-US" altLang="ja-JP" sz="900" dirty="0"/>
          </a:p>
          <a:p>
            <a:r>
              <a:rPr lang="ja-JP" altLang="en-US" sz="900" dirty="0"/>
              <a:t>       </a:t>
            </a:r>
            <a:r>
              <a:rPr lang="en-US" altLang="ja-JP" sz="900" dirty="0"/>
              <a:t>&lt;</a:t>
            </a:r>
            <a:r>
              <a:rPr lang="ja-JP" altLang="en-US" sz="900" dirty="0"/>
              <a:t>データロボサイトセブンの場合</a:t>
            </a:r>
            <a:r>
              <a:rPr lang="en-US" altLang="ja-JP" sz="900" dirty="0"/>
              <a:t>&gt;</a:t>
            </a:r>
          </a:p>
          <a:p>
            <a:r>
              <a:rPr lang="ja-JP" altLang="en-US" sz="900" dirty="0"/>
              <a:t>      →</a:t>
            </a:r>
            <a:r>
              <a:rPr lang="ja-JP" altLang="en-US" sz="900" dirty="0">
                <a:solidFill>
                  <a:srgbClr val="0000FF"/>
                </a:solidFill>
              </a:rPr>
              <a:t>大当り回数が突時となっている場合は、ホールデータ</a:t>
            </a:r>
            <a:r>
              <a:rPr lang="en-US" altLang="ja-JP" sz="900" dirty="0">
                <a:solidFill>
                  <a:srgbClr val="0000FF"/>
                </a:solidFill>
              </a:rPr>
              <a:t>(Excel)</a:t>
            </a:r>
            <a:r>
              <a:rPr lang="ja-JP" altLang="en-US" sz="900" dirty="0">
                <a:solidFill>
                  <a:srgbClr val="0000FF"/>
                </a:solidFill>
              </a:rPr>
              <a:t>の回転数に</a:t>
            </a:r>
            <a:endParaRPr lang="en-US" altLang="ja-JP" sz="900" dirty="0">
              <a:solidFill>
                <a:srgbClr val="0000FF"/>
              </a:solidFill>
            </a:endParaRPr>
          </a:p>
          <a:p>
            <a:r>
              <a:rPr lang="ja-JP" altLang="en-US" sz="900" dirty="0">
                <a:solidFill>
                  <a:srgbClr val="0000FF"/>
                </a:solidFill>
              </a:rPr>
              <a:t>         カッコ内の回転数を記載し、大当り種別を</a:t>
            </a:r>
            <a:r>
              <a:rPr lang="en-US" altLang="ja-JP" sz="900" dirty="0">
                <a:solidFill>
                  <a:srgbClr val="0000FF"/>
                </a:solidFill>
              </a:rPr>
              <a:t>3</a:t>
            </a:r>
            <a:r>
              <a:rPr lang="ja-JP" altLang="en-US" sz="900" dirty="0">
                <a:solidFill>
                  <a:srgbClr val="0000FF"/>
                </a:solidFill>
              </a:rPr>
              <a:t>へ変更する</a:t>
            </a:r>
            <a:r>
              <a:rPr lang="en-US" altLang="ja-JP" sz="900" dirty="0">
                <a:solidFill>
                  <a:srgbClr val="0000FF"/>
                </a:solidFill>
              </a:rPr>
              <a:t>(</a:t>
            </a:r>
            <a:r>
              <a:rPr lang="ja-JP" altLang="en-US" sz="900" dirty="0">
                <a:solidFill>
                  <a:srgbClr val="0000FF"/>
                </a:solidFill>
              </a:rPr>
              <a:t>確変突入回数</a:t>
            </a:r>
            <a:r>
              <a:rPr lang="en-US" altLang="ja-JP" sz="900" dirty="0">
                <a:solidFill>
                  <a:srgbClr val="0000FF"/>
                </a:solidFill>
              </a:rPr>
              <a:t>+1)</a:t>
            </a:r>
          </a:p>
          <a:p>
            <a:r>
              <a:rPr lang="en-US" altLang="ja-JP" sz="900" dirty="0">
                <a:solidFill>
                  <a:srgbClr val="0000FF"/>
                </a:solidFill>
              </a:rPr>
              <a:t>      </a:t>
            </a:r>
            <a:r>
              <a:rPr lang="ja-JP" altLang="en-US" sz="900" dirty="0"/>
              <a:t>→大当り種別が</a:t>
            </a:r>
            <a:r>
              <a:rPr lang="en-US" altLang="ja-JP" sz="900" dirty="0"/>
              <a:t>3</a:t>
            </a:r>
            <a:r>
              <a:rPr lang="ja-JP" altLang="en-US" sz="900" dirty="0"/>
              <a:t>の場合、次の当りの大当り種別が</a:t>
            </a:r>
            <a:r>
              <a:rPr lang="en-US" altLang="ja-JP" sz="900" dirty="0"/>
              <a:t>0</a:t>
            </a:r>
            <a:r>
              <a:rPr lang="ja-JP" altLang="en-US" sz="900" dirty="0"/>
              <a:t>または</a:t>
            </a:r>
            <a:r>
              <a:rPr lang="en-US" altLang="ja-JP" sz="900" dirty="0"/>
              <a:t>1</a:t>
            </a:r>
            <a:r>
              <a:rPr lang="ja-JP" altLang="en-US" sz="900" dirty="0"/>
              <a:t>の場合、</a:t>
            </a:r>
            <a:endParaRPr lang="en-US" altLang="ja-JP" sz="900" dirty="0"/>
          </a:p>
          <a:p>
            <a:r>
              <a:rPr lang="en-US" altLang="ja-JP" sz="900" dirty="0"/>
              <a:t>         </a:t>
            </a:r>
            <a:r>
              <a:rPr lang="ja-JP" altLang="en-US" sz="900" dirty="0"/>
              <a:t>初当り回転数または残り回転数からカッコ内の回転数を減算する</a:t>
            </a:r>
            <a:endParaRPr lang="en-US" altLang="ja-JP" sz="900" dirty="0"/>
          </a:p>
          <a:p>
            <a:r>
              <a:rPr lang="ja-JP" altLang="en-US" sz="900" dirty="0">
                <a:solidFill>
                  <a:srgbClr val="C00000"/>
                </a:solidFill>
              </a:rPr>
              <a:t>         </a:t>
            </a:r>
            <a:r>
              <a:rPr lang="en-US" altLang="ja-JP" sz="900" dirty="0">
                <a:solidFill>
                  <a:srgbClr val="FF0000"/>
                </a:solidFill>
              </a:rPr>
              <a:t>※2</a:t>
            </a:r>
            <a:r>
              <a:rPr lang="ja-JP" altLang="en-US" sz="900" dirty="0">
                <a:solidFill>
                  <a:srgbClr val="FF0000"/>
                </a:solidFill>
              </a:rPr>
              <a:t>連続以上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タイムに突入している場合は、最後のカッコ内の回転数を減算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/>
              <a:t>　　</a:t>
            </a:r>
            <a:r>
              <a:rPr lang="en-US" altLang="ja-JP" sz="900" dirty="0"/>
              <a:t>&lt;</a:t>
            </a:r>
            <a:r>
              <a:rPr lang="ja-JP" altLang="en-US" sz="900" dirty="0"/>
              <a:t>台データオンラインの場合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</a:t>
            </a:r>
            <a:r>
              <a:rPr lang="ja-JP" altLang="en-US" sz="900" dirty="0"/>
              <a:t>→何もしない</a:t>
            </a:r>
            <a:endParaRPr lang="en-US" altLang="ja-JP" sz="9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FD2C5D1-0831-879A-D466-E28F8E602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68"/>
          <a:stretch/>
        </p:blipFill>
        <p:spPr>
          <a:xfrm>
            <a:off x="4871864" y="976522"/>
            <a:ext cx="7076442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FEECD-A9C5-0255-0EB9-149BF8262A30}"/>
              </a:ext>
            </a:extLst>
          </p:cNvPr>
          <p:cNvSpPr/>
          <p:nvPr/>
        </p:nvSpPr>
        <p:spPr>
          <a:xfrm>
            <a:off x="5745972" y="2713703"/>
            <a:ext cx="442451" cy="12388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E0FFC05-A42A-4AF3-A504-56618EB827F6}"/>
              </a:ext>
            </a:extLst>
          </p:cNvPr>
          <p:cNvSpPr/>
          <p:nvPr/>
        </p:nvSpPr>
        <p:spPr>
          <a:xfrm>
            <a:off x="6629553" y="1356624"/>
            <a:ext cx="442451" cy="12388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4DAB9D4A-4661-CC32-E4FA-916F68AC7636}"/>
              </a:ext>
            </a:extLst>
          </p:cNvPr>
          <p:cNvCxnSpPr>
            <a:stCxn id="17" idx="3"/>
            <a:endCxn id="20" idx="2"/>
          </p:cNvCxnSpPr>
          <p:nvPr/>
        </p:nvCxnSpPr>
        <p:spPr>
          <a:xfrm flipV="1">
            <a:off x="6188423" y="1480510"/>
            <a:ext cx="662356" cy="1295136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3CD914F-D628-CFAB-5B90-2923D7E361DE}"/>
              </a:ext>
            </a:extLst>
          </p:cNvPr>
          <p:cNvSpPr/>
          <p:nvPr/>
        </p:nvSpPr>
        <p:spPr>
          <a:xfrm>
            <a:off x="9283210" y="1715764"/>
            <a:ext cx="442451" cy="12388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85A0523-4D60-0280-4572-9919671D7C29}"/>
              </a:ext>
            </a:extLst>
          </p:cNvPr>
          <p:cNvSpPr/>
          <p:nvPr/>
        </p:nvSpPr>
        <p:spPr>
          <a:xfrm>
            <a:off x="11063493" y="1349777"/>
            <a:ext cx="442451" cy="12388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B69ACB2-1B34-4498-168E-B39F82BE7690}"/>
              </a:ext>
            </a:extLst>
          </p:cNvPr>
          <p:cNvSpPr/>
          <p:nvPr/>
        </p:nvSpPr>
        <p:spPr>
          <a:xfrm>
            <a:off x="10173352" y="1356624"/>
            <a:ext cx="442451" cy="123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DA1978A-93C2-44F4-A352-03288B090B0F}"/>
              </a:ext>
            </a:extLst>
          </p:cNvPr>
          <p:cNvCxnSpPr>
            <a:cxnSpLocks/>
            <a:stCxn id="27" idx="3"/>
            <a:endCxn id="28" idx="2"/>
          </p:cNvCxnSpPr>
          <p:nvPr/>
        </p:nvCxnSpPr>
        <p:spPr>
          <a:xfrm flipV="1">
            <a:off x="9725661" y="1473663"/>
            <a:ext cx="1559058" cy="304044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E426F34-E6EC-599F-41BF-906DD37087DA}"/>
              </a:ext>
            </a:extLst>
          </p:cNvPr>
          <p:cNvSpPr/>
          <p:nvPr/>
        </p:nvSpPr>
        <p:spPr>
          <a:xfrm>
            <a:off x="5745971" y="1973220"/>
            <a:ext cx="442451" cy="123887"/>
          </a:xfrm>
          <a:prstGeom prst="rect">
            <a:avLst/>
          </a:prstGeom>
          <a:noFill/>
          <a:ln w="19050">
            <a:solidFill>
              <a:srgbClr val="00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105EDB5-44C7-79FF-E2D5-67CD2B2C6BDF}"/>
              </a:ext>
            </a:extLst>
          </p:cNvPr>
          <p:cNvSpPr/>
          <p:nvPr/>
        </p:nvSpPr>
        <p:spPr>
          <a:xfrm>
            <a:off x="7514795" y="3340887"/>
            <a:ext cx="442451" cy="123887"/>
          </a:xfrm>
          <a:prstGeom prst="rect">
            <a:avLst/>
          </a:prstGeom>
          <a:noFill/>
          <a:ln w="19050">
            <a:solidFill>
              <a:srgbClr val="00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A830F38C-7966-7E08-2BFC-757A6211A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65"/>
          <a:stretch/>
        </p:blipFill>
        <p:spPr>
          <a:xfrm>
            <a:off x="4871864" y="4058318"/>
            <a:ext cx="2571710" cy="2023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A9C01A-77C2-08C3-C2E7-BD6AC980DC5D}"/>
              </a:ext>
            </a:extLst>
          </p:cNvPr>
          <p:cNvSpPr txBox="1"/>
          <p:nvPr/>
        </p:nvSpPr>
        <p:spPr>
          <a:xfrm>
            <a:off x="4841982" y="3821369"/>
            <a:ext cx="985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マルハンアプリ</a:t>
            </a:r>
            <a:endParaRPr lang="en-US" altLang="ja-JP" sz="900" b="1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7F821BB-6635-654D-0F8F-86A3CD453A54}"/>
              </a:ext>
            </a:extLst>
          </p:cNvPr>
          <p:cNvSpPr/>
          <p:nvPr/>
        </p:nvSpPr>
        <p:spPr>
          <a:xfrm>
            <a:off x="5732671" y="5256706"/>
            <a:ext cx="426255" cy="10580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69FDAD2-BD64-0D5A-A297-79A458CC084E}"/>
              </a:ext>
            </a:extLst>
          </p:cNvPr>
          <p:cNvSpPr/>
          <p:nvPr/>
        </p:nvSpPr>
        <p:spPr>
          <a:xfrm>
            <a:off x="5732670" y="5851377"/>
            <a:ext cx="426255" cy="11287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D9B97C63-4705-1182-ED71-4372CDA41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21" b="16415"/>
          <a:stretch/>
        </p:blipFill>
        <p:spPr>
          <a:xfrm>
            <a:off x="7756879" y="4052202"/>
            <a:ext cx="2431678" cy="2036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511B020E-D714-131F-58A6-4C9F76E21F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 b="11314"/>
          <a:stretch/>
        </p:blipFill>
        <p:spPr>
          <a:xfrm>
            <a:off x="10501863" y="4052202"/>
            <a:ext cx="1446443" cy="2036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7D5C762-0F28-452A-2385-E44F82CC9E94}"/>
              </a:ext>
            </a:extLst>
          </p:cNvPr>
          <p:cNvSpPr txBox="1"/>
          <p:nvPr/>
        </p:nvSpPr>
        <p:spPr>
          <a:xfrm>
            <a:off x="7686864" y="3821369"/>
            <a:ext cx="1446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データロボサイトセブン</a:t>
            </a:r>
            <a:endParaRPr lang="en-US" altLang="ja-JP" sz="9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CD4FFE6-DE38-F103-8E36-9F75835EC258}"/>
              </a:ext>
            </a:extLst>
          </p:cNvPr>
          <p:cNvSpPr txBox="1"/>
          <p:nvPr/>
        </p:nvSpPr>
        <p:spPr>
          <a:xfrm>
            <a:off x="10453945" y="3801028"/>
            <a:ext cx="1446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台データオンライン</a:t>
            </a:r>
            <a:endParaRPr lang="en-US" altLang="ja-JP" sz="900" b="1" dirty="0"/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51450AA0-6A2C-1A5A-EDF1-2B43B510E866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6578093" y="5315046"/>
            <a:ext cx="441639" cy="285812"/>
          </a:xfrm>
          <a:prstGeom prst="bentConnector3">
            <a:avLst>
              <a:gd name="adj1" fmla="val 50000"/>
            </a:avLst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CA68D145-C3BF-271C-8748-A900690B1BD1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 flipV="1">
            <a:off x="6578093" y="5600858"/>
            <a:ext cx="441639" cy="314342"/>
          </a:xfrm>
          <a:prstGeom prst="bentConnector3">
            <a:avLst>
              <a:gd name="adj1" fmla="val 50000"/>
            </a:avLst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835E57F-C060-A94D-4917-B0AE7D19E2F3}"/>
              </a:ext>
            </a:extLst>
          </p:cNvPr>
          <p:cNvSpPr/>
          <p:nvPr/>
        </p:nvSpPr>
        <p:spPr>
          <a:xfrm>
            <a:off x="7796223" y="4434485"/>
            <a:ext cx="2352990" cy="1317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608E4651-F913-4C0B-8984-BE8DDB86B55B}"/>
              </a:ext>
            </a:extLst>
          </p:cNvPr>
          <p:cNvSpPr/>
          <p:nvPr/>
        </p:nvSpPr>
        <p:spPr>
          <a:xfrm>
            <a:off x="5082895" y="1633844"/>
            <a:ext cx="942475" cy="230833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ST</a:t>
            </a:r>
            <a:r>
              <a:rPr lang="ja-JP" altLang="en-US" sz="800" dirty="0">
                <a:solidFill>
                  <a:schemeClr val="tx1"/>
                </a:solidFill>
              </a:rPr>
              <a:t>回転数を減算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86" name="吹き出し: 四角形 85">
            <a:extLst>
              <a:ext uri="{FF2B5EF4-FFF2-40B4-BE49-F238E27FC236}">
                <a16:creationId xmlns:a16="http://schemas.microsoft.com/office/drawing/2014/main" id="{BF556F04-89FB-5CBE-7D28-49DFD813BEBE}"/>
              </a:ext>
            </a:extLst>
          </p:cNvPr>
          <p:cNvSpPr/>
          <p:nvPr/>
        </p:nvSpPr>
        <p:spPr>
          <a:xfrm>
            <a:off x="5022675" y="2364396"/>
            <a:ext cx="1014938" cy="230833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残り回転数を加算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151582BB-115C-F304-8A54-C2C9BC96FA0B}"/>
              </a:ext>
            </a:extLst>
          </p:cNvPr>
          <p:cNvSpPr/>
          <p:nvPr/>
        </p:nvSpPr>
        <p:spPr>
          <a:xfrm>
            <a:off x="8534630" y="1378789"/>
            <a:ext cx="1014938" cy="230833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残り回転数を加算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88" name="吹き出し: 四角形 87">
            <a:extLst>
              <a:ext uri="{FF2B5EF4-FFF2-40B4-BE49-F238E27FC236}">
                <a16:creationId xmlns:a16="http://schemas.microsoft.com/office/drawing/2014/main" id="{13696943-C4CB-C57A-D3DD-2C02F48B7CB2}"/>
              </a:ext>
            </a:extLst>
          </p:cNvPr>
          <p:cNvSpPr/>
          <p:nvPr/>
        </p:nvSpPr>
        <p:spPr>
          <a:xfrm>
            <a:off x="6831349" y="3001510"/>
            <a:ext cx="942475" cy="230833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ST</a:t>
            </a:r>
            <a:r>
              <a:rPr lang="ja-JP" altLang="en-US" sz="800" dirty="0">
                <a:solidFill>
                  <a:schemeClr val="tx1"/>
                </a:solidFill>
              </a:rPr>
              <a:t>回転数を減算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A370E309-CB2F-98DA-48B8-6B801550C1D6}"/>
              </a:ext>
            </a:extLst>
          </p:cNvPr>
          <p:cNvCxnSpPr>
            <a:endCxn id="38" idx="2"/>
          </p:cNvCxnSpPr>
          <p:nvPr/>
        </p:nvCxnSpPr>
        <p:spPr>
          <a:xfrm flipV="1">
            <a:off x="10394577" y="1480510"/>
            <a:ext cx="1" cy="29719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吹き出し: 四角形 90">
            <a:extLst>
              <a:ext uri="{FF2B5EF4-FFF2-40B4-BE49-F238E27FC236}">
                <a16:creationId xmlns:a16="http://schemas.microsoft.com/office/drawing/2014/main" id="{23FE6896-8C98-EDD8-C5F0-B62C06F08536}"/>
              </a:ext>
            </a:extLst>
          </p:cNvPr>
          <p:cNvSpPr/>
          <p:nvPr/>
        </p:nvSpPr>
        <p:spPr>
          <a:xfrm>
            <a:off x="9340007" y="1906130"/>
            <a:ext cx="1128226" cy="304044"/>
          </a:xfrm>
          <a:prstGeom prst="wedgeRectCallout">
            <a:avLst>
              <a:gd name="adj1" fmla="val 42852"/>
              <a:gd name="adj2" fmla="val -888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残り回転数は</a:t>
            </a:r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ja-JP" altLang="en-US" sz="800" dirty="0">
                <a:solidFill>
                  <a:schemeClr val="tx1"/>
                </a:solidFill>
              </a:rPr>
              <a:t>加算せずにスキップ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92" name="吹き出し: 四角形 91">
            <a:extLst>
              <a:ext uri="{FF2B5EF4-FFF2-40B4-BE49-F238E27FC236}">
                <a16:creationId xmlns:a16="http://schemas.microsoft.com/office/drawing/2014/main" id="{605D22BA-25BF-39D9-B625-F9F9692A52DB}"/>
              </a:ext>
            </a:extLst>
          </p:cNvPr>
          <p:cNvSpPr/>
          <p:nvPr/>
        </p:nvSpPr>
        <p:spPr>
          <a:xfrm>
            <a:off x="4979151" y="4996422"/>
            <a:ext cx="926273" cy="174738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ST</a:t>
            </a:r>
            <a:r>
              <a:rPr kumimoji="1" lang="ja-JP" altLang="en-US" sz="800" dirty="0">
                <a:solidFill>
                  <a:schemeClr val="tx1"/>
                </a:solidFill>
              </a:rPr>
              <a:t>回転数</a:t>
            </a:r>
            <a:r>
              <a:rPr lang="ja-JP" altLang="en-US" sz="800" dirty="0">
                <a:solidFill>
                  <a:schemeClr val="tx1"/>
                </a:solidFill>
              </a:rPr>
              <a:t>を減算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9B3A78D-3D90-1064-55C4-5B79A028CBC7}"/>
              </a:ext>
            </a:extLst>
          </p:cNvPr>
          <p:cNvSpPr txBox="1"/>
          <p:nvPr/>
        </p:nvSpPr>
        <p:spPr>
          <a:xfrm>
            <a:off x="7019731" y="5493136"/>
            <a:ext cx="1182221" cy="215444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大当り種別を</a:t>
            </a:r>
            <a:r>
              <a:rPr lang="en-US" altLang="ja-JP" sz="800" dirty="0"/>
              <a:t>3</a:t>
            </a:r>
            <a:r>
              <a:rPr lang="ja-JP" altLang="en-US" sz="800" dirty="0"/>
              <a:t>へ変更</a:t>
            </a:r>
            <a:endParaRPr lang="en-US" altLang="ja-JP" sz="800" dirty="0"/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B37E62AB-219E-7CA0-0994-DA2FD115A982}"/>
              </a:ext>
            </a:extLst>
          </p:cNvPr>
          <p:cNvSpPr/>
          <p:nvPr/>
        </p:nvSpPr>
        <p:spPr>
          <a:xfrm>
            <a:off x="8400256" y="4053574"/>
            <a:ext cx="1312463" cy="187613"/>
          </a:xfrm>
          <a:prstGeom prst="wedgeRectCallout">
            <a:avLst>
              <a:gd name="adj1" fmla="val 38765"/>
              <a:gd name="adj2" fmla="val 76845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カッコ内の回転数</a:t>
            </a:r>
            <a:r>
              <a:rPr kumimoji="1" lang="ja-JP" altLang="en-US" sz="800" dirty="0">
                <a:solidFill>
                  <a:schemeClr val="tx1"/>
                </a:solidFill>
              </a:rPr>
              <a:t>を減算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241EAD7B-9834-78A6-59B2-49F2848A75F6}"/>
              </a:ext>
            </a:extLst>
          </p:cNvPr>
          <p:cNvSpPr/>
          <p:nvPr/>
        </p:nvSpPr>
        <p:spPr>
          <a:xfrm>
            <a:off x="9373203" y="4301382"/>
            <a:ext cx="776010" cy="1317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E8724443-41C0-BD05-16E4-9A83C19ADC1C}"/>
              </a:ext>
            </a:extLst>
          </p:cNvPr>
          <p:cNvCxnSpPr>
            <a:cxnSpLocks/>
            <a:stCxn id="83" idx="0"/>
            <a:endCxn id="96" idx="1"/>
          </p:cNvCxnSpPr>
          <p:nvPr/>
        </p:nvCxnSpPr>
        <p:spPr>
          <a:xfrm rot="5400000" flipH="1" flipV="1">
            <a:off x="9139341" y="4200624"/>
            <a:ext cx="67238" cy="400485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F7BE85D-2BE1-CD84-A220-08DB9E3841E4}"/>
              </a:ext>
            </a:extLst>
          </p:cNvPr>
          <p:cNvSpPr/>
          <p:nvPr/>
        </p:nvSpPr>
        <p:spPr>
          <a:xfrm>
            <a:off x="10572750" y="4343400"/>
            <a:ext cx="1301214" cy="136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031AB66-F916-B98A-E13D-077D7D1D37E2}"/>
              </a:ext>
            </a:extLst>
          </p:cNvPr>
          <p:cNvSpPr/>
          <p:nvPr/>
        </p:nvSpPr>
        <p:spPr>
          <a:xfrm>
            <a:off x="10572750" y="4634598"/>
            <a:ext cx="1301214" cy="136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A8851DF-85A1-D23C-5553-7A4813B66E56}"/>
              </a:ext>
            </a:extLst>
          </p:cNvPr>
          <p:cNvSpPr/>
          <p:nvPr/>
        </p:nvSpPr>
        <p:spPr>
          <a:xfrm>
            <a:off x="9373532" y="4707276"/>
            <a:ext cx="775681" cy="127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478F8E05-F8E9-47B8-23BB-51683860FFD9}"/>
              </a:ext>
            </a:extLst>
          </p:cNvPr>
          <p:cNvCxnSpPr>
            <a:cxnSpLocks/>
            <a:stCxn id="101" idx="1"/>
            <a:endCxn id="102" idx="3"/>
          </p:cNvCxnSpPr>
          <p:nvPr/>
        </p:nvCxnSpPr>
        <p:spPr>
          <a:xfrm rot="10800000" flipV="1">
            <a:off x="10149214" y="4702902"/>
            <a:ext cx="423537" cy="679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A8B4329E-8296-EB63-4D72-B25A3763EC9B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10149214" y="4367248"/>
            <a:ext cx="423537" cy="4445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吹き出し: 四角形 108">
            <a:extLst>
              <a:ext uri="{FF2B5EF4-FFF2-40B4-BE49-F238E27FC236}">
                <a16:creationId xmlns:a16="http://schemas.microsoft.com/office/drawing/2014/main" id="{6D8C0358-C523-08B5-12CB-896492395609}"/>
              </a:ext>
            </a:extLst>
          </p:cNvPr>
          <p:cNvSpPr/>
          <p:nvPr/>
        </p:nvSpPr>
        <p:spPr>
          <a:xfrm>
            <a:off x="10254950" y="4911070"/>
            <a:ext cx="1526060" cy="458919"/>
          </a:xfrm>
          <a:prstGeom prst="wedgeRectCallout">
            <a:avLst>
              <a:gd name="adj1" fmla="val 38860"/>
              <a:gd name="adj2" fmla="val -7933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ST</a:t>
            </a:r>
            <a:r>
              <a:rPr kumimoji="1" lang="ja-JP" altLang="en-US" sz="800" dirty="0">
                <a:solidFill>
                  <a:schemeClr val="tx1"/>
                </a:solidFill>
              </a:rPr>
              <a:t>回転数・</a:t>
            </a:r>
            <a:r>
              <a:rPr kumimoji="1" lang="en-US" altLang="ja-JP" sz="800" dirty="0">
                <a:solidFill>
                  <a:schemeClr val="tx1"/>
                </a:solidFill>
              </a:rPr>
              <a:t>CT</a:t>
            </a:r>
            <a:r>
              <a:rPr kumimoji="1" lang="ja-JP" altLang="en-US" sz="800" dirty="0">
                <a:solidFill>
                  <a:schemeClr val="tx1"/>
                </a:solidFill>
              </a:rPr>
              <a:t>回転数は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減算しない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sz="800" dirty="0">
                <a:solidFill>
                  <a:srgbClr val="FF0000"/>
                </a:solidFill>
              </a:rPr>
              <a:t>※</a:t>
            </a:r>
            <a:r>
              <a:rPr lang="ja-JP" altLang="en-US" sz="800" dirty="0">
                <a:solidFill>
                  <a:srgbClr val="FF0000"/>
                </a:solidFill>
              </a:rPr>
              <a:t>すでに減算されているため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C8A198E6-D286-3A20-0B57-9C703D1F05C5}"/>
              </a:ext>
            </a:extLst>
          </p:cNvPr>
          <p:cNvSpPr/>
          <p:nvPr/>
        </p:nvSpPr>
        <p:spPr>
          <a:xfrm>
            <a:off x="4979152" y="5580157"/>
            <a:ext cx="926273" cy="174738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ST</a:t>
            </a:r>
            <a:r>
              <a:rPr lang="ja-JP" altLang="en-US" sz="800" dirty="0">
                <a:solidFill>
                  <a:schemeClr val="tx1"/>
                </a:solidFill>
              </a:rPr>
              <a:t>回転数を減算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2D80F4C-80FA-571B-4F3F-334B0877D44B}"/>
              </a:ext>
            </a:extLst>
          </p:cNvPr>
          <p:cNvSpPr/>
          <p:nvPr/>
        </p:nvSpPr>
        <p:spPr>
          <a:xfrm>
            <a:off x="5734878" y="5962785"/>
            <a:ext cx="426255" cy="11287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4CAE5579-5F4B-6125-2615-667F76EE160D}"/>
              </a:ext>
            </a:extLst>
          </p:cNvPr>
          <p:cNvSpPr/>
          <p:nvPr/>
        </p:nvSpPr>
        <p:spPr>
          <a:xfrm>
            <a:off x="4612855" y="5900917"/>
            <a:ext cx="926273" cy="174738"/>
          </a:xfrm>
          <a:prstGeom prst="wedgeRectCallout">
            <a:avLst>
              <a:gd name="adj1" fmla="val 70583"/>
              <a:gd name="adj2" fmla="val 29322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ST</a:t>
            </a:r>
            <a:r>
              <a:rPr lang="ja-JP" altLang="en-US" sz="800" dirty="0">
                <a:solidFill>
                  <a:schemeClr val="tx1"/>
                </a:solidFill>
              </a:rPr>
              <a:t>回転数を減算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吹き出し: 四角形 43">
            <a:extLst>
              <a:ext uri="{FF2B5EF4-FFF2-40B4-BE49-F238E27FC236}">
                <a16:creationId xmlns:a16="http://schemas.microsoft.com/office/drawing/2014/main" id="{D2D974B0-F094-AC0A-5CEE-28FAC949400B}"/>
              </a:ext>
            </a:extLst>
          </p:cNvPr>
          <p:cNvSpPr/>
          <p:nvPr/>
        </p:nvSpPr>
        <p:spPr>
          <a:xfrm>
            <a:off x="7796737" y="4714255"/>
            <a:ext cx="1182221" cy="187613"/>
          </a:xfrm>
          <a:prstGeom prst="wedgeRectCallout">
            <a:avLst>
              <a:gd name="adj1" fmla="val 38765"/>
              <a:gd name="adj2" fmla="val -125072"/>
            </a:avLst>
          </a:prstGeom>
          <a:solidFill>
            <a:schemeClr val="bg1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</a:rPr>
              <a:t>大当り種別を</a:t>
            </a:r>
            <a:r>
              <a:rPr kumimoji="1" lang="en-US" altLang="ja-JP" sz="800" dirty="0">
                <a:solidFill>
                  <a:schemeClr val="tx1"/>
                </a:solidFill>
              </a:rPr>
              <a:t>3</a:t>
            </a:r>
            <a:r>
              <a:rPr kumimoji="1" lang="ja-JP" altLang="en-US" sz="800" dirty="0">
                <a:solidFill>
                  <a:schemeClr val="tx1"/>
                </a:solidFill>
              </a:rPr>
              <a:t>へ変更</a:t>
            </a:r>
          </a:p>
        </p:txBody>
      </p:sp>
    </p:spTree>
    <p:extLst>
      <p:ext uri="{BB962C8B-B14F-4D97-AF65-F5344CB8AC3E}">
        <p14:creationId xmlns:p14="http://schemas.microsoft.com/office/powerpoint/2010/main" val="1307309309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17582</TotalTime>
  <Words>1162</Words>
  <Application>Microsoft Office PowerPoint</Application>
  <PresentationFormat>ワイド画面</PresentationFormat>
  <Paragraphs>243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染河 雄大</cp:lastModifiedBy>
  <cp:revision>112</cp:revision>
  <dcterms:created xsi:type="dcterms:W3CDTF">2023-02-28T13:02:10Z</dcterms:created>
  <dcterms:modified xsi:type="dcterms:W3CDTF">2023-12-21T17:16:08Z</dcterms:modified>
</cp:coreProperties>
</file>