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Poppins Bold" charset="1" panose="00000800000000000000"/>
      <p:regular r:id="rId18"/>
    </p:embeddedFont>
    <p:embeddedFont>
      <p:font typeface="Open Sans" charset="1" panose="020B0606030504020204"/>
      <p:regular r:id="rId19"/>
    </p:embeddedFont>
    <p:embeddedFont>
      <p:font typeface="Poppins"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notesMasters/notesMaster1.xml" Type="http://schemas.openxmlformats.org/officeDocument/2006/relationships/notesMaster"/><Relationship Id="rId22" Target="theme/theme2.xml" Type="http://schemas.openxmlformats.org/officeDocument/2006/relationships/theme"/><Relationship Id="rId23" Target="notesSlides/notesSlide1.xml" Type="http://schemas.openxmlformats.org/officeDocument/2006/relationships/notesSlide"/><Relationship Id="rId24" Target="notesSlides/notesSlide2.xml" Type="http://schemas.openxmlformats.org/officeDocument/2006/relationships/notesSlide"/><Relationship Id="rId25" Target="notesSlides/notesSlide3.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1.Topic Modeling, Clustering หรือ Sentiment Analysis</a:t>
            </a:r>
          </a:p>
          <a:p>
            <a:r>
              <a:rPr lang="en-US"/>
              <a:t>2.อธิบายสั้น ๆ ว่าใช้โมเดลอะไรและทำไมถึงเลือกใช้</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Closing Statement: This project highlights the power of data science in uncovering valuable insights from research data. The findings not only shed light on past and current trends but also pave the way for future innovations in engineering, emphasizing the importance of interdisciplinary approaches in tackling global challenges.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Closing Statement: This project highlights the power of data science in uncovering valuable insights from research data. The findings not only shed light on past and current trends but also pave the way for future innovations in engineering, emphasizing the importance of interdisciplinary approaches in tackling global challenges.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7.png" Type="http://schemas.openxmlformats.org/officeDocument/2006/relationships/image"/><Relationship Id="rId2" Target="../media/image8.jpeg" Type="http://schemas.openxmlformats.org/officeDocument/2006/relationships/image"/><Relationship Id="rId3" Target="../media/image9.jpeg" Type="http://schemas.openxmlformats.org/officeDocument/2006/relationships/image"/><Relationship Id="rId4" Target="../media/image10.jpeg" Type="http://schemas.openxmlformats.org/officeDocument/2006/relationships/image"/><Relationship Id="rId5" Target="../media/image11.jpeg" Type="http://schemas.openxmlformats.org/officeDocument/2006/relationships/image"/><Relationship Id="rId6" Target="../media/image12.jpeg" Type="http://schemas.openxmlformats.org/officeDocument/2006/relationships/image"/><Relationship Id="rId7" Target="../media/image13.jpe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7.png" Type="http://schemas.openxmlformats.org/officeDocument/2006/relationships/image"/><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967794" y="5591322"/>
            <a:ext cx="6491558" cy="634493"/>
            <a:chOff x="0" y="0"/>
            <a:chExt cx="8655411" cy="845991"/>
          </a:xfrm>
        </p:grpSpPr>
        <p:sp>
          <p:nvSpPr>
            <p:cNvPr name="Freeform 3" id="3"/>
            <p:cNvSpPr/>
            <p:nvPr/>
          </p:nvSpPr>
          <p:spPr>
            <a:xfrm flipH="false" flipV="false" rot="0">
              <a:off x="0" y="0"/>
              <a:ext cx="3777349" cy="845991"/>
            </a:xfrm>
            <a:custGeom>
              <a:avLst/>
              <a:gdLst/>
              <a:ahLst/>
              <a:cxnLst/>
              <a:rect r="r" b="b" t="t" l="l"/>
              <a:pathLst>
                <a:path h="845991" w="3777349">
                  <a:moveTo>
                    <a:pt x="0" y="0"/>
                  </a:moveTo>
                  <a:lnTo>
                    <a:pt x="3777349" y="0"/>
                  </a:lnTo>
                  <a:lnTo>
                    <a:pt x="3777349" y="845991"/>
                  </a:lnTo>
                  <a:lnTo>
                    <a:pt x="0" y="8459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807607" y="0"/>
              <a:ext cx="3777349" cy="845991"/>
            </a:xfrm>
            <a:custGeom>
              <a:avLst/>
              <a:gdLst/>
              <a:ahLst/>
              <a:cxnLst/>
              <a:rect r="r" b="b" t="t" l="l"/>
              <a:pathLst>
                <a:path h="845991" w="3777349">
                  <a:moveTo>
                    <a:pt x="0" y="0"/>
                  </a:moveTo>
                  <a:lnTo>
                    <a:pt x="3777349" y="0"/>
                  </a:lnTo>
                  <a:lnTo>
                    <a:pt x="3777349" y="845991"/>
                  </a:lnTo>
                  <a:lnTo>
                    <a:pt x="0" y="8459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878062" y="0"/>
              <a:ext cx="3777349" cy="845991"/>
            </a:xfrm>
            <a:custGeom>
              <a:avLst/>
              <a:gdLst/>
              <a:ahLst/>
              <a:cxnLst/>
              <a:rect r="r" b="b" t="t" l="l"/>
              <a:pathLst>
                <a:path h="845991" w="3777349">
                  <a:moveTo>
                    <a:pt x="0" y="0"/>
                  </a:moveTo>
                  <a:lnTo>
                    <a:pt x="3777349" y="0"/>
                  </a:lnTo>
                  <a:lnTo>
                    <a:pt x="3777349" y="845991"/>
                  </a:lnTo>
                  <a:lnTo>
                    <a:pt x="0" y="8459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6" id="6"/>
          <p:cNvSpPr txBox="true"/>
          <p:nvPr/>
        </p:nvSpPr>
        <p:spPr>
          <a:xfrm rot="0">
            <a:off x="5793777" y="3707612"/>
            <a:ext cx="10576473" cy="1619250"/>
          </a:xfrm>
          <a:prstGeom prst="rect">
            <a:avLst/>
          </a:prstGeom>
        </p:spPr>
        <p:txBody>
          <a:bodyPr anchor="t" rtlCol="false" tIns="0" lIns="0" bIns="0" rIns="0">
            <a:spAutoFit/>
          </a:bodyPr>
          <a:lstStyle/>
          <a:p>
            <a:pPr algn="ctr">
              <a:lnSpc>
                <a:spcPts val="12599"/>
              </a:lnSpc>
            </a:pPr>
            <a:r>
              <a:rPr lang="en-US" b="true" sz="9000">
                <a:solidFill>
                  <a:srgbClr val="2D3240"/>
                </a:solidFill>
                <a:latin typeface="Poppins Bold"/>
                <a:ea typeface="Poppins Bold"/>
                <a:cs typeface="Poppins Bold"/>
                <a:sym typeface="Poppins Bold"/>
              </a:rPr>
              <a:t>Little Mermaid</a:t>
            </a:r>
          </a:p>
        </p:txBody>
      </p:sp>
      <p:grpSp>
        <p:nvGrpSpPr>
          <p:cNvPr name="Group 7" id="7"/>
          <p:cNvGrpSpPr/>
          <p:nvPr/>
        </p:nvGrpSpPr>
        <p:grpSpPr>
          <a:xfrm rot="0">
            <a:off x="3158455" y="2923360"/>
            <a:ext cx="2650148" cy="3408379"/>
            <a:chOff x="0" y="0"/>
            <a:chExt cx="3533531" cy="4544505"/>
          </a:xfrm>
        </p:grpSpPr>
        <p:grpSp>
          <p:nvGrpSpPr>
            <p:cNvPr name="Group 8" id="8"/>
            <p:cNvGrpSpPr/>
            <p:nvPr/>
          </p:nvGrpSpPr>
          <p:grpSpPr>
            <a:xfrm rot="0">
              <a:off x="515572" y="1532084"/>
              <a:ext cx="1499095" cy="1499095"/>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19D97"/>
              </a:solidFill>
            </p:spPr>
          </p:sp>
        </p:grpSp>
        <p:grpSp>
          <p:nvGrpSpPr>
            <p:cNvPr name="Group 10" id="10"/>
            <p:cNvGrpSpPr/>
            <p:nvPr/>
          </p:nvGrpSpPr>
          <p:grpSpPr>
            <a:xfrm rot="0">
              <a:off x="2014667" y="3031179"/>
              <a:ext cx="1499095" cy="1499095"/>
              <a:chOff x="0" y="0"/>
              <a:chExt cx="1913890" cy="1913890"/>
            </a:xfrm>
          </p:grpSpPr>
          <p:sp>
            <p:nvSpPr>
              <p:cNvPr name="Freeform 11" id="11"/>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1495"/>
              </a:solidFill>
            </p:spPr>
          </p:sp>
        </p:grpSp>
        <p:sp>
          <p:nvSpPr>
            <p:cNvPr name="Freeform 12" id="12"/>
            <p:cNvSpPr/>
            <p:nvPr/>
          </p:nvSpPr>
          <p:spPr>
            <a:xfrm flipH="false" flipV="false" rot="0">
              <a:off x="515572" y="3045410"/>
              <a:ext cx="1499095" cy="1499095"/>
            </a:xfrm>
            <a:custGeom>
              <a:avLst/>
              <a:gdLst/>
              <a:ahLst/>
              <a:cxnLst/>
              <a:rect r="r" b="b" t="t" l="l"/>
              <a:pathLst>
                <a:path h="1499095" w="1499095">
                  <a:moveTo>
                    <a:pt x="0" y="0"/>
                  </a:moveTo>
                  <a:lnTo>
                    <a:pt x="1499095" y="0"/>
                  </a:lnTo>
                  <a:lnTo>
                    <a:pt x="1499095" y="1499095"/>
                  </a:lnTo>
                  <a:lnTo>
                    <a:pt x="0" y="14990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true" rot="-5400000">
              <a:off x="2014667" y="1532084"/>
              <a:ext cx="1518864" cy="1518864"/>
            </a:xfrm>
            <a:custGeom>
              <a:avLst/>
              <a:gdLst/>
              <a:ahLst/>
              <a:cxnLst/>
              <a:rect r="r" b="b" t="t" l="l"/>
              <a:pathLst>
                <a:path h="1518864" w="1518864">
                  <a:moveTo>
                    <a:pt x="0" y="1518863"/>
                  </a:moveTo>
                  <a:lnTo>
                    <a:pt x="1518864" y="1518863"/>
                  </a:lnTo>
                  <a:lnTo>
                    <a:pt x="1518864" y="0"/>
                  </a:lnTo>
                  <a:lnTo>
                    <a:pt x="0" y="0"/>
                  </a:lnTo>
                  <a:lnTo>
                    <a:pt x="0" y="1518863"/>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0" y="0"/>
              <a:ext cx="2014667" cy="2014667"/>
            </a:xfrm>
            <a:custGeom>
              <a:avLst/>
              <a:gdLst/>
              <a:ahLst/>
              <a:cxnLst/>
              <a:rect r="r" b="b" t="t" l="l"/>
              <a:pathLst>
                <a:path h="2014667" w="2014667">
                  <a:moveTo>
                    <a:pt x="0" y="0"/>
                  </a:moveTo>
                  <a:lnTo>
                    <a:pt x="2014667" y="0"/>
                  </a:lnTo>
                  <a:lnTo>
                    <a:pt x="2014667" y="2014667"/>
                  </a:lnTo>
                  <a:lnTo>
                    <a:pt x="0" y="2014667"/>
                  </a:lnTo>
                  <a:lnTo>
                    <a:pt x="0" y="0"/>
                  </a:lnTo>
                  <a:close/>
                </a:path>
              </a:pathLst>
            </a:custGeom>
            <a:blipFill>
              <a:blip r:embed="rId8"/>
              <a:stretch>
                <a:fillRect l="0" t="0" r="0" b="0"/>
              </a:stretch>
            </a:blipFill>
          </p:spPr>
        </p:sp>
      </p:grpSp>
      <p:sp>
        <p:nvSpPr>
          <p:cNvPr name="TextBox 15" id="15"/>
          <p:cNvSpPr txBox="true"/>
          <p:nvPr/>
        </p:nvSpPr>
        <p:spPr>
          <a:xfrm rot="0">
            <a:off x="5808603" y="5711280"/>
            <a:ext cx="8387990" cy="568960"/>
          </a:xfrm>
          <a:prstGeom prst="rect">
            <a:avLst/>
          </a:prstGeom>
        </p:spPr>
        <p:txBody>
          <a:bodyPr anchor="t" rtlCol="false" tIns="0" lIns="0" bIns="0" rIns="0">
            <a:spAutoFit/>
          </a:bodyPr>
          <a:lstStyle/>
          <a:p>
            <a:pPr algn="r">
              <a:lnSpc>
                <a:spcPts val="2800"/>
              </a:lnSpc>
            </a:pPr>
            <a:r>
              <a:rPr lang="en-US" sz="2000">
                <a:solidFill>
                  <a:srgbClr val="FFFFFF"/>
                </a:solidFill>
                <a:latin typeface="Open Sans"/>
                <a:ea typeface="Open Sans"/>
                <a:cs typeface="Open Sans"/>
                <a:sym typeface="Open Sans"/>
              </a:rPr>
              <a:t>Introduction to Data Science and Data Engineering</a:t>
            </a:r>
          </a:p>
          <a:p>
            <a:pPr algn="r">
              <a:lnSpc>
                <a:spcPts val="168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316586" y="3758565"/>
            <a:ext cx="11654827" cy="2569845"/>
          </a:xfrm>
          <a:prstGeom prst="rect">
            <a:avLst/>
          </a:prstGeom>
        </p:spPr>
        <p:txBody>
          <a:bodyPr anchor="t" rtlCol="false" tIns="0" lIns="0" bIns="0" rIns="0">
            <a:spAutoFit/>
          </a:bodyPr>
          <a:lstStyle/>
          <a:p>
            <a:pPr algn="ctr">
              <a:lnSpc>
                <a:spcPts val="10080"/>
              </a:lnSpc>
            </a:pPr>
            <a:r>
              <a:rPr lang="en-US" sz="7200" b="true">
                <a:solidFill>
                  <a:srgbClr val="000000"/>
                </a:solidFill>
                <a:latin typeface="Poppins Bold"/>
                <a:ea typeface="Poppins Bold"/>
                <a:cs typeface="Poppins Bold"/>
                <a:sym typeface="Poppins Bold"/>
              </a:rPr>
              <a:t>Dashboard &amp;</a:t>
            </a:r>
          </a:p>
          <a:p>
            <a:pPr algn="ctr">
              <a:lnSpc>
                <a:spcPts val="10080"/>
              </a:lnSpc>
              <a:spcBef>
                <a:spcPct val="0"/>
              </a:spcBef>
            </a:pPr>
            <a:r>
              <a:rPr lang="en-US" b="true" sz="7200">
                <a:solidFill>
                  <a:srgbClr val="000000"/>
                </a:solidFill>
                <a:latin typeface="Poppins Bold"/>
                <a:ea typeface="Poppins Bold"/>
                <a:cs typeface="Poppins Bold"/>
                <a:sym typeface="Poppins Bold"/>
              </a:rPr>
              <a:t>Results Showcase</a:t>
            </a:r>
          </a:p>
        </p:txBody>
      </p:sp>
      <p:sp>
        <p:nvSpPr>
          <p:cNvPr name="Freeform 3" id="3"/>
          <p:cNvSpPr/>
          <p:nvPr/>
        </p:nvSpPr>
        <p:spPr>
          <a:xfrm flipH="true" flipV="true" rot="5400000">
            <a:off x="15970078" y="-260522"/>
            <a:ext cx="2578444" cy="2578444"/>
          </a:xfrm>
          <a:custGeom>
            <a:avLst/>
            <a:gdLst/>
            <a:ahLst/>
            <a:cxnLst/>
            <a:rect r="r" b="b" t="t" l="l"/>
            <a:pathLst>
              <a:path h="2578444" w="2578444">
                <a:moveTo>
                  <a:pt x="2578444" y="2578444"/>
                </a:moveTo>
                <a:lnTo>
                  <a:pt x="0" y="2578444"/>
                </a:lnTo>
                <a:lnTo>
                  <a:pt x="0" y="0"/>
                </a:lnTo>
                <a:lnTo>
                  <a:pt x="2578444" y="0"/>
                </a:lnTo>
                <a:lnTo>
                  <a:pt x="2578444" y="2578444"/>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rot="0">
            <a:off x="-7342935" y="5366332"/>
            <a:ext cx="8225354" cy="10287000"/>
          </a:xfrm>
          <a:prstGeom prst="rect">
            <a:avLst/>
          </a:prstGeom>
          <a:solidFill>
            <a:srgbClr val="642EC7"/>
          </a:solidFill>
        </p:spPr>
      </p:sp>
      <p:grpSp>
        <p:nvGrpSpPr>
          <p:cNvPr name="Group 5" id="5"/>
          <p:cNvGrpSpPr/>
          <p:nvPr/>
        </p:nvGrpSpPr>
        <p:grpSpPr>
          <a:xfrm rot="0">
            <a:off x="16744465" y="8370190"/>
            <a:ext cx="1029670" cy="1324268"/>
            <a:chOff x="0" y="0"/>
            <a:chExt cx="1372894" cy="1765691"/>
          </a:xfrm>
        </p:grpSpPr>
        <p:grpSp>
          <p:nvGrpSpPr>
            <p:cNvPr name="Group 6" id="6"/>
            <p:cNvGrpSpPr/>
            <p:nvPr/>
          </p:nvGrpSpPr>
          <p:grpSpPr>
            <a:xfrm rot="0">
              <a:off x="200317" y="595265"/>
              <a:ext cx="582448" cy="582448"/>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19D97"/>
              </a:solidFill>
            </p:spPr>
          </p:sp>
        </p:grpSp>
        <p:grpSp>
          <p:nvGrpSpPr>
            <p:cNvPr name="Group 8" id="8"/>
            <p:cNvGrpSpPr/>
            <p:nvPr/>
          </p:nvGrpSpPr>
          <p:grpSpPr>
            <a:xfrm rot="0">
              <a:off x="782765" y="1177714"/>
              <a:ext cx="582448" cy="582448"/>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1495"/>
              </a:solidFill>
            </p:spPr>
          </p:sp>
        </p:grpSp>
        <p:sp>
          <p:nvSpPr>
            <p:cNvPr name="Freeform 10" id="10"/>
            <p:cNvSpPr/>
            <p:nvPr/>
          </p:nvSpPr>
          <p:spPr>
            <a:xfrm flipH="false" flipV="false" rot="0">
              <a:off x="200317" y="1183243"/>
              <a:ext cx="582448" cy="582448"/>
            </a:xfrm>
            <a:custGeom>
              <a:avLst/>
              <a:gdLst/>
              <a:ahLst/>
              <a:cxnLst/>
              <a:rect r="r" b="b" t="t" l="l"/>
              <a:pathLst>
                <a:path h="582448" w="582448">
                  <a:moveTo>
                    <a:pt x="0" y="0"/>
                  </a:moveTo>
                  <a:lnTo>
                    <a:pt x="582448" y="0"/>
                  </a:lnTo>
                  <a:lnTo>
                    <a:pt x="582448" y="582448"/>
                  </a:lnTo>
                  <a:lnTo>
                    <a:pt x="0" y="5824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true" rot="-5400000">
              <a:off x="782765" y="595265"/>
              <a:ext cx="590129" cy="590129"/>
            </a:xfrm>
            <a:custGeom>
              <a:avLst/>
              <a:gdLst/>
              <a:ahLst/>
              <a:cxnLst/>
              <a:rect r="r" b="b" t="t" l="l"/>
              <a:pathLst>
                <a:path h="590129" w="590129">
                  <a:moveTo>
                    <a:pt x="0" y="590129"/>
                  </a:moveTo>
                  <a:lnTo>
                    <a:pt x="590129" y="590129"/>
                  </a:lnTo>
                  <a:lnTo>
                    <a:pt x="590129" y="0"/>
                  </a:lnTo>
                  <a:lnTo>
                    <a:pt x="0" y="0"/>
                  </a:lnTo>
                  <a:lnTo>
                    <a:pt x="0" y="59012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0" y="0"/>
              <a:ext cx="782765" cy="782765"/>
            </a:xfrm>
            <a:custGeom>
              <a:avLst/>
              <a:gdLst/>
              <a:ahLst/>
              <a:cxnLst/>
              <a:rect r="r" b="b" t="t" l="l"/>
              <a:pathLst>
                <a:path h="782765" w="782765">
                  <a:moveTo>
                    <a:pt x="0" y="0"/>
                  </a:moveTo>
                  <a:lnTo>
                    <a:pt x="782765" y="0"/>
                  </a:lnTo>
                  <a:lnTo>
                    <a:pt x="782765" y="782765"/>
                  </a:lnTo>
                  <a:lnTo>
                    <a:pt x="0" y="782765"/>
                  </a:lnTo>
                  <a:lnTo>
                    <a:pt x="0" y="0"/>
                  </a:lnTo>
                  <a:close/>
                </a:path>
              </a:pathLst>
            </a:custGeom>
            <a:blipFill>
              <a:blip r:embed="rId7"/>
              <a:stretch>
                <a:fillRect l="0" t="0" r="0" b="0"/>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445939" y="1932568"/>
            <a:ext cx="8115300" cy="1419225"/>
          </a:xfrm>
          <a:prstGeom prst="rect">
            <a:avLst/>
          </a:prstGeom>
        </p:spPr>
        <p:txBody>
          <a:bodyPr anchor="t" rtlCol="false" tIns="0" lIns="0" bIns="0" rIns="0">
            <a:spAutoFit/>
          </a:bodyPr>
          <a:lstStyle/>
          <a:p>
            <a:pPr algn="l">
              <a:lnSpc>
                <a:spcPts val="10559"/>
              </a:lnSpc>
            </a:pPr>
            <a:r>
              <a:rPr lang="en-US" sz="8799" b="true">
                <a:solidFill>
                  <a:srgbClr val="FF1495"/>
                </a:solidFill>
                <a:latin typeface="Poppins Bold"/>
                <a:ea typeface="Poppins Bold"/>
                <a:cs typeface="Poppins Bold"/>
                <a:sym typeface="Poppins Bold"/>
              </a:rPr>
              <a:t>Conclusion</a:t>
            </a:r>
          </a:p>
        </p:txBody>
      </p:sp>
      <p:grpSp>
        <p:nvGrpSpPr>
          <p:cNvPr name="Group 3" id="3"/>
          <p:cNvGrpSpPr/>
          <p:nvPr/>
        </p:nvGrpSpPr>
        <p:grpSpPr>
          <a:xfrm rot="5400000">
            <a:off x="6465243" y="-1388738"/>
            <a:ext cx="5357514" cy="15656578"/>
            <a:chOff x="0" y="0"/>
            <a:chExt cx="2722590" cy="7956384"/>
          </a:xfrm>
        </p:grpSpPr>
        <p:sp>
          <p:nvSpPr>
            <p:cNvPr name="Freeform 4" id="4"/>
            <p:cNvSpPr/>
            <p:nvPr/>
          </p:nvSpPr>
          <p:spPr>
            <a:xfrm flipH="false" flipV="false" rot="0">
              <a:off x="0" y="0"/>
              <a:ext cx="2722590" cy="7956384"/>
            </a:xfrm>
            <a:custGeom>
              <a:avLst/>
              <a:gdLst/>
              <a:ahLst/>
              <a:cxnLst/>
              <a:rect r="r" b="b" t="t" l="l"/>
              <a:pathLst>
                <a:path h="7956384" w="2722590">
                  <a:moveTo>
                    <a:pt x="2598130" y="7956384"/>
                  </a:moveTo>
                  <a:lnTo>
                    <a:pt x="124460" y="7956384"/>
                  </a:lnTo>
                  <a:cubicBezTo>
                    <a:pt x="55880" y="7956384"/>
                    <a:pt x="0" y="7900505"/>
                    <a:pt x="0" y="7831924"/>
                  </a:cubicBezTo>
                  <a:lnTo>
                    <a:pt x="0" y="124460"/>
                  </a:lnTo>
                  <a:cubicBezTo>
                    <a:pt x="0" y="55880"/>
                    <a:pt x="55880" y="0"/>
                    <a:pt x="124460" y="0"/>
                  </a:cubicBezTo>
                  <a:lnTo>
                    <a:pt x="2598130" y="0"/>
                  </a:lnTo>
                  <a:cubicBezTo>
                    <a:pt x="2666710" y="0"/>
                    <a:pt x="2722590" y="55880"/>
                    <a:pt x="2722590" y="124460"/>
                  </a:cubicBezTo>
                  <a:lnTo>
                    <a:pt x="2722590" y="7831924"/>
                  </a:lnTo>
                  <a:cubicBezTo>
                    <a:pt x="2722590" y="7900505"/>
                    <a:pt x="2666710" y="7956384"/>
                    <a:pt x="2598130" y="7956384"/>
                  </a:cubicBezTo>
                  <a:close/>
                </a:path>
              </a:pathLst>
            </a:custGeom>
            <a:solidFill>
              <a:srgbClr val="F2F2F2"/>
            </a:solidFill>
          </p:spPr>
        </p:sp>
      </p:grpSp>
      <p:sp>
        <p:nvSpPr>
          <p:cNvPr name="Freeform 5" id="5"/>
          <p:cNvSpPr/>
          <p:nvPr/>
        </p:nvSpPr>
        <p:spPr>
          <a:xfrm flipH="true" flipV="false" rot="5400000">
            <a:off x="0" y="0"/>
            <a:ext cx="2578444" cy="2578444"/>
          </a:xfrm>
          <a:custGeom>
            <a:avLst/>
            <a:gdLst/>
            <a:ahLst/>
            <a:cxnLst/>
            <a:rect r="r" b="b" t="t" l="l"/>
            <a:pathLst>
              <a:path h="2578444" w="2578444">
                <a:moveTo>
                  <a:pt x="2578444" y="0"/>
                </a:moveTo>
                <a:lnTo>
                  <a:pt x="0" y="0"/>
                </a:lnTo>
                <a:lnTo>
                  <a:pt x="0" y="2578444"/>
                </a:lnTo>
                <a:lnTo>
                  <a:pt x="2578444" y="2578444"/>
                </a:lnTo>
                <a:lnTo>
                  <a:pt x="2578444"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879834" y="4288836"/>
            <a:ext cx="14528332" cy="3999231"/>
          </a:xfrm>
          <a:prstGeom prst="rect">
            <a:avLst/>
          </a:prstGeom>
        </p:spPr>
        <p:txBody>
          <a:bodyPr anchor="t" rtlCol="false" tIns="0" lIns="0" bIns="0" rIns="0">
            <a:spAutoFit/>
          </a:bodyPr>
          <a:lstStyle/>
          <a:p>
            <a:pPr algn="l">
              <a:lnSpc>
                <a:spcPts val="3219"/>
              </a:lnSpc>
              <a:spcBef>
                <a:spcPct val="0"/>
              </a:spcBef>
            </a:pPr>
            <a:r>
              <a:rPr lang="en-US" sz="2299">
                <a:solidFill>
                  <a:srgbClr val="000000"/>
                </a:solidFill>
                <a:latin typeface="Poppins"/>
                <a:ea typeface="Poppins"/>
                <a:cs typeface="Poppins"/>
                <a:sym typeface="Poppins"/>
              </a:rPr>
              <a:t>         From the analysis conducted in our project, several key insights and future trends have emerged. One notable finding is that the highest number of publications consistently occurs in the first quarter (Q1) of each year, and this trend is expected to continue in the foreseeable future. Over the past decade, the top five most frequently used keywords have been COVID-19, Machine Learning, Artificial Intelligence, Educational Innovation, and Higher Education. In terms of emerging topics for 2024, the focus appears to be on AI and ML applications in industry, sustainability, environmental concerns, and agriculture, with aggregation systems also being a key area of interest. Additionally, journals remain the most popular type of publication among researchers. These trends provide valuable insights into the evolving research landscape, guiding future research directions aligned with current and emerging topics.</a:t>
            </a:r>
          </a:p>
        </p:txBody>
      </p:sp>
      <p:grpSp>
        <p:nvGrpSpPr>
          <p:cNvPr name="Group 7" id="7"/>
          <p:cNvGrpSpPr/>
          <p:nvPr/>
        </p:nvGrpSpPr>
        <p:grpSpPr>
          <a:xfrm rot="0">
            <a:off x="16744465" y="366566"/>
            <a:ext cx="1029670" cy="1324268"/>
            <a:chOff x="0" y="0"/>
            <a:chExt cx="1372894" cy="1765691"/>
          </a:xfrm>
        </p:grpSpPr>
        <p:grpSp>
          <p:nvGrpSpPr>
            <p:cNvPr name="Group 8" id="8"/>
            <p:cNvGrpSpPr/>
            <p:nvPr/>
          </p:nvGrpSpPr>
          <p:grpSpPr>
            <a:xfrm rot="0">
              <a:off x="200317" y="595265"/>
              <a:ext cx="582448" cy="582448"/>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19D97"/>
              </a:solidFill>
            </p:spPr>
          </p:sp>
        </p:grpSp>
        <p:grpSp>
          <p:nvGrpSpPr>
            <p:cNvPr name="Group 10" id="10"/>
            <p:cNvGrpSpPr/>
            <p:nvPr/>
          </p:nvGrpSpPr>
          <p:grpSpPr>
            <a:xfrm rot="0">
              <a:off x="782765" y="1177714"/>
              <a:ext cx="582448" cy="582448"/>
              <a:chOff x="0" y="0"/>
              <a:chExt cx="1913890" cy="1913890"/>
            </a:xfrm>
          </p:grpSpPr>
          <p:sp>
            <p:nvSpPr>
              <p:cNvPr name="Freeform 11" id="11"/>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1495"/>
              </a:solidFill>
            </p:spPr>
          </p:sp>
        </p:grpSp>
        <p:sp>
          <p:nvSpPr>
            <p:cNvPr name="Freeform 12" id="12"/>
            <p:cNvSpPr/>
            <p:nvPr/>
          </p:nvSpPr>
          <p:spPr>
            <a:xfrm flipH="false" flipV="false" rot="0">
              <a:off x="200317" y="1183243"/>
              <a:ext cx="582448" cy="582448"/>
            </a:xfrm>
            <a:custGeom>
              <a:avLst/>
              <a:gdLst/>
              <a:ahLst/>
              <a:cxnLst/>
              <a:rect r="r" b="b" t="t" l="l"/>
              <a:pathLst>
                <a:path h="582448" w="582448">
                  <a:moveTo>
                    <a:pt x="0" y="0"/>
                  </a:moveTo>
                  <a:lnTo>
                    <a:pt x="582448" y="0"/>
                  </a:lnTo>
                  <a:lnTo>
                    <a:pt x="582448" y="582448"/>
                  </a:lnTo>
                  <a:lnTo>
                    <a:pt x="0" y="5824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true" rot="-5400000">
              <a:off x="782765" y="595265"/>
              <a:ext cx="590129" cy="590129"/>
            </a:xfrm>
            <a:custGeom>
              <a:avLst/>
              <a:gdLst/>
              <a:ahLst/>
              <a:cxnLst/>
              <a:rect r="r" b="b" t="t" l="l"/>
              <a:pathLst>
                <a:path h="590129" w="590129">
                  <a:moveTo>
                    <a:pt x="0" y="590129"/>
                  </a:moveTo>
                  <a:lnTo>
                    <a:pt x="590129" y="590129"/>
                  </a:lnTo>
                  <a:lnTo>
                    <a:pt x="590129" y="0"/>
                  </a:lnTo>
                  <a:lnTo>
                    <a:pt x="0" y="0"/>
                  </a:lnTo>
                  <a:lnTo>
                    <a:pt x="0" y="59012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0" y="0"/>
              <a:ext cx="782765" cy="782765"/>
            </a:xfrm>
            <a:custGeom>
              <a:avLst/>
              <a:gdLst/>
              <a:ahLst/>
              <a:cxnLst/>
              <a:rect r="r" b="b" t="t" l="l"/>
              <a:pathLst>
                <a:path h="782765" w="782765">
                  <a:moveTo>
                    <a:pt x="0" y="0"/>
                  </a:moveTo>
                  <a:lnTo>
                    <a:pt x="782765" y="0"/>
                  </a:lnTo>
                  <a:lnTo>
                    <a:pt x="782765" y="782765"/>
                  </a:lnTo>
                  <a:lnTo>
                    <a:pt x="0" y="782765"/>
                  </a:lnTo>
                  <a:lnTo>
                    <a:pt x="0" y="0"/>
                  </a:lnTo>
                  <a:close/>
                </a:path>
              </a:pathLst>
            </a:custGeom>
            <a:blipFill>
              <a:blip r:embed="rId7"/>
              <a:stretch>
                <a:fillRect l="0" t="0" r="0" b="0"/>
              </a:stretch>
            </a:blip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5029200" y="-2236636"/>
            <a:ext cx="8229600" cy="15656578"/>
            <a:chOff x="0" y="0"/>
            <a:chExt cx="4182131" cy="7956384"/>
          </a:xfrm>
        </p:grpSpPr>
        <p:sp>
          <p:nvSpPr>
            <p:cNvPr name="Freeform 3" id="3"/>
            <p:cNvSpPr/>
            <p:nvPr/>
          </p:nvSpPr>
          <p:spPr>
            <a:xfrm flipH="false" flipV="false" rot="0">
              <a:off x="0" y="0"/>
              <a:ext cx="4182131" cy="7956384"/>
            </a:xfrm>
            <a:custGeom>
              <a:avLst/>
              <a:gdLst/>
              <a:ahLst/>
              <a:cxnLst/>
              <a:rect r="r" b="b" t="t" l="l"/>
              <a:pathLst>
                <a:path h="7956384" w="4182131">
                  <a:moveTo>
                    <a:pt x="4057671" y="7956384"/>
                  </a:moveTo>
                  <a:lnTo>
                    <a:pt x="124460" y="7956384"/>
                  </a:lnTo>
                  <a:cubicBezTo>
                    <a:pt x="55880" y="7956384"/>
                    <a:pt x="0" y="7900505"/>
                    <a:pt x="0" y="7831924"/>
                  </a:cubicBezTo>
                  <a:lnTo>
                    <a:pt x="0" y="124460"/>
                  </a:lnTo>
                  <a:cubicBezTo>
                    <a:pt x="0" y="55880"/>
                    <a:pt x="55880" y="0"/>
                    <a:pt x="124460" y="0"/>
                  </a:cubicBezTo>
                  <a:lnTo>
                    <a:pt x="4057671" y="0"/>
                  </a:lnTo>
                  <a:cubicBezTo>
                    <a:pt x="4126251" y="0"/>
                    <a:pt x="4182131" y="55880"/>
                    <a:pt x="4182131" y="124460"/>
                  </a:cubicBezTo>
                  <a:lnTo>
                    <a:pt x="4182131" y="7831924"/>
                  </a:lnTo>
                  <a:cubicBezTo>
                    <a:pt x="4182131" y="7900505"/>
                    <a:pt x="4126251" y="7956384"/>
                    <a:pt x="4057671" y="7956384"/>
                  </a:cubicBezTo>
                  <a:close/>
                </a:path>
              </a:pathLst>
            </a:custGeom>
            <a:solidFill>
              <a:srgbClr val="F2F2F2"/>
            </a:solidFill>
          </p:spPr>
        </p:sp>
      </p:grpSp>
      <p:sp>
        <p:nvSpPr>
          <p:cNvPr name="Freeform 4" id="4"/>
          <p:cNvSpPr/>
          <p:nvPr/>
        </p:nvSpPr>
        <p:spPr>
          <a:xfrm flipH="true" flipV="true" rot="5400000">
            <a:off x="16536971" y="-560151"/>
            <a:ext cx="2578444" cy="2578444"/>
          </a:xfrm>
          <a:custGeom>
            <a:avLst/>
            <a:gdLst/>
            <a:ahLst/>
            <a:cxnLst/>
            <a:rect r="r" b="b" t="t" l="l"/>
            <a:pathLst>
              <a:path h="2578444" w="2578444">
                <a:moveTo>
                  <a:pt x="2578444" y="2578444"/>
                </a:moveTo>
                <a:lnTo>
                  <a:pt x="0" y="2578444"/>
                </a:lnTo>
                <a:lnTo>
                  <a:pt x="0" y="0"/>
                </a:lnTo>
                <a:lnTo>
                  <a:pt x="2578444" y="0"/>
                </a:lnTo>
                <a:lnTo>
                  <a:pt x="2578444" y="2578444"/>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5400000">
            <a:off x="-304986" y="-42454"/>
            <a:ext cx="3086100" cy="1543050"/>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FFDE59"/>
            </a:solidFill>
          </p:spPr>
        </p:sp>
        <p:sp>
          <p:nvSpPr>
            <p:cNvPr name="TextBox 7" id="7"/>
            <p:cNvSpPr txBox="true"/>
            <p:nvPr/>
          </p:nvSpPr>
          <p:spPr>
            <a:xfrm>
              <a:off x="0" y="-66675"/>
              <a:ext cx="812800" cy="473075"/>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5400000">
            <a:off x="1000674" y="811069"/>
            <a:ext cx="4285490" cy="1543050"/>
            <a:chOff x="0" y="0"/>
            <a:chExt cx="1128689" cy="406400"/>
          </a:xfrm>
        </p:grpSpPr>
        <p:sp>
          <p:nvSpPr>
            <p:cNvPr name="Freeform 9" id="9"/>
            <p:cNvSpPr/>
            <p:nvPr/>
          </p:nvSpPr>
          <p:spPr>
            <a:xfrm flipH="false" flipV="false" rot="0">
              <a:off x="0" y="0"/>
              <a:ext cx="1128689" cy="406400"/>
            </a:xfrm>
            <a:custGeom>
              <a:avLst/>
              <a:gdLst/>
              <a:ahLst/>
              <a:cxnLst/>
              <a:rect r="r" b="b" t="t" l="l"/>
              <a:pathLst>
                <a:path h="406400" w="1128689">
                  <a:moveTo>
                    <a:pt x="925489" y="0"/>
                  </a:moveTo>
                  <a:cubicBezTo>
                    <a:pt x="1037713" y="0"/>
                    <a:pt x="1128689" y="90976"/>
                    <a:pt x="1128689" y="203200"/>
                  </a:cubicBezTo>
                  <a:cubicBezTo>
                    <a:pt x="1128689" y="315424"/>
                    <a:pt x="1037713" y="406400"/>
                    <a:pt x="925489" y="406400"/>
                  </a:cubicBezTo>
                  <a:lnTo>
                    <a:pt x="203200" y="406400"/>
                  </a:lnTo>
                  <a:cubicBezTo>
                    <a:pt x="90976" y="406400"/>
                    <a:pt x="0" y="315424"/>
                    <a:pt x="0" y="203200"/>
                  </a:cubicBezTo>
                  <a:cubicBezTo>
                    <a:pt x="0" y="90976"/>
                    <a:pt x="90976" y="0"/>
                    <a:pt x="203200" y="0"/>
                  </a:cubicBezTo>
                  <a:close/>
                </a:path>
              </a:pathLst>
            </a:custGeom>
            <a:solidFill>
              <a:srgbClr val="FFDE59"/>
            </a:solidFill>
          </p:spPr>
        </p:sp>
        <p:sp>
          <p:nvSpPr>
            <p:cNvPr name="TextBox 10" id="10"/>
            <p:cNvSpPr txBox="true"/>
            <p:nvPr/>
          </p:nvSpPr>
          <p:spPr>
            <a:xfrm>
              <a:off x="0" y="-66675"/>
              <a:ext cx="1128689" cy="473075"/>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6029315" y="7161685"/>
            <a:ext cx="3086100" cy="4193230"/>
            <a:chOff x="0" y="0"/>
            <a:chExt cx="812800" cy="1104390"/>
          </a:xfrm>
        </p:grpSpPr>
        <p:sp>
          <p:nvSpPr>
            <p:cNvPr name="Freeform 12" id="12"/>
            <p:cNvSpPr/>
            <p:nvPr/>
          </p:nvSpPr>
          <p:spPr>
            <a:xfrm flipH="false" flipV="false" rot="0">
              <a:off x="0" y="0"/>
              <a:ext cx="812800" cy="1104390"/>
            </a:xfrm>
            <a:custGeom>
              <a:avLst/>
              <a:gdLst/>
              <a:ahLst/>
              <a:cxnLst/>
              <a:rect r="r" b="b" t="t" l="l"/>
              <a:pathLst>
                <a:path h="1104390" w="812800">
                  <a:moveTo>
                    <a:pt x="127941" y="0"/>
                  </a:moveTo>
                  <a:lnTo>
                    <a:pt x="684859" y="0"/>
                  </a:lnTo>
                  <a:cubicBezTo>
                    <a:pt x="718791" y="0"/>
                    <a:pt x="751333" y="13479"/>
                    <a:pt x="775327" y="37473"/>
                  </a:cubicBezTo>
                  <a:cubicBezTo>
                    <a:pt x="799321" y="61467"/>
                    <a:pt x="812800" y="94009"/>
                    <a:pt x="812800" y="127941"/>
                  </a:cubicBezTo>
                  <a:lnTo>
                    <a:pt x="812800" y="976449"/>
                  </a:lnTo>
                  <a:cubicBezTo>
                    <a:pt x="812800" y="1010381"/>
                    <a:pt x="799321" y="1042923"/>
                    <a:pt x="775327" y="1066917"/>
                  </a:cubicBezTo>
                  <a:cubicBezTo>
                    <a:pt x="751333" y="1090910"/>
                    <a:pt x="718791" y="1104390"/>
                    <a:pt x="684859" y="1104390"/>
                  </a:cubicBezTo>
                  <a:lnTo>
                    <a:pt x="127941" y="1104390"/>
                  </a:lnTo>
                  <a:cubicBezTo>
                    <a:pt x="94009" y="1104390"/>
                    <a:pt x="61467" y="1090910"/>
                    <a:pt x="37473" y="1066917"/>
                  </a:cubicBezTo>
                  <a:cubicBezTo>
                    <a:pt x="13479" y="1042923"/>
                    <a:pt x="0" y="1010381"/>
                    <a:pt x="0" y="976449"/>
                  </a:cubicBezTo>
                  <a:lnTo>
                    <a:pt x="0" y="127941"/>
                  </a:lnTo>
                  <a:cubicBezTo>
                    <a:pt x="0" y="94009"/>
                    <a:pt x="13479" y="61467"/>
                    <a:pt x="37473" y="37473"/>
                  </a:cubicBezTo>
                  <a:cubicBezTo>
                    <a:pt x="61467" y="13479"/>
                    <a:pt x="94009" y="0"/>
                    <a:pt x="127941" y="0"/>
                  </a:cubicBezTo>
                  <a:close/>
                </a:path>
              </a:pathLst>
            </a:custGeom>
            <a:solidFill>
              <a:srgbClr val="019D97"/>
            </a:solidFill>
          </p:spPr>
        </p:sp>
        <p:sp>
          <p:nvSpPr>
            <p:cNvPr name="TextBox 13" id="13"/>
            <p:cNvSpPr txBox="true"/>
            <p:nvPr/>
          </p:nvSpPr>
          <p:spPr>
            <a:xfrm>
              <a:off x="0" y="-66675"/>
              <a:ext cx="812800" cy="1171065"/>
            </a:xfrm>
            <a:prstGeom prst="rect">
              <a:avLst/>
            </a:prstGeom>
          </p:spPr>
          <p:txBody>
            <a:bodyPr anchor="ctr" rtlCol="false" tIns="50800" lIns="50800" bIns="50800" rIns="50800"/>
            <a:lstStyle/>
            <a:p>
              <a:pPr algn="ctr">
                <a:lnSpc>
                  <a:spcPts val="3359"/>
                </a:lnSpc>
              </a:pPr>
            </a:p>
          </p:txBody>
        </p:sp>
      </p:grpSp>
      <p:grpSp>
        <p:nvGrpSpPr>
          <p:cNvPr name="Group 14" id="14"/>
          <p:cNvGrpSpPr/>
          <p:nvPr/>
        </p:nvGrpSpPr>
        <p:grpSpPr>
          <a:xfrm rot="0">
            <a:off x="-1586882" y="6273734"/>
            <a:ext cx="5231164" cy="5577142"/>
            <a:chOff x="0" y="0"/>
            <a:chExt cx="1377755" cy="1468877"/>
          </a:xfrm>
        </p:grpSpPr>
        <p:sp>
          <p:nvSpPr>
            <p:cNvPr name="Freeform 15" id="15"/>
            <p:cNvSpPr/>
            <p:nvPr/>
          </p:nvSpPr>
          <p:spPr>
            <a:xfrm flipH="false" flipV="false" rot="0">
              <a:off x="0" y="0"/>
              <a:ext cx="1377755" cy="1468877"/>
            </a:xfrm>
            <a:custGeom>
              <a:avLst/>
              <a:gdLst/>
              <a:ahLst/>
              <a:cxnLst/>
              <a:rect r="r" b="b" t="t" l="l"/>
              <a:pathLst>
                <a:path h="1468877" w="1377755">
                  <a:moveTo>
                    <a:pt x="688878" y="0"/>
                  </a:moveTo>
                  <a:cubicBezTo>
                    <a:pt x="308421" y="0"/>
                    <a:pt x="0" y="328819"/>
                    <a:pt x="0" y="734438"/>
                  </a:cubicBezTo>
                  <a:cubicBezTo>
                    <a:pt x="0" y="1140057"/>
                    <a:pt x="308421" y="1468877"/>
                    <a:pt x="688878" y="1468877"/>
                  </a:cubicBezTo>
                  <a:cubicBezTo>
                    <a:pt x="1069334" y="1468877"/>
                    <a:pt x="1377755" y="1140057"/>
                    <a:pt x="1377755" y="734438"/>
                  </a:cubicBezTo>
                  <a:cubicBezTo>
                    <a:pt x="1377755" y="328819"/>
                    <a:pt x="1069334" y="0"/>
                    <a:pt x="688878" y="0"/>
                  </a:cubicBezTo>
                  <a:close/>
                </a:path>
              </a:pathLst>
            </a:custGeom>
            <a:solidFill>
              <a:srgbClr val="FF1495"/>
            </a:solidFill>
          </p:spPr>
        </p:sp>
        <p:sp>
          <p:nvSpPr>
            <p:cNvPr name="TextBox 16" id="16"/>
            <p:cNvSpPr txBox="true"/>
            <p:nvPr/>
          </p:nvSpPr>
          <p:spPr>
            <a:xfrm>
              <a:off x="129165" y="71032"/>
              <a:ext cx="1119426" cy="1260137"/>
            </a:xfrm>
            <a:prstGeom prst="rect">
              <a:avLst/>
            </a:prstGeom>
          </p:spPr>
          <p:txBody>
            <a:bodyPr anchor="ctr" rtlCol="false" tIns="50800" lIns="50800" bIns="50800" rIns="50800"/>
            <a:lstStyle/>
            <a:p>
              <a:pPr algn="ctr">
                <a:lnSpc>
                  <a:spcPts val="3359"/>
                </a:lnSpc>
              </a:pPr>
            </a:p>
          </p:txBody>
        </p:sp>
      </p:grpSp>
      <p:grpSp>
        <p:nvGrpSpPr>
          <p:cNvPr name="Group 17" id="17"/>
          <p:cNvGrpSpPr/>
          <p:nvPr/>
        </p:nvGrpSpPr>
        <p:grpSpPr>
          <a:xfrm rot="0">
            <a:off x="4828932" y="4258153"/>
            <a:ext cx="8630135" cy="1333500"/>
            <a:chOff x="0" y="0"/>
            <a:chExt cx="11506847" cy="1778000"/>
          </a:xfrm>
        </p:grpSpPr>
        <p:sp>
          <p:nvSpPr>
            <p:cNvPr name="TextBox 18" id="18"/>
            <p:cNvSpPr txBox="true"/>
            <p:nvPr/>
          </p:nvSpPr>
          <p:spPr>
            <a:xfrm rot="0">
              <a:off x="686447" y="-85725"/>
              <a:ext cx="10820400" cy="1863725"/>
            </a:xfrm>
            <a:prstGeom prst="rect">
              <a:avLst/>
            </a:prstGeom>
          </p:spPr>
          <p:txBody>
            <a:bodyPr anchor="t" rtlCol="false" tIns="0" lIns="0" bIns="0" rIns="0">
              <a:spAutoFit/>
            </a:bodyPr>
            <a:lstStyle/>
            <a:p>
              <a:pPr algn="ctr">
                <a:lnSpc>
                  <a:spcPts val="10559"/>
                </a:lnSpc>
              </a:pPr>
              <a:r>
                <a:rPr lang="en-US" b="true" sz="8799">
                  <a:solidFill>
                    <a:srgbClr val="000000"/>
                  </a:solidFill>
                  <a:latin typeface="Poppins Bold"/>
                  <a:ea typeface="Poppins Bold"/>
                  <a:cs typeface="Poppins Bold"/>
                  <a:sym typeface="Poppins Bold"/>
                </a:rPr>
                <a:t>Thank You</a:t>
              </a:r>
            </a:p>
          </p:txBody>
        </p:sp>
        <p:grpSp>
          <p:nvGrpSpPr>
            <p:cNvPr name="Group 19" id="19"/>
            <p:cNvGrpSpPr/>
            <p:nvPr/>
          </p:nvGrpSpPr>
          <p:grpSpPr>
            <a:xfrm rot="0">
              <a:off x="200317" y="607575"/>
              <a:ext cx="582448" cy="582448"/>
              <a:chOff x="0" y="0"/>
              <a:chExt cx="1913890" cy="1913890"/>
            </a:xfrm>
          </p:grpSpPr>
          <p:sp>
            <p:nvSpPr>
              <p:cNvPr name="Freeform 20" id="20"/>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19D97"/>
              </a:solidFill>
            </p:spPr>
          </p:sp>
        </p:grpSp>
        <p:grpSp>
          <p:nvGrpSpPr>
            <p:cNvPr name="Group 21" id="21"/>
            <p:cNvGrpSpPr/>
            <p:nvPr/>
          </p:nvGrpSpPr>
          <p:grpSpPr>
            <a:xfrm rot="0">
              <a:off x="782765" y="1190023"/>
              <a:ext cx="582448" cy="582448"/>
              <a:chOff x="0" y="0"/>
              <a:chExt cx="1913890" cy="1913890"/>
            </a:xfrm>
          </p:grpSpPr>
          <p:sp>
            <p:nvSpPr>
              <p:cNvPr name="Freeform 22" id="22"/>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1495"/>
              </a:solidFill>
            </p:spPr>
          </p:sp>
        </p:grpSp>
        <p:sp>
          <p:nvSpPr>
            <p:cNvPr name="Freeform 23" id="23"/>
            <p:cNvSpPr/>
            <p:nvPr/>
          </p:nvSpPr>
          <p:spPr>
            <a:xfrm flipH="false" flipV="false" rot="0">
              <a:off x="200317" y="1195552"/>
              <a:ext cx="582448" cy="582448"/>
            </a:xfrm>
            <a:custGeom>
              <a:avLst/>
              <a:gdLst/>
              <a:ahLst/>
              <a:cxnLst/>
              <a:rect r="r" b="b" t="t" l="l"/>
              <a:pathLst>
                <a:path h="582448" w="582448">
                  <a:moveTo>
                    <a:pt x="0" y="0"/>
                  </a:moveTo>
                  <a:lnTo>
                    <a:pt x="582448" y="0"/>
                  </a:lnTo>
                  <a:lnTo>
                    <a:pt x="582448" y="582448"/>
                  </a:lnTo>
                  <a:lnTo>
                    <a:pt x="0" y="5824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4" id="24"/>
            <p:cNvSpPr/>
            <p:nvPr/>
          </p:nvSpPr>
          <p:spPr>
            <a:xfrm flipH="false" flipV="true" rot="-5400000">
              <a:off x="782765" y="607575"/>
              <a:ext cx="590129" cy="590129"/>
            </a:xfrm>
            <a:custGeom>
              <a:avLst/>
              <a:gdLst/>
              <a:ahLst/>
              <a:cxnLst/>
              <a:rect r="r" b="b" t="t" l="l"/>
              <a:pathLst>
                <a:path h="590129" w="590129">
                  <a:moveTo>
                    <a:pt x="0" y="590128"/>
                  </a:moveTo>
                  <a:lnTo>
                    <a:pt x="590129" y="590128"/>
                  </a:lnTo>
                  <a:lnTo>
                    <a:pt x="590129" y="0"/>
                  </a:lnTo>
                  <a:lnTo>
                    <a:pt x="0" y="0"/>
                  </a:lnTo>
                  <a:lnTo>
                    <a:pt x="0" y="590128"/>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5" id="25"/>
            <p:cNvSpPr/>
            <p:nvPr/>
          </p:nvSpPr>
          <p:spPr>
            <a:xfrm flipH="false" flipV="false" rot="0">
              <a:off x="0" y="12309"/>
              <a:ext cx="782765" cy="782765"/>
            </a:xfrm>
            <a:custGeom>
              <a:avLst/>
              <a:gdLst/>
              <a:ahLst/>
              <a:cxnLst/>
              <a:rect r="r" b="b" t="t" l="l"/>
              <a:pathLst>
                <a:path h="782765" w="782765">
                  <a:moveTo>
                    <a:pt x="0" y="0"/>
                  </a:moveTo>
                  <a:lnTo>
                    <a:pt x="782765" y="0"/>
                  </a:lnTo>
                  <a:lnTo>
                    <a:pt x="782765" y="782765"/>
                  </a:lnTo>
                  <a:lnTo>
                    <a:pt x="0" y="782765"/>
                  </a:lnTo>
                  <a:lnTo>
                    <a:pt x="0" y="0"/>
                  </a:lnTo>
                  <a:close/>
                </a:path>
              </a:pathLst>
            </a:custGeom>
            <a:blipFill>
              <a:blip r:embed="rId7"/>
              <a:stretch>
                <a:fillRect l="0" t="0" r="0"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460194" y="1178571"/>
            <a:ext cx="5129036" cy="1901983"/>
            <a:chOff x="0" y="0"/>
            <a:chExt cx="1350857" cy="500934"/>
          </a:xfrm>
        </p:grpSpPr>
        <p:sp>
          <p:nvSpPr>
            <p:cNvPr name="Freeform 3" id="3"/>
            <p:cNvSpPr/>
            <p:nvPr/>
          </p:nvSpPr>
          <p:spPr>
            <a:xfrm flipH="false" flipV="false" rot="0">
              <a:off x="0" y="0"/>
              <a:ext cx="1350857" cy="500934"/>
            </a:xfrm>
            <a:custGeom>
              <a:avLst/>
              <a:gdLst/>
              <a:ahLst/>
              <a:cxnLst/>
              <a:rect r="r" b="b" t="t" l="l"/>
              <a:pathLst>
                <a:path h="500934" w="1350857">
                  <a:moveTo>
                    <a:pt x="1147657" y="0"/>
                  </a:moveTo>
                  <a:cubicBezTo>
                    <a:pt x="1259881" y="0"/>
                    <a:pt x="1350857" y="112138"/>
                    <a:pt x="1350857" y="250467"/>
                  </a:cubicBezTo>
                  <a:cubicBezTo>
                    <a:pt x="1350857" y="388796"/>
                    <a:pt x="1259881" y="500934"/>
                    <a:pt x="1147657" y="500934"/>
                  </a:cubicBezTo>
                  <a:lnTo>
                    <a:pt x="203200" y="500934"/>
                  </a:lnTo>
                  <a:cubicBezTo>
                    <a:pt x="90976" y="500934"/>
                    <a:pt x="0" y="388796"/>
                    <a:pt x="0" y="250467"/>
                  </a:cubicBezTo>
                  <a:cubicBezTo>
                    <a:pt x="0" y="112138"/>
                    <a:pt x="90976" y="0"/>
                    <a:pt x="203200" y="0"/>
                  </a:cubicBezTo>
                  <a:close/>
                </a:path>
              </a:pathLst>
            </a:custGeom>
            <a:solidFill>
              <a:srgbClr val="FF1495"/>
            </a:solidFill>
          </p:spPr>
        </p:sp>
        <p:sp>
          <p:nvSpPr>
            <p:cNvPr name="TextBox 4" id="4"/>
            <p:cNvSpPr txBox="true"/>
            <p:nvPr/>
          </p:nvSpPr>
          <p:spPr>
            <a:xfrm>
              <a:off x="0" y="-66675"/>
              <a:ext cx="1350857" cy="567609"/>
            </a:xfrm>
            <a:prstGeom prst="rect">
              <a:avLst/>
            </a:prstGeom>
          </p:spPr>
          <p:txBody>
            <a:bodyPr anchor="ctr" rtlCol="false" tIns="50800" lIns="50800" bIns="50800" rIns="50800"/>
            <a:lstStyle/>
            <a:p>
              <a:pPr algn="ctr">
                <a:lnSpc>
                  <a:spcPts val="3289"/>
                </a:lnSpc>
              </a:pPr>
            </a:p>
          </p:txBody>
        </p:sp>
      </p:grpSp>
      <p:sp>
        <p:nvSpPr>
          <p:cNvPr name="TextBox 5" id="5"/>
          <p:cNvSpPr txBox="true"/>
          <p:nvPr/>
        </p:nvSpPr>
        <p:spPr>
          <a:xfrm rot="0">
            <a:off x="6600185" y="1532731"/>
            <a:ext cx="4849053" cy="1233805"/>
          </a:xfrm>
          <a:prstGeom prst="rect">
            <a:avLst/>
          </a:prstGeom>
        </p:spPr>
        <p:txBody>
          <a:bodyPr anchor="t" rtlCol="false" tIns="0" lIns="0" bIns="0" rIns="0">
            <a:spAutoFit/>
          </a:bodyPr>
          <a:lstStyle/>
          <a:p>
            <a:pPr algn="ctr" marL="0" indent="0" lvl="0">
              <a:lnSpc>
                <a:spcPts val="8960"/>
              </a:lnSpc>
              <a:spcBef>
                <a:spcPct val="0"/>
              </a:spcBef>
            </a:pPr>
            <a:r>
              <a:rPr lang="en-US" b="true" sz="8000" spc="-240">
                <a:solidFill>
                  <a:srgbClr val="FFFFFF"/>
                </a:solidFill>
                <a:latin typeface="Poppins Bold"/>
                <a:ea typeface="Poppins Bold"/>
                <a:cs typeface="Poppins Bold"/>
                <a:sym typeface="Poppins Bold"/>
              </a:rPr>
              <a:t>M</a:t>
            </a:r>
            <a:r>
              <a:rPr lang="en-US" b="true" sz="8000" spc="-240">
                <a:solidFill>
                  <a:srgbClr val="FFFFFF"/>
                </a:solidFill>
                <a:latin typeface="Poppins Bold"/>
                <a:ea typeface="Poppins Bold"/>
                <a:cs typeface="Poppins Bold"/>
                <a:sym typeface="Poppins Bold"/>
              </a:rPr>
              <a:t>ember</a:t>
            </a:r>
          </a:p>
        </p:txBody>
      </p:sp>
      <p:grpSp>
        <p:nvGrpSpPr>
          <p:cNvPr name="Group 6" id="6"/>
          <p:cNvGrpSpPr/>
          <p:nvPr/>
        </p:nvGrpSpPr>
        <p:grpSpPr>
          <a:xfrm rot="0">
            <a:off x="309282" y="4553855"/>
            <a:ext cx="2737883" cy="4174097"/>
            <a:chOff x="0" y="0"/>
            <a:chExt cx="3650511" cy="5565463"/>
          </a:xfrm>
        </p:grpSpPr>
        <p:grpSp>
          <p:nvGrpSpPr>
            <p:cNvPr name="Group 7" id="7"/>
            <p:cNvGrpSpPr/>
            <p:nvPr/>
          </p:nvGrpSpPr>
          <p:grpSpPr>
            <a:xfrm rot="0">
              <a:off x="172948" y="0"/>
              <a:ext cx="3304614" cy="330461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16666" r="0" b="-16666"/>
                </a:stretch>
              </a:blipFill>
            </p:spPr>
          </p:sp>
        </p:grpSp>
        <p:sp>
          <p:nvSpPr>
            <p:cNvPr name="TextBox 9" id="9"/>
            <p:cNvSpPr txBox="true"/>
            <p:nvPr/>
          </p:nvSpPr>
          <p:spPr>
            <a:xfrm rot="0">
              <a:off x="0" y="3835138"/>
              <a:ext cx="3650511" cy="1079289"/>
            </a:xfrm>
            <a:prstGeom prst="rect">
              <a:avLst/>
            </a:prstGeom>
          </p:spPr>
          <p:txBody>
            <a:bodyPr anchor="t" rtlCol="false" tIns="0" lIns="0" bIns="0" rIns="0">
              <a:spAutoFit/>
            </a:bodyPr>
            <a:lstStyle/>
            <a:p>
              <a:pPr algn="ctr">
                <a:lnSpc>
                  <a:spcPts val="3289"/>
                </a:lnSpc>
              </a:pPr>
              <a:r>
                <a:rPr lang="en-US" sz="2349" b="true">
                  <a:solidFill>
                    <a:srgbClr val="642EC7"/>
                  </a:solidFill>
                  <a:latin typeface="Poppins Bold"/>
                  <a:ea typeface="Poppins Bold"/>
                  <a:cs typeface="Poppins Bold"/>
                  <a:sym typeface="Poppins Bold"/>
                </a:rPr>
                <a:t>Pattaradanai</a:t>
              </a:r>
            </a:p>
            <a:p>
              <a:pPr algn="ctr" marL="0" indent="0" lvl="0">
                <a:lnSpc>
                  <a:spcPts val="3289"/>
                </a:lnSpc>
                <a:spcBef>
                  <a:spcPct val="0"/>
                </a:spcBef>
              </a:pPr>
              <a:r>
                <a:rPr lang="en-US" b="true" sz="2349">
                  <a:solidFill>
                    <a:srgbClr val="642EC7"/>
                  </a:solidFill>
                  <a:latin typeface="Poppins Bold"/>
                  <a:ea typeface="Poppins Bold"/>
                  <a:cs typeface="Poppins Bold"/>
                  <a:sym typeface="Poppins Bold"/>
                </a:rPr>
                <a:t>Thanomsittikul</a:t>
              </a:r>
            </a:p>
          </p:txBody>
        </p:sp>
        <p:sp>
          <p:nvSpPr>
            <p:cNvPr name="TextBox 10" id="10"/>
            <p:cNvSpPr txBox="true"/>
            <p:nvPr/>
          </p:nvSpPr>
          <p:spPr>
            <a:xfrm rot="0">
              <a:off x="0" y="5032274"/>
              <a:ext cx="3650511" cy="533189"/>
            </a:xfrm>
            <a:prstGeom prst="rect">
              <a:avLst/>
            </a:prstGeom>
          </p:spPr>
          <p:txBody>
            <a:bodyPr anchor="t" rtlCol="false" tIns="0" lIns="0" bIns="0" rIns="0">
              <a:spAutoFit/>
            </a:bodyPr>
            <a:lstStyle/>
            <a:p>
              <a:pPr algn="ctr" marL="0" indent="0" lvl="0">
                <a:lnSpc>
                  <a:spcPts val="3289"/>
                </a:lnSpc>
                <a:spcBef>
                  <a:spcPct val="0"/>
                </a:spcBef>
              </a:pPr>
              <a:r>
                <a:rPr lang="en-US" sz="2349">
                  <a:solidFill>
                    <a:srgbClr val="000000"/>
                  </a:solidFill>
                  <a:latin typeface="Poppins"/>
                  <a:ea typeface="Poppins"/>
                  <a:cs typeface="Poppins"/>
                  <a:sym typeface="Poppins"/>
                </a:rPr>
                <a:t>6633185721</a:t>
              </a:r>
            </a:p>
          </p:txBody>
        </p:sp>
      </p:grpSp>
      <p:grpSp>
        <p:nvGrpSpPr>
          <p:cNvPr name="Group 11" id="11"/>
          <p:cNvGrpSpPr/>
          <p:nvPr/>
        </p:nvGrpSpPr>
        <p:grpSpPr>
          <a:xfrm rot="0">
            <a:off x="3298702" y="4553855"/>
            <a:ext cx="2737883" cy="4174097"/>
            <a:chOff x="0" y="0"/>
            <a:chExt cx="3650511" cy="5565463"/>
          </a:xfrm>
        </p:grpSpPr>
        <p:grpSp>
          <p:nvGrpSpPr>
            <p:cNvPr name="Group 12" id="12"/>
            <p:cNvGrpSpPr/>
            <p:nvPr/>
          </p:nvGrpSpPr>
          <p:grpSpPr>
            <a:xfrm rot="0">
              <a:off x="172948" y="0"/>
              <a:ext cx="3304614" cy="330461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0" t="-33495" r="0" b="0"/>
                </a:stretch>
              </a:blipFill>
            </p:spPr>
          </p:sp>
        </p:grpSp>
        <p:sp>
          <p:nvSpPr>
            <p:cNvPr name="TextBox 14" id="14"/>
            <p:cNvSpPr txBox="true"/>
            <p:nvPr/>
          </p:nvSpPr>
          <p:spPr>
            <a:xfrm rot="0">
              <a:off x="0" y="3835138"/>
              <a:ext cx="3650511" cy="1079289"/>
            </a:xfrm>
            <a:prstGeom prst="rect">
              <a:avLst/>
            </a:prstGeom>
          </p:spPr>
          <p:txBody>
            <a:bodyPr anchor="t" rtlCol="false" tIns="0" lIns="0" bIns="0" rIns="0">
              <a:spAutoFit/>
            </a:bodyPr>
            <a:lstStyle/>
            <a:p>
              <a:pPr algn="ctr" marL="0" indent="0" lvl="0">
                <a:lnSpc>
                  <a:spcPts val="3289"/>
                </a:lnSpc>
                <a:spcBef>
                  <a:spcPct val="0"/>
                </a:spcBef>
              </a:pPr>
              <a:r>
                <a:rPr lang="en-US" b="true" sz="2349">
                  <a:solidFill>
                    <a:srgbClr val="642EC7"/>
                  </a:solidFill>
                  <a:latin typeface="Poppins Bold"/>
                  <a:ea typeface="Poppins Bold"/>
                  <a:cs typeface="Poppins Bold"/>
                  <a:sym typeface="Poppins Bold"/>
                </a:rPr>
                <a:t>Supanat Thanaphonpho</a:t>
              </a:r>
            </a:p>
          </p:txBody>
        </p:sp>
        <p:sp>
          <p:nvSpPr>
            <p:cNvPr name="TextBox 15" id="15"/>
            <p:cNvSpPr txBox="true"/>
            <p:nvPr/>
          </p:nvSpPr>
          <p:spPr>
            <a:xfrm rot="0">
              <a:off x="0" y="5032274"/>
              <a:ext cx="3650511" cy="533189"/>
            </a:xfrm>
            <a:prstGeom prst="rect">
              <a:avLst/>
            </a:prstGeom>
          </p:spPr>
          <p:txBody>
            <a:bodyPr anchor="t" rtlCol="false" tIns="0" lIns="0" bIns="0" rIns="0">
              <a:spAutoFit/>
            </a:bodyPr>
            <a:lstStyle/>
            <a:p>
              <a:pPr algn="ctr" marL="0" indent="0" lvl="0">
                <a:lnSpc>
                  <a:spcPts val="3289"/>
                </a:lnSpc>
                <a:spcBef>
                  <a:spcPct val="0"/>
                </a:spcBef>
              </a:pPr>
              <a:r>
                <a:rPr lang="en-US" sz="2349">
                  <a:solidFill>
                    <a:srgbClr val="000000"/>
                  </a:solidFill>
                  <a:latin typeface="Poppins"/>
                  <a:ea typeface="Poppins"/>
                  <a:cs typeface="Poppins"/>
                  <a:sym typeface="Poppins"/>
                </a:rPr>
                <a:t>6633249221</a:t>
              </a:r>
            </a:p>
          </p:txBody>
        </p:sp>
      </p:grpSp>
      <p:grpSp>
        <p:nvGrpSpPr>
          <p:cNvPr name="Group 16" id="16"/>
          <p:cNvGrpSpPr/>
          <p:nvPr/>
        </p:nvGrpSpPr>
        <p:grpSpPr>
          <a:xfrm rot="0">
            <a:off x="6284235" y="4553855"/>
            <a:ext cx="2737883" cy="4174097"/>
            <a:chOff x="0" y="0"/>
            <a:chExt cx="3650511" cy="5565463"/>
          </a:xfrm>
        </p:grpSpPr>
        <p:grpSp>
          <p:nvGrpSpPr>
            <p:cNvPr name="Group 17" id="17"/>
            <p:cNvGrpSpPr/>
            <p:nvPr/>
          </p:nvGrpSpPr>
          <p:grpSpPr>
            <a:xfrm rot="0">
              <a:off x="172948" y="0"/>
              <a:ext cx="3304614" cy="3304614"/>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16747" r="0" b="-16747"/>
                </a:stretch>
              </a:blipFill>
            </p:spPr>
          </p:sp>
        </p:grpSp>
        <p:sp>
          <p:nvSpPr>
            <p:cNvPr name="TextBox 19" id="19"/>
            <p:cNvSpPr txBox="true"/>
            <p:nvPr/>
          </p:nvSpPr>
          <p:spPr>
            <a:xfrm rot="0">
              <a:off x="0" y="3835138"/>
              <a:ext cx="3650511" cy="1079289"/>
            </a:xfrm>
            <a:prstGeom prst="rect">
              <a:avLst/>
            </a:prstGeom>
          </p:spPr>
          <p:txBody>
            <a:bodyPr anchor="t" rtlCol="false" tIns="0" lIns="0" bIns="0" rIns="0">
              <a:spAutoFit/>
            </a:bodyPr>
            <a:lstStyle/>
            <a:p>
              <a:pPr algn="ctr" marL="0" indent="0" lvl="0">
                <a:lnSpc>
                  <a:spcPts val="3289"/>
                </a:lnSpc>
                <a:spcBef>
                  <a:spcPct val="0"/>
                </a:spcBef>
              </a:pPr>
              <a:r>
                <a:rPr lang="en-US" b="true" sz="2349">
                  <a:solidFill>
                    <a:srgbClr val="642EC7"/>
                  </a:solidFill>
                  <a:latin typeface="Poppins Bold"/>
                  <a:ea typeface="Poppins Bold"/>
                  <a:cs typeface="Poppins Bold"/>
                  <a:sym typeface="Poppins Bold"/>
                </a:rPr>
                <a:t>Naphat Chartwanchai</a:t>
              </a:r>
            </a:p>
          </p:txBody>
        </p:sp>
        <p:sp>
          <p:nvSpPr>
            <p:cNvPr name="TextBox 20" id="20"/>
            <p:cNvSpPr txBox="true"/>
            <p:nvPr/>
          </p:nvSpPr>
          <p:spPr>
            <a:xfrm rot="0">
              <a:off x="0" y="5032274"/>
              <a:ext cx="3650511" cy="533189"/>
            </a:xfrm>
            <a:prstGeom prst="rect">
              <a:avLst/>
            </a:prstGeom>
          </p:spPr>
          <p:txBody>
            <a:bodyPr anchor="t" rtlCol="false" tIns="0" lIns="0" bIns="0" rIns="0">
              <a:spAutoFit/>
            </a:bodyPr>
            <a:lstStyle/>
            <a:p>
              <a:pPr algn="ctr" marL="0" indent="0" lvl="0">
                <a:lnSpc>
                  <a:spcPts val="3289"/>
                </a:lnSpc>
                <a:spcBef>
                  <a:spcPct val="0"/>
                </a:spcBef>
              </a:pPr>
              <a:r>
                <a:rPr lang="en-US" sz="2349">
                  <a:solidFill>
                    <a:srgbClr val="000000"/>
                  </a:solidFill>
                  <a:latin typeface="Poppins"/>
                  <a:ea typeface="Poppins"/>
                  <a:cs typeface="Poppins"/>
                  <a:sym typeface="Poppins"/>
                </a:rPr>
                <a:t>6633059321</a:t>
              </a:r>
            </a:p>
          </p:txBody>
        </p:sp>
      </p:grpSp>
      <p:grpSp>
        <p:nvGrpSpPr>
          <p:cNvPr name="Group 21" id="21"/>
          <p:cNvGrpSpPr/>
          <p:nvPr/>
        </p:nvGrpSpPr>
        <p:grpSpPr>
          <a:xfrm rot="0">
            <a:off x="9269768" y="4553855"/>
            <a:ext cx="2737883" cy="4174097"/>
            <a:chOff x="0" y="0"/>
            <a:chExt cx="3650511" cy="5565463"/>
          </a:xfrm>
        </p:grpSpPr>
        <p:grpSp>
          <p:nvGrpSpPr>
            <p:cNvPr name="Group 22" id="22"/>
            <p:cNvGrpSpPr/>
            <p:nvPr/>
          </p:nvGrpSpPr>
          <p:grpSpPr>
            <a:xfrm rot="0">
              <a:off x="172948" y="0"/>
              <a:ext cx="3304614" cy="3304614"/>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0" t="-30745" r="0" b="-2750"/>
                </a:stretch>
              </a:blipFill>
            </p:spPr>
          </p:sp>
        </p:grpSp>
        <p:sp>
          <p:nvSpPr>
            <p:cNvPr name="TextBox 24" id="24"/>
            <p:cNvSpPr txBox="true"/>
            <p:nvPr/>
          </p:nvSpPr>
          <p:spPr>
            <a:xfrm rot="0">
              <a:off x="0" y="3835138"/>
              <a:ext cx="3650511" cy="1079289"/>
            </a:xfrm>
            <a:prstGeom prst="rect">
              <a:avLst/>
            </a:prstGeom>
          </p:spPr>
          <p:txBody>
            <a:bodyPr anchor="t" rtlCol="false" tIns="0" lIns="0" bIns="0" rIns="0">
              <a:spAutoFit/>
            </a:bodyPr>
            <a:lstStyle/>
            <a:p>
              <a:pPr algn="ctr" marL="0" indent="0" lvl="0">
                <a:lnSpc>
                  <a:spcPts val="3289"/>
                </a:lnSpc>
                <a:spcBef>
                  <a:spcPct val="0"/>
                </a:spcBef>
              </a:pPr>
              <a:r>
                <a:rPr lang="en-US" b="true" sz="2349">
                  <a:solidFill>
                    <a:srgbClr val="642EC7"/>
                  </a:solidFill>
                  <a:latin typeface="Poppins Bold"/>
                  <a:ea typeface="Poppins Bold"/>
                  <a:cs typeface="Poppins Bold"/>
                  <a:sym typeface="Poppins Bold"/>
                </a:rPr>
                <a:t>Phavarisa Pitavaratorn</a:t>
              </a:r>
            </a:p>
          </p:txBody>
        </p:sp>
        <p:sp>
          <p:nvSpPr>
            <p:cNvPr name="TextBox 25" id="25"/>
            <p:cNvSpPr txBox="true"/>
            <p:nvPr/>
          </p:nvSpPr>
          <p:spPr>
            <a:xfrm rot="0">
              <a:off x="0" y="5032274"/>
              <a:ext cx="3650511" cy="533189"/>
            </a:xfrm>
            <a:prstGeom prst="rect">
              <a:avLst/>
            </a:prstGeom>
          </p:spPr>
          <p:txBody>
            <a:bodyPr anchor="t" rtlCol="false" tIns="0" lIns="0" bIns="0" rIns="0">
              <a:spAutoFit/>
            </a:bodyPr>
            <a:lstStyle/>
            <a:p>
              <a:pPr algn="ctr" marL="0" indent="0" lvl="0">
                <a:lnSpc>
                  <a:spcPts val="3289"/>
                </a:lnSpc>
                <a:spcBef>
                  <a:spcPct val="0"/>
                </a:spcBef>
              </a:pPr>
              <a:r>
                <a:rPr lang="en-US" sz="2349">
                  <a:solidFill>
                    <a:srgbClr val="000000"/>
                  </a:solidFill>
                  <a:latin typeface="Poppins"/>
                  <a:ea typeface="Poppins"/>
                  <a:cs typeface="Poppins"/>
                  <a:sym typeface="Poppins"/>
                </a:rPr>
                <a:t>6633181121</a:t>
              </a:r>
            </a:p>
          </p:txBody>
        </p:sp>
      </p:grpSp>
      <p:grpSp>
        <p:nvGrpSpPr>
          <p:cNvPr name="Group 26" id="26"/>
          <p:cNvGrpSpPr/>
          <p:nvPr/>
        </p:nvGrpSpPr>
        <p:grpSpPr>
          <a:xfrm rot="0">
            <a:off x="12255301" y="4553855"/>
            <a:ext cx="2737883" cy="4174097"/>
            <a:chOff x="0" y="0"/>
            <a:chExt cx="3650511" cy="5565463"/>
          </a:xfrm>
        </p:grpSpPr>
        <p:grpSp>
          <p:nvGrpSpPr>
            <p:cNvPr name="Group 27" id="27"/>
            <p:cNvGrpSpPr/>
            <p:nvPr/>
          </p:nvGrpSpPr>
          <p:grpSpPr>
            <a:xfrm rot="0">
              <a:off x="172948" y="0"/>
              <a:ext cx="3304614" cy="3304614"/>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0" t="-25795" r="0" b="-7537"/>
                </a:stretch>
              </a:blipFill>
            </p:spPr>
          </p:sp>
        </p:grpSp>
        <p:sp>
          <p:nvSpPr>
            <p:cNvPr name="TextBox 29" id="29"/>
            <p:cNvSpPr txBox="true"/>
            <p:nvPr/>
          </p:nvSpPr>
          <p:spPr>
            <a:xfrm rot="0">
              <a:off x="0" y="3835138"/>
              <a:ext cx="3650511" cy="1079289"/>
            </a:xfrm>
            <a:prstGeom prst="rect">
              <a:avLst/>
            </a:prstGeom>
          </p:spPr>
          <p:txBody>
            <a:bodyPr anchor="t" rtlCol="false" tIns="0" lIns="0" bIns="0" rIns="0">
              <a:spAutoFit/>
            </a:bodyPr>
            <a:lstStyle/>
            <a:p>
              <a:pPr algn="ctr">
                <a:lnSpc>
                  <a:spcPts val="3289"/>
                </a:lnSpc>
              </a:pPr>
              <a:r>
                <a:rPr lang="en-US" sz="2349" b="true">
                  <a:solidFill>
                    <a:srgbClr val="642EC7"/>
                  </a:solidFill>
                  <a:latin typeface="Poppins Bold"/>
                  <a:ea typeface="Poppins Bold"/>
                  <a:cs typeface="Poppins Bold"/>
                  <a:sym typeface="Poppins Bold"/>
                </a:rPr>
                <a:t>Jirayu </a:t>
              </a:r>
            </a:p>
            <a:p>
              <a:pPr algn="ctr" marL="0" indent="0" lvl="0">
                <a:lnSpc>
                  <a:spcPts val="3289"/>
                </a:lnSpc>
                <a:spcBef>
                  <a:spcPct val="0"/>
                </a:spcBef>
              </a:pPr>
              <a:r>
                <a:rPr lang="en-US" b="true" sz="2349">
                  <a:solidFill>
                    <a:srgbClr val="642EC7"/>
                  </a:solidFill>
                  <a:latin typeface="Poppins Bold"/>
                  <a:ea typeface="Poppins Bold"/>
                  <a:cs typeface="Poppins Bold"/>
                  <a:sym typeface="Poppins Bold"/>
                </a:rPr>
                <a:t>Khunrak</a:t>
              </a:r>
            </a:p>
          </p:txBody>
        </p:sp>
        <p:sp>
          <p:nvSpPr>
            <p:cNvPr name="TextBox 30" id="30"/>
            <p:cNvSpPr txBox="true"/>
            <p:nvPr/>
          </p:nvSpPr>
          <p:spPr>
            <a:xfrm rot="0">
              <a:off x="0" y="5032274"/>
              <a:ext cx="3650511" cy="533189"/>
            </a:xfrm>
            <a:prstGeom prst="rect">
              <a:avLst/>
            </a:prstGeom>
          </p:spPr>
          <p:txBody>
            <a:bodyPr anchor="t" rtlCol="false" tIns="0" lIns="0" bIns="0" rIns="0">
              <a:spAutoFit/>
            </a:bodyPr>
            <a:lstStyle/>
            <a:p>
              <a:pPr algn="ctr" marL="0" indent="0" lvl="0">
                <a:lnSpc>
                  <a:spcPts val="3289"/>
                </a:lnSpc>
                <a:spcBef>
                  <a:spcPct val="0"/>
                </a:spcBef>
              </a:pPr>
              <a:r>
                <a:rPr lang="en-US" sz="2349">
                  <a:solidFill>
                    <a:srgbClr val="000000"/>
                  </a:solidFill>
                  <a:latin typeface="Poppins"/>
                  <a:ea typeface="Poppins"/>
                  <a:cs typeface="Poppins"/>
                  <a:sym typeface="Poppins"/>
                </a:rPr>
                <a:t>6633036921</a:t>
              </a:r>
            </a:p>
          </p:txBody>
        </p:sp>
      </p:grpSp>
      <p:grpSp>
        <p:nvGrpSpPr>
          <p:cNvPr name="Group 31" id="31"/>
          <p:cNvGrpSpPr/>
          <p:nvPr/>
        </p:nvGrpSpPr>
        <p:grpSpPr>
          <a:xfrm rot="0">
            <a:off x="15240835" y="4553855"/>
            <a:ext cx="2737883" cy="4174097"/>
            <a:chOff x="0" y="0"/>
            <a:chExt cx="3650511" cy="5565463"/>
          </a:xfrm>
        </p:grpSpPr>
        <p:grpSp>
          <p:nvGrpSpPr>
            <p:cNvPr name="Group 32" id="32"/>
            <p:cNvGrpSpPr/>
            <p:nvPr/>
          </p:nvGrpSpPr>
          <p:grpSpPr>
            <a:xfrm rot="0">
              <a:off x="172948" y="0"/>
              <a:ext cx="3304614" cy="3304614"/>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7"/>
                <a:stretch>
                  <a:fillRect l="0" t="-24891" r="0" b="-52886"/>
                </a:stretch>
              </a:blipFill>
            </p:spPr>
          </p:sp>
        </p:grpSp>
        <p:sp>
          <p:nvSpPr>
            <p:cNvPr name="TextBox 34" id="34"/>
            <p:cNvSpPr txBox="true"/>
            <p:nvPr/>
          </p:nvSpPr>
          <p:spPr>
            <a:xfrm rot="0">
              <a:off x="0" y="3835138"/>
              <a:ext cx="3650511" cy="1079289"/>
            </a:xfrm>
            <a:prstGeom prst="rect">
              <a:avLst/>
            </a:prstGeom>
          </p:spPr>
          <p:txBody>
            <a:bodyPr anchor="t" rtlCol="false" tIns="0" lIns="0" bIns="0" rIns="0">
              <a:spAutoFit/>
            </a:bodyPr>
            <a:lstStyle/>
            <a:p>
              <a:pPr algn="ctr" marL="0" indent="0" lvl="0">
                <a:lnSpc>
                  <a:spcPts val="3289"/>
                </a:lnSpc>
                <a:spcBef>
                  <a:spcPct val="0"/>
                </a:spcBef>
              </a:pPr>
              <a:r>
                <a:rPr lang="en-US" b="true" sz="2349">
                  <a:solidFill>
                    <a:srgbClr val="642EC7"/>
                  </a:solidFill>
                  <a:latin typeface="Poppins Bold"/>
                  <a:ea typeface="Poppins Bold"/>
                  <a:cs typeface="Poppins Bold"/>
                  <a:sym typeface="Poppins Bold"/>
                </a:rPr>
                <a:t>Peeratuch Khammeesak</a:t>
              </a:r>
            </a:p>
          </p:txBody>
        </p:sp>
        <p:sp>
          <p:nvSpPr>
            <p:cNvPr name="TextBox 35" id="35"/>
            <p:cNvSpPr txBox="true"/>
            <p:nvPr/>
          </p:nvSpPr>
          <p:spPr>
            <a:xfrm rot="0">
              <a:off x="0" y="5032274"/>
              <a:ext cx="3650511" cy="533189"/>
            </a:xfrm>
            <a:prstGeom prst="rect">
              <a:avLst/>
            </a:prstGeom>
          </p:spPr>
          <p:txBody>
            <a:bodyPr anchor="t" rtlCol="false" tIns="0" lIns="0" bIns="0" rIns="0">
              <a:spAutoFit/>
            </a:bodyPr>
            <a:lstStyle/>
            <a:p>
              <a:pPr algn="ctr" marL="0" indent="0" lvl="0">
                <a:lnSpc>
                  <a:spcPts val="3289"/>
                </a:lnSpc>
                <a:spcBef>
                  <a:spcPct val="0"/>
                </a:spcBef>
              </a:pPr>
              <a:r>
                <a:rPr lang="en-US" sz="2349">
                  <a:solidFill>
                    <a:srgbClr val="000000"/>
                  </a:solidFill>
                  <a:latin typeface="Poppins"/>
                  <a:ea typeface="Poppins"/>
                  <a:cs typeface="Poppins"/>
                  <a:sym typeface="Poppins"/>
                </a:rPr>
                <a:t>6633175421</a:t>
              </a:r>
            </a:p>
          </p:txBody>
        </p:sp>
      </p:grpSp>
      <p:grpSp>
        <p:nvGrpSpPr>
          <p:cNvPr name="Group 36" id="36"/>
          <p:cNvGrpSpPr/>
          <p:nvPr/>
        </p:nvGrpSpPr>
        <p:grpSpPr>
          <a:xfrm rot="0">
            <a:off x="529265" y="425373"/>
            <a:ext cx="1029670" cy="1324268"/>
            <a:chOff x="0" y="0"/>
            <a:chExt cx="1372894" cy="1765691"/>
          </a:xfrm>
        </p:grpSpPr>
        <p:grpSp>
          <p:nvGrpSpPr>
            <p:cNvPr name="Group 37" id="37"/>
            <p:cNvGrpSpPr/>
            <p:nvPr/>
          </p:nvGrpSpPr>
          <p:grpSpPr>
            <a:xfrm rot="0">
              <a:off x="200317" y="595265"/>
              <a:ext cx="582448" cy="582448"/>
              <a:chOff x="0" y="0"/>
              <a:chExt cx="1913890" cy="1913890"/>
            </a:xfrm>
          </p:grpSpPr>
          <p:sp>
            <p:nvSpPr>
              <p:cNvPr name="Freeform 38" id="3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19D97"/>
              </a:solidFill>
            </p:spPr>
          </p:sp>
        </p:grpSp>
        <p:grpSp>
          <p:nvGrpSpPr>
            <p:cNvPr name="Group 39" id="39"/>
            <p:cNvGrpSpPr/>
            <p:nvPr/>
          </p:nvGrpSpPr>
          <p:grpSpPr>
            <a:xfrm rot="0">
              <a:off x="782765" y="1177714"/>
              <a:ext cx="582448" cy="582448"/>
              <a:chOff x="0" y="0"/>
              <a:chExt cx="1913890" cy="1913890"/>
            </a:xfrm>
          </p:grpSpPr>
          <p:sp>
            <p:nvSpPr>
              <p:cNvPr name="Freeform 40" id="40"/>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1495"/>
              </a:solidFill>
            </p:spPr>
          </p:sp>
        </p:grpSp>
        <p:sp>
          <p:nvSpPr>
            <p:cNvPr name="Freeform 41" id="41"/>
            <p:cNvSpPr/>
            <p:nvPr/>
          </p:nvSpPr>
          <p:spPr>
            <a:xfrm flipH="false" flipV="false" rot="0">
              <a:off x="200317" y="1183243"/>
              <a:ext cx="582448" cy="582448"/>
            </a:xfrm>
            <a:custGeom>
              <a:avLst/>
              <a:gdLst/>
              <a:ahLst/>
              <a:cxnLst/>
              <a:rect r="r" b="b" t="t" l="l"/>
              <a:pathLst>
                <a:path h="582448" w="582448">
                  <a:moveTo>
                    <a:pt x="0" y="0"/>
                  </a:moveTo>
                  <a:lnTo>
                    <a:pt x="582448" y="0"/>
                  </a:lnTo>
                  <a:lnTo>
                    <a:pt x="582448" y="582448"/>
                  </a:lnTo>
                  <a:lnTo>
                    <a:pt x="0" y="5824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2" id="42"/>
            <p:cNvSpPr/>
            <p:nvPr/>
          </p:nvSpPr>
          <p:spPr>
            <a:xfrm flipH="false" flipV="true" rot="-5400000">
              <a:off x="782765" y="595265"/>
              <a:ext cx="590129" cy="590129"/>
            </a:xfrm>
            <a:custGeom>
              <a:avLst/>
              <a:gdLst/>
              <a:ahLst/>
              <a:cxnLst/>
              <a:rect r="r" b="b" t="t" l="l"/>
              <a:pathLst>
                <a:path h="590129" w="590129">
                  <a:moveTo>
                    <a:pt x="0" y="590129"/>
                  </a:moveTo>
                  <a:lnTo>
                    <a:pt x="590129" y="590129"/>
                  </a:lnTo>
                  <a:lnTo>
                    <a:pt x="590129" y="0"/>
                  </a:lnTo>
                  <a:lnTo>
                    <a:pt x="0" y="0"/>
                  </a:lnTo>
                  <a:lnTo>
                    <a:pt x="0" y="590129"/>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43" id="43"/>
            <p:cNvSpPr/>
            <p:nvPr/>
          </p:nvSpPr>
          <p:spPr>
            <a:xfrm flipH="false" flipV="false" rot="0">
              <a:off x="0" y="0"/>
              <a:ext cx="782765" cy="782765"/>
            </a:xfrm>
            <a:custGeom>
              <a:avLst/>
              <a:gdLst/>
              <a:ahLst/>
              <a:cxnLst/>
              <a:rect r="r" b="b" t="t" l="l"/>
              <a:pathLst>
                <a:path h="782765" w="782765">
                  <a:moveTo>
                    <a:pt x="0" y="0"/>
                  </a:moveTo>
                  <a:lnTo>
                    <a:pt x="782765" y="0"/>
                  </a:lnTo>
                  <a:lnTo>
                    <a:pt x="782765" y="782765"/>
                  </a:lnTo>
                  <a:lnTo>
                    <a:pt x="0" y="782765"/>
                  </a:lnTo>
                  <a:lnTo>
                    <a:pt x="0" y="0"/>
                  </a:lnTo>
                  <a:close/>
                </a:path>
              </a:pathLst>
            </a:custGeom>
            <a:blipFill>
              <a:blip r:embed="rId12"/>
              <a:stretch>
                <a:fillRect l="0" t="0" r="0" b="0"/>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5220" y="-225978"/>
            <a:ext cx="7463698" cy="3366083"/>
            <a:chOff x="0" y="0"/>
            <a:chExt cx="1965748" cy="886540"/>
          </a:xfrm>
        </p:grpSpPr>
        <p:sp>
          <p:nvSpPr>
            <p:cNvPr name="Freeform 3" id="3"/>
            <p:cNvSpPr/>
            <p:nvPr/>
          </p:nvSpPr>
          <p:spPr>
            <a:xfrm flipH="false" flipV="false" rot="0">
              <a:off x="0" y="0"/>
              <a:ext cx="1965748" cy="886540"/>
            </a:xfrm>
            <a:custGeom>
              <a:avLst/>
              <a:gdLst/>
              <a:ahLst/>
              <a:cxnLst/>
              <a:rect r="r" b="b" t="t" l="l"/>
              <a:pathLst>
                <a:path h="886540" w="1965748">
                  <a:moveTo>
                    <a:pt x="52901" y="0"/>
                  </a:moveTo>
                  <a:lnTo>
                    <a:pt x="1912847" y="0"/>
                  </a:lnTo>
                  <a:cubicBezTo>
                    <a:pt x="1926877" y="0"/>
                    <a:pt x="1940332" y="5573"/>
                    <a:pt x="1950253" y="15494"/>
                  </a:cubicBezTo>
                  <a:cubicBezTo>
                    <a:pt x="1960174" y="25415"/>
                    <a:pt x="1965748" y="38871"/>
                    <a:pt x="1965748" y="52901"/>
                  </a:cubicBezTo>
                  <a:lnTo>
                    <a:pt x="1965748" y="833639"/>
                  </a:lnTo>
                  <a:cubicBezTo>
                    <a:pt x="1965748" y="847669"/>
                    <a:pt x="1960174" y="861125"/>
                    <a:pt x="1950253" y="871046"/>
                  </a:cubicBezTo>
                  <a:cubicBezTo>
                    <a:pt x="1940332" y="880967"/>
                    <a:pt x="1926877" y="886540"/>
                    <a:pt x="1912847" y="886540"/>
                  </a:cubicBezTo>
                  <a:lnTo>
                    <a:pt x="52901" y="886540"/>
                  </a:lnTo>
                  <a:cubicBezTo>
                    <a:pt x="38871" y="886540"/>
                    <a:pt x="25415" y="880967"/>
                    <a:pt x="15494" y="871046"/>
                  </a:cubicBezTo>
                  <a:cubicBezTo>
                    <a:pt x="5573" y="861125"/>
                    <a:pt x="0" y="847669"/>
                    <a:pt x="0" y="833639"/>
                  </a:cubicBezTo>
                  <a:lnTo>
                    <a:pt x="0" y="52901"/>
                  </a:lnTo>
                  <a:cubicBezTo>
                    <a:pt x="0" y="38871"/>
                    <a:pt x="5573" y="25415"/>
                    <a:pt x="15494" y="15494"/>
                  </a:cubicBezTo>
                  <a:cubicBezTo>
                    <a:pt x="25415" y="5573"/>
                    <a:pt x="38871" y="0"/>
                    <a:pt x="52901" y="0"/>
                  </a:cubicBezTo>
                  <a:close/>
                </a:path>
              </a:pathLst>
            </a:custGeom>
            <a:solidFill>
              <a:srgbClr val="642EC7"/>
            </a:solidFill>
          </p:spPr>
        </p:sp>
        <p:sp>
          <p:nvSpPr>
            <p:cNvPr name="TextBox 4" id="4"/>
            <p:cNvSpPr txBox="true"/>
            <p:nvPr/>
          </p:nvSpPr>
          <p:spPr>
            <a:xfrm>
              <a:off x="0" y="-66675"/>
              <a:ext cx="1965748" cy="953215"/>
            </a:xfrm>
            <a:prstGeom prst="rect">
              <a:avLst/>
            </a:prstGeom>
          </p:spPr>
          <p:txBody>
            <a:bodyPr anchor="ctr" rtlCol="false" tIns="50800" lIns="50800" bIns="50800" rIns="50800"/>
            <a:lstStyle/>
            <a:p>
              <a:pPr algn="ctr">
                <a:lnSpc>
                  <a:spcPts val="3289"/>
                </a:lnSpc>
              </a:pPr>
            </a:p>
          </p:txBody>
        </p:sp>
      </p:grpSp>
      <p:sp>
        <p:nvSpPr>
          <p:cNvPr name="TextBox 5" id="5"/>
          <p:cNvSpPr txBox="true"/>
          <p:nvPr/>
        </p:nvSpPr>
        <p:spPr>
          <a:xfrm rot="0">
            <a:off x="1128395" y="901375"/>
            <a:ext cx="8015605" cy="1101852"/>
          </a:xfrm>
          <a:prstGeom prst="rect">
            <a:avLst/>
          </a:prstGeom>
        </p:spPr>
        <p:txBody>
          <a:bodyPr anchor="t" rtlCol="false" tIns="0" lIns="0" bIns="0" rIns="0">
            <a:spAutoFit/>
          </a:bodyPr>
          <a:lstStyle/>
          <a:p>
            <a:pPr algn="l" marL="0" indent="0" lvl="0">
              <a:lnSpc>
                <a:spcPts val="8064"/>
              </a:lnSpc>
              <a:spcBef>
                <a:spcPct val="0"/>
              </a:spcBef>
            </a:pPr>
            <a:r>
              <a:rPr lang="en-US" b="true" sz="7200" spc="-215">
                <a:solidFill>
                  <a:srgbClr val="FFFFFF"/>
                </a:solidFill>
                <a:latin typeface="Poppins Bold"/>
                <a:ea typeface="Poppins Bold"/>
                <a:cs typeface="Poppins Bold"/>
                <a:sym typeface="Poppins Bold"/>
              </a:rPr>
              <a:t>Objectives</a:t>
            </a:r>
          </a:p>
        </p:txBody>
      </p:sp>
      <p:sp>
        <p:nvSpPr>
          <p:cNvPr name="TextBox 6" id="6"/>
          <p:cNvSpPr txBox="true"/>
          <p:nvPr/>
        </p:nvSpPr>
        <p:spPr>
          <a:xfrm rot="0">
            <a:off x="1512834" y="4841324"/>
            <a:ext cx="13958114" cy="2979420"/>
          </a:xfrm>
          <a:prstGeom prst="rect">
            <a:avLst/>
          </a:prstGeom>
        </p:spPr>
        <p:txBody>
          <a:bodyPr anchor="t" rtlCol="false" tIns="0" lIns="0" bIns="0" rIns="0">
            <a:spAutoFit/>
          </a:bodyPr>
          <a:lstStyle/>
          <a:p>
            <a:pPr algn="l">
              <a:lnSpc>
                <a:spcPts val="5880"/>
              </a:lnSpc>
              <a:spcBef>
                <a:spcPct val="0"/>
              </a:spcBef>
            </a:pPr>
            <a:r>
              <a:rPr lang="en-US" sz="4200">
                <a:solidFill>
                  <a:srgbClr val="000000"/>
                </a:solidFill>
                <a:latin typeface="Poppins"/>
                <a:ea typeface="Poppins"/>
                <a:cs typeface="Poppins"/>
                <a:sym typeface="Poppins"/>
              </a:rPr>
              <a:t>    </a:t>
            </a:r>
            <a:r>
              <a:rPr lang="en-US" sz="4200">
                <a:solidFill>
                  <a:srgbClr val="000000"/>
                </a:solidFill>
                <a:latin typeface="Poppins"/>
                <a:ea typeface="Poppins"/>
                <a:cs typeface="Poppins"/>
                <a:sym typeface="Poppins"/>
              </a:rPr>
              <a:t>To analyze engineering research data , identifying key trends, collaboration, and emerging topics, while presenting actionable insights through a comprehensive and visually engaging pipeline.</a:t>
            </a:r>
          </a:p>
        </p:txBody>
      </p:sp>
      <p:grpSp>
        <p:nvGrpSpPr>
          <p:cNvPr name="Group 7" id="7"/>
          <p:cNvGrpSpPr/>
          <p:nvPr/>
        </p:nvGrpSpPr>
        <p:grpSpPr>
          <a:xfrm rot="0">
            <a:off x="16744465" y="366566"/>
            <a:ext cx="1029670" cy="1324268"/>
            <a:chOff x="0" y="0"/>
            <a:chExt cx="1372894" cy="1765691"/>
          </a:xfrm>
        </p:grpSpPr>
        <p:grpSp>
          <p:nvGrpSpPr>
            <p:cNvPr name="Group 8" id="8"/>
            <p:cNvGrpSpPr/>
            <p:nvPr/>
          </p:nvGrpSpPr>
          <p:grpSpPr>
            <a:xfrm rot="0">
              <a:off x="200317" y="595265"/>
              <a:ext cx="582448" cy="582448"/>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19D97"/>
              </a:solidFill>
            </p:spPr>
          </p:sp>
        </p:grpSp>
        <p:grpSp>
          <p:nvGrpSpPr>
            <p:cNvPr name="Group 10" id="10"/>
            <p:cNvGrpSpPr/>
            <p:nvPr/>
          </p:nvGrpSpPr>
          <p:grpSpPr>
            <a:xfrm rot="0">
              <a:off x="782765" y="1177714"/>
              <a:ext cx="582448" cy="582448"/>
              <a:chOff x="0" y="0"/>
              <a:chExt cx="1913890" cy="1913890"/>
            </a:xfrm>
          </p:grpSpPr>
          <p:sp>
            <p:nvSpPr>
              <p:cNvPr name="Freeform 11" id="11"/>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1495"/>
              </a:solidFill>
            </p:spPr>
          </p:sp>
        </p:grpSp>
        <p:sp>
          <p:nvSpPr>
            <p:cNvPr name="Freeform 12" id="12"/>
            <p:cNvSpPr/>
            <p:nvPr/>
          </p:nvSpPr>
          <p:spPr>
            <a:xfrm flipH="false" flipV="false" rot="0">
              <a:off x="200317" y="1183243"/>
              <a:ext cx="582448" cy="582448"/>
            </a:xfrm>
            <a:custGeom>
              <a:avLst/>
              <a:gdLst/>
              <a:ahLst/>
              <a:cxnLst/>
              <a:rect r="r" b="b" t="t" l="l"/>
              <a:pathLst>
                <a:path h="582448" w="582448">
                  <a:moveTo>
                    <a:pt x="0" y="0"/>
                  </a:moveTo>
                  <a:lnTo>
                    <a:pt x="582448" y="0"/>
                  </a:lnTo>
                  <a:lnTo>
                    <a:pt x="582448" y="582448"/>
                  </a:lnTo>
                  <a:lnTo>
                    <a:pt x="0" y="582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true" rot="-5400000">
              <a:off x="782765" y="595265"/>
              <a:ext cx="590129" cy="590129"/>
            </a:xfrm>
            <a:custGeom>
              <a:avLst/>
              <a:gdLst/>
              <a:ahLst/>
              <a:cxnLst/>
              <a:rect r="r" b="b" t="t" l="l"/>
              <a:pathLst>
                <a:path h="590129" w="590129">
                  <a:moveTo>
                    <a:pt x="0" y="590129"/>
                  </a:moveTo>
                  <a:lnTo>
                    <a:pt x="590129" y="590129"/>
                  </a:lnTo>
                  <a:lnTo>
                    <a:pt x="590129" y="0"/>
                  </a:lnTo>
                  <a:lnTo>
                    <a:pt x="0" y="0"/>
                  </a:lnTo>
                  <a:lnTo>
                    <a:pt x="0" y="5901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0"/>
              <a:ext cx="782765" cy="782765"/>
            </a:xfrm>
            <a:custGeom>
              <a:avLst/>
              <a:gdLst/>
              <a:ahLst/>
              <a:cxnLst/>
              <a:rect r="r" b="b" t="t" l="l"/>
              <a:pathLst>
                <a:path h="782765" w="782765">
                  <a:moveTo>
                    <a:pt x="0" y="0"/>
                  </a:moveTo>
                  <a:lnTo>
                    <a:pt x="782765" y="0"/>
                  </a:lnTo>
                  <a:lnTo>
                    <a:pt x="782765" y="782765"/>
                  </a:lnTo>
                  <a:lnTo>
                    <a:pt x="0" y="782765"/>
                  </a:lnTo>
                  <a:lnTo>
                    <a:pt x="0" y="0"/>
                  </a:lnTo>
                  <a:close/>
                </a:path>
              </a:pathLst>
            </a:custGeom>
            <a:blipFill>
              <a:blip r:embed="rId6"/>
              <a:stretch>
                <a:fillRect l="0" t="0" r="0"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61789" y="2713405"/>
            <a:ext cx="4416477" cy="3726814"/>
          </a:xfrm>
          <a:prstGeom prst="rect">
            <a:avLst/>
          </a:prstGeom>
        </p:spPr>
        <p:txBody>
          <a:bodyPr anchor="t" rtlCol="false" tIns="0" lIns="0" bIns="0" rIns="0">
            <a:spAutoFit/>
          </a:bodyPr>
          <a:lstStyle/>
          <a:p>
            <a:pPr algn="ctr">
              <a:lnSpc>
                <a:spcPts val="14560"/>
              </a:lnSpc>
              <a:spcBef>
                <a:spcPct val="0"/>
              </a:spcBef>
            </a:pPr>
            <a:r>
              <a:rPr lang="en-US" b="true" sz="10400">
                <a:solidFill>
                  <a:srgbClr val="000000"/>
                </a:solidFill>
                <a:latin typeface="Poppins Bold"/>
                <a:ea typeface="Poppins Bold"/>
                <a:cs typeface="Poppins Bold"/>
                <a:sym typeface="Poppins Bold"/>
              </a:rPr>
              <a:t>Data Used</a:t>
            </a:r>
          </a:p>
        </p:txBody>
      </p:sp>
      <p:grpSp>
        <p:nvGrpSpPr>
          <p:cNvPr name="Group 3" id="3"/>
          <p:cNvGrpSpPr/>
          <p:nvPr/>
        </p:nvGrpSpPr>
        <p:grpSpPr>
          <a:xfrm rot="0">
            <a:off x="10031156" y="699147"/>
            <a:ext cx="8256844" cy="1949715"/>
            <a:chOff x="0" y="0"/>
            <a:chExt cx="11009126" cy="2599621"/>
          </a:xfrm>
        </p:grpSpPr>
        <p:sp>
          <p:nvSpPr>
            <p:cNvPr name="AutoShape 4" id="4"/>
            <p:cNvSpPr/>
            <p:nvPr/>
          </p:nvSpPr>
          <p:spPr>
            <a:xfrm rot="-10800000">
              <a:off x="1299810" y="0"/>
              <a:ext cx="9709315" cy="2599621"/>
            </a:xfrm>
            <a:prstGeom prst="rect">
              <a:avLst/>
            </a:prstGeom>
            <a:solidFill>
              <a:srgbClr val="F2F2F2"/>
            </a:solidFill>
          </p:spPr>
        </p:sp>
        <p:sp>
          <p:nvSpPr>
            <p:cNvPr name="Freeform 5" id="5"/>
            <p:cNvSpPr/>
            <p:nvPr/>
          </p:nvSpPr>
          <p:spPr>
            <a:xfrm flipH="false" flipV="false" rot="-10800000">
              <a:off x="0" y="0"/>
              <a:ext cx="2599621" cy="2599621"/>
            </a:xfrm>
            <a:custGeom>
              <a:avLst/>
              <a:gdLst/>
              <a:ahLst/>
              <a:cxnLst/>
              <a:rect r="r" b="b" t="t" l="l"/>
              <a:pathLst>
                <a:path h="2599621" w="2599621">
                  <a:moveTo>
                    <a:pt x="0" y="0"/>
                  </a:moveTo>
                  <a:lnTo>
                    <a:pt x="2599621" y="0"/>
                  </a:lnTo>
                  <a:lnTo>
                    <a:pt x="2599621" y="2599621"/>
                  </a:lnTo>
                  <a:lnTo>
                    <a:pt x="0" y="25996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AutoShape 6" id="6"/>
          <p:cNvSpPr/>
          <p:nvPr/>
        </p:nvSpPr>
        <p:spPr>
          <a:xfrm rot="-10800000">
            <a:off x="10249230" y="3012144"/>
            <a:ext cx="8038770" cy="1949715"/>
          </a:xfrm>
          <a:prstGeom prst="rect">
            <a:avLst/>
          </a:prstGeom>
          <a:solidFill>
            <a:srgbClr val="F2F2F2"/>
          </a:solidFill>
        </p:spPr>
      </p:sp>
      <p:sp>
        <p:nvSpPr>
          <p:cNvPr name="Freeform 7" id="7"/>
          <p:cNvSpPr/>
          <p:nvPr/>
        </p:nvSpPr>
        <p:spPr>
          <a:xfrm flipH="false" flipV="false" rot="-10800000">
            <a:off x="9274373" y="3012144"/>
            <a:ext cx="1949715" cy="1949715"/>
          </a:xfrm>
          <a:custGeom>
            <a:avLst/>
            <a:gdLst/>
            <a:ahLst/>
            <a:cxnLst/>
            <a:rect r="r" b="b" t="t" l="l"/>
            <a:pathLst>
              <a:path h="1949715" w="1949715">
                <a:moveTo>
                  <a:pt x="0" y="0"/>
                </a:moveTo>
                <a:lnTo>
                  <a:pt x="1949715" y="0"/>
                </a:lnTo>
                <a:lnTo>
                  <a:pt x="1949715" y="1949715"/>
                </a:lnTo>
                <a:lnTo>
                  <a:pt x="0" y="19497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8" id="8"/>
          <p:cNvSpPr/>
          <p:nvPr/>
        </p:nvSpPr>
        <p:spPr>
          <a:xfrm rot="-10800000">
            <a:off x="9955104" y="5330909"/>
            <a:ext cx="8332896" cy="1949715"/>
          </a:xfrm>
          <a:prstGeom prst="rect">
            <a:avLst/>
          </a:prstGeom>
          <a:solidFill>
            <a:srgbClr val="F2F2F2"/>
          </a:solidFill>
        </p:spPr>
      </p:sp>
      <p:sp>
        <p:nvSpPr>
          <p:cNvPr name="Freeform 9" id="9"/>
          <p:cNvSpPr/>
          <p:nvPr/>
        </p:nvSpPr>
        <p:spPr>
          <a:xfrm flipH="false" flipV="false" rot="-10800000">
            <a:off x="8980246" y="5330909"/>
            <a:ext cx="1949715" cy="1949715"/>
          </a:xfrm>
          <a:custGeom>
            <a:avLst/>
            <a:gdLst/>
            <a:ahLst/>
            <a:cxnLst/>
            <a:rect r="r" b="b" t="t" l="l"/>
            <a:pathLst>
              <a:path h="1949715" w="1949715">
                <a:moveTo>
                  <a:pt x="0" y="0"/>
                </a:moveTo>
                <a:lnTo>
                  <a:pt x="1949715" y="0"/>
                </a:lnTo>
                <a:lnTo>
                  <a:pt x="1949715" y="1949716"/>
                </a:lnTo>
                <a:lnTo>
                  <a:pt x="0" y="19497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0767872" y="1693222"/>
            <a:ext cx="6741243" cy="350520"/>
          </a:xfrm>
          <a:prstGeom prst="rect">
            <a:avLst/>
          </a:prstGeom>
        </p:spPr>
        <p:txBody>
          <a:bodyPr anchor="t" rtlCol="false" tIns="0" lIns="0" bIns="0" rIns="0">
            <a:spAutoFit/>
          </a:bodyPr>
          <a:lstStyle/>
          <a:p>
            <a:pPr algn="l">
              <a:lnSpc>
                <a:spcPts val="2700"/>
              </a:lnSpc>
            </a:pPr>
            <a:r>
              <a:rPr lang="en-US" sz="1800">
                <a:solidFill>
                  <a:srgbClr val="000000"/>
                </a:solidFill>
                <a:latin typeface="Poppins"/>
                <a:ea typeface="Poppins"/>
                <a:cs typeface="Poppins"/>
                <a:sym typeface="Poppins"/>
              </a:rPr>
              <a:t>primary data requirement provided data from Scopus</a:t>
            </a:r>
          </a:p>
        </p:txBody>
      </p:sp>
      <p:sp>
        <p:nvSpPr>
          <p:cNvPr name="TextBox 11" id="11"/>
          <p:cNvSpPr txBox="true"/>
          <p:nvPr/>
        </p:nvSpPr>
        <p:spPr>
          <a:xfrm rot="0">
            <a:off x="10767872" y="1066105"/>
            <a:ext cx="6469219" cy="424815"/>
          </a:xfrm>
          <a:prstGeom prst="rect">
            <a:avLst/>
          </a:prstGeom>
        </p:spPr>
        <p:txBody>
          <a:bodyPr anchor="t" rtlCol="false" tIns="0" lIns="0" bIns="0" rIns="0">
            <a:spAutoFit/>
          </a:bodyPr>
          <a:lstStyle/>
          <a:p>
            <a:pPr algn="l" marL="0" indent="0" lvl="0">
              <a:lnSpc>
                <a:spcPts val="3359"/>
              </a:lnSpc>
            </a:pPr>
            <a:r>
              <a:rPr lang="en-US" b="true" sz="2400" spc="-24">
                <a:solidFill>
                  <a:srgbClr val="019D97"/>
                </a:solidFill>
                <a:latin typeface="Poppins Bold"/>
                <a:ea typeface="Poppins Bold"/>
                <a:cs typeface="Poppins Bold"/>
                <a:sym typeface="Poppins Bold"/>
              </a:rPr>
              <a:t>Raw Data (JSON)</a:t>
            </a:r>
          </a:p>
        </p:txBody>
      </p:sp>
      <p:sp>
        <p:nvSpPr>
          <p:cNvPr name="TextBox 12" id="12"/>
          <p:cNvSpPr txBox="true"/>
          <p:nvPr/>
        </p:nvSpPr>
        <p:spPr>
          <a:xfrm rot="0">
            <a:off x="10205658" y="4006219"/>
            <a:ext cx="6741243" cy="350520"/>
          </a:xfrm>
          <a:prstGeom prst="rect">
            <a:avLst/>
          </a:prstGeom>
        </p:spPr>
        <p:txBody>
          <a:bodyPr anchor="t" rtlCol="false" tIns="0" lIns="0" bIns="0" rIns="0">
            <a:spAutoFit/>
          </a:bodyPr>
          <a:lstStyle/>
          <a:p>
            <a:pPr algn="l">
              <a:lnSpc>
                <a:spcPts val="2700"/>
              </a:lnSpc>
            </a:pPr>
            <a:r>
              <a:rPr lang="en-US" sz="1800">
                <a:solidFill>
                  <a:srgbClr val="000000"/>
                </a:solidFill>
                <a:latin typeface="Poppins"/>
                <a:ea typeface="Poppins"/>
                <a:cs typeface="Poppins"/>
                <a:sym typeface="Poppins"/>
              </a:rPr>
              <a:t>data from Scopus API from 2015-2024</a:t>
            </a:r>
          </a:p>
        </p:txBody>
      </p:sp>
      <p:sp>
        <p:nvSpPr>
          <p:cNvPr name="TextBox 13" id="13"/>
          <p:cNvSpPr txBox="true"/>
          <p:nvPr/>
        </p:nvSpPr>
        <p:spPr>
          <a:xfrm rot="0">
            <a:off x="10205658" y="3379102"/>
            <a:ext cx="6469219" cy="424815"/>
          </a:xfrm>
          <a:prstGeom prst="rect">
            <a:avLst/>
          </a:prstGeom>
        </p:spPr>
        <p:txBody>
          <a:bodyPr anchor="t" rtlCol="false" tIns="0" lIns="0" bIns="0" rIns="0">
            <a:spAutoFit/>
          </a:bodyPr>
          <a:lstStyle/>
          <a:p>
            <a:pPr algn="l" marL="0" indent="0" lvl="0">
              <a:lnSpc>
                <a:spcPts val="3359"/>
              </a:lnSpc>
            </a:pPr>
            <a:r>
              <a:rPr lang="en-US" b="true" sz="2400" spc="-24">
                <a:solidFill>
                  <a:srgbClr val="019D97"/>
                </a:solidFill>
                <a:latin typeface="Poppins Bold"/>
                <a:ea typeface="Poppins Bold"/>
                <a:cs typeface="Poppins Bold"/>
                <a:sym typeface="Poppins Bold"/>
              </a:rPr>
              <a:t>Scopus API</a:t>
            </a:r>
          </a:p>
        </p:txBody>
      </p:sp>
      <p:sp>
        <p:nvSpPr>
          <p:cNvPr name="TextBox 14" id="14"/>
          <p:cNvSpPr txBox="true"/>
          <p:nvPr/>
        </p:nvSpPr>
        <p:spPr>
          <a:xfrm rot="0">
            <a:off x="9777159" y="6348179"/>
            <a:ext cx="6761315" cy="350520"/>
          </a:xfrm>
          <a:prstGeom prst="rect">
            <a:avLst/>
          </a:prstGeom>
        </p:spPr>
        <p:txBody>
          <a:bodyPr anchor="t" rtlCol="false" tIns="0" lIns="0" bIns="0" rIns="0">
            <a:spAutoFit/>
          </a:bodyPr>
          <a:lstStyle/>
          <a:p>
            <a:pPr algn="l">
              <a:lnSpc>
                <a:spcPts val="2700"/>
              </a:lnSpc>
            </a:pPr>
            <a:r>
              <a:rPr lang="en-US" sz="1800">
                <a:solidFill>
                  <a:srgbClr val="000000"/>
                </a:solidFill>
                <a:latin typeface="Poppins"/>
                <a:ea typeface="Poppins"/>
                <a:cs typeface="Poppins"/>
                <a:sym typeface="Poppins"/>
              </a:rPr>
              <a:t>Perform web scarping from Arxiv</a:t>
            </a:r>
          </a:p>
        </p:txBody>
      </p:sp>
      <p:sp>
        <p:nvSpPr>
          <p:cNvPr name="TextBox 15" id="15"/>
          <p:cNvSpPr txBox="true"/>
          <p:nvPr/>
        </p:nvSpPr>
        <p:spPr>
          <a:xfrm rot="0">
            <a:off x="9777159" y="5721062"/>
            <a:ext cx="6469219" cy="424815"/>
          </a:xfrm>
          <a:prstGeom prst="rect">
            <a:avLst/>
          </a:prstGeom>
        </p:spPr>
        <p:txBody>
          <a:bodyPr anchor="t" rtlCol="false" tIns="0" lIns="0" bIns="0" rIns="0">
            <a:spAutoFit/>
          </a:bodyPr>
          <a:lstStyle/>
          <a:p>
            <a:pPr algn="l" marL="0" indent="0" lvl="0">
              <a:lnSpc>
                <a:spcPts val="3359"/>
              </a:lnSpc>
            </a:pPr>
            <a:r>
              <a:rPr lang="en-US" b="true" sz="2400" spc="-24">
                <a:solidFill>
                  <a:srgbClr val="019D97"/>
                </a:solidFill>
                <a:latin typeface="Poppins Bold"/>
                <a:ea typeface="Poppins Bold"/>
                <a:cs typeface="Poppins Bold"/>
                <a:sym typeface="Poppins Bold"/>
              </a:rPr>
              <a:t>Web Scraping</a:t>
            </a:r>
          </a:p>
        </p:txBody>
      </p:sp>
      <p:grpSp>
        <p:nvGrpSpPr>
          <p:cNvPr name="Group 16" id="16"/>
          <p:cNvGrpSpPr/>
          <p:nvPr/>
        </p:nvGrpSpPr>
        <p:grpSpPr>
          <a:xfrm rot="0">
            <a:off x="-860713" y="-769204"/>
            <a:ext cx="6458953" cy="1901983"/>
            <a:chOff x="0" y="0"/>
            <a:chExt cx="1701123" cy="500934"/>
          </a:xfrm>
        </p:grpSpPr>
        <p:sp>
          <p:nvSpPr>
            <p:cNvPr name="Freeform 17" id="17"/>
            <p:cNvSpPr/>
            <p:nvPr/>
          </p:nvSpPr>
          <p:spPr>
            <a:xfrm flipH="false" flipV="false" rot="0">
              <a:off x="0" y="0"/>
              <a:ext cx="1701123" cy="500934"/>
            </a:xfrm>
            <a:custGeom>
              <a:avLst/>
              <a:gdLst/>
              <a:ahLst/>
              <a:cxnLst/>
              <a:rect r="r" b="b" t="t" l="l"/>
              <a:pathLst>
                <a:path h="500934" w="1701123">
                  <a:moveTo>
                    <a:pt x="1497923" y="0"/>
                  </a:moveTo>
                  <a:cubicBezTo>
                    <a:pt x="1610148" y="0"/>
                    <a:pt x="1701123" y="112138"/>
                    <a:pt x="1701123" y="250467"/>
                  </a:cubicBezTo>
                  <a:cubicBezTo>
                    <a:pt x="1701123" y="388796"/>
                    <a:pt x="1610148" y="500934"/>
                    <a:pt x="1497923" y="500934"/>
                  </a:cubicBezTo>
                  <a:lnTo>
                    <a:pt x="203200" y="500934"/>
                  </a:lnTo>
                  <a:cubicBezTo>
                    <a:pt x="90976" y="500934"/>
                    <a:pt x="0" y="388796"/>
                    <a:pt x="0" y="250467"/>
                  </a:cubicBezTo>
                  <a:cubicBezTo>
                    <a:pt x="0" y="112138"/>
                    <a:pt x="90976" y="0"/>
                    <a:pt x="203200" y="0"/>
                  </a:cubicBezTo>
                  <a:close/>
                </a:path>
              </a:pathLst>
            </a:custGeom>
            <a:solidFill>
              <a:srgbClr val="019D97"/>
            </a:solidFill>
          </p:spPr>
        </p:sp>
        <p:sp>
          <p:nvSpPr>
            <p:cNvPr name="TextBox 18" id="18"/>
            <p:cNvSpPr txBox="true"/>
            <p:nvPr/>
          </p:nvSpPr>
          <p:spPr>
            <a:xfrm>
              <a:off x="0" y="-66675"/>
              <a:ext cx="1701123" cy="567609"/>
            </a:xfrm>
            <a:prstGeom prst="rect">
              <a:avLst/>
            </a:prstGeom>
          </p:spPr>
          <p:txBody>
            <a:bodyPr anchor="ctr" rtlCol="false" tIns="50800" lIns="50800" bIns="50800" rIns="50800"/>
            <a:lstStyle/>
            <a:p>
              <a:pPr algn="ctr">
                <a:lnSpc>
                  <a:spcPts val="3289"/>
                </a:lnSpc>
              </a:pPr>
            </a:p>
          </p:txBody>
        </p:sp>
      </p:grpSp>
      <p:grpSp>
        <p:nvGrpSpPr>
          <p:cNvPr name="Group 19" id="19"/>
          <p:cNvGrpSpPr/>
          <p:nvPr/>
        </p:nvGrpSpPr>
        <p:grpSpPr>
          <a:xfrm rot="0">
            <a:off x="14767359" y="8804625"/>
            <a:ext cx="6458953" cy="1901983"/>
            <a:chOff x="0" y="0"/>
            <a:chExt cx="1701123" cy="500934"/>
          </a:xfrm>
        </p:grpSpPr>
        <p:sp>
          <p:nvSpPr>
            <p:cNvPr name="Freeform 20" id="20"/>
            <p:cNvSpPr/>
            <p:nvPr/>
          </p:nvSpPr>
          <p:spPr>
            <a:xfrm flipH="false" flipV="false" rot="0">
              <a:off x="0" y="0"/>
              <a:ext cx="1701123" cy="500934"/>
            </a:xfrm>
            <a:custGeom>
              <a:avLst/>
              <a:gdLst/>
              <a:ahLst/>
              <a:cxnLst/>
              <a:rect r="r" b="b" t="t" l="l"/>
              <a:pathLst>
                <a:path h="500934" w="1701123">
                  <a:moveTo>
                    <a:pt x="1497923" y="0"/>
                  </a:moveTo>
                  <a:cubicBezTo>
                    <a:pt x="1610148" y="0"/>
                    <a:pt x="1701123" y="112138"/>
                    <a:pt x="1701123" y="250467"/>
                  </a:cubicBezTo>
                  <a:cubicBezTo>
                    <a:pt x="1701123" y="388796"/>
                    <a:pt x="1610148" y="500934"/>
                    <a:pt x="1497923" y="500934"/>
                  </a:cubicBezTo>
                  <a:lnTo>
                    <a:pt x="203200" y="500934"/>
                  </a:lnTo>
                  <a:cubicBezTo>
                    <a:pt x="90976" y="500934"/>
                    <a:pt x="0" y="388796"/>
                    <a:pt x="0" y="250467"/>
                  </a:cubicBezTo>
                  <a:cubicBezTo>
                    <a:pt x="0" y="112138"/>
                    <a:pt x="90976" y="0"/>
                    <a:pt x="203200" y="0"/>
                  </a:cubicBezTo>
                  <a:close/>
                </a:path>
              </a:pathLst>
            </a:custGeom>
            <a:solidFill>
              <a:srgbClr val="019D97"/>
            </a:solidFill>
          </p:spPr>
        </p:sp>
        <p:sp>
          <p:nvSpPr>
            <p:cNvPr name="TextBox 21" id="21"/>
            <p:cNvSpPr txBox="true"/>
            <p:nvPr/>
          </p:nvSpPr>
          <p:spPr>
            <a:xfrm>
              <a:off x="0" y="-66675"/>
              <a:ext cx="1701123" cy="567609"/>
            </a:xfrm>
            <a:prstGeom prst="rect">
              <a:avLst/>
            </a:prstGeom>
          </p:spPr>
          <p:txBody>
            <a:bodyPr anchor="ctr" rtlCol="false" tIns="50800" lIns="50800" bIns="50800" rIns="50800"/>
            <a:lstStyle/>
            <a:p>
              <a:pPr algn="ctr">
                <a:lnSpc>
                  <a:spcPts val="3289"/>
                </a:lnSpc>
              </a:pPr>
            </a:p>
          </p:txBody>
        </p:sp>
      </p:grpSp>
      <p:grpSp>
        <p:nvGrpSpPr>
          <p:cNvPr name="Group 22" id="22"/>
          <p:cNvGrpSpPr/>
          <p:nvPr/>
        </p:nvGrpSpPr>
        <p:grpSpPr>
          <a:xfrm rot="0">
            <a:off x="513865" y="8431348"/>
            <a:ext cx="1029670" cy="1324268"/>
            <a:chOff x="0" y="0"/>
            <a:chExt cx="1372894" cy="1765691"/>
          </a:xfrm>
        </p:grpSpPr>
        <p:grpSp>
          <p:nvGrpSpPr>
            <p:cNvPr name="Group 23" id="23"/>
            <p:cNvGrpSpPr/>
            <p:nvPr/>
          </p:nvGrpSpPr>
          <p:grpSpPr>
            <a:xfrm rot="0">
              <a:off x="200317" y="595265"/>
              <a:ext cx="582448" cy="582448"/>
              <a:chOff x="0" y="0"/>
              <a:chExt cx="1913890" cy="1913890"/>
            </a:xfrm>
          </p:grpSpPr>
          <p:sp>
            <p:nvSpPr>
              <p:cNvPr name="Freeform 24" id="2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19D97"/>
              </a:solidFill>
            </p:spPr>
          </p:sp>
        </p:grpSp>
        <p:grpSp>
          <p:nvGrpSpPr>
            <p:cNvPr name="Group 25" id="25"/>
            <p:cNvGrpSpPr/>
            <p:nvPr/>
          </p:nvGrpSpPr>
          <p:grpSpPr>
            <a:xfrm rot="0">
              <a:off x="782765" y="1177714"/>
              <a:ext cx="582448" cy="582448"/>
              <a:chOff x="0" y="0"/>
              <a:chExt cx="1913890" cy="1913890"/>
            </a:xfrm>
          </p:grpSpPr>
          <p:sp>
            <p:nvSpPr>
              <p:cNvPr name="Freeform 26" id="2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1495"/>
              </a:solidFill>
            </p:spPr>
          </p:sp>
        </p:grpSp>
        <p:sp>
          <p:nvSpPr>
            <p:cNvPr name="Freeform 27" id="27"/>
            <p:cNvSpPr/>
            <p:nvPr/>
          </p:nvSpPr>
          <p:spPr>
            <a:xfrm flipH="false" flipV="false" rot="0">
              <a:off x="200317" y="1183243"/>
              <a:ext cx="582448" cy="582448"/>
            </a:xfrm>
            <a:custGeom>
              <a:avLst/>
              <a:gdLst/>
              <a:ahLst/>
              <a:cxnLst/>
              <a:rect r="r" b="b" t="t" l="l"/>
              <a:pathLst>
                <a:path h="582448" w="582448">
                  <a:moveTo>
                    <a:pt x="0" y="0"/>
                  </a:moveTo>
                  <a:lnTo>
                    <a:pt x="582448" y="0"/>
                  </a:lnTo>
                  <a:lnTo>
                    <a:pt x="582448" y="582448"/>
                  </a:lnTo>
                  <a:lnTo>
                    <a:pt x="0" y="5824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false" flipV="true" rot="-5400000">
              <a:off x="782765" y="595265"/>
              <a:ext cx="590129" cy="590129"/>
            </a:xfrm>
            <a:custGeom>
              <a:avLst/>
              <a:gdLst/>
              <a:ahLst/>
              <a:cxnLst/>
              <a:rect r="r" b="b" t="t" l="l"/>
              <a:pathLst>
                <a:path h="590129" w="590129">
                  <a:moveTo>
                    <a:pt x="0" y="590129"/>
                  </a:moveTo>
                  <a:lnTo>
                    <a:pt x="590129" y="590129"/>
                  </a:lnTo>
                  <a:lnTo>
                    <a:pt x="590129" y="0"/>
                  </a:lnTo>
                  <a:lnTo>
                    <a:pt x="0" y="0"/>
                  </a:lnTo>
                  <a:lnTo>
                    <a:pt x="0" y="59012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9" id="29"/>
            <p:cNvSpPr/>
            <p:nvPr/>
          </p:nvSpPr>
          <p:spPr>
            <a:xfrm flipH="false" flipV="false" rot="0">
              <a:off x="0" y="0"/>
              <a:ext cx="782765" cy="782765"/>
            </a:xfrm>
            <a:custGeom>
              <a:avLst/>
              <a:gdLst/>
              <a:ahLst/>
              <a:cxnLst/>
              <a:rect r="r" b="b" t="t" l="l"/>
              <a:pathLst>
                <a:path h="782765" w="782765">
                  <a:moveTo>
                    <a:pt x="0" y="0"/>
                  </a:moveTo>
                  <a:lnTo>
                    <a:pt x="782765" y="0"/>
                  </a:lnTo>
                  <a:lnTo>
                    <a:pt x="782765" y="782765"/>
                  </a:lnTo>
                  <a:lnTo>
                    <a:pt x="0" y="782765"/>
                  </a:lnTo>
                  <a:lnTo>
                    <a:pt x="0" y="0"/>
                  </a:lnTo>
                  <a:close/>
                </a:path>
              </a:pathLst>
            </a:custGeom>
            <a:blipFill>
              <a:blip r:embed="rId8"/>
              <a:stretch>
                <a:fillRect l="0" t="0" r="0"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686319" y="289012"/>
            <a:ext cx="11861859" cy="1293495"/>
          </a:xfrm>
          <a:prstGeom prst="rect">
            <a:avLst/>
          </a:prstGeom>
        </p:spPr>
        <p:txBody>
          <a:bodyPr anchor="t" rtlCol="false" tIns="0" lIns="0" bIns="0" rIns="0">
            <a:spAutoFit/>
          </a:bodyPr>
          <a:lstStyle/>
          <a:p>
            <a:pPr algn="l">
              <a:lnSpc>
                <a:spcPts val="10080"/>
              </a:lnSpc>
              <a:spcBef>
                <a:spcPct val="0"/>
              </a:spcBef>
            </a:pPr>
            <a:r>
              <a:rPr lang="en-US" b="true" sz="7200">
                <a:solidFill>
                  <a:srgbClr val="000000"/>
                </a:solidFill>
                <a:latin typeface="Poppins Bold"/>
                <a:ea typeface="Poppins Bold"/>
                <a:cs typeface="Poppins Bold"/>
                <a:sym typeface="Poppins Bold"/>
              </a:rPr>
              <a:t>Data Collected</a:t>
            </a:r>
          </a:p>
        </p:txBody>
      </p:sp>
      <p:sp>
        <p:nvSpPr>
          <p:cNvPr name="Freeform 3" id="3"/>
          <p:cNvSpPr/>
          <p:nvPr/>
        </p:nvSpPr>
        <p:spPr>
          <a:xfrm flipH="false" flipV="false" rot="-10800000">
            <a:off x="9274373" y="3012144"/>
            <a:ext cx="1949715" cy="1949715"/>
          </a:xfrm>
          <a:custGeom>
            <a:avLst/>
            <a:gdLst/>
            <a:ahLst/>
            <a:cxnLst/>
            <a:rect r="r" b="b" t="t" l="l"/>
            <a:pathLst>
              <a:path h="1949715" w="1949715">
                <a:moveTo>
                  <a:pt x="0" y="0"/>
                </a:moveTo>
                <a:lnTo>
                  <a:pt x="1949715" y="0"/>
                </a:lnTo>
                <a:lnTo>
                  <a:pt x="1949715" y="1949715"/>
                </a:lnTo>
                <a:lnTo>
                  <a:pt x="0" y="19497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86319" y="2072726"/>
            <a:ext cx="14915362" cy="7512220"/>
            <a:chOff x="0" y="0"/>
            <a:chExt cx="3928326" cy="1978527"/>
          </a:xfrm>
        </p:grpSpPr>
        <p:sp>
          <p:nvSpPr>
            <p:cNvPr name="Freeform 5" id="5"/>
            <p:cNvSpPr/>
            <p:nvPr/>
          </p:nvSpPr>
          <p:spPr>
            <a:xfrm flipH="false" flipV="false" rot="0">
              <a:off x="0" y="0"/>
              <a:ext cx="3928326" cy="1978527"/>
            </a:xfrm>
            <a:custGeom>
              <a:avLst/>
              <a:gdLst/>
              <a:ahLst/>
              <a:cxnLst/>
              <a:rect r="r" b="b" t="t" l="l"/>
              <a:pathLst>
                <a:path h="1978527" w="3928326">
                  <a:moveTo>
                    <a:pt x="26472" y="0"/>
                  </a:moveTo>
                  <a:lnTo>
                    <a:pt x="3901854" y="0"/>
                  </a:lnTo>
                  <a:cubicBezTo>
                    <a:pt x="3908875" y="0"/>
                    <a:pt x="3915608" y="2789"/>
                    <a:pt x="3920572" y="7753"/>
                  </a:cubicBezTo>
                  <a:cubicBezTo>
                    <a:pt x="3925537" y="12718"/>
                    <a:pt x="3928326" y="19451"/>
                    <a:pt x="3928326" y="26472"/>
                  </a:cubicBezTo>
                  <a:lnTo>
                    <a:pt x="3928326" y="1952055"/>
                  </a:lnTo>
                  <a:cubicBezTo>
                    <a:pt x="3928326" y="1959076"/>
                    <a:pt x="3925537" y="1965809"/>
                    <a:pt x="3920572" y="1970774"/>
                  </a:cubicBezTo>
                  <a:cubicBezTo>
                    <a:pt x="3915608" y="1975738"/>
                    <a:pt x="3908875" y="1978527"/>
                    <a:pt x="3901854" y="1978527"/>
                  </a:cubicBezTo>
                  <a:lnTo>
                    <a:pt x="26472" y="1978527"/>
                  </a:lnTo>
                  <a:cubicBezTo>
                    <a:pt x="19451" y="1978527"/>
                    <a:pt x="12718" y="1975738"/>
                    <a:pt x="7753" y="1970774"/>
                  </a:cubicBezTo>
                  <a:cubicBezTo>
                    <a:pt x="2789" y="1965809"/>
                    <a:pt x="0" y="1959076"/>
                    <a:pt x="0" y="1952055"/>
                  </a:cubicBezTo>
                  <a:lnTo>
                    <a:pt x="0" y="26472"/>
                  </a:lnTo>
                  <a:cubicBezTo>
                    <a:pt x="0" y="19451"/>
                    <a:pt x="2789" y="12718"/>
                    <a:pt x="7753" y="7753"/>
                  </a:cubicBezTo>
                  <a:cubicBezTo>
                    <a:pt x="12718" y="2789"/>
                    <a:pt x="19451" y="0"/>
                    <a:pt x="26472" y="0"/>
                  </a:cubicBezTo>
                  <a:close/>
                </a:path>
              </a:pathLst>
            </a:custGeom>
            <a:solidFill>
              <a:srgbClr val="F2F2F2"/>
            </a:solidFill>
          </p:spPr>
        </p:sp>
        <p:sp>
          <p:nvSpPr>
            <p:cNvPr name="TextBox 6" id="6"/>
            <p:cNvSpPr txBox="true"/>
            <p:nvPr/>
          </p:nvSpPr>
          <p:spPr>
            <a:xfrm>
              <a:off x="0" y="-66675"/>
              <a:ext cx="3928326" cy="2045202"/>
            </a:xfrm>
            <a:prstGeom prst="rect">
              <a:avLst/>
            </a:prstGeom>
          </p:spPr>
          <p:txBody>
            <a:bodyPr anchor="ctr" rtlCol="false" tIns="50800" lIns="50800" bIns="50800" rIns="50800"/>
            <a:lstStyle/>
            <a:p>
              <a:pPr algn="ctr">
                <a:lnSpc>
                  <a:spcPts val="3289"/>
                </a:lnSpc>
              </a:pPr>
            </a:p>
          </p:txBody>
        </p:sp>
      </p:grpSp>
      <p:sp>
        <p:nvSpPr>
          <p:cNvPr name="TextBox 7" id="7"/>
          <p:cNvSpPr txBox="true"/>
          <p:nvPr/>
        </p:nvSpPr>
        <p:spPr>
          <a:xfrm rot="0">
            <a:off x="2539160" y="2239816"/>
            <a:ext cx="11943690" cy="7092315"/>
          </a:xfrm>
          <a:prstGeom prst="rect">
            <a:avLst/>
          </a:prstGeom>
        </p:spPr>
        <p:txBody>
          <a:bodyPr anchor="t" rtlCol="false" tIns="0" lIns="0" bIns="0" rIns="0">
            <a:spAutoFit/>
          </a:bodyPr>
          <a:lstStyle/>
          <a:p>
            <a:pPr algn="l">
              <a:lnSpc>
                <a:spcPts val="3300"/>
              </a:lnSpc>
            </a:pPr>
            <a:r>
              <a:rPr lang="en-US" sz="2200" spc="-22" b="true">
                <a:solidFill>
                  <a:srgbClr val="FF1495"/>
                </a:solidFill>
                <a:latin typeface="Poppins Bold"/>
                <a:ea typeface="Poppins Bold"/>
                <a:cs typeface="Poppins Bold"/>
                <a:sym typeface="Poppins Bold"/>
              </a:rPr>
              <a:t>Title</a:t>
            </a:r>
          </a:p>
          <a:p>
            <a:pPr algn="l">
              <a:lnSpc>
                <a:spcPts val="3300"/>
              </a:lnSpc>
            </a:pPr>
            <a:r>
              <a:rPr lang="en-US" sz="2200" spc="-22" b="true">
                <a:solidFill>
                  <a:srgbClr val="FF1495"/>
                </a:solidFill>
                <a:latin typeface="Poppins Bold"/>
                <a:ea typeface="Poppins Bold"/>
                <a:cs typeface="Poppins Bold"/>
                <a:sym typeface="Poppins Bold"/>
              </a:rPr>
              <a:t>        </a:t>
            </a:r>
            <a:r>
              <a:rPr lang="en-US" sz="2200" spc="-22">
                <a:solidFill>
                  <a:srgbClr val="000000"/>
                </a:solidFill>
                <a:latin typeface="Poppins"/>
                <a:ea typeface="Poppins"/>
                <a:cs typeface="Poppins"/>
                <a:sym typeface="Poppins"/>
              </a:rPr>
              <a:t> The name or headline of the research paper.</a:t>
            </a:r>
          </a:p>
          <a:p>
            <a:pPr algn="l">
              <a:lnSpc>
                <a:spcPts val="3300"/>
              </a:lnSpc>
            </a:pPr>
            <a:r>
              <a:rPr lang="en-US" sz="2200" spc="-22" b="true">
                <a:solidFill>
                  <a:srgbClr val="FF1495"/>
                </a:solidFill>
                <a:latin typeface="Poppins Bold"/>
                <a:ea typeface="Poppins Bold"/>
                <a:cs typeface="Poppins Bold"/>
                <a:sym typeface="Poppins Bold"/>
              </a:rPr>
              <a:t>Abstract</a:t>
            </a:r>
          </a:p>
          <a:p>
            <a:pPr algn="l">
              <a:lnSpc>
                <a:spcPts val="3300"/>
              </a:lnSpc>
            </a:pPr>
            <a:r>
              <a:rPr lang="en-US" sz="2200" spc="-22" b="true">
                <a:solidFill>
                  <a:srgbClr val="FF1495"/>
                </a:solidFill>
                <a:latin typeface="Poppins Bold"/>
                <a:ea typeface="Poppins Bold"/>
                <a:cs typeface="Poppins Bold"/>
                <a:sym typeface="Poppins Bold"/>
              </a:rPr>
              <a:t>        </a:t>
            </a:r>
            <a:r>
              <a:rPr lang="en-US" sz="2200" spc="-22">
                <a:solidFill>
                  <a:srgbClr val="000000"/>
                </a:solidFill>
                <a:latin typeface="Poppins"/>
                <a:ea typeface="Poppins"/>
                <a:cs typeface="Poppins"/>
                <a:sym typeface="Poppins"/>
              </a:rPr>
              <a:t> A concise summary of the research.</a:t>
            </a:r>
          </a:p>
          <a:p>
            <a:pPr algn="l">
              <a:lnSpc>
                <a:spcPts val="3300"/>
              </a:lnSpc>
            </a:pPr>
            <a:r>
              <a:rPr lang="en-US" sz="2200" spc="-22" b="true">
                <a:solidFill>
                  <a:srgbClr val="FF1495"/>
                </a:solidFill>
                <a:latin typeface="Poppins Bold"/>
                <a:ea typeface="Poppins Bold"/>
                <a:cs typeface="Poppins Bold"/>
                <a:sym typeface="Poppins Bold"/>
              </a:rPr>
              <a:t>Author</a:t>
            </a:r>
          </a:p>
          <a:p>
            <a:pPr algn="l">
              <a:lnSpc>
                <a:spcPts val="3300"/>
              </a:lnSpc>
            </a:pPr>
            <a:r>
              <a:rPr lang="en-US" sz="2200" spc="-22" b="true">
                <a:solidFill>
                  <a:srgbClr val="FF1495"/>
                </a:solidFill>
                <a:latin typeface="Poppins Bold"/>
                <a:ea typeface="Poppins Bold"/>
                <a:cs typeface="Poppins Bold"/>
                <a:sym typeface="Poppins Bold"/>
              </a:rPr>
              <a:t>         </a:t>
            </a:r>
            <a:r>
              <a:rPr lang="en-US" sz="2200" spc="-22">
                <a:solidFill>
                  <a:srgbClr val="000000"/>
                </a:solidFill>
                <a:latin typeface="Poppins"/>
                <a:ea typeface="Poppins"/>
                <a:cs typeface="Poppins"/>
                <a:sym typeface="Poppins"/>
              </a:rPr>
              <a:t>Names of authors who contributed to the research.</a:t>
            </a:r>
          </a:p>
          <a:p>
            <a:pPr algn="l">
              <a:lnSpc>
                <a:spcPts val="3300"/>
              </a:lnSpc>
            </a:pPr>
            <a:r>
              <a:rPr lang="en-US" sz="2200" spc="-22" b="true">
                <a:solidFill>
                  <a:srgbClr val="FF1495"/>
                </a:solidFill>
                <a:latin typeface="Poppins Bold"/>
                <a:ea typeface="Poppins Bold"/>
                <a:cs typeface="Poppins Bold"/>
                <a:sym typeface="Poppins Bold"/>
              </a:rPr>
              <a:t>Aggregation Type</a:t>
            </a:r>
          </a:p>
          <a:p>
            <a:pPr algn="l">
              <a:lnSpc>
                <a:spcPts val="3300"/>
              </a:lnSpc>
            </a:pPr>
            <a:r>
              <a:rPr lang="en-US" sz="2200" spc="-22" b="true">
                <a:solidFill>
                  <a:srgbClr val="FF1495"/>
                </a:solidFill>
                <a:latin typeface="Poppins Bold"/>
                <a:ea typeface="Poppins Bold"/>
                <a:cs typeface="Poppins Bold"/>
                <a:sym typeface="Poppins Bold"/>
              </a:rPr>
              <a:t>         </a:t>
            </a:r>
            <a:r>
              <a:rPr lang="en-US" sz="2200" spc="-22">
                <a:solidFill>
                  <a:srgbClr val="000000"/>
                </a:solidFill>
                <a:latin typeface="Poppins"/>
                <a:ea typeface="Poppins"/>
                <a:cs typeface="Poppins"/>
                <a:sym typeface="Poppins"/>
              </a:rPr>
              <a:t>The type or method used for grouping or categorizing this paper.</a:t>
            </a:r>
          </a:p>
          <a:p>
            <a:pPr algn="l">
              <a:lnSpc>
                <a:spcPts val="3300"/>
              </a:lnSpc>
            </a:pPr>
            <a:r>
              <a:rPr lang="en-US" sz="2200" spc="-22" b="true">
                <a:solidFill>
                  <a:srgbClr val="FF1495"/>
                </a:solidFill>
                <a:latin typeface="Poppins Bold"/>
                <a:ea typeface="Poppins Bold"/>
                <a:cs typeface="Poppins Bold"/>
                <a:sym typeface="Poppins Bold"/>
              </a:rPr>
              <a:t>Publisher</a:t>
            </a:r>
          </a:p>
          <a:p>
            <a:pPr algn="l">
              <a:lnSpc>
                <a:spcPts val="3300"/>
              </a:lnSpc>
            </a:pPr>
            <a:r>
              <a:rPr lang="en-US" sz="2200" spc="-22" b="true">
                <a:solidFill>
                  <a:srgbClr val="FF1495"/>
                </a:solidFill>
                <a:latin typeface="Poppins Bold"/>
                <a:ea typeface="Poppins Bold"/>
                <a:cs typeface="Poppins Bold"/>
                <a:sym typeface="Poppins Bold"/>
              </a:rPr>
              <a:t>         </a:t>
            </a:r>
            <a:r>
              <a:rPr lang="en-US" sz="2200" spc="-22">
                <a:solidFill>
                  <a:srgbClr val="000000"/>
                </a:solidFill>
                <a:latin typeface="Poppins"/>
                <a:ea typeface="Poppins"/>
                <a:cs typeface="Poppins"/>
                <a:sym typeface="Poppins"/>
              </a:rPr>
              <a:t>The organization or entity responsible for publishing the research.</a:t>
            </a:r>
          </a:p>
          <a:p>
            <a:pPr algn="l">
              <a:lnSpc>
                <a:spcPts val="3300"/>
              </a:lnSpc>
            </a:pPr>
            <a:r>
              <a:rPr lang="en-US" sz="2200" spc="-22" b="true">
                <a:solidFill>
                  <a:srgbClr val="FF1495"/>
                </a:solidFill>
                <a:latin typeface="Poppins Bold"/>
                <a:ea typeface="Poppins Bold"/>
                <a:cs typeface="Poppins Bold"/>
                <a:sym typeface="Poppins Bold"/>
              </a:rPr>
              <a:t>Publication Date</a:t>
            </a:r>
          </a:p>
          <a:p>
            <a:pPr algn="l">
              <a:lnSpc>
                <a:spcPts val="3300"/>
              </a:lnSpc>
            </a:pPr>
            <a:r>
              <a:rPr lang="en-US" sz="2200" spc="-22" b="true">
                <a:solidFill>
                  <a:srgbClr val="FF1495"/>
                </a:solidFill>
                <a:latin typeface="Poppins Bold"/>
                <a:ea typeface="Poppins Bold"/>
                <a:cs typeface="Poppins Bold"/>
                <a:sym typeface="Poppins Bold"/>
              </a:rPr>
              <a:t>         </a:t>
            </a:r>
            <a:r>
              <a:rPr lang="en-US" sz="2200" spc="-22">
                <a:solidFill>
                  <a:srgbClr val="000000"/>
                </a:solidFill>
                <a:latin typeface="Poppins"/>
                <a:ea typeface="Poppins"/>
                <a:cs typeface="Poppins"/>
                <a:sym typeface="Poppins"/>
              </a:rPr>
              <a:t>The date when the paper was published.</a:t>
            </a:r>
          </a:p>
          <a:p>
            <a:pPr algn="l">
              <a:lnSpc>
                <a:spcPts val="3300"/>
              </a:lnSpc>
            </a:pPr>
            <a:r>
              <a:rPr lang="en-US" sz="2200" spc="-22" b="true">
                <a:solidFill>
                  <a:srgbClr val="FF1495"/>
                </a:solidFill>
                <a:latin typeface="Poppins Bold"/>
                <a:ea typeface="Poppins Bold"/>
                <a:cs typeface="Poppins Bold"/>
                <a:sym typeface="Poppins Bold"/>
              </a:rPr>
              <a:t>Institutions </a:t>
            </a:r>
          </a:p>
          <a:p>
            <a:pPr algn="l">
              <a:lnSpc>
                <a:spcPts val="3300"/>
              </a:lnSpc>
            </a:pPr>
            <a:r>
              <a:rPr lang="en-US" sz="2200" spc="-22" b="true">
                <a:solidFill>
                  <a:srgbClr val="FF1495"/>
                </a:solidFill>
                <a:latin typeface="Poppins Bold"/>
                <a:ea typeface="Poppins Bold"/>
                <a:cs typeface="Poppins Bold"/>
                <a:sym typeface="Poppins Bold"/>
              </a:rPr>
              <a:t>         </a:t>
            </a:r>
            <a:r>
              <a:rPr lang="en-US" sz="2200" spc="-22">
                <a:solidFill>
                  <a:srgbClr val="000000"/>
                </a:solidFill>
                <a:latin typeface="Poppins"/>
                <a:ea typeface="Poppins"/>
                <a:cs typeface="Poppins"/>
                <a:sym typeface="Poppins"/>
              </a:rPr>
              <a:t>The academic or research institutions affiliated with the authors.</a:t>
            </a:r>
          </a:p>
          <a:p>
            <a:pPr algn="l">
              <a:lnSpc>
                <a:spcPts val="3300"/>
              </a:lnSpc>
            </a:pPr>
            <a:r>
              <a:rPr lang="en-US" sz="2200" spc="-22" b="true">
                <a:solidFill>
                  <a:srgbClr val="FF1495"/>
                </a:solidFill>
                <a:latin typeface="Poppins Bold"/>
                <a:ea typeface="Poppins Bold"/>
                <a:cs typeface="Poppins Bold"/>
                <a:sym typeface="Poppins Bold"/>
              </a:rPr>
              <a:t>Keywords</a:t>
            </a:r>
          </a:p>
          <a:p>
            <a:pPr algn="l">
              <a:lnSpc>
                <a:spcPts val="3300"/>
              </a:lnSpc>
            </a:pPr>
            <a:r>
              <a:rPr lang="en-US" sz="2200" spc="-22" b="true">
                <a:solidFill>
                  <a:srgbClr val="FF1495"/>
                </a:solidFill>
                <a:latin typeface="Poppins Bold"/>
                <a:ea typeface="Poppins Bold"/>
                <a:cs typeface="Poppins Bold"/>
                <a:sym typeface="Poppins Bold"/>
              </a:rPr>
              <a:t>        </a:t>
            </a:r>
            <a:r>
              <a:rPr lang="en-US" sz="2200" spc="-22">
                <a:solidFill>
                  <a:srgbClr val="000000"/>
                </a:solidFill>
                <a:latin typeface="Poppins"/>
                <a:ea typeface="Poppins"/>
                <a:cs typeface="Poppins"/>
                <a:sym typeface="Poppins"/>
              </a:rPr>
              <a:t> A set of terms that capture the main topics of the research.</a:t>
            </a:r>
          </a:p>
          <a:p>
            <a:pPr algn="l" marL="0" indent="0" lvl="0">
              <a:lnSpc>
                <a:spcPts val="3000"/>
              </a:lnSpc>
            </a:pPr>
          </a:p>
        </p:txBody>
      </p:sp>
      <p:grpSp>
        <p:nvGrpSpPr>
          <p:cNvPr name="Group 8" id="8"/>
          <p:cNvGrpSpPr/>
          <p:nvPr/>
        </p:nvGrpSpPr>
        <p:grpSpPr>
          <a:xfrm rot="0">
            <a:off x="16744465" y="373638"/>
            <a:ext cx="1029670" cy="1324268"/>
            <a:chOff x="0" y="0"/>
            <a:chExt cx="1372894" cy="1765691"/>
          </a:xfrm>
        </p:grpSpPr>
        <p:grpSp>
          <p:nvGrpSpPr>
            <p:cNvPr name="Group 9" id="9"/>
            <p:cNvGrpSpPr/>
            <p:nvPr/>
          </p:nvGrpSpPr>
          <p:grpSpPr>
            <a:xfrm rot="0">
              <a:off x="200317" y="595265"/>
              <a:ext cx="582448" cy="582448"/>
              <a:chOff x="0" y="0"/>
              <a:chExt cx="1913890" cy="1913890"/>
            </a:xfrm>
          </p:grpSpPr>
          <p:sp>
            <p:nvSpPr>
              <p:cNvPr name="Freeform 10" id="10"/>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19D97"/>
              </a:solidFill>
            </p:spPr>
          </p:sp>
        </p:grpSp>
        <p:grpSp>
          <p:nvGrpSpPr>
            <p:cNvPr name="Group 11" id="11"/>
            <p:cNvGrpSpPr/>
            <p:nvPr/>
          </p:nvGrpSpPr>
          <p:grpSpPr>
            <a:xfrm rot="0">
              <a:off x="782765" y="1177714"/>
              <a:ext cx="582448" cy="582448"/>
              <a:chOff x="0" y="0"/>
              <a:chExt cx="1913890" cy="1913890"/>
            </a:xfrm>
          </p:grpSpPr>
          <p:sp>
            <p:nvSpPr>
              <p:cNvPr name="Freeform 12" id="12"/>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1495"/>
              </a:solidFill>
            </p:spPr>
          </p:sp>
        </p:grpSp>
        <p:sp>
          <p:nvSpPr>
            <p:cNvPr name="Freeform 13" id="13"/>
            <p:cNvSpPr/>
            <p:nvPr/>
          </p:nvSpPr>
          <p:spPr>
            <a:xfrm flipH="false" flipV="false" rot="0">
              <a:off x="200317" y="1183243"/>
              <a:ext cx="582448" cy="582448"/>
            </a:xfrm>
            <a:custGeom>
              <a:avLst/>
              <a:gdLst/>
              <a:ahLst/>
              <a:cxnLst/>
              <a:rect r="r" b="b" t="t" l="l"/>
              <a:pathLst>
                <a:path h="582448" w="582448">
                  <a:moveTo>
                    <a:pt x="0" y="0"/>
                  </a:moveTo>
                  <a:lnTo>
                    <a:pt x="582448" y="0"/>
                  </a:lnTo>
                  <a:lnTo>
                    <a:pt x="582448" y="582448"/>
                  </a:lnTo>
                  <a:lnTo>
                    <a:pt x="0" y="5824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true" rot="-5400000">
              <a:off x="782765" y="595265"/>
              <a:ext cx="590129" cy="590129"/>
            </a:xfrm>
            <a:custGeom>
              <a:avLst/>
              <a:gdLst/>
              <a:ahLst/>
              <a:cxnLst/>
              <a:rect r="r" b="b" t="t" l="l"/>
              <a:pathLst>
                <a:path h="590129" w="590129">
                  <a:moveTo>
                    <a:pt x="0" y="590129"/>
                  </a:moveTo>
                  <a:lnTo>
                    <a:pt x="590129" y="590129"/>
                  </a:lnTo>
                  <a:lnTo>
                    <a:pt x="590129" y="0"/>
                  </a:lnTo>
                  <a:lnTo>
                    <a:pt x="0" y="0"/>
                  </a:lnTo>
                  <a:lnTo>
                    <a:pt x="0" y="59012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0" y="0"/>
              <a:ext cx="782765" cy="782765"/>
            </a:xfrm>
            <a:custGeom>
              <a:avLst/>
              <a:gdLst/>
              <a:ahLst/>
              <a:cxnLst/>
              <a:rect r="r" b="b" t="t" l="l"/>
              <a:pathLst>
                <a:path h="782765" w="782765">
                  <a:moveTo>
                    <a:pt x="0" y="0"/>
                  </a:moveTo>
                  <a:lnTo>
                    <a:pt x="782765" y="0"/>
                  </a:lnTo>
                  <a:lnTo>
                    <a:pt x="782765" y="782765"/>
                  </a:lnTo>
                  <a:lnTo>
                    <a:pt x="0" y="782765"/>
                  </a:lnTo>
                  <a:lnTo>
                    <a:pt x="0" y="0"/>
                  </a:lnTo>
                  <a:close/>
                </a:path>
              </a:pathLst>
            </a:custGeom>
            <a:blipFill>
              <a:blip r:embed="rId8"/>
              <a:stretch>
                <a:fillRect l="0" t="0" r="0" b="0"/>
              </a:stretch>
            </a:blip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6289" y="3094806"/>
            <a:ext cx="16955422" cy="6326818"/>
            <a:chOff x="0" y="0"/>
            <a:chExt cx="22607230" cy="8435757"/>
          </a:xfrm>
        </p:grpSpPr>
        <p:sp>
          <p:nvSpPr>
            <p:cNvPr name="Freeform 3" id="3"/>
            <p:cNvSpPr/>
            <p:nvPr/>
          </p:nvSpPr>
          <p:spPr>
            <a:xfrm flipH="false" flipV="false" rot="0">
              <a:off x="1112888" y="6269543"/>
              <a:ext cx="1510754" cy="1510754"/>
            </a:xfrm>
            <a:custGeom>
              <a:avLst/>
              <a:gdLst/>
              <a:ahLst/>
              <a:cxnLst/>
              <a:rect r="r" b="b" t="t" l="l"/>
              <a:pathLst>
                <a:path h="1510754" w="1510754">
                  <a:moveTo>
                    <a:pt x="0" y="0"/>
                  </a:moveTo>
                  <a:lnTo>
                    <a:pt x="1510754" y="0"/>
                  </a:lnTo>
                  <a:lnTo>
                    <a:pt x="1510754" y="1510755"/>
                  </a:lnTo>
                  <a:lnTo>
                    <a:pt x="0" y="1510755"/>
                  </a:lnTo>
                  <a:lnTo>
                    <a:pt x="0" y="0"/>
                  </a:lnTo>
                  <a:close/>
                </a:path>
              </a:pathLst>
            </a:custGeom>
            <a:blipFill>
              <a:blip r:embed="rId2"/>
              <a:stretch>
                <a:fillRect l="0" t="0" r="0" b="0"/>
              </a:stretch>
            </a:blipFill>
          </p:spPr>
        </p:sp>
        <p:sp>
          <p:nvSpPr>
            <p:cNvPr name="Freeform 4" id="4"/>
            <p:cNvSpPr/>
            <p:nvPr/>
          </p:nvSpPr>
          <p:spPr>
            <a:xfrm flipH="false" flipV="false" rot="0">
              <a:off x="1010996" y="3117981"/>
              <a:ext cx="1714539" cy="1714539"/>
            </a:xfrm>
            <a:custGeom>
              <a:avLst/>
              <a:gdLst/>
              <a:ahLst/>
              <a:cxnLst/>
              <a:rect r="r" b="b" t="t" l="l"/>
              <a:pathLst>
                <a:path h="1714539" w="1714539">
                  <a:moveTo>
                    <a:pt x="0" y="0"/>
                  </a:moveTo>
                  <a:lnTo>
                    <a:pt x="1714539" y="0"/>
                  </a:lnTo>
                  <a:lnTo>
                    <a:pt x="1714539" y="1714539"/>
                  </a:lnTo>
                  <a:lnTo>
                    <a:pt x="0" y="1714539"/>
                  </a:lnTo>
                  <a:lnTo>
                    <a:pt x="0" y="0"/>
                  </a:lnTo>
                  <a:close/>
                </a:path>
              </a:pathLst>
            </a:custGeom>
            <a:blipFill>
              <a:blip r:embed="rId3"/>
              <a:stretch>
                <a:fillRect l="0" t="0" r="0" b="0"/>
              </a:stretch>
            </a:blipFill>
          </p:spPr>
        </p:sp>
        <p:sp>
          <p:nvSpPr>
            <p:cNvPr name="Freeform 5" id="5"/>
            <p:cNvSpPr/>
            <p:nvPr/>
          </p:nvSpPr>
          <p:spPr>
            <a:xfrm flipH="false" flipV="false" rot="0">
              <a:off x="941051" y="0"/>
              <a:ext cx="1682591" cy="1682591"/>
            </a:xfrm>
            <a:custGeom>
              <a:avLst/>
              <a:gdLst/>
              <a:ahLst/>
              <a:cxnLst/>
              <a:rect r="r" b="b" t="t" l="l"/>
              <a:pathLst>
                <a:path h="1682591" w="1682591">
                  <a:moveTo>
                    <a:pt x="0" y="0"/>
                  </a:moveTo>
                  <a:lnTo>
                    <a:pt x="1682591" y="0"/>
                  </a:lnTo>
                  <a:lnTo>
                    <a:pt x="1682591" y="1682591"/>
                  </a:lnTo>
                  <a:lnTo>
                    <a:pt x="0" y="1682591"/>
                  </a:lnTo>
                  <a:lnTo>
                    <a:pt x="0" y="0"/>
                  </a:lnTo>
                  <a:close/>
                </a:path>
              </a:pathLst>
            </a:custGeom>
            <a:blipFill>
              <a:blip r:embed="rId4"/>
              <a:stretch>
                <a:fillRect l="0" t="0" r="0" b="0"/>
              </a:stretch>
            </a:blipFill>
          </p:spPr>
        </p:sp>
        <p:sp>
          <p:nvSpPr>
            <p:cNvPr name="Freeform 6" id="6"/>
            <p:cNvSpPr/>
            <p:nvPr/>
          </p:nvSpPr>
          <p:spPr>
            <a:xfrm flipH="false" flipV="false" rot="0">
              <a:off x="5896769" y="2949357"/>
              <a:ext cx="3426175" cy="1800938"/>
            </a:xfrm>
            <a:custGeom>
              <a:avLst/>
              <a:gdLst/>
              <a:ahLst/>
              <a:cxnLst/>
              <a:rect r="r" b="b" t="t" l="l"/>
              <a:pathLst>
                <a:path h="1800938" w="3426175">
                  <a:moveTo>
                    <a:pt x="0" y="0"/>
                  </a:moveTo>
                  <a:lnTo>
                    <a:pt x="3426175" y="0"/>
                  </a:lnTo>
                  <a:lnTo>
                    <a:pt x="3426175" y="1800938"/>
                  </a:lnTo>
                  <a:lnTo>
                    <a:pt x="0" y="1800938"/>
                  </a:lnTo>
                  <a:lnTo>
                    <a:pt x="0" y="0"/>
                  </a:lnTo>
                  <a:close/>
                </a:path>
              </a:pathLst>
            </a:custGeom>
            <a:blipFill>
              <a:blip r:embed="rId5"/>
              <a:stretch>
                <a:fillRect l="0" t="0" r="0" b="0"/>
              </a:stretch>
            </a:blipFill>
          </p:spPr>
        </p:sp>
        <p:sp>
          <p:nvSpPr>
            <p:cNvPr name="AutoShape 7" id="7"/>
            <p:cNvSpPr/>
            <p:nvPr/>
          </p:nvSpPr>
          <p:spPr>
            <a:xfrm>
              <a:off x="3129811" y="862880"/>
              <a:ext cx="2595963" cy="1861764"/>
            </a:xfrm>
            <a:prstGeom prst="line">
              <a:avLst/>
            </a:prstGeom>
            <a:ln cap="flat" w="38100">
              <a:solidFill>
                <a:srgbClr val="000000"/>
              </a:solidFill>
              <a:prstDash val="solid"/>
              <a:headEnd type="none" len="sm" w="sm"/>
              <a:tailEnd type="arrow" len="sm" w="med"/>
            </a:ln>
          </p:spPr>
        </p:sp>
        <p:sp>
          <p:nvSpPr>
            <p:cNvPr name="AutoShape 8" id="8"/>
            <p:cNvSpPr/>
            <p:nvPr/>
          </p:nvSpPr>
          <p:spPr>
            <a:xfrm>
              <a:off x="3736530" y="3975250"/>
              <a:ext cx="1539824" cy="0"/>
            </a:xfrm>
            <a:prstGeom prst="line">
              <a:avLst/>
            </a:prstGeom>
            <a:ln cap="flat" w="38100">
              <a:solidFill>
                <a:srgbClr val="000000"/>
              </a:solidFill>
              <a:prstDash val="solid"/>
              <a:headEnd type="none" len="sm" w="sm"/>
              <a:tailEnd type="arrow" len="sm" w="med"/>
            </a:ln>
          </p:spPr>
        </p:sp>
        <p:sp>
          <p:nvSpPr>
            <p:cNvPr name="AutoShape 9" id="9"/>
            <p:cNvSpPr/>
            <p:nvPr/>
          </p:nvSpPr>
          <p:spPr>
            <a:xfrm flipV="true">
              <a:off x="3736530" y="4562029"/>
              <a:ext cx="1989243" cy="2462891"/>
            </a:xfrm>
            <a:prstGeom prst="line">
              <a:avLst/>
            </a:prstGeom>
            <a:ln cap="flat" w="38100">
              <a:solidFill>
                <a:srgbClr val="000000"/>
              </a:solidFill>
              <a:prstDash val="solid"/>
              <a:headEnd type="none" len="sm" w="sm"/>
              <a:tailEnd type="arrow" len="sm" w="med"/>
            </a:ln>
          </p:spPr>
        </p:sp>
        <p:sp>
          <p:nvSpPr>
            <p:cNvPr name="AutoShape 10" id="10"/>
            <p:cNvSpPr/>
            <p:nvPr/>
          </p:nvSpPr>
          <p:spPr>
            <a:xfrm flipV="true">
              <a:off x="9716796" y="3932081"/>
              <a:ext cx="2703289" cy="21585"/>
            </a:xfrm>
            <a:prstGeom prst="line">
              <a:avLst/>
            </a:prstGeom>
            <a:ln cap="flat" w="38100">
              <a:solidFill>
                <a:srgbClr val="000000"/>
              </a:solidFill>
              <a:prstDash val="solid"/>
              <a:headEnd type="none" len="sm" w="sm"/>
              <a:tailEnd type="arrow" len="sm" w="med"/>
            </a:ln>
          </p:spPr>
        </p:sp>
        <p:sp>
          <p:nvSpPr>
            <p:cNvPr name="Freeform 11" id="11"/>
            <p:cNvSpPr/>
            <p:nvPr/>
          </p:nvSpPr>
          <p:spPr>
            <a:xfrm flipH="false" flipV="false" rot="0">
              <a:off x="12813937" y="4259669"/>
              <a:ext cx="3546474" cy="1436674"/>
            </a:xfrm>
            <a:custGeom>
              <a:avLst/>
              <a:gdLst/>
              <a:ahLst/>
              <a:cxnLst/>
              <a:rect r="r" b="b" t="t" l="l"/>
              <a:pathLst>
                <a:path h="1436674" w="3546474">
                  <a:moveTo>
                    <a:pt x="0" y="0"/>
                  </a:moveTo>
                  <a:lnTo>
                    <a:pt x="3546474" y="0"/>
                  </a:lnTo>
                  <a:lnTo>
                    <a:pt x="3546474" y="1436674"/>
                  </a:lnTo>
                  <a:lnTo>
                    <a:pt x="0" y="1436674"/>
                  </a:lnTo>
                  <a:lnTo>
                    <a:pt x="0" y="0"/>
                  </a:lnTo>
                  <a:close/>
                </a:path>
              </a:pathLst>
            </a:custGeom>
            <a:blipFill>
              <a:blip r:embed="rId6"/>
              <a:stretch>
                <a:fillRect l="0" t="0" r="0" b="0"/>
              </a:stretch>
            </a:blipFill>
          </p:spPr>
        </p:sp>
        <p:sp>
          <p:nvSpPr>
            <p:cNvPr name="Freeform 12" id="12"/>
            <p:cNvSpPr/>
            <p:nvPr/>
          </p:nvSpPr>
          <p:spPr>
            <a:xfrm flipH="false" flipV="false" rot="0">
              <a:off x="12813937" y="1941612"/>
              <a:ext cx="3073527" cy="1982334"/>
            </a:xfrm>
            <a:custGeom>
              <a:avLst/>
              <a:gdLst/>
              <a:ahLst/>
              <a:cxnLst/>
              <a:rect r="r" b="b" t="t" l="l"/>
              <a:pathLst>
                <a:path h="1982334" w="3073527">
                  <a:moveTo>
                    <a:pt x="0" y="0"/>
                  </a:moveTo>
                  <a:lnTo>
                    <a:pt x="3073527" y="0"/>
                  </a:lnTo>
                  <a:lnTo>
                    <a:pt x="3073527" y="1982334"/>
                  </a:lnTo>
                  <a:lnTo>
                    <a:pt x="0" y="1982334"/>
                  </a:lnTo>
                  <a:lnTo>
                    <a:pt x="0" y="0"/>
                  </a:lnTo>
                  <a:close/>
                </a:path>
              </a:pathLst>
            </a:custGeom>
            <a:blipFill>
              <a:blip r:embed="rId7"/>
              <a:stretch>
                <a:fillRect l="-168801" t="-40304" r="-17807" b="-48554"/>
              </a:stretch>
            </a:blipFill>
          </p:spPr>
        </p:sp>
        <p:sp>
          <p:nvSpPr>
            <p:cNvPr name="TextBox 13" id="13"/>
            <p:cNvSpPr txBox="true"/>
            <p:nvPr/>
          </p:nvSpPr>
          <p:spPr>
            <a:xfrm rot="0">
              <a:off x="0" y="1884462"/>
              <a:ext cx="3736530" cy="453591"/>
            </a:xfrm>
            <a:prstGeom prst="rect">
              <a:avLst/>
            </a:prstGeom>
          </p:spPr>
          <p:txBody>
            <a:bodyPr anchor="t" rtlCol="false" tIns="0" lIns="0" bIns="0" rIns="0">
              <a:spAutoFit/>
            </a:bodyPr>
            <a:lstStyle/>
            <a:p>
              <a:pPr algn="ctr">
                <a:lnSpc>
                  <a:spcPts val="2795"/>
                </a:lnSpc>
                <a:spcBef>
                  <a:spcPct val="0"/>
                </a:spcBef>
              </a:pPr>
              <a:r>
                <a:rPr lang="en-US" b="true" sz="1997">
                  <a:solidFill>
                    <a:srgbClr val="000000"/>
                  </a:solidFill>
                  <a:latin typeface="Poppins Bold"/>
                  <a:ea typeface="Poppins Bold"/>
                  <a:cs typeface="Poppins Bold"/>
                  <a:sym typeface="Poppins Bold"/>
                </a:rPr>
                <a:t>Raw Data (JSON)</a:t>
              </a:r>
            </a:p>
          </p:txBody>
        </p:sp>
        <p:sp>
          <p:nvSpPr>
            <p:cNvPr name="TextBox 14" id="14"/>
            <p:cNvSpPr txBox="true"/>
            <p:nvPr/>
          </p:nvSpPr>
          <p:spPr>
            <a:xfrm rot="0">
              <a:off x="0" y="5034388"/>
              <a:ext cx="3736530" cy="453591"/>
            </a:xfrm>
            <a:prstGeom prst="rect">
              <a:avLst/>
            </a:prstGeom>
          </p:spPr>
          <p:txBody>
            <a:bodyPr anchor="t" rtlCol="false" tIns="0" lIns="0" bIns="0" rIns="0">
              <a:spAutoFit/>
            </a:bodyPr>
            <a:lstStyle/>
            <a:p>
              <a:pPr algn="ctr">
                <a:lnSpc>
                  <a:spcPts val="2795"/>
                </a:lnSpc>
                <a:spcBef>
                  <a:spcPct val="0"/>
                </a:spcBef>
              </a:pPr>
              <a:r>
                <a:rPr lang="en-US" b="true" sz="1997">
                  <a:solidFill>
                    <a:srgbClr val="000000"/>
                  </a:solidFill>
                  <a:latin typeface="Poppins Bold"/>
                  <a:ea typeface="Poppins Bold"/>
                  <a:cs typeface="Poppins Bold"/>
                  <a:sym typeface="Poppins Bold"/>
                </a:rPr>
                <a:t>Scopus API</a:t>
              </a:r>
            </a:p>
          </p:txBody>
        </p:sp>
        <p:sp>
          <p:nvSpPr>
            <p:cNvPr name="TextBox 15" id="15"/>
            <p:cNvSpPr txBox="true"/>
            <p:nvPr/>
          </p:nvSpPr>
          <p:spPr>
            <a:xfrm rot="0">
              <a:off x="0" y="7982165"/>
              <a:ext cx="3736530" cy="453591"/>
            </a:xfrm>
            <a:prstGeom prst="rect">
              <a:avLst/>
            </a:prstGeom>
          </p:spPr>
          <p:txBody>
            <a:bodyPr anchor="t" rtlCol="false" tIns="0" lIns="0" bIns="0" rIns="0">
              <a:spAutoFit/>
            </a:bodyPr>
            <a:lstStyle/>
            <a:p>
              <a:pPr algn="ctr">
                <a:lnSpc>
                  <a:spcPts val="2795"/>
                </a:lnSpc>
                <a:spcBef>
                  <a:spcPct val="0"/>
                </a:spcBef>
              </a:pPr>
              <a:r>
                <a:rPr lang="en-US" b="true" sz="1997">
                  <a:solidFill>
                    <a:srgbClr val="000000"/>
                  </a:solidFill>
                  <a:latin typeface="Poppins Bold"/>
                  <a:ea typeface="Poppins Bold"/>
                  <a:cs typeface="Poppins Bold"/>
                  <a:sym typeface="Poppins Bold"/>
                </a:rPr>
                <a:t>Web Scraping</a:t>
              </a:r>
            </a:p>
          </p:txBody>
        </p:sp>
        <p:sp>
          <p:nvSpPr>
            <p:cNvPr name="AutoShape 16" id="16"/>
            <p:cNvSpPr/>
            <p:nvPr/>
          </p:nvSpPr>
          <p:spPr>
            <a:xfrm flipV="true">
              <a:off x="16281316" y="3921289"/>
              <a:ext cx="2703289" cy="21585"/>
            </a:xfrm>
            <a:prstGeom prst="line">
              <a:avLst/>
            </a:prstGeom>
            <a:ln cap="flat" w="38100">
              <a:solidFill>
                <a:srgbClr val="000000"/>
              </a:solidFill>
              <a:prstDash val="solid"/>
              <a:headEnd type="none" len="sm" w="sm"/>
              <a:tailEnd type="arrow" len="sm" w="med"/>
            </a:ln>
          </p:spPr>
        </p:sp>
        <p:sp>
          <p:nvSpPr>
            <p:cNvPr name="TextBox 17" id="17"/>
            <p:cNvSpPr txBox="true"/>
            <p:nvPr/>
          </p:nvSpPr>
          <p:spPr>
            <a:xfrm rot="0">
              <a:off x="19137157" y="3032256"/>
              <a:ext cx="3470072" cy="1475952"/>
            </a:xfrm>
            <a:prstGeom prst="rect">
              <a:avLst/>
            </a:prstGeom>
          </p:spPr>
          <p:txBody>
            <a:bodyPr anchor="t" rtlCol="false" tIns="0" lIns="0" bIns="0" rIns="0">
              <a:spAutoFit/>
            </a:bodyPr>
            <a:lstStyle/>
            <a:p>
              <a:pPr algn="l" marL="690881" indent="-345440" lvl="1">
                <a:lnSpc>
                  <a:spcPts val="4480"/>
                </a:lnSpc>
                <a:buFont typeface="Arial"/>
                <a:buChar char="•"/>
              </a:pPr>
              <a:r>
                <a:rPr lang="en-US" b="true" sz="3200">
                  <a:solidFill>
                    <a:srgbClr val="000000"/>
                  </a:solidFill>
                  <a:latin typeface="Poppins Bold"/>
                  <a:ea typeface="Poppins Bold"/>
                  <a:cs typeface="Poppins Bold"/>
                  <a:sym typeface="Poppins Bold"/>
                </a:rPr>
                <a:t>Analysis</a:t>
              </a:r>
            </a:p>
            <a:p>
              <a:pPr algn="l" marL="690881" indent="-345440" lvl="1">
                <a:lnSpc>
                  <a:spcPts val="4480"/>
                </a:lnSpc>
                <a:buFont typeface="Arial"/>
                <a:buChar char="•"/>
              </a:pPr>
              <a:r>
                <a:rPr lang="en-US" b="true" sz="3200">
                  <a:solidFill>
                    <a:srgbClr val="000000"/>
                  </a:solidFill>
                  <a:latin typeface="Poppins Bold"/>
                  <a:ea typeface="Poppins Bold"/>
                  <a:cs typeface="Poppins Bold"/>
                  <a:sym typeface="Poppins Bold"/>
                </a:rPr>
                <a:t>AI/ML</a:t>
              </a:r>
            </a:p>
          </p:txBody>
        </p:sp>
      </p:grpSp>
      <p:grpSp>
        <p:nvGrpSpPr>
          <p:cNvPr name="Group 18" id="18"/>
          <p:cNvGrpSpPr/>
          <p:nvPr/>
        </p:nvGrpSpPr>
        <p:grpSpPr>
          <a:xfrm rot="0">
            <a:off x="9144000" y="-654341"/>
            <a:ext cx="10738956" cy="3366083"/>
            <a:chOff x="0" y="0"/>
            <a:chExt cx="2828367" cy="886540"/>
          </a:xfrm>
        </p:grpSpPr>
        <p:sp>
          <p:nvSpPr>
            <p:cNvPr name="Freeform 19" id="19"/>
            <p:cNvSpPr/>
            <p:nvPr/>
          </p:nvSpPr>
          <p:spPr>
            <a:xfrm flipH="false" flipV="false" rot="0">
              <a:off x="0" y="0"/>
              <a:ext cx="2828367" cy="886540"/>
            </a:xfrm>
            <a:custGeom>
              <a:avLst/>
              <a:gdLst/>
              <a:ahLst/>
              <a:cxnLst/>
              <a:rect r="r" b="b" t="t" l="l"/>
              <a:pathLst>
                <a:path h="886540" w="2828367">
                  <a:moveTo>
                    <a:pt x="36767" y="0"/>
                  </a:moveTo>
                  <a:lnTo>
                    <a:pt x="2791600" y="0"/>
                  </a:lnTo>
                  <a:cubicBezTo>
                    <a:pt x="2801351" y="0"/>
                    <a:pt x="2810703" y="3874"/>
                    <a:pt x="2817598" y="10769"/>
                  </a:cubicBezTo>
                  <a:cubicBezTo>
                    <a:pt x="2824493" y="17664"/>
                    <a:pt x="2828367" y="27016"/>
                    <a:pt x="2828367" y="36767"/>
                  </a:cubicBezTo>
                  <a:lnTo>
                    <a:pt x="2828367" y="849773"/>
                  </a:lnTo>
                  <a:cubicBezTo>
                    <a:pt x="2828367" y="859525"/>
                    <a:pt x="2824493" y="868876"/>
                    <a:pt x="2817598" y="875772"/>
                  </a:cubicBezTo>
                  <a:cubicBezTo>
                    <a:pt x="2810703" y="882667"/>
                    <a:pt x="2801351" y="886540"/>
                    <a:pt x="2791600" y="886540"/>
                  </a:cubicBezTo>
                  <a:lnTo>
                    <a:pt x="36767" y="886540"/>
                  </a:lnTo>
                  <a:cubicBezTo>
                    <a:pt x="27016" y="886540"/>
                    <a:pt x="17664" y="882667"/>
                    <a:pt x="10769" y="875772"/>
                  </a:cubicBezTo>
                  <a:cubicBezTo>
                    <a:pt x="3874" y="868876"/>
                    <a:pt x="0" y="859525"/>
                    <a:pt x="0" y="849773"/>
                  </a:cubicBezTo>
                  <a:lnTo>
                    <a:pt x="0" y="36767"/>
                  </a:lnTo>
                  <a:cubicBezTo>
                    <a:pt x="0" y="27016"/>
                    <a:pt x="3874" y="17664"/>
                    <a:pt x="10769" y="10769"/>
                  </a:cubicBezTo>
                  <a:cubicBezTo>
                    <a:pt x="17664" y="3874"/>
                    <a:pt x="27016" y="0"/>
                    <a:pt x="36767" y="0"/>
                  </a:cubicBezTo>
                  <a:close/>
                </a:path>
              </a:pathLst>
            </a:custGeom>
            <a:solidFill>
              <a:srgbClr val="FFDE59"/>
            </a:solidFill>
          </p:spPr>
        </p:sp>
        <p:sp>
          <p:nvSpPr>
            <p:cNvPr name="TextBox 20" id="20"/>
            <p:cNvSpPr txBox="true"/>
            <p:nvPr/>
          </p:nvSpPr>
          <p:spPr>
            <a:xfrm>
              <a:off x="0" y="-66675"/>
              <a:ext cx="2828367" cy="953215"/>
            </a:xfrm>
            <a:prstGeom prst="rect">
              <a:avLst/>
            </a:prstGeom>
          </p:spPr>
          <p:txBody>
            <a:bodyPr anchor="ctr" rtlCol="false" tIns="50800" lIns="50800" bIns="50800" rIns="50800"/>
            <a:lstStyle/>
            <a:p>
              <a:pPr algn="ctr">
                <a:lnSpc>
                  <a:spcPts val="3289"/>
                </a:lnSpc>
              </a:pPr>
            </a:p>
          </p:txBody>
        </p:sp>
      </p:grpSp>
      <p:sp>
        <p:nvSpPr>
          <p:cNvPr name="TextBox 21" id="21"/>
          <p:cNvSpPr txBox="true"/>
          <p:nvPr/>
        </p:nvSpPr>
        <p:spPr>
          <a:xfrm rot="0">
            <a:off x="10283203" y="655250"/>
            <a:ext cx="8435524" cy="1293495"/>
          </a:xfrm>
          <a:prstGeom prst="rect">
            <a:avLst/>
          </a:prstGeom>
        </p:spPr>
        <p:txBody>
          <a:bodyPr anchor="t" rtlCol="false" tIns="0" lIns="0" bIns="0" rIns="0">
            <a:spAutoFit/>
          </a:bodyPr>
          <a:lstStyle/>
          <a:p>
            <a:pPr algn="l">
              <a:lnSpc>
                <a:spcPts val="10080"/>
              </a:lnSpc>
              <a:spcBef>
                <a:spcPct val="0"/>
              </a:spcBef>
            </a:pPr>
            <a:r>
              <a:rPr lang="en-US" b="true" sz="7200">
                <a:solidFill>
                  <a:srgbClr val="FFFFFF"/>
                </a:solidFill>
                <a:latin typeface="Poppins Bold"/>
                <a:ea typeface="Poppins Bold"/>
                <a:cs typeface="Poppins Bold"/>
                <a:sym typeface="Poppins Bold"/>
              </a:rPr>
              <a:t>Data Pipeline</a:t>
            </a:r>
          </a:p>
        </p:txBody>
      </p:sp>
      <p:grpSp>
        <p:nvGrpSpPr>
          <p:cNvPr name="Group 22" id="22"/>
          <p:cNvGrpSpPr/>
          <p:nvPr/>
        </p:nvGrpSpPr>
        <p:grpSpPr>
          <a:xfrm rot="0">
            <a:off x="529265" y="425373"/>
            <a:ext cx="1029670" cy="1324268"/>
            <a:chOff x="0" y="0"/>
            <a:chExt cx="1372894" cy="1765691"/>
          </a:xfrm>
        </p:grpSpPr>
        <p:grpSp>
          <p:nvGrpSpPr>
            <p:cNvPr name="Group 23" id="23"/>
            <p:cNvGrpSpPr/>
            <p:nvPr/>
          </p:nvGrpSpPr>
          <p:grpSpPr>
            <a:xfrm rot="0">
              <a:off x="200317" y="595265"/>
              <a:ext cx="582448" cy="582448"/>
              <a:chOff x="0" y="0"/>
              <a:chExt cx="1913890" cy="1913890"/>
            </a:xfrm>
          </p:grpSpPr>
          <p:sp>
            <p:nvSpPr>
              <p:cNvPr name="Freeform 24" id="2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19D97"/>
              </a:solidFill>
            </p:spPr>
          </p:sp>
        </p:grpSp>
        <p:grpSp>
          <p:nvGrpSpPr>
            <p:cNvPr name="Group 25" id="25"/>
            <p:cNvGrpSpPr/>
            <p:nvPr/>
          </p:nvGrpSpPr>
          <p:grpSpPr>
            <a:xfrm rot="0">
              <a:off x="782765" y="1177714"/>
              <a:ext cx="582448" cy="582448"/>
              <a:chOff x="0" y="0"/>
              <a:chExt cx="1913890" cy="1913890"/>
            </a:xfrm>
          </p:grpSpPr>
          <p:sp>
            <p:nvSpPr>
              <p:cNvPr name="Freeform 26" id="2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1495"/>
              </a:solidFill>
            </p:spPr>
          </p:sp>
        </p:grpSp>
        <p:sp>
          <p:nvSpPr>
            <p:cNvPr name="Freeform 27" id="27"/>
            <p:cNvSpPr/>
            <p:nvPr/>
          </p:nvSpPr>
          <p:spPr>
            <a:xfrm flipH="false" flipV="false" rot="0">
              <a:off x="200317" y="1183243"/>
              <a:ext cx="582448" cy="582448"/>
            </a:xfrm>
            <a:custGeom>
              <a:avLst/>
              <a:gdLst/>
              <a:ahLst/>
              <a:cxnLst/>
              <a:rect r="r" b="b" t="t" l="l"/>
              <a:pathLst>
                <a:path h="582448" w="582448">
                  <a:moveTo>
                    <a:pt x="0" y="0"/>
                  </a:moveTo>
                  <a:lnTo>
                    <a:pt x="582448" y="0"/>
                  </a:lnTo>
                  <a:lnTo>
                    <a:pt x="582448" y="582448"/>
                  </a:lnTo>
                  <a:lnTo>
                    <a:pt x="0" y="5824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false" flipV="true" rot="-5400000">
              <a:off x="782765" y="595265"/>
              <a:ext cx="590129" cy="590129"/>
            </a:xfrm>
            <a:custGeom>
              <a:avLst/>
              <a:gdLst/>
              <a:ahLst/>
              <a:cxnLst/>
              <a:rect r="r" b="b" t="t" l="l"/>
              <a:pathLst>
                <a:path h="590129" w="590129">
                  <a:moveTo>
                    <a:pt x="0" y="590129"/>
                  </a:moveTo>
                  <a:lnTo>
                    <a:pt x="590129" y="590129"/>
                  </a:lnTo>
                  <a:lnTo>
                    <a:pt x="590129" y="0"/>
                  </a:lnTo>
                  <a:lnTo>
                    <a:pt x="0" y="0"/>
                  </a:lnTo>
                  <a:lnTo>
                    <a:pt x="0" y="590129"/>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9" id="29"/>
            <p:cNvSpPr/>
            <p:nvPr/>
          </p:nvSpPr>
          <p:spPr>
            <a:xfrm flipH="false" flipV="false" rot="0">
              <a:off x="0" y="0"/>
              <a:ext cx="782765" cy="782765"/>
            </a:xfrm>
            <a:custGeom>
              <a:avLst/>
              <a:gdLst/>
              <a:ahLst/>
              <a:cxnLst/>
              <a:rect r="r" b="b" t="t" l="l"/>
              <a:pathLst>
                <a:path h="782765" w="782765">
                  <a:moveTo>
                    <a:pt x="0" y="0"/>
                  </a:moveTo>
                  <a:lnTo>
                    <a:pt x="782765" y="0"/>
                  </a:lnTo>
                  <a:lnTo>
                    <a:pt x="782765" y="782765"/>
                  </a:lnTo>
                  <a:lnTo>
                    <a:pt x="0" y="782765"/>
                  </a:lnTo>
                  <a:lnTo>
                    <a:pt x="0" y="0"/>
                  </a:lnTo>
                  <a:close/>
                </a:path>
              </a:pathLst>
            </a:custGeom>
            <a:blipFill>
              <a:blip r:embed="rId12"/>
              <a:stretch>
                <a:fillRect l="0" t="0" r="0" b="0"/>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686319" y="289012"/>
            <a:ext cx="8225041" cy="1293495"/>
          </a:xfrm>
          <a:prstGeom prst="rect">
            <a:avLst/>
          </a:prstGeom>
        </p:spPr>
        <p:txBody>
          <a:bodyPr anchor="t" rtlCol="false" tIns="0" lIns="0" bIns="0" rIns="0">
            <a:spAutoFit/>
          </a:bodyPr>
          <a:lstStyle/>
          <a:p>
            <a:pPr algn="l">
              <a:lnSpc>
                <a:spcPts val="10080"/>
              </a:lnSpc>
              <a:spcBef>
                <a:spcPct val="0"/>
              </a:spcBef>
            </a:pPr>
            <a:r>
              <a:rPr lang="en-US" b="true" sz="7200">
                <a:solidFill>
                  <a:srgbClr val="000000"/>
                </a:solidFill>
                <a:latin typeface="Poppins Bold"/>
                <a:ea typeface="Poppins Bold"/>
                <a:cs typeface="Poppins Bold"/>
                <a:sym typeface="Poppins Bold"/>
              </a:rPr>
              <a:t>Data Engineering</a:t>
            </a:r>
          </a:p>
        </p:txBody>
      </p:sp>
      <p:grpSp>
        <p:nvGrpSpPr>
          <p:cNvPr name="Group 3" id="3"/>
          <p:cNvGrpSpPr/>
          <p:nvPr/>
        </p:nvGrpSpPr>
        <p:grpSpPr>
          <a:xfrm rot="0">
            <a:off x="543555" y="2742883"/>
            <a:ext cx="17200890" cy="5466656"/>
            <a:chOff x="0" y="0"/>
            <a:chExt cx="4530276" cy="1439778"/>
          </a:xfrm>
        </p:grpSpPr>
        <p:sp>
          <p:nvSpPr>
            <p:cNvPr name="Freeform 4" id="4"/>
            <p:cNvSpPr/>
            <p:nvPr/>
          </p:nvSpPr>
          <p:spPr>
            <a:xfrm flipH="false" flipV="false" rot="0">
              <a:off x="0" y="0"/>
              <a:ext cx="4530276" cy="1439778"/>
            </a:xfrm>
            <a:custGeom>
              <a:avLst/>
              <a:gdLst/>
              <a:ahLst/>
              <a:cxnLst/>
              <a:rect r="r" b="b" t="t" l="l"/>
              <a:pathLst>
                <a:path h="1439778" w="4530276">
                  <a:moveTo>
                    <a:pt x="22955" y="0"/>
                  </a:moveTo>
                  <a:lnTo>
                    <a:pt x="4507321" y="0"/>
                  </a:lnTo>
                  <a:cubicBezTo>
                    <a:pt x="4513409" y="0"/>
                    <a:pt x="4519248" y="2418"/>
                    <a:pt x="4523553" y="6723"/>
                  </a:cubicBezTo>
                  <a:cubicBezTo>
                    <a:pt x="4527857" y="11028"/>
                    <a:pt x="4530276" y="16867"/>
                    <a:pt x="4530276" y="22955"/>
                  </a:cubicBezTo>
                  <a:lnTo>
                    <a:pt x="4530276" y="1416823"/>
                  </a:lnTo>
                  <a:cubicBezTo>
                    <a:pt x="4530276" y="1429501"/>
                    <a:pt x="4519999" y="1439778"/>
                    <a:pt x="4507321" y="1439778"/>
                  </a:cubicBezTo>
                  <a:lnTo>
                    <a:pt x="22955" y="1439778"/>
                  </a:lnTo>
                  <a:cubicBezTo>
                    <a:pt x="10277" y="1439778"/>
                    <a:pt x="0" y="1429501"/>
                    <a:pt x="0" y="1416823"/>
                  </a:cubicBezTo>
                  <a:lnTo>
                    <a:pt x="0" y="22955"/>
                  </a:lnTo>
                  <a:cubicBezTo>
                    <a:pt x="0" y="10277"/>
                    <a:pt x="10277" y="0"/>
                    <a:pt x="22955" y="0"/>
                  </a:cubicBezTo>
                  <a:close/>
                </a:path>
              </a:pathLst>
            </a:custGeom>
            <a:solidFill>
              <a:srgbClr val="F2F2F2"/>
            </a:solidFill>
          </p:spPr>
        </p:sp>
        <p:sp>
          <p:nvSpPr>
            <p:cNvPr name="TextBox 5" id="5"/>
            <p:cNvSpPr txBox="true"/>
            <p:nvPr/>
          </p:nvSpPr>
          <p:spPr>
            <a:xfrm>
              <a:off x="0" y="-66675"/>
              <a:ext cx="4530276" cy="1506453"/>
            </a:xfrm>
            <a:prstGeom prst="rect">
              <a:avLst/>
            </a:prstGeom>
          </p:spPr>
          <p:txBody>
            <a:bodyPr anchor="ctr" rtlCol="false" tIns="50800" lIns="50800" bIns="50800" rIns="50800"/>
            <a:lstStyle/>
            <a:p>
              <a:pPr algn="ctr">
                <a:lnSpc>
                  <a:spcPts val="3289"/>
                </a:lnSpc>
              </a:pPr>
            </a:p>
          </p:txBody>
        </p:sp>
      </p:grpSp>
      <p:sp>
        <p:nvSpPr>
          <p:cNvPr name="TextBox 6" id="6"/>
          <p:cNvSpPr txBox="true"/>
          <p:nvPr/>
        </p:nvSpPr>
        <p:spPr>
          <a:xfrm rot="0">
            <a:off x="3967032" y="2996217"/>
            <a:ext cx="13450941" cy="2203449"/>
          </a:xfrm>
          <a:prstGeom prst="rect">
            <a:avLst/>
          </a:prstGeom>
        </p:spPr>
        <p:txBody>
          <a:bodyPr anchor="t" rtlCol="false" tIns="0" lIns="0" bIns="0" rIns="0">
            <a:spAutoFit/>
          </a:bodyPr>
          <a:lstStyle/>
          <a:p>
            <a:pPr algn="l" marL="539754" indent="-269877" lvl="1">
              <a:lnSpc>
                <a:spcPts val="3500"/>
              </a:lnSpc>
              <a:buFont typeface="Arial"/>
              <a:buChar char="•"/>
            </a:pPr>
            <a:r>
              <a:rPr lang="en-US" b="true" sz="2500">
                <a:solidFill>
                  <a:srgbClr val="000000"/>
                </a:solidFill>
                <a:latin typeface="Poppins Bold"/>
                <a:ea typeface="Poppins Bold"/>
                <a:cs typeface="Poppins Bold"/>
                <a:sym typeface="Poppins Bold"/>
              </a:rPr>
              <a:t>Scopus API</a:t>
            </a:r>
            <a:r>
              <a:rPr lang="en-US" sz="2500">
                <a:solidFill>
                  <a:srgbClr val="000000"/>
                </a:solidFill>
                <a:latin typeface="Poppins"/>
                <a:ea typeface="Poppins"/>
                <a:cs typeface="Poppins"/>
                <a:sym typeface="Poppins"/>
              </a:rPr>
              <a:t>: getting Title, Abstract, Authors, Aggregation type, Publisher, Publication Date, Institutions, and Keywords collected to CSV file</a:t>
            </a:r>
          </a:p>
          <a:p>
            <a:pPr algn="l" marL="539754" indent="-269877" lvl="1">
              <a:lnSpc>
                <a:spcPts val="3500"/>
              </a:lnSpc>
              <a:buFont typeface="Arial"/>
              <a:buChar char="•"/>
            </a:pPr>
            <a:r>
              <a:rPr lang="en-US" b="true" sz="2500">
                <a:solidFill>
                  <a:srgbClr val="000000"/>
                </a:solidFill>
                <a:latin typeface="Poppins Bold"/>
                <a:ea typeface="Poppins Bold"/>
                <a:cs typeface="Poppins Bold"/>
                <a:sym typeface="Poppins Bold"/>
              </a:rPr>
              <a:t>Web Scraping</a:t>
            </a:r>
            <a:r>
              <a:rPr lang="en-US" sz="2500">
                <a:solidFill>
                  <a:srgbClr val="000000"/>
                </a:solidFill>
                <a:latin typeface="Poppins"/>
                <a:ea typeface="Poppins"/>
                <a:cs typeface="Poppins"/>
                <a:sym typeface="Poppins"/>
              </a:rPr>
              <a:t> from Arxiv getting Title, Abstract, Authors, and Publication Date collected to CSV file</a:t>
            </a:r>
          </a:p>
          <a:p>
            <a:pPr algn="l" marL="539754" indent="-269877" lvl="1">
              <a:lnSpc>
                <a:spcPts val="3500"/>
              </a:lnSpc>
              <a:buFont typeface="Arial"/>
              <a:buChar char="•"/>
            </a:pPr>
            <a:r>
              <a:rPr lang="en-US" b="true" sz="2500">
                <a:solidFill>
                  <a:srgbClr val="000000"/>
                </a:solidFill>
                <a:latin typeface="Poppins Bold"/>
                <a:ea typeface="Poppins Bold"/>
                <a:cs typeface="Poppins Bold"/>
                <a:sym typeface="Poppins Bold"/>
              </a:rPr>
              <a:t>Raw Data</a:t>
            </a:r>
          </a:p>
        </p:txBody>
      </p:sp>
      <p:sp>
        <p:nvSpPr>
          <p:cNvPr name="TextBox 7" id="7"/>
          <p:cNvSpPr txBox="true"/>
          <p:nvPr/>
        </p:nvSpPr>
        <p:spPr>
          <a:xfrm rot="0">
            <a:off x="1243536" y="2996217"/>
            <a:ext cx="1951668" cy="450850"/>
          </a:xfrm>
          <a:prstGeom prst="rect">
            <a:avLst/>
          </a:prstGeom>
        </p:spPr>
        <p:txBody>
          <a:bodyPr anchor="t" rtlCol="false" tIns="0" lIns="0" bIns="0" rIns="0">
            <a:spAutoFit/>
          </a:bodyPr>
          <a:lstStyle/>
          <a:p>
            <a:pPr algn="just">
              <a:lnSpc>
                <a:spcPts val="3500"/>
              </a:lnSpc>
              <a:spcBef>
                <a:spcPct val="0"/>
              </a:spcBef>
            </a:pPr>
            <a:r>
              <a:rPr lang="en-US" b="true" sz="2500">
                <a:solidFill>
                  <a:srgbClr val="FF1495"/>
                </a:solidFill>
                <a:latin typeface="Poppins Bold"/>
                <a:ea typeface="Poppins Bold"/>
                <a:cs typeface="Poppins Bold"/>
                <a:sym typeface="Poppins Bold"/>
              </a:rPr>
              <a:t>Data from </a:t>
            </a:r>
          </a:p>
        </p:txBody>
      </p:sp>
      <p:sp>
        <p:nvSpPr>
          <p:cNvPr name="TextBox 8" id="8"/>
          <p:cNvSpPr txBox="true"/>
          <p:nvPr/>
        </p:nvSpPr>
        <p:spPr>
          <a:xfrm rot="0">
            <a:off x="4293504" y="5704981"/>
            <a:ext cx="13450941" cy="2203449"/>
          </a:xfrm>
          <a:prstGeom prst="rect">
            <a:avLst/>
          </a:prstGeom>
        </p:spPr>
        <p:txBody>
          <a:bodyPr anchor="t" rtlCol="false" tIns="0" lIns="0" bIns="0" rIns="0">
            <a:spAutoFit/>
          </a:bodyPr>
          <a:lstStyle/>
          <a:p>
            <a:pPr algn="l">
              <a:lnSpc>
                <a:spcPts val="3500"/>
              </a:lnSpc>
            </a:pPr>
            <a:r>
              <a:rPr lang="en-US" sz="2500">
                <a:solidFill>
                  <a:srgbClr val="000000"/>
                </a:solidFill>
                <a:latin typeface="Poppins"/>
                <a:ea typeface="Poppins"/>
                <a:cs typeface="Poppins"/>
                <a:sym typeface="Poppins"/>
              </a:rPr>
              <a:t>Collect all the data and aggregate it using Kafka running on Docker. The Kafka Producer will create topics for each year to organize the data for each year into a single file. Afterward, the data will be consumed through a Kafka Consumer, producing output files separated by year. These files will then be used for further processing.</a:t>
            </a:r>
          </a:p>
        </p:txBody>
      </p:sp>
      <p:sp>
        <p:nvSpPr>
          <p:cNvPr name="TextBox 9" id="9"/>
          <p:cNvSpPr txBox="true"/>
          <p:nvPr/>
        </p:nvSpPr>
        <p:spPr>
          <a:xfrm rot="0">
            <a:off x="784605" y="5704981"/>
            <a:ext cx="2869532" cy="450850"/>
          </a:xfrm>
          <a:prstGeom prst="rect">
            <a:avLst/>
          </a:prstGeom>
        </p:spPr>
        <p:txBody>
          <a:bodyPr anchor="t" rtlCol="false" tIns="0" lIns="0" bIns="0" rIns="0">
            <a:spAutoFit/>
          </a:bodyPr>
          <a:lstStyle/>
          <a:p>
            <a:pPr algn="ctr">
              <a:lnSpc>
                <a:spcPts val="3500"/>
              </a:lnSpc>
              <a:spcBef>
                <a:spcPct val="0"/>
              </a:spcBef>
            </a:pPr>
            <a:r>
              <a:rPr lang="en-US" b="true" sz="2500">
                <a:solidFill>
                  <a:srgbClr val="FF1495"/>
                </a:solidFill>
                <a:latin typeface="Poppins Bold"/>
                <a:ea typeface="Poppins Bold"/>
                <a:cs typeface="Poppins Bold"/>
                <a:sym typeface="Poppins Bold"/>
              </a:rPr>
              <a:t>Data Cleansing </a:t>
            </a:r>
          </a:p>
        </p:txBody>
      </p:sp>
      <p:grpSp>
        <p:nvGrpSpPr>
          <p:cNvPr name="Group 10" id="10"/>
          <p:cNvGrpSpPr/>
          <p:nvPr/>
        </p:nvGrpSpPr>
        <p:grpSpPr>
          <a:xfrm rot="0">
            <a:off x="16744465" y="366566"/>
            <a:ext cx="1029670" cy="1324268"/>
            <a:chOff x="0" y="0"/>
            <a:chExt cx="1372894" cy="1765691"/>
          </a:xfrm>
        </p:grpSpPr>
        <p:grpSp>
          <p:nvGrpSpPr>
            <p:cNvPr name="Group 11" id="11"/>
            <p:cNvGrpSpPr/>
            <p:nvPr/>
          </p:nvGrpSpPr>
          <p:grpSpPr>
            <a:xfrm rot="0">
              <a:off x="200317" y="595265"/>
              <a:ext cx="582448" cy="582448"/>
              <a:chOff x="0" y="0"/>
              <a:chExt cx="1913890" cy="1913890"/>
            </a:xfrm>
          </p:grpSpPr>
          <p:sp>
            <p:nvSpPr>
              <p:cNvPr name="Freeform 12" id="12"/>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19D97"/>
              </a:solidFill>
            </p:spPr>
          </p:sp>
        </p:grpSp>
        <p:grpSp>
          <p:nvGrpSpPr>
            <p:cNvPr name="Group 13" id="13"/>
            <p:cNvGrpSpPr/>
            <p:nvPr/>
          </p:nvGrpSpPr>
          <p:grpSpPr>
            <a:xfrm rot="0">
              <a:off x="782765" y="1177714"/>
              <a:ext cx="582448" cy="582448"/>
              <a:chOff x="0" y="0"/>
              <a:chExt cx="1913890" cy="1913890"/>
            </a:xfrm>
          </p:grpSpPr>
          <p:sp>
            <p:nvSpPr>
              <p:cNvPr name="Freeform 14" id="1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1495"/>
              </a:solidFill>
            </p:spPr>
          </p:sp>
        </p:grpSp>
        <p:sp>
          <p:nvSpPr>
            <p:cNvPr name="Freeform 15" id="15"/>
            <p:cNvSpPr/>
            <p:nvPr/>
          </p:nvSpPr>
          <p:spPr>
            <a:xfrm flipH="false" flipV="false" rot="0">
              <a:off x="200317" y="1183243"/>
              <a:ext cx="582448" cy="582448"/>
            </a:xfrm>
            <a:custGeom>
              <a:avLst/>
              <a:gdLst/>
              <a:ahLst/>
              <a:cxnLst/>
              <a:rect r="r" b="b" t="t" l="l"/>
              <a:pathLst>
                <a:path h="582448" w="582448">
                  <a:moveTo>
                    <a:pt x="0" y="0"/>
                  </a:moveTo>
                  <a:lnTo>
                    <a:pt x="582448" y="0"/>
                  </a:lnTo>
                  <a:lnTo>
                    <a:pt x="582448" y="582448"/>
                  </a:lnTo>
                  <a:lnTo>
                    <a:pt x="0" y="582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true" rot="-5400000">
              <a:off x="782765" y="595265"/>
              <a:ext cx="590129" cy="590129"/>
            </a:xfrm>
            <a:custGeom>
              <a:avLst/>
              <a:gdLst/>
              <a:ahLst/>
              <a:cxnLst/>
              <a:rect r="r" b="b" t="t" l="l"/>
              <a:pathLst>
                <a:path h="590129" w="590129">
                  <a:moveTo>
                    <a:pt x="0" y="590129"/>
                  </a:moveTo>
                  <a:lnTo>
                    <a:pt x="590129" y="590129"/>
                  </a:lnTo>
                  <a:lnTo>
                    <a:pt x="590129" y="0"/>
                  </a:lnTo>
                  <a:lnTo>
                    <a:pt x="0" y="0"/>
                  </a:lnTo>
                  <a:lnTo>
                    <a:pt x="0" y="5901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0" y="0"/>
              <a:ext cx="782765" cy="782765"/>
            </a:xfrm>
            <a:custGeom>
              <a:avLst/>
              <a:gdLst/>
              <a:ahLst/>
              <a:cxnLst/>
              <a:rect r="r" b="b" t="t" l="l"/>
              <a:pathLst>
                <a:path h="782765" w="782765">
                  <a:moveTo>
                    <a:pt x="0" y="0"/>
                  </a:moveTo>
                  <a:lnTo>
                    <a:pt x="782765" y="0"/>
                  </a:lnTo>
                  <a:lnTo>
                    <a:pt x="782765" y="782765"/>
                  </a:lnTo>
                  <a:lnTo>
                    <a:pt x="0" y="782765"/>
                  </a:lnTo>
                  <a:lnTo>
                    <a:pt x="0" y="0"/>
                  </a:lnTo>
                  <a:close/>
                </a:path>
              </a:pathLst>
            </a:custGeom>
            <a:blipFill>
              <a:blip r:embed="rId6"/>
              <a:stretch>
                <a:fillRect l="0" t="0" r="0" b="0"/>
              </a:stretch>
            </a:blip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686319" y="289012"/>
            <a:ext cx="8225041" cy="1293495"/>
          </a:xfrm>
          <a:prstGeom prst="rect">
            <a:avLst/>
          </a:prstGeom>
        </p:spPr>
        <p:txBody>
          <a:bodyPr anchor="t" rtlCol="false" tIns="0" lIns="0" bIns="0" rIns="0">
            <a:spAutoFit/>
          </a:bodyPr>
          <a:lstStyle/>
          <a:p>
            <a:pPr algn="l">
              <a:lnSpc>
                <a:spcPts val="10080"/>
              </a:lnSpc>
              <a:spcBef>
                <a:spcPct val="0"/>
              </a:spcBef>
            </a:pPr>
            <a:r>
              <a:rPr lang="en-US" b="true" sz="7200">
                <a:solidFill>
                  <a:srgbClr val="000000"/>
                </a:solidFill>
                <a:latin typeface="Poppins Bold"/>
                <a:ea typeface="Poppins Bold"/>
                <a:cs typeface="Poppins Bold"/>
                <a:sym typeface="Poppins Bold"/>
              </a:rPr>
              <a:t>Data Scientist</a:t>
            </a:r>
          </a:p>
        </p:txBody>
      </p:sp>
      <p:grpSp>
        <p:nvGrpSpPr>
          <p:cNvPr name="Group 3" id="3"/>
          <p:cNvGrpSpPr/>
          <p:nvPr/>
        </p:nvGrpSpPr>
        <p:grpSpPr>
          <a:xfrm rot="0">
            <a:off x="681854" y="2123903"/>
            <a:ext cx="16924292" cy="7134397"/>
            <a:chOff x="0" y="0"/>
            <a:chExt cx="4457427" cy="1879018"/>
          </a:xfrm>
        </p:grpSpPr>
        <p:sp>
          <p:nvSpPr>
            <p:cNvPr name="Freeform 4" id="4"/>
            <p:cNvSpPr/>
            <p:nvPr/>
          </p:nvSpPr>
          <p:spPr>
            <a:xfrm flipH="false" flipV="false" rot="0">
              <a:off x="0" y="0"/>
              <a:ext cx="4457427" cy="1879018"/>
            </a:xfrm>
            <a:custGeom>
              <a:avLst/>
              <a:gdLst/>
              <a:ahLst/>
              <a:cxnLst/>
              <a:rect r="r" b="b" t="t" l="l"/>
              <a:pathLst>
                <a:path h="1879018" w="4457427">
                  <a:moveTo>
                    <a:pt x="23330" y="0"/>
                  </a:moveTo>
                  <a:lnTo>
                    <a:pt x="4434097" y="0"/>
                  </a:lnTo>
                  <a:cubicBezTo>
                    <a:pt x="4440284" y="0"/>
                    <a:pt x="4446219" y="2458"/>
                    <a:pt x="4450594" y="6833"/>
                  </a:cubicBezTo>
                  <a:cubicBezTo>
                    <a:pt x="4454969" y="11208"/>
                    <a:pt x="4457427" y="17142"/>
                    <a:pt x="4457427" y="23330"/>
                  </a:cubicBezTo>
                  <a:lnTo>
                    <a:pt x="4457427" y="1855688"/>
                  </a:lnTo>
                  <a:cubicBezTo>
                    <a:pt x="4457427" y="1868573"/>
                    <a:pt x="4446982" y="1879018"/>
                    <a:pt x="4434097" y="1879018"/>
                  </a:cubicBezTo>
                  <a:lnTo>
                    <a:pt x="23330" y="1879018"/>
                  </a:lnTo>
                  <a:cubicBezTo>
                    <a:pt x="10445" y="1879018"/>
                    <a:pt x="0" y="1868573"/>
                    <a:pt x="0" y="1855688"/>
                  </a:cubicBezTo>
                  <a:lnTo>
                    <a:pt x="0" y="23330"/>
                  </a:lnTo>
                  <a:cubicBezTo>
                    <a:pt x="0" y="10445"/>
                    <a:pt x="10445" y="0"/>
                    <a:pt x="23330" y="0"/>
                  </a:cubicBezTo>
                  <a:close/>
                </a:path>
              </a:pathLst>
            </a:custGeom>
            <a:solidFill>
              <a:srgbClr val="F2F2F2"/>
            </a:solidFill>
          </p:spPr>
        </p:sp>
        <p:sp>
          <p:nvSpPr>
            <p:cNvPr name="TextBox 5" id="5"/>
            <p:cNvSpPr txBox="true"/>
            <p:nvPr/>
          </p:nvSpPr>
          <p:spPr>
            <a:xfrm>
              <a:off x="0" y="-66675"/>
              <a:ext cx="4457427" cy="1945693"/>
            </a:xfrm>
            <a:prstGeom prst="rect">
              <a:avLst/>
            </a:prstGeom>
          </p:spPr>
          <p:txBody>
            <a:bodyPr anchor="ctr" rtlCol="false" tIns="50800" lIns="50800" bIns="50800" rIns="50800"/>
            <a:lstStyle/>
            <a:p>
              <a:pPr algn="ctr">
                <a:lnSpc>
                  <a:spcPts val="3289"/>
                </a:lnSpc>
              </a:pPr>
            </a:p>
          </p:txBody>
        </p:sp>
      </p:grpSp>
      <p:sp>
        <p:nvSpPr>
          <p:cNvPr name="TextBox 6" id="6"/>
          <p:cNvSpPr txBox="true"/>
          <p:nvPr/>
        </p:nvSpPr>
        <p:spPr>
          <a:xfrm rot="0">
            <a:off x="4017818" y="2590483"/>
            <a:ext cx="12051028" cy="1372235"/>
          </a:xfrm>
          <a:prstGeom prst="rect">
            <a:avLst/>
          </a:prstGeom>
        </p:spPr>
        <p:txBody>
          <a:bodyPr anchor="t" rtlCol="false" tIns="0" lIns="0" bIns="0" rIns="0">
            <a:spAutoFit/>
          </a:bodyPr>
          <a:lstStyle/>
          <a:p>
            <a:pPr algn="l">
              <a:lnSpc>
                <a:spcPts val="3640"/>
              </a:lnSpc>
            </a:pPr>
            <a:r>
              <a:rPr lang="en-US" sz="2600">
                <a:solidFill>
                  <a:srgbClr val="000000"/>
                </a:solidFill>
                <a:latin typeface="Poppins"/>
                <a:ea typeface="Poppins"/>
                <a:cs typeface="Poppins"/>
                <a:sym typeface="Poppins"/>
              </a:rPr>
              <a:t>to uncover the latent (hidden) thematic structure in a large collection of unstructured text data and aims to group words into coherent topics and assign those topics to documents.</a:t>
            </a:r>
          </a:p>
        </p:txBody>
      </p:sp>
      <p:sp>
        <p:nvSpPr>
          <p:cNvPr name="TextBox 7" id="7"/>
          <p:cNvSpPr txBox="true"/>
          <p:nvPr/>
        </p:nvSpPr>
        <p:spPr>
          <a:xfrm rot="0">
            <a:off x="1028700" y="2571433"/>
            <a:ext cx="2869532" cy="509905"/>
          </a:xfrm>
          <a:prstGeom prst="rect">
            <a:avLst/>
          </a:prstGeom>
        </p:spPr>
        <p:txBody>
          <a:bodyPr anchor="t" rtlCol="false" tIns="0" lIns="0" bIns="0" rIns="0">
            <a:spAutoFit/>
          </a:bodyPr>
          <a:lstStyle/>
          <a:p>
            <a:pPr algn="ctr">
              <a:lnSpc>
                <a:spcPts val="3919"/>
              </a:lnSpc>
              <a:spcBef>
                <a:spcPct val="0"/>
              </a:spcBef>
            </a:pPr>
            <a:r>
              <a:rPr lang="en-US" b="true" sz="2799">
                <a:solidFill>
                  <a:srgbClr val="FF1495"/>
                </a:solidFill>
                <a:latin typeface="Poppins Bold"/>
                <a:ea typeface="Poppins Bold"/>
                <a:cs typeface="Poppins Bold"/>
                <a:sym typeface="Poppins Bold"/>
              </a:rPr>
              <a:t>Topic Modeling</a:t>
            </a:r>
          </a:p>
        </p:txBody>
      </p:sp>
      <p:sp>
        <p:nvSpPr>
          <p:cNvPr name="TextBox 8" id="8"/>
          <p:cNvSpPr txBox="true"/>
          <p:nvPr/>
        </p:nvSpPr>
        <p:spPr>
          <a:xfrm rot="0">
            <a:off x="4017818" y="5076825"/>
            <a:ext cx="12704321" cy="1829435"/>
          </a:xfrm>
          <a:prstGeom prst="rect">
            <a:avLst/>
          </a:prstGeom>
        </p:spPr>
        <p:txBody>
          <a:bodyPr anchor="t" rtlCol="false" tIns="0" lIns="0" bIns="0" rIns="0">
            <a:spAutoFit/>
          </a:bodyPr>
          <a:lstStyle/>
          <a:p>
            <a:pPr algn="l">
              <a:lnSpc>
                <a:spcPts val="3640"/>
              </a:lnSpc>
            </a:pPr>
            <a:r>
              <a:rPr lang="en-US" sz="2600">
                <a:solidFill>
                  <a:srgbClr val="000000"/>
                </a:solidFill>
                <a:latin typeface="Poppins"/>
                <a:ea typeface="Poppins"/>
                <a:cs typeface="Poppins"/>
                <a:sym typeface="Poppins"/>
              </a:rPr>
              <a:t>A system designed to allow users to input sentences or words and find the most relevant or suitable research articles. This system leverages NLTK (Natural Language Toolkit) to process text and identify similarities or connections between the input and a database of research articles.</a:t>
            </a:r>
          </a:p>
        </p:txBody>
      </p:sp>
      <p:sp>
        <p:nvSpPr>
          <p:cNvPr name="TextBox 9" id="9"/>
          <p:cNvSpPr txBox="true"/>
          <p:nvPr/>
        </p:nvSpPr>
        <p:spPr>
          <a:xfrm rot="0">
            <a:off x="1028700" y="5057775"/>
            <a:ext cx="2869532" cy="1005205"/>
          </a:xfrm>
          <a:prstGeom prst="rect">
            <a:avLst/>
          </a:prstGeom>
        </p:spPr>
        <p:txBody>
          <a:bodyPr anchor="t" rtlCol="false" tIns="0" lIns="0" bIns="0" rIns="0">
            <a:spAutoFit/>
          </a:bodyPr>
          <a:lstStyle/>
          <a:p>
            <a:pPr algn="ctr">
              <a:lnSpc>
                <a:spcPts val="3919"/>
              </a:lnSpc>
              <a:spcBef>
                <a:spcPct val="0"/>
              </a:spcBef>
            </a:pPr>
            <a:r>
              <a:rPr lang="en-US" b="true" sz="2799">
                <a:solidFill>
                  <a:srgbClr val="FF1495"/>
                </a:solidFill>
                <a:latin typeface="Poppins Bold"/>
                <a:ea typeface="Poppins Bold"/>
                <a:cs typeface="Poppins Bold"/>
                <a:sym typeface="Poppins Bold"/>
              </a:rPr>
              <a:t>Recommend System</a:t>
            </a:r>
          </a:p>
        </p:txBody>
      </p:sp>
      <p:sp>
        <p:nvSpPr>
          <p:cNvPr name="TextBox 10" id="10"/>
          <p:cNvSpPr txBox="true"/>
          <p:nvPr/>
        </p:nvSpPr>
        <p:spPr>
          <a:xfrm rot="0">
            <a:off x="1028700" y="7335779"/>
            <a:ext cx="2869532" cy="1005205"/>
          </a:xfrm>
          <a:prstGeom prst="rect">
            <a:avLst/>
          </a:prstGeom>
        </p:spPr>
        <p:txBody>
          <a:bodyPr anchor="t" rtlCol="false" tIns="0" lIns="0" bIns="0" rIns="0">
            <a:spAutoFit/>
          </a:bodyPr>
          <a:lstStyle/>
          <a:p>
            <a:pPr algn="ctr">
              <a:lnSpc>
                <a:spcPts val="3919"/>
              </a:lnSpc>
              <a:spcBef>
                <a:spcPct val="0"/>
              </a:spcBef>
            </a:pPr>
            <a:r>
              <a:rPr lang="en-US" b="true" sz="2799">
                <a:solidFill>
                  <a:srgbClr val="FF1495"/>
                </a:solidFill>
                <a:latin typeface="Poppins Bold"/>
                <a:ea typeface="Poppins Bold"/>
                <a:cs typeface="Poppins Bold"/>
                <a:sym typeface="Poppins Bold"/>
              </a:rPr>
              <a:t>Publication Trend</a:t>
            </a:r>
          </a:p>
        </p:txBody>
      </p:sp>
      <p:sp>
        <p:nvSpPr>
          <p:cNvPr name="TextBox 11" id="11"/>
          <p:cNvSpPr txBox="true"/>
          <p:nvPr/>
        </p:nvSpPr>
        <p:spPr>
          <a:xfrm rot="0">
            <a:off x="4017818" y="7354829"/>
            <a:ext cx="12424338" cy="915035"/>
          </a:xfrm>
          <a:prstGeom prst="rect">
            <a:avLst/>
          </a:prstGeom>
        </p:spPr>
        <p:txBody>
          <a:bodyPr anchor="t" rtlCol="false" tIns="0" lIns="0" bIns="0" rIns="0">
            <a:spAutoFit/>
          </a:bodyPr>
          <a:lstStyle/>
          <a:p>
            <a:pPr algn="l">
              <a:lnSpc>
                <a:spcPts val="3640"/>
              </a:lnSpc>
            </a:pPr>
            <a:r>
              <a:rPr lang="en-US" sz="2600">
                <a:solidFill>
                  <a:srgbClr val="000000"/>
                </a:solidFill>
                <a:latin typeface="Poppins"/>
                <a:ea typeface="Poppins"/>
                <a:cs typeface="Poppins"/>
                <a:sym typeface="Poppins"/>
              </a:rPr>
              <a:t>A system designed to analyze and predict trends in research publication over the years, categorized by quarterly periods.</a:t>
            </a:r>
          </a:p>
        </p:txBody>
      </p:sp>
      <p:grpSp>
        <p:nvGrpSpPr>
          <p:cNvPr name="Group 12" id="12"/>
          <p:cNvGrpSpPr/>
          <p:nvPr/>
        </p:nvGrpSpPr>
        <p:grpSpPr>
          <a:xfrm rot="0">
            <a:off x="16744465" y="366566"/>
            <a:ext cx="1029670" cy="1324268"/>
            <a:chOff x="0" y="0"/>
            <a:chExt cx="1372894" cy="1765691"/>
          </a:xfrm>
        </p:grpSpPr>
        <p:grpSp>
          <p:nvGrpSpPr>
            <p:cNvPr name="Group 13" id="13"/>
            <p:cNvGrpSpPr/>
            <p:nvPr/>
          </p:nvGrpSpPr>
          <p:grpSpPr>
            <a:xfrm rot="0">
              <a:off x="200317" y="595265"/>
              <a:ext cx="582448" cy="582448"/>
              <a:chOff x="0" y="0"/>
              <a:chExt cx="1913890" cy="1913890"/>
            </a:xfrm>
          </p:grpSpPr>
          <p:sp>
            <p:nvSpPr>
              <p:cNvPr name="Freeform 14" id="1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19D97"/>
              </a:solidFill>
            </p:spPr>
          </p:sp>
        </p:grpSp>
        <p:grpSp>
          <p:nvGrpSpPr>
            <p:cNvPr name="Group 15" id="15"/>
            <p:cNvGrpSpPr/>
            <p:nvPr/>
          </p:nvGrpSpPr>
          <p:grpSpPr>
            <a:xfrm rot="0">
              <a:off x="782765" y="1177714"/>
              <a:ext cx="582448" cy="582448"/>
              <a:chOff x="0" y="0"/>
              <a:chExt cx="1913890" cy="1913890"/>
            </a:xfrm>
          </p:grpSpPr>
          <p:sp>
            <p:nvSpPr>
              <p:cNvPr name="Freeform 16" id="1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1495"/>
              </a:solidFill>
            </p:spPr>
          </p:sp>
        </p:grpSp>
        <p:sp>
          <p:nvSpPr>
            <p:cNvPr name="Freeform 17" id="17"/>
            <p:cNvSpPr/>
            <p:nvPr/>
          </p:nvSpPr>
          <p:spPr>
            <a:xfrm flipH="false" flipV="false" rot="0">
              <a:off x="200317" y="1183243"/>
              <a:ext cx="582448" cy="582448"/>
            </a:xfrm>
            <a:custGeom>
              <a:avLst/>
              <a:gdLst/>
              <a:ahLst/>
              <a:cxnLst/>
              <a:rect r="r" b="b" t="t" l="l"/>
              <a:pathLst>
                <a:path h="582448" w="582448">
                  <a:moveTo>
                    <a:pt x="0" y="0"/>
                  </a:moveTo>
                  <a:lnTo>
                    <a:pt x="582448" y="0"/>
                  </a:lnTo>
                  <a:lnTo>
                    <a:pt x="582448" y="582448"/>
                  </a:lnTo>
                  <a:lnTo>
                    <a:pt x="0" y="582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true" rot="-5400000">
              <a:off x="782765" y="595265"/>
              <a:ext cx="590129" cy="590129"/>
            </a:xfrm>
            <a:custGeom>
              <a:avLst/>
              <a:gdLst/>
              <a:ahLst/>
              <a:cxnLst/>
              <a:rect r="r" b="b" t="t" l="l"/>
              <a:pathLst>
                <a:path h="590129" w="590129">
                  <a:moveTo>
                    <a:pt x="0" y="590129"/>
                  </a:moveTo>
                  <a:lnTo>
                    <a:pt x="590129" y="590129"/>
                  </a:lnTo>
                  <a:lnTo>
                    <a:pt x="590129" y="0"/>
                  </a:lnTo>
                  <a:lnTo>
                    <a:pt x="0" y="0"/>
                  </a:lnTo>
                  <a:lnTo>
                    <a:pt x="0" y="5901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0" y="0"/>
              <a:ext cx="782765" cy="782765"/>
            </a:xfrm>
            <a:custGeom>
              <a:avLst/>
              <a:gdLst/>
              <a:ahLst/>
              <a:cxnLst/>
              <a:rect r="r" b="b" t="t" l="l"/>
              <a:pathLst>
                <a:path h="782765" w="782765">
                  <a:moveTo>
                    <a:pt x="0" y="0"/>
                  </a:moveTo>
                  <a:lnTo>
                    <a:pt x="782765" y="0"/>
                  </a:lnTo>
                  <a:lnTo>
                    <a:pt x="782765" y="782765"/>
                  </a:lnTo>
                  <a:lnTo>
                    <a:pt x="0" y="782765"/>
                  </a:lnTo>
                  <a:lnTo>
                    <a:pt x="0" y="0"/>
                  </a:lnTo>
                  <a:close/>
                </a:path>
              </a:pathLst>
            </a:custGeom>
            <a:blipFill>
              <a:blip r:embed="rId6"/>
              <a:stretch>
                <a:fillRect l="0" t="0" r="0" b="0"/>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686319" y="289012"/>
            <a:ext cx="8225041" cy="1293495"/>
          </a:xfrm>
          <a:prstGeom prst="rect">
            <a:avLst/>
          </a:prstGeom>
        </p:spPr>
        <p:txBody>
          <a:bodyPr anchor="t" rtlCol="false" tIns="0" lIns="0" bIns="0" rIns="0">
            <a:spAutoFit/>
          </a:bodyPr>
          <a:lstStyle/>
          <a:p>
            <a:pPr algn="l">
              <a:lnSpc>
                <a:spcPts val="10080"/>
              </a:lnSpc>
              <a:spcBef>
                <a:spcPct val="0"/>
              </a:spcBef>
            </a:pPr>
            <a:r>
              <a:rPr lang="en-US" b="true" sz="7200">
                <a:solidFill>
                  <a:srgbClr val="000000"/>
                </a:solidFill>
                <a:latin typeface="Poppins Bold"/>
                <a:ea typeface="Poppins Bold"/>
                <a:cs typeface="Poppins Bold"/>
                <a:sym typeface="Poppins Bold"/>
              </a:rPr>
              <a:t>Data Analysis</a:t>
            </a:r>
          </a:p>
        </p:txBody>
      </p:sp>
      <p:grpSp>
        <p:nvGrpSpPr>
          <p:cNvPr name="Group 3" id="3"/>
          <p:cNvGrpSpPr/>
          <p:nvPr/>
        </p:nvGrpSpPr>
        <p:grpSpPr>
          <a:xfrm rot="0">
            <a:off x="681854" y="2123903"/>
            <a:ext cx="16924292" cy="7420986"/>
            <a:chOff x="0" y="0"/>
            <a:chExt cx="4457427" cy="1954498"/>
          </a:xfrm>
        </p:grpSpPr>
        <p:sp>
          <p:nvSpPr>
            <p:cNvPr name="Freeform 4" id="4"/>
            <p:cNvSpPr/>
            <p:nvPr/>
          </p:nvSpPr>
          <p:spPr>
            <a:xfrm flipH="false" flipV="false" rot="0">
              <a:off x="0" y="0"/>
              <a:ext cx="4457427" cy="1954499"/>
            </a:xfrm>
            <a:custGeom>
              <a:avLst/>
              <a:gdLst/>
              <a:ahLst/>
              <a:cxnLst/>
              <a:rect r="r" b="b" t="t" l="l"/>
              <a:pathLst>
                <a:path h="1954499" w="4457427">
                  <a:moveTo>
                    <a:pt x="23330" y="0"/>
                  </a:moveTo>
                  <a:lnTo>
                    <a:pt x="4434097" y="0"/>
                  </a:lnTo>
                  <a:cubicBezTo>
                    <a:pt x="4440284" y="0"/>
                    <a:pt x="4446219" y="2458"/>
                    <a:pt x="4450594" y="6833"/>
                  </a:cubicBezTo>
                  <a:cubicBezTo>
                    <a:pt x="4454969" y="11208"/>
                    <a:pt x="4457427" y="17142"/>
                    <a:pt x="4457427" y="23330"/>
                  </a:cubicBezTo>
                  <a:lnTo>
                    <a:pt x="4457427" y="1931169"/>
                  </a:lnTo>
                  <a:cubicBezTo>
                    <a:pt x="4457427" y="1944053"/>
                    <a:pt x="4446982" y="1954499"/>
                    <a:pt x="4434097" y="1954499"/>
                  </a:cubicBezTo>
                  <a:lnTo>
                    <a:pt x="23330" y="1954499"/>
                  </a:lnTo>
                  <a:cubicBezTo>
                    <a:pt x="17142" y="1954499"/>
                    <a:pt x="11208" y="1952041"/>
                    <a:pt x="6833" y="1947665"/>
                  </a:cubicBezTo>
                  <a:cubicBezTo>
                    <a:pt x="2458" y="1943290"/>
                    <a:pt x="0" y="1937356"/>
                    <a:pt x="0" y="1931169"/>
                  </a:cubicBezTo>
                  <a:lnTo>
                    <a:pt x="0" y="23330"/>
                  </a:lnTo>
                  <a:cubicBezTo>
                    <a:pt x="0" y="10445"/>
                    <a:pt x="10445" y="0"/>
                    <a:pt x="23330" y="0"/>
                  </a:cubicBezTo>
                  <a:close/>
                </a:path>
              </a:pathLst>
            </a:custGeom>
            <a:solidFill>
              <a:srgbClr val="F2F2F2"/>
            </a:solidFill>
          </p:spPr>
        </p:sp>
        <p:sp>
          <p:nvSpPr>
            <p:cNvPr name="TextBox 5" id="5"/>
            <p:cNvSpPr txBox="true"/>
            <p:nvPr/>
          </p:nvSpPr>
          <p:spPr>
            <a:xfrm>
              <a:off x="0" y="-66675"/>
              <a:ext cx="4457427" cy="2021173"/>
            </a:xfrm>
            <a:prstGeom prst="rect">
              <a:avLst/>
            </a:prstGeom>
          </p:spPr>
          <p:txBody>
            <a:bodyPr anchor="ctr" rtlCol="false" tIns="50800" lIns="50800" bIns="50800" rIns="50800"/>
            <a:lstStyle/>
            <a:p>
              <a:pPr algn="ctr">
                <a:lnSpc>
                  <a:spcPts val="3289"/>
                </a:lnSpc>
              </a:pPr>
            </a:p>
          </p:txBody>
        </p:sp>
      </p:grpSp>
      <p:sp>
        <p:nvSpPr>
          <p:cNvPr name="TextBox 6" id="6"/>
          <p:cNvSpPr txBox="true"/>
          <p:nvPr/>
        </p:nvSpPr>
        <p:spPr>
          <a:xfrm rot="0">
            <a:off x="4017818" y="2659063"/>
            <a:ext cx="12051028" cy="1829435"/>
          </a:xfrm>
          <a:prstGeom prst="rect">
            <a:avLst/>
          </a:prstGeom>
        </p:spPr>
        <p:txBody>
          <a:bodyPr anchor="t" rtlCol="false" tIns="0" lIns="0" bIns="0" rIns="0">
            <a:spAutoFit/>
          </a:bodyPr>
          <a:lstStyle/>
          <a:p>
            <a:pPr algn="l">
              <a:lnSpc>
                <a:spcPts val="3640"/>
              </a:lnSpc>
            </a:pPr>
            <a:r>
              <a:rPr lang="en-US" sz="2600">
                <a:solidFill>
                  <a:srgbClr val="000000"/>
                </a:solidFill>
                <a:latin typeface="Poppins"/>
                <a:ea typeface="Poppins"/>
                <a:cs typeface="Poppins"/>
                <a:sym typeface="Poppins"/>
              </a:rPr>
              <a:t>Visualize the collaboration network of researchers by displaying connections between authors based on their joint publications. This network representation highlights key collaborators, research clusters, and influential authors within the field.</a:t>
            </a:r>
          </a:p>
        </p:txBody>
      </p:sp>
      <p:sp>
        <p:nvSpPr>
          <p:cNvPr name="TextBox 7" id="7"/>
          <p:cNvSpPr txBox="true"/>
          <p:nvPr/>
        </p:nvSpPr>
        <p:spPr>
          <a:xfrm rot="0">
            <a:off x="1028700" y="2571433"/>
            <a:ext cx="2869532" cy="1005205"/>
          </a:xfrm>
          <a:prstGeom prst="rect">
            <a:avLst/>
          </a:prstGeom>
        </p:spPr>
        <p:txBody>
          <a:bodyPr anchor="t" rtlCol="false" tIns="0" lIns="0" bIns="0" rIns="0">
            <a:spAutoFit/>
          </a:bodyPr>
          <a:lstStyle/>
          <a:p>
            <a:pPr algn="ctr">
              <a:lnSpc>
                <a:spcPts val="3919"/>
              </a:lnSpc>
              <a:spcBef>
                <a:spcPct val="0"/>
              </a:spcBef>
            </a:pPr>
            <a:r>
              <a:rPr lang="en-US" b="true" sz="2799">
                <a:solidFill>
                  <a:srgbClr val="FF1495"/>
                </a:solidFill>
                <a:latin typeface="Poppins Bold"/>
                <a:ea typeface="Poppins Bold"/>
                <a:cs typeface="Poppins Bold"/>
                <a:sym typeface="Poppins Bold"/>
              </a:rPr>
              <a:t>Coauthor Network</a:t>
            </a:r>
          </a:p>
        </p:txBody>
      </p:sp>
      <p:sp>
        <p:nvSpPr>
          <p:cNvPr name="TextBox 8" id="8"/>
          <p:cNvSpPr txBox="true"/>
          <p:nvPr/>
        </p:nvSpPr>
        <p:spPr>
          <a:xfrm rot="0">
            <a:off x="4017818" y="5076825"/>
            <a:ext cx="12704321" cy="1829435"/>
          </a:xfrm>
          <a:prstGeom prst="rect">
            <a:avLst/>
          </a:prstGeom>
        </p:spPr>
        <p:txBody>
          <a:bodyPr anchor="t" rtlCol="false" tIns="0" lIns="0" bIns="0" rIns="0">
            <a:spAutoFit/>
          </a:bodyPr>
          <a:lstStyle/>
          <a:p>
            <a:pPr algn="l">
              <a:lnSpc>
                <a:spcPts val="3640"/>
              </a:lnSpc>
            </a:pPr>
            <a:r>
              <a:rPr lang="en-US" sz="2600">
                <a:solidFill>
                  <a:srgbClr val="000000"/>
                </a:solidFill>
                <a:latin typeface="Poppins"/>
                <a:ea typeface="Poppins"/>
                <a:cs typeface="Poppins"/>
                <a:sym typeface="Poppins"/>
              </a:rPr>
              <a:t>Display trending research topics for each year by leveraging machine learning techniques to classify and extract themes from research publications. This analysis provides insights into the evolution of research interests and emerging areas of study.</a:t>
            </a:r>
          </a:p>
        </p:txBody>
      </p:sp>
      <p:sp>
        <p:nvSpPr>
          <p:cNvPr name="TextBox 9" id="9"/>
          <p:cNvSpPr txBox="true"/>
          <p:nvPr/>
        </p:nvSpPr>
        <p:spPr>
          <a:xfrm rot="0">
            <a:off x="1028700" y="5057775"/>
            <a:ext cx="2869532" cy="1005205"/>
          </a:xfrm>
          <a:prstGeom prst="rect">
            <a:avLst/>
          </a:prstGeom>
        </p:spPr>
        <p:txBody>
          <a:bodyPr anchor="t" rtlCol="false" tIns="0" lIns="0" bIns="0" rIns="0">
            <a:spAutoFit/>
          </a:bodyPr>
          <a:lstStyle/>
          <a:p>
            <a:pPr algn="ctr">
              <a:lnSpc>
                <a:spcPts val="3919"/>
              </a:lnSpc>
            </a:pPr>
            <a:r>
              <a:rPr lang="en-US" sz="2799" b="true">
                <a:solidFill>
                  <a:srgbClr val="FF1495"/>
                </a:solidFill>
                <a:latin typeface="Poppins Bold"/>
                <a:ea typeface="Poppins Bold"/>
                <a:cs typeface="Poppins Bold"/>
                <a:sym typeface="Poppins Bold"/>
              </a:rPr>
              <a:t>Topic</a:t>
            </a:r>
          </a:p>
          <a:p>
            <a:pPr algn="ctr">
              <a:lnSpc>
                <a:spcPts val="3919"/>
              </a:lnSpc>
              <a:spcBef>
                <a:spcPct val="0"/>
              </a:spcBef>
            </a:pPr>
            <a:r>
              <a:rPr lang="en-US" b="true" sz="2799">
                <a:solidFill>
                  <a:srgbClr val="FF1495"/>
                </a:solidFill>
                <a:latin typeface="Poppins Bold"/>
                <a:ea typeface="Poppins Bold"/>
                <a:cs typeface="Poppins Bold"/>
                <a:sym typeface="Poppins Bold"/>
              </a:rPr>
              <a:t>Analysis</a:t>
            </a:r>
          </a:p>
        </p:txBody>
      </p:sp>
      <p:sp>
        <p:nvSpPr>
          <p:cNvPr name="TextBox 10" id="10"/>
          <p:cNvSpPr txBox="true"/>
          <p:nvPr/>
        </p:nvSpPr>
        <p:spPr>
          <a:xfrm rot="0">
            <a:off x="1028700" y="7335779"/>
            <a:ext cx="2869532" cy="1005205"/>
          </a:xfrm>
          <a:prstGeom prst="rect">
            <a:avLst/>
          </a:prstGeom>
        </p:spPr>
        <p:txBody>
          <a:bodyPr anchor="t" rtlCol="false" tIns="0" lIns="0" bIns="0" rIns="0">
            <a:spAutoFit/>
          </a:bodyPr>
          <a:lstStyle/>
          <a:p>
            <a:pPr algn="ctr">
              <a:lnSpc>
                <a:spcPts val="3919"/>
              </a:lnSpc>
            </a:pPr>
            <a:r>
              <a:rPr lang="en-US" sz="2799" b="true">
                <a:solidFill>
                  <a:srgbClr val="FF1495"/>
                </a:solidFill>
                <a:latin typeface="Poppins Bold"/>
                <a:ea typeface="Poppins Bold"/>
                <a:cs typeface="Poppins Bold"/>
                <a:sym typeface="Poppins Bold"/>
              </a:rPr>
              <a:t>Keyword</a:t>
            </a:r>
          </a:p>
          <a:p>
            <a:pPr algn="ctr">
              <a:lnSpc>
                <a:spcPts val="3919"/>
              </a:lnSpc>
              <a:spcBef>
                <a:spcPct val="0"/>
              </a:spcBef>
            </a:pPr>
            <a:r>
              <a:rPr lang="en-US" b="true" sz="2799">
                <a:solidFill>
                  <a:srgbClr val="FF1495"/>
                </a:solidFill>
                <a:latin typeface="Poppins Bold"/>
                <a:ea typeface="Poppins Bold"/>
                <a:cs typeface="Poppins Bold"/>
                <a:sym typeface="Poppins Bold"/>
              </a:rPr>
              <a:t>Analysis</a:t>
            </a:r>
          </a:p>
        </p:txBody>
      </p:sp>
      <p:sp>
        <p:nvSpPr>
          <p:cNvPr name="TextBox 11" id="11"/>
          <p:cNvSpPr txBox="true"/>
          <p:nvPr/>
        </p:nvSpPr>
        <p:spPr>
          <a:xfrm rot="0">
            <a:off x="4017818" y="7354829"/>
            <a:ext cx="12424338" cy="1829435"/>
          </a:xfrm>
          <a:prstGeom prst="rect">
            <a:avLst/>
          </a:prstGeom>
        </p:spPr>
        <p:txBody>
          <a:bodyPr anchor="t" rtlCol="false" tIns="0" lIns="0" bIns="0" rIns="0">
            <a:spAutoFit/>
          </a:bodyPr>
          <a:lstStyle/>
          <a:p>
            <a:pPr algn="l">
              <a:lnSpc>
                <a:spcPts val="3640"/>
              </a:lnSpc>
            </a:pPr>
            <a:r>
              <a:rPr lang="en-US" sz="2600">
                <a:solidFill>
                  <a:srgbClr val="000000"/>
                </a:solidFill>
                <a:latin typeface="Poppins"/>
                <a:ea typeface="Poppins"/>
                <a:cs typeface="Poppins"/>
                <a:sym typeface="Poppins"/>
              </a:rPr>
              <a:t>Compare the most frequently used keywords year by year to identify shifts in focus areas and terminology within the research domain. This analysis highlights trending keywords and provides a deeper understanding of the research landscape.</a:t>
            </a:r>
          </a:p>
        </p:txBody>
      </p:sp>
      <p:grpSp>
        <p:nvGrpSpPr>
          <p:cNvPr name="Group 12" id="12"/>
          <p:cNvGrpSpPr/>
          <p:nvPr/>
        </p:nvGrpSpPr>
        <p:grpSpPr>
          <a:xfrm rot="0">
            <a:off x="16744465" y="366566"/>
            <a:ext cx="1029670" cy="1324268"/>
            <a:chOff x="0" y="0"/>
            <a:chExt cx="1372894" cy="1765691"/>
          </a:xfrm>
        </p:grpSpPr>
        <p:grpSp>
          <p:nvGrpSpPr>
            <p:cNvPr name="Group 13" id="13"/>
            <p:cNvGrpSpPr/>
            <p:nvPr/>
          </p:nvGrpSpPr>
          <p:grpSpPr>
            <a:xfrm rot="0">
              <a:off x="200317" y="595265"/>
              <a:ext cx="582448" cy="582448"/>
              <a:chOff x="0" y="0"/>
              <a:chExt cx="1913890" cy="1913890"/>
            </a:xfrm>
          </p:grpSpPr>
          <p:sp>
            <p:nvSpPr>
              <p:cNvPr name="Freeform 14" id="1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19D97"/>
              </a:solidFill>
            </p:spPr>
          </p:sp>
        </p:grpSp>
        <p:grpSp>
          <p:nvGrpSpPr>
            <p:cNvPr name="Group 15" id="15"/>
            <p:cNvGrpSpPr/>
            <p:nvPr/>
          </p:nvGrpSpPr>
          <p:grpSpPr>
            <a:xfrm rot="0">
              <a:off x="782765" y="1177714"/>
              <a:ext cx="582448" cy="582448"/>
              <a:chOff x="0" y="0"/>
              <a:chExt cx="1913890" cy="1913890"/>
            </a:xfrm>
          </p:grpSpPr>
          <p:sp>
            <p:nvSpPr>
              <p:cNvPr name="Freeform 16" id="1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1495"/>
              </a:solidFill>
            </p:spPr>
          </p:sp>
        </p:grpSp>
        <p:sp>
          <p:nvSpPr>
            <p:cNvPr name="Freeform 17" id="17"/>
            <p:cNvSpPr/>
            <p:nvPr/>
          </p:nvSpPr>
          <p:spPr>
            <a:xfrm flipH="false" flipV="false" rot="0">
              <a:off x="200317" y="1183243"/>
              <a:ext cx="582448" cy="582448"/>
            </a:xfrm>
            <a:custGeom>
              <a:avLst/>
              <a:gdLst/>
              <a:ahLst/>
              <a:cxnLst/>
              <a:rect r="r" b="b" t="t" l="l"/>
              <a:pathLst>
                <a:path h="582448" w="582448">
                  <a:moveTo>
                    <a:pt x="0" y="0"/>
                  </a:moveTo>
                  <a:lnTo>
                    <a:pt x="582448" y="0"/>
                  </a:lnTo>
                  <a:lnTo>
                    <a:pt x="582448" y="582448"/>
                  </a:lnTo>
                  <a:lnTo>
                    <a:pt x="0" y="582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true" rot="-5400000">
              <a:off x="782765" y="595265"/>
              <a:ext cx="590129" cy="590129"/>
            </a:xfrm>
            <a:custGeom>
              <a:avLst/>
              <a:gdLst/>
              <a:ahLst/>
              <a:cxnLst/>
              <a:rect r="r" b="b" t="t" l="l"/>
              <a:pathLst>
                <a:path h="590129" w="590129">
                  <a:moveTo>
                    <a:pt x="0" y="590129"/>
                  </a:moveTo>
                  <a:lnTo>
                    <a:pt x="590129" y="590129"/>
                  </a:lnTo>
                  <a:lnTo>
                    <a:pt x="590129" y="0"/>
                  </a:lnTo>
                  <a:lnTo>
                    <a:pt x="0" y="0"/>
                  </a:lnTo>
                  <a:lnTo>
                    <a:pt x="0" y="5901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0" y="0"/>
              <a:ext cx="782765" cy="782765"/>
            </a:xfrm>
            <a:custGeom>
              <a:avLst/>
              <a:gdLst/>
              <a:ahLst/>
              <a:cxnLst/>
              <a:rect r="r" b="b" t="t" l="l"/>
              <a:pathLst>
                <a:path h="782765" w="782765">
                  <a:moveTo>
                    <a:pt x="0" y="0"/>
                  </a:moveTo>
                  <a:lnTo>
                    <a:pt x="782765" y="0"/>
                  </a:lnTo>
                  <a:lnTo>
                    <a:pt x="782765" y="782765"/>
                  </a:lnTo>
                  <a:lnTo>
                    <a:pt x="0" y="782765"/>
                  </a:lnTo>
                  <a:lnTo>
                    <a:pt x="0" y="0"/>
                  </a:lnTo>
                  <a:close/>
                </a:path>
              </a:pathLst>
            </a:custGeom>
            <a:blipFill>
              <a:blip r:embed="rId6"/>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DAGYr68Ua_Q</dc:identifier>
  <dcterms:modified xsi:type="dcterms:W3CDTF">2011-08-01T06:04:30Z</dcterms:modified>
  <cp:revision>1</cp:revision>
  <dc:title>Little Mermaid</dc:title>
</cp:coreProperties>
</file>