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handoutMasterIdLst>
    <p:handoutMasterId r:id="rId25"/>
  </p:handoutMasterIdLst>
  <p:sldIdLst>
    <p:sldId id="256" r:id="rId2"/>
    <p:sldId id="306" r:id="rId3"/>
    <p:sldId id="307" r:id="rId4"/>
    <p:sldId id="308" r:id="rId5"/>
    <p:sldId id="310" r:id="rId6"/>
    <p:sldId id="313" r:id="rId7"/>
    <p:sldId id="314" r:id="rId8"/>
    <p:sldId id="327" r:id="rId9"/>
    <p:sldId id="334" r:id="rId10"/>
    <p:sldId id="335" r:id="rId11"/>
    <p:sldId id="329" r:id="rId12"/>
    <p:sldId id="328" r:id="rId13"/>
    <p:sldId id="315" r:id="rId14"/>
    <p:sldId id="257" r:id="rId15"/>
    <p:sldId id="316" r:id="rId16"/>
    <p:sldId id="319" r:id="rId17"/>
    <p:sldId id="318" r:id="rId18"/>
    <p:sldId id="326" r:id="rId19"/>
    <p:sldId id="325" r:id="rId20"/>
    <p:sldId id="331" r:id="rId21"/>
    <p:sldId id="332" r:id="rId22"/>
    <p:sldId id="320" r:id="rId23"/>
  </p:sldIdLst>
  <p:sldSz cx="9144000" cy="6858000" type="screen4x3"/>
  <p:notesSz cx="6858000" cy="9144000"/>
  <p:defaultTextStyle>
    <a:defPPr>
      <a:defRPr lang="ja-JP"/>
    </a:defPPr>
    <a:lvl1pPr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0803C9"/>
    <a:srgbClr val="990000"/>
    <a:srgbClr val="99CC00"/>
    <a:srgbClr val="000000"/>
    <a:srgbClr val="FDEB63"/>
    <a:srgbClr val="FDEE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59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20" Type="http://schemas.openxmlformats.org/officeDocument/2006/relationships/slide" Target="slides/slide20.xml"/><Relationship Id="rId21" Type="http://schemas.openxmlformats.org/officeDocument/2006/relationships/slide" Target="slides/slide21.xml"/><Relationship Id="rId22" Type="http://schemas.openxmlformats.org/officeDocument/2006/relationships/slide" Target="slides/slide22.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9" Type="http://schemas.openxmlformats.org/officeDocument/2006/relationships/slide" Target="slides/slide19.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yama1223xxx:Downloads:jade_a.xlsx" TargetMode="External"/><Relationship Id="rId3"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yama1223xxx:Downloads:jade_a.xlsx" TargetMode="External"/><Relationship Id="rId3"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yama1223xxx:Downloads:jade_a.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yama1223xxx:Downloads:jade_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Sheet1!$K$12</c:f>
              <c:strCache>
                <c:ptCount val="1"/>
                <c:pt idx="0">
                  <c:v>D=100</c:v>
                </c:pt>
              </c:strCache>
            </c:strRef>
          </c:tx>
          <c:dLbls>
            <c:showLegendKey val="0"/>
            <c:showVal val="1"/>
            <c:showCatName val="1"/>
            <c:showSerName val="0"/>
            <c:showPercent val="0"/>
            <c:showBubbleSize val="0"/>
            <c:showLeaderLines val="1"/>
          </c:dLbls>
          <c:cat>
            <c:strRef>
              <c:f>Sheet1!$L$11:$M$11</c:f>
              <c:strCache>
                <c:ptCount val="2"/>
                <c:pt idx="0">
                  <c:v>with Archive</c:v>
                </c:pt>
                <c:pt idx="1">
                  <c:v>without Archive</c:v>
                </c:pt>
              </c:strCache>
            </c:strRef>
          </c:cat>
          <c:val>
            <c:numRef>
              <c:f>Sheet1!$L$12:$M$12</c:f>
              <c:numCache>
                <c:formatCode>General</c:formatCode>
                <c:ptCount val="2"/>
                <c:pt idx="0">
                  <c:v>11.0</c:v>
                </c:pt>
                <c:pt idx="1">
                  <c:v>2.0</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Sheet1!$O$12</c:f>
              <c:strCache>
                <c:ptCount val="1"/>
                <c:pt idx="0">
                  <c:v>D=30</c:v>
                </c:pt>
              </c:strCache>
            </c:strRef>
          </c:tx>
          <c:dLbls>
            <c:showLegendKey val="0"/>
            <c:showVal val="1"/>
            <c:showCatName val="1"/>
            <c:showSerName val="0"/>
            <c:showPercent val="0"/>
            <c:showBubbleSize val="0"/>
            <c:showLeaderLines val="1"/>
          </c:dLbls>
          <c:cat>
            <c:strRef>
              <c:f>Sheet1!$P$11:$Q$11</c:f>
              <c:strCache>
                <c:ptCount val="2"/>
                <c:pt idx="0">
                  <c:v>with Archive</c:v>
                </c:pt>
                <c:pt idx="1">
                  <c:v>without Archive</c:v>
                </c:pt>
              </c:strCache>
            </c:strRef>
          </c:cat>
          <c:val>
            <c:numRef>
              <c:f>Sheet1!$P$12:$Q$12</c:f>
              <c:numCache>
                <c:formatCode>General</c:formatCode>
                <c:ptCount val="2"/>
                <c:pt idx="0">
                  <c:v>3.0</c:v>
                </c:pt>
                <c:pt idx="1">
                  <c:v>10.0</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図 1" descr="スクリーンショット 2015-12-21 13.13.44.pn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4301673"/>
          <a:ext cx="3601328" cy="268940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図 1" descr="スクリーンショット 2015-12-21 13.13.44.pn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4301673"/>
          <a:ext cx="3601328" cy="268940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36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36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7F95A513-306D-054C-82C5-B63846AEB5A3}" type="slidenum">
              <a:rPr lang="en-US" altLang="ja-JP"/>
              <a:pPr>
                <a:defRPr/>
              </a:pPr>
              <a:t>‹#›</a:t>
            </a:fld>
            <a:endParaRPr lang="en-US" altLang="ja-JP"/>
          </a:p>
        </p:txBody>
      </p:sp>
    </p:spTree>
    <p:extLst>
      <p:ext uri="{BB962C8B-B14F-4D97-AF65-F5344CB8AC3E}">
        <p14:creationId xmlns:p14="http://schemas.microsoft.com/office/powerpoint/2010/main" val="548645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19C44E42-FBD2-DC4C-AEF4-4FB9166A9F0A}" type="slidenum">
              <a:rPr lang="en-US" altLang="ja-JP"/>
              <a:pPr>
                <a:defRPr/>
              </a:pPr>
              <a:t>‹#›</a:t>
            </a:fld>
            <a:endParaRPr lang="en-US" altLang="ja-JP"/>
          </a:p>
        </p:txBody>
      </p:sp>
    </p:spTree>
    <p:extLst>
      <p:ext uri="{BB962C8B-B14F-4D97-AF65-F5344CB8AC3E}">
        <p14:creationId xmlns:p14="http://schemas.microsoft.com/office/powerpoint/2010/main" val="35301501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1pPr>
    <a:lvl2pPr marL="4572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2pPr>
    <a:lvl3pPr marL="9144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3pPr>
    <a:lvl4pPr marL="13716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4pPr>
    <a:lvl5pPr marL="18288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DD08AC5A-708F-3844-85BE-7694F65513CA}" type="slidenum">
              <a:rPr lang="en-US" altLang="ja-JP"/>
              <a:pPr>
                <a:defRPr/>
              </a:pPr>
              <a:t>1</a:t>
            </a:fld>
            <a:endParaRPr lang="en-US" altLang="ja-JP"/>
          </a:p>
        </p:txBody>
      </p:sp>
      <p:sp>
        <p:nvSpPr>
          <p:cNvPr id="35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p:txBody>
          <a:bodyPr/>
          <a:lstStyle/>
          <a:p>
            <a:pPr>
              <a:defRPr/>
            </a:pPr>
            <a:endParaRPr lang="ja-JP"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13</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a:p>
          <a:p>
            <a:pPr>
              <a:defRPr/>
            </a:pPr>
            <a:r>
              <a:rPr lang="ja-JP" altLang="en-US"/>
              <a:t>----- 会議メモ (15/10/19 14:24) -----</a:t>
            </a:r>
          </a:p>
          <a:p>
            <a:pPr>
              <a:defRPr/>
            </a:pPr>
            <a:r>
              <a:rPr lang="ja-JP" altLang="en-US"/>
              <a:t>専攻研究の決kあ</a:t>
            </a:r>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14</a:t>
            </a:fld>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次元数がすくないと多様性を維持できる</a:t>
            </a:r>
          </a:p>
          <a:p>
            <a:pPr>
              <a:defRPr/>
            </a:pPr>
            <a:r>
              <a:rPr lang="ja-JP" altLang="en-US" dirty="0" smtClean="0"/>
              <a:t>アーカイブがあると探索が分散する。解が</a:t>
            </a:r>
          </a:p>
          <a:p>
            <a:pPr>
              <a:defRPr/>
            </a:pPr>
            <a:r>
              <a:rPr lang="ja-JP" altLang="en-US" dirty="0" smtClean="0"/>
              <a:t>多様性のためにじゅうｂんなさい図のためにアーカイブが必要</a:t>
            </a:r>
          </a:p>
          <a:p>
            <a:pPr>
              <a:defRPr/>
            </a:pPr>
            <a:endParaRPr lang="ja-JP" altLang="en-US" dirty="0" smtClean="0"/>
          </a:p>
          <a:p>
            <a:pPr>
              <a:defRPr/>
            </a:pPr>
            <a:r>
              <a:rPr lang="ja-JP" altLang="en-US" dirty="0" smtClean="0"/>
              <a:t>常にアーカイブが実質的な</a:t>
            </a:r>
          </a:p>
        </p:txBody>
      </p:sp>
      <p:sp>
        <p:nvSpPr>
          <p:cNvPr id="4" name="スライド番号プレースホルダー 3"/>
          <p:cNvSpPr>
            <a:spLocks noGrp="1"/>
          </p:cNvSpPr>
          <p:nvPr>
            <p:ph type="sldNum" sz="quarter" idx="5"/>
          </p:nvPr>
        </p:nvSpPr>
        <p:spPr/>
        <p:txBody>
          <a:bodyPr/>
          <a:lstStyle/>
          <a:p>
            <a:pPr>
              <a:defRPr/>
            </a:pPr>
            <a:fld id="{73BBCA8E-8BED-B643-AEF9-46C1ECCA3E6F}" type="slidenum">
              <a:rPr lang="en-US" altLang="ja-JP"/>
              <a:pPr>
                <a:defRPr/>
              </a:pPr>
              <a:t>15</a:t>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AF5587D-AE31-6641-BE02-21CDB8941CBB}" type="slidenum">
              <a:rPr lang="en-US" altLang="ja-JP"/>
              <a:pPr>
                <a:defRPr/>
              </a:pPr>
              <a:t>16</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例えば</a:t>
            </a:r>
            <a:r>
              <a:rPr lang="en-US" altLang="ja-JP" dirty="0" smtClean="0"/>
              <a:t>, </a:t>
            </a:r>
            <a:r>
              <a:rPr lang="ja-JP" altLang="en-US" dirty="0" smtClean="0"/>
              <a:t>現集団中の個体の各変数</a:t>
            </a:r>
            <a:r>
              <a:rPr lang="en-US" altLang="ja-JP" dirty="0" smtClean="0"/>
              <a:t>j (j = 1, ..., D) </a:t>
            </a:r>
            <a:r>
              <a:rPr lang="ja-JP" altLang="en-US" dirty="0" smtClean="0"/>
              <a:t>の下限上限値を</a:t>
            </a:r>
            <a:r>
              <a:rPr lang="en-US" altLang="ja-JP" dirty="0" smtClean="0"/>
              <a:t>[</a:t>
            </a:r>
            <a:r>
              <a:rPr lang="en-US" altLang="ja-JP" dirty="0" err="1" smtClean="0"/>
              <a:t>x^min_j</a:t>
            </a:r>
            <a:r>
              <a:rPr lang="en-US" altLang="ja-JP" dirty="0" smtClean="0"/>
              <a:t>, </a:t>
            </a:r>
            <a:r>
              <a:rPr lang="en-US" altLang="ja-JP" dirty="0" err="1" smtClean="0"/>
              <a:t>x^max_j</a:t>
            </a:r>
            <a:r>
              <a:rPr lang="en-US" altLang="ja-JP" dirty="0" smtClean="0"/>
              <a:t>]^D</a:t>
            </a:r>
            <a:r>
              <a:rPr lang="ja-JP" altLang="en-US" dirty="0" smtClean="0"/>
              <a:t>とします</a:t>
            </a:r>
            <a:r>
              <a:rPr lang="en-US" altLang="ja-JP" dirty="0" smtClean="0"/>
              <a:t>.</a:t>
            </a:r>
          </a:p>
          <a:p>
            <a:pPr>
              <a:defRPr/>
            </a:pPr>
            <a:r>
              <a:rPr lang="en-US" altLang="ja-JP" dirty="0" smtClean="0"/>
              <a:t>(</a:t>
            </a:r>
            <a:r>
              <a:rPr lang="ja-JP" altLang="en-US" dirty="0" smtClean="0"/>
              <a:t>探索領域の下限上限値ではありません</a:t>
            </a:r>
            <a:r>
              <a:rPr lang="en-US" altLang="ja-JP" dirty="0" smtClean="0"/>
              <a:t>.)</a:t>
            </a:r>
          </a:p>
          <a:p>
            <a:pPr>
              <a:defRPr/>
            </a:pPr>
            <a:r>
              <a:rPr lang="en-US" altLang="ja-JP" dirty="0" smtClean="0"/>
              <a:t>line 26</a:t>
            </a:r>
            <a:r>
              <a:rPr lang="ja-JP" altLang="en-US" dirty="0" smtClean="0"/>
              <a:t>を</a:t>
            </a:r>
            <a:r>
              <a:rPr lang="en-US" altLang="ja-JP" dirty="0" smtClean="0"/>
              <a:t>, </a:t>
            </a:r>
            <a:r>
              <a:rPr lang="ja-JP" altLang="en-US" dirty="0" smtClean="0"/>
              <a:t>各世代の終了時に</a:t>
            </a:r>
            <a:r>
              <a:rPr lang="en-US" altLang="ja-JP" dirty="0" smtClean="0"/>
              <a:t>, </a:t>
            </a:r>
            <a:r>
              <a:rPr lang="ja-JP" altLang="en-US" dirty="0" smtClean="0"/>
              <a:t>アーカイブ内の全ての個体について</a:t>
            </a:r>
            <a:r>
              <a:rPr lang="en-US" altLang="ja-JP" dirty="0" smtClean="0"/>
              <a:t>, [</a:t>
            </a:r>
            <a:r>
              <a:rPr lang="en-US" altLang="ja-JP" dirty="0" err="1" smtClean="0"/>
              <a:t>x^min_j</a:t>
            </a:r>
            <a:r>
              <a:rPr lang="en-US" altLang="ja-JP" dirty="0" smtClean="0"/>
              <a:t>,</a:t>
            </a:r>
          </a:p>
          <a:p>
            <a:pPr>
              <a:defRPr/>
            </a:pPr>
            <a:r>
              <a:rPr lang="en-US" altLang="ja-JP" dirty="0" err="1" smtClean="0"/>
              <a:t>x^max_j</a:t>
            </a:r>
            <a:r>
              <a:rPr lang="en-US" altLang="ja-JP" dirty="0" smtClean="0"/>
              <a:t>]^D</a:t>
            </a:r>
            <a:r>
              <a:rPr lang="ja-JP" altLang="en-US" dirty="0" smtClean="0"/>
              <a:t>の範囲に全ての変数値が収まっている場合は</a:t>
            </a:r>
            <a:r>
              <a:rPr lang="en-US" altLang="ja-JP" dirty="0" smtClean="0"/>
              <a:t>, </a:t>
            </a:r>
            <a:r>
              <a:rPr lang="ja-JP" altLang="en-US" dirty="0" smtClean="0"/>
              <a:t>残し</a:t>
            </a:r>
            <a:r>
              <a:rPr lang="en-US" altLang="ja-JP" dirty="0" smtClean="0"/>
              <a:t>, </a:t>
            </a:r>
            <a:r>
              <a:rPr lang="ja-JP" altLang="en-US" dirty="0" smtClean="0"/>
              <a:t>そうでなければ削除するというふうに置き換えれば</a:t>
            </a:r>
            <a:r>
              <a:rPr lang="en-US" altLang="ja-JP" dirty="0" smtClean="0"/>
              <a:t>,</a:t>
            </a:r>
          </a:p>
          <a:p>
            <a:pPr>
              <a:defRPr/>
            </a:pPr>
            <a:r>
              <a:rPr lang="ja-JP" altLang="en-US" dirty="0" smtClean="0"/>
              <a:t>アーカイブサイズの設定をせずとも</a:t>
            </a:r>
            <a:r>
              <a:rPr lang="en-US" altLang="ja-JP" dirty="0" smtClean="0"/>
              <a:t>, </a:t>
            </a:r>
            <a:r>
              <a:rPr lang="ja-JP" altLang="en-US" dirty="0" smtClean="0"/>
              <a:t>アーカイブに多様かつ探索状況に合った個体が保存できる気がします</a:t>
            </a:r>
            <a:r>
              <a:rPr lang="en-US" altLang="ja-JP" dirty="0" smtClean="0"/>
              <a:t>.</a:t>
            </a:r>
          </a:p>
          <a:p>
            <a:pPr>
              <a:defRPr/>
            </a:pPr>
            <a:r>
              <a:rPr lang="en-US" altLang="ja-JP" dirty="0" smtClean="0"/>
              <a:t>----- 会議メモ (15/10/19 14:24) -----</a:t>
            </a:r>
          </a:p>
          <a:p>
            <a:pPr>
              <a:defRPr/>
            </a:pPr>
            <a:r>
              <a:rPr lang="en-US" altLang="ja-JP" dirty="0" smtClean="0"/>
              <a:t>エントロピー</a:t>
            </a:r>
          </a:p>
          <a:p>
            <a:pPr>
              <a:defRPr/>
            </a:pPr>
            <a:endParaRPr lang="en-US" altLang="ja-JP" dirty="0" smtClean="0"/>
          </a:p>
          <a:p>
            <a:pPr>
              <a:defRPr/>
            </a:pPr>
            <a:r>
              <a:rPr lang="en-US" altLang="ja-JP" dirty="0" smtClean="0"/>
              <a:t>幾つかの話を一つのスライドにまとめる。</a:t>
            </a:r>
          </a:p>
          <a:p>
            <a:pPr>
              <a:defRPr/>
            </a:pPr>
            <a:r>
              <a:rPr lang="en-US" altLang="ja-JP" dirty="0" smtClean="0"/>
              <a:t>アーカイブサイズの拡張</a:t>
            </a:r>
          </a:p>
          <a:p>
            <a:pPr>
              <a:defRPr/>
            </a:pPr>
            <a:endParaRPr lang="en-US" altLang="ja-JP" dirty="0" smtClean="0"/>
          </a:p>
          <a:p>
            <a:pPr>
              <a:defRPr/>
            </a:pPr>
            <a:r>
              <a:rPr lang="en-US" altLang="ja-JP" dirty="0" smtClean="0"/>
              <a:t>informalな言い回しをなくす</a:t>
            </a:r>
          </a:p>
          <a:p>
            <a:pPr>
              <a:defRPr/>
            </a:pPr>
            <a:r>
              <a:rPr lang="en-US" altLang="ja-JP" dirty="0" smtClean="0"/>
              <a:t>思うのですけどとかいう必要がない</a:t>
            </a:r>
          </a:p>
          <a:p>
            <a:pPr>
              <a:defRPr/>
            </a:pPr>
            <a:endParaRPr lang="ja-JP" altLang="en-US" dirty="0" smtClean="0"/>
          </a:p>
        </p:txBody>
      </p:sp>
      <p:sp>
        <p:nvSpPr>
          <p:cNvPr id="4" name="スライド番号プレースホルダー 3"/>
          <p:cNvSpPr>
            <a:spLocks noGrp="1"/>
          </p:cNvSpPr>
          <p:nvPr>
            <p:ph type="sldNum" sz="quarter" idx="5"/>
          </p:nvPr>
        </p:nvSpPr>
        <p:spPr/>
        <p:txBody>
          <a:bodyPr/>
          <a:lstStyle/>
          <a:p>
            <a:pPr>
              <a:defRPr/>
            </a:pPr>
            <a:fld id="{93AF7302-B73D-2842-8D6E-ED6CE39F9364}" type="slidenum">
              <a:rPr lang="en-US" altLang="ja-JP"/>
              <a:pPr>
                <a:defRPr/>
              </a:pPr>
              <a:t>17</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3A8BF35-8DB6-F349-ABD7-5B246ABB691C}" type="slidenum">
              <a:rPr lang="en-US" altLang="ja-JP"/>
              <a:pPr>
                <a:defRPr/>
              </a:pPr>
              <a:t>18</a:t>
            </a:fld>
            <a:endParaRPr lang="en-US" altLang="ja-JP"/>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4A8200C-EB74-A442-934A-B467541FB5A1}" type="slidenum">
              <a:rPr lang="en-US" altLang="ja-JP"/>
              <a:pPr>
                <a:defRPr/>
              </a:pPr>
              <a:t>19</a:t>
            </a:fld>
            <a:endParaRPr lang="en-US" altLang="ja-JP"/>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4A8200C-EB74-A442-934A-B467541FB5A1}" type="slidenum">
              <a:rPr lang="en-US" altLang="ja-JP"/>
              <a:pPr>
                <a:defRPr/>
              </a:pPr>
              <a:t>20</a:t>
            </a:fld>
            <a:endParaRPr lang="en-US" altLang="ja-J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D9F38C5C-6A99-2C4D-8857-DD265E8F62FC}" type="slidenum">
              <a:rPr lang="en-US" altLang="ja-JP"/>
              <a:pPr>
                <a:defRPr/>
              </a:pPr>
              <a:t>21</a:t>
            </a:fld>
            <a:endParaRPr lang="en-US" altLang="ja-JP"/>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D9F38C5C-6A99-2C4D-8857-DD265E8F62FC}" type="slidenum">
              <a:rPr lang="en-US" altLang="ja-JP"/>
              <a:pPr>
                <a:defRPr/>
              </a:pPr>
              <a:t>22</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最適解</a:t>
            </a:r>
            <a:endParaRPr lang="en-US" altLang="ja-JP" dirty="0" smtClean="0"/>
          </a:p>
          <a:p>
            <a:pPr>
              <a:defRPr/>
            </a:pPr>
            <a:r>
              <a:rPr lang="ja-JP" altLang="en-US" dirty="0" smtClean="0"/>
              <a:t>局所解とはあるｘの近傍で評価関数</a:t>
            </a:r>
            <a:r>
              <a:rPr lang="en-US" altLang="ja-JP" dirty="0" smtClean="0"/>
              <a:t>f(x)</a:t>
            </a:r>
            <a:r>
              <a:rPr lang="ja-JP" altLang="en-US" dirty="0" smtClean="0"/>
              <a:t>を最小とするような解</a:t>
            </a:r>
            <a:endParaRPr lang="en-US" altLang="ja-JP" dirty="0" smtClean="0"/>
          </a:p>
          <a:p>
            <a:pPr>
              <a:defRPr/>
            </a:pPr>
            <a:r>
              <a:rPr lang="ja-JP" altLang="en-US" dirty="0" smtClean="0"/>
              <a:t>一番深い穴が最適解</a:t>
            </a:r>
            <a:endParaRPr lang="en-US" altLang="ja-JP" dirty="0" smtClean="0"/>
          </a:p>
          <a:p>
            <a:pPr>
              <a:defRPr/>
            </a:pPr>
            <a:r>
              <a:rPr lang="ja-JP" altLang="en-US" dirty="0" smtClean="0"/>
              <a:t>たくさんある穴が局所解</a:t>
            </a:r>
            <a:endParaRPr lang="en-US" altLang="ja-JP" dirty="0" smtClean="0"/>
          </a:p>
          <a:p>
            <a:pPr>
              <a:defRPr/>
            </a:pPr>
            <a:r>
              <a:rPr lang="ja-JP" altLang="en-US" dirty="0" smtClean="0"/>
              <a:t>図のような多峰性の関数において局所解におちいることなく、最適解をもとめることが課題となる</a:t>
            </a:r>
            <a:endParaRPr lang="en-US" altLang="ja-JP" dirty="0" smtClean="0"/>
          </a:p>
        </p:txBody>
      </p:sp>
      <p:sp>
        <p:nvSpPr>
          <p:cNvPr id="4" name="スライド番号プレースホルダー 3"/>
          <p:cNvSpPr>
            <a:spLocks noGrp="1"/>
          </p:cNvSpPr>
          <p:nvPr>
            <p:ph type="sldNum" sz="quarter" idx="5"/>
          </p:nvPr>
        </p:nvSpPr>
        <p:spPr/>
        <p:txBody>
          <a:bodyPr/>
          <a:lstStyle/>
          <a:p>
            <a:pPr>
              <a:defRPr/>
            </a:pPr>
            <a:fld id="{08CC044C-B580-AE46-A5C8-5D8FF65A960A}" type="slidenum">
              <a:rPr lang="en-US" altLang="ja-JP" smtClean="0"/>
              <a:pPr>
                <a:defRPr/>
              </a:pPr>
              <a:t>2</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en-US" altLang="ja-JP" dirty="0" smtClean="0"/>
          </a:p>
          <a:p>
            <a:pPr>
              <a:defRPr/>
            </a:pPr>
            <a:r>
              <a:rPr lang="ja-JP" altLang="en-US" dirty="0" smtClean="0"/>
              <a:t>ここまでが</a:t>
            </a:r>
            <a:r>
              <a:rPr lang="en-US" altLang="ja-JP" dirty="0" smtClean="0"/>
              <a:t>DE</a:t>
            </a:r>
            <a:r>
              <a:rPr lang="ja-JP" altLang="en-US" dirty="0" smtClean="0"/>
              <a:t>の大まかな説明となります。</a:t>
            </a:r>
          </a:p>
          <a:p>
            <a:pPr>
              <a:defRPr/>
            </a:pPr>
            <a:r>
              <a:rPr lang="ja-JP" altLang="en-US" dirty="0" smtClean="0"/>
              <a:t>----- 会議メモ (15/10/19 14:24) -----</a:t>
            </a:r>
          </a:p>
          <a:p>
            <a:pPr>
              <a:defRPr/>
            </a:pPr>
            <a:r>
              <a:rPr lang="ja-JP" altLang="en-US" dirty="0" smtClean="0"/>
              <a:t>shade の説明を浮く</a:t>
            </a:r>
          </a:p>
          <a:p>
            <a:pPr>
              <a:defRPr/>
            </a:pPr>
            <a:endParaRPr lang="ja-JP" altLang="en-US" dirty="0" smtClean="0"/>
          </a:p>
          <a:p>
            <a:pPr>
              <a:defRPr/>
            </a:pPr>
            <a:r>
              <a:rPr lang="ja-JP" altLang="en-US" dirty="0" smtClean="0"/>
              <a:t>田邊さん</a:t>
            </a:r>
          </a:p>
          <a:p>
            <a:pPr>
              <a:defRPr/>
            </a:pPr>
            <a:endParaRPr lang="ja-JP" altLang="en-US" dirty="0" smtClean="0"/>
          </a:p>
          <a:p>
            <a:pPr>
              <a:defRPr/>
            </a:pPr>
            <a:r>
              <a:rPr lang="ja-JP" altLang="en-US" dirty="0" smtClean="0"/>
              <a:t>一息おいて</a:t>
            </a:r>
          </a:p>
        </p:txBody>
      </p:sp>
      <p:sp>
        <p:nvSpPr>
          <p:cNvPr id="4" name="スライド番号プレースホルダー 3"/>
          <p:cNvSpPr>
            <a:spLocks noGrp="1"/>
          </p:cNvSpPr>
          <p:nvPr>
            <p:ph type="sldNum" sz="quarter" idx="5"/>
          </p:nvPr>
        </p:nvSpPr>
        <p:spPr/>
        <p:txBody>
          <a:bodyPr/>
          <a:lstStyle/>
          <a:p>
            <a:pPr>
              <a:defRPr/>
            </a:pPr>
            <a:fld id="{9C1FAAD0-1505-BD4A-A248-4ECFFDE6B5DF}" type="slidenum">
              <a:rPr lang="en-US" altLang="ja-JP"/>
              <a:pPr>
                <a:defRPr/>
              </a:pPr>
              <a:t>5</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9B58A3ED-FEF5-0848-8C82-0832C330B656}" type="slidenum">
              <a:rPr lang="en-US" altLang="ja-JP"/>
              <a:pPr>
                <a:defRPr/>
              </a:pPr>
              <a:t>6</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endParaRPr lang="en-US" altLang="ja-JP" dirty="0" smtClean="0"/>
          </a:p>
          <a:p>
            <a:pPr>
              <a:defRPr/>
            </a:pPr>
            <a:endParaRPr lang="en-US" altLang="ja-JP" dirty="0" smtClean="0"/>
          </a:p>
          <a:p>
            <a:pPr>
              <a:defRPr/>
            </a:pPr>
            <a:r>
              <a:rPr lang="en-US" altLang="ja-JP" dirty="0" smtClean="0"/>
              <a:t>Zhang</a:t>
            </a:r>
            <a:r>
              <a:rPr lang="ja-JP" altLang="en-US" dirty="0" smtClean="0"/>
              <a:t>の実験では</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a:defRPr/>
            </a:pPr>
            <a:endParaRPr lang="en-US" altLang="ja-JP" dirty="0" smtClean="0"/>
          </a:p>
          <a:p>
            <a:pPr>
              <a:defRPr/>
            </a:pPr>
            <a:r>
              <a:rPr lang="ja-JP" altLang="en-US" dirty="0" smtClean="0"/>
              <a:t>ウィルコクソンの符号順位検定</a:t>
            </a:r>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8</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dirty="0"/>
          </a:p>
          <a:p>
            <a:pPr>
              <a:defRPr/>
            </a:pPr>
            <a:r>
              <a:rPr lang="ja-JP" altLang="en-US" dirty="0"/>
              <a:t>----- 会議メモ (15/10/19 14:24) -----</a:t>
            </a:r>
          </a:p>
          <a:p>
            <a:pPr>
              <a:defRPr/>
            </a:pPr>
            <a:r>
              <a:rPr lang="ja-JP" altLang="en-US" dirty="0"/>
              <a:t>専攻研究の決k</a:t>
            </a:r>
            <a:r>
              <a:rPr lang="ja-JP" altLang="en-US" dirty="0" smtClean="0"/>
              <a:t>あ</a:t>
            </a:r>
            <a:endParaRPr lang="en-US" altLang="ja-JP" dirty="0" smtClean="0"/>
          </a:p>
          <a:p>
            <a:pPr>
              <a:defRPr/>
            </a:pPr>
            <a:endParaRPr lang="en-US" altLang="ja-JP" dirty="0" smtClean="0"/>
          </a:p>
          <a:p>
            <a:pPr>
              <a:defRPr/>
            </a:pPr>
            <a:r>
              <a:rPr lang="ja-JP" altLang="en-US" dirty="0" smtClean="0"/>
              <a:t>結果の一つ</a:t>
            </a:r>
            <a:endParaRPr lang="en-US" altLang="ja-JP" dirty="0" smtClean="0"/>
          </a:p>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9</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dirty="0"/>
          </a:p>
          <a:p>
            <a:pPr>
              <a:defRPr/>
            </a:pPr>
            <a:r>
              <a:rPr lang="ja-JP" altLang="en-US" dirty="0"/>
              <a:t>----- 会議メモ (15/10/19 14:24) -----</a:t>
            </a:r>
          </a:p>
          <a:p>
            <a:pPr>
              <a:defRPr/>
            </a:pPr>
            <a:r>
              <a:rPr lang="ja-JP" altLang="en-US" dirty="0"/>
              <a:t>専攻研究の決k</a:t>
            </a:r>
            <a:r>
              <a:rPr lang="ja-JP" altLang="en-US" dirty="0" smtClean="0"/>
              <a:t>あ</a:t>
            </a:r>
            <a:endParaRPr lang="en-US" altLang="ja-JP" dirty="0" smtClean="0"/>
          </a:p>
          <a:p>
            <a:pPr>
              <a:defRPr/>
            </a:pPr>
            <a:endParaRPr lang="en-US" altLang="ja-JP" dirty="0" smtClean="0"/>
          </a:p>
          <a:p>
            <a:pPr>
              <a:defRPr/>
            </a:pPr>
            <a:r>
              <a:rPr lang="ja-JP" altLang="en-US" dirty="0" smtClean="0"/>
              <a:t>結果の一つ</a:t>
            </a:r>
            <a:endParaRPr lang="en-US" altLang="ja-JP" dirty="0" smtClean="0"/>
          </a:p>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10</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endParaRPr lang="en-US" altLang="ja-JP" dirty="0" smtClean="0"/>
          </a:p>
          <a:p>
            <a:pPr>
              <a:defRPr/>
            </a:pPr>
            <a:endParaRPr lang="en-US" altLang="ja-JP" dirty="0" smtClean="0"/>
          </a:p>
          <a:p>
            <a:pPr>
              <a:defRPr/>
            </a:pPr>
            <a:r>
              <a:rPr lang="en-US" altLang="ja-JP" dirty="0" smtClean="0"/>
              <a:t>Zhang</a:t>
            </a:r>
            <a:r>
              <a:rPr lang="ja-JP" altLang="en-US" dirty="0" smtClean="0"/>
              <a:t>の実験では</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a:defRPr/>
            </a:pPr>
            <a:endParaRPr lang="ja-JP" altLang="en-US" dirty="0" smtClean="0"/>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11</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12</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sp>
        <p:nvSpPr>
          <p:cNvPr id="3139" name="Rectangle 67"/>
          <p:cNvSpPr>
            <a:spLocks noGrp="1" noChangeArrowheads="1"/>
          </p:cNvSpPr>
          <p:nvPr>
            <p:ph type="ctrTitle"/>
          </p:nvPr>
        </p:nvSpPr>
        <p:spPr>
          <a:xfrm>
            <a:off x="990600" y="1752600"/>
            <a:ext cx="7772400" cy="1143000"/>
          </a:xfrm>
        </p:spPr>
        <p:txBody>
          <a:bodyPr/>
          <a:lstStyle>
            <a:lvl1pPr>
              <a:defRPr/>
            </a:lvl1pPr>
          </a:lstStyle>
          <a:p>
            <a:pPr lvl="0"/>
            <a:r>
              <a:rPr lang="ja-JP" altLang="en-US" noProof="0" smtClean="0"/>
              <a:t>マスタ</a:t>
            </a:r>
            <a:r>
              <a:rPr lang="en-US" altLang="ja-JP" noProof="0" smtClean="0"/>
              <a:t> </a:t>
            </a:r>
            <a:r>
              <a:rPr lang="ja-JP" altLang="en-US" noProof="0" smtClean="0"/>
              <a:t>タイトルの書式設定</a:t>
            </a:r>
          </a:p>
        </p:txBody>
      </p:sp>
      <p:sp>
        <p:nvSpPr>
          <p:cNvPr id="314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69" name="Rectangle 69"/>
          <p:cNvSpPr>
            <a:spLocks noGrp="1" noChangeArrowheads="1"/>
          </p:cNvSpPr>
          <p:nvPr>
            <p:ph type="dt" sz="quarter" idx="10"/>
          </p:nvPr>
        </p:nvSpPr>
        <p:spPr/>
        <p:txBody>
          <a:bodyPr/>
          <a:lstStyle>
            <a:lvl1pPr>
              <a:defRPr/>
            </a:lvl1pPr>
          </a:lstStyle>
          <a:p>
            <a:pPr>
              <a:defRPr/>
            </a:pPr>
            <a:endParaRPr lang="en-US" altLang="ja-JP"/>
          </a:p>
        </p:txBody>
      </p:sp>
      <p:sp>
        <p:nvSpPr>
          <p:cNvPr id="70" name="Rectangle 70"/>
          <p:cNvSpPr>
            <a:spLocks noGrp="1" noChangeArrowheads="1"/>
          </p:cNvSpPr>
          <p:nvPr>
            <p:ph type="ftr" sz="quarter" idx="11"/>
          </p:nvPr>
        </p:nvSpPr>
        <p:spPr/>
        <p:txBody>
          <a:bodyPr/>
          <a:lstStyle>
            <a:lvl1pPr>
              <a:defRPr/>
            </a:lvl1pPr>
          </a:lstStyle>
          <a:p>
            <a:pPr>
              <a:defRPr/>
            </a:pPr>
            <a:endParaRPr lang="en-US" altLang="ja-JP"/>
          </a:p>
        </p:txBody>
      </p:sp>
      <p:sp>
        <p:nvSpPr>
          <p:cNvPr id="71" name="Rectangle 71"/>
          <p:cNvSpPr>
            <a:spLocks noGrp="1" noChangeArrowheads="1"/>
          </p:cNvSpPr>
          <p:nvPr>
            <p:ph type="sldNum" sz="quarter" idx="12"/>
          </p:nvPr>
        </p:nvSpPr>
        <p:spPr/>
        <p:txBody>
          <a:bodyPr/>
          <a:lstStyle>
            <a:lvl1pPr>
              <a:defRPr/>
            </a:lvl1pPr>
          </a:lstStyle>
          <a:p>
            <a:pPr>
              <a:defRPr/>
            </a:pPr>
            <a:fld id="{49402E19-8858-144F-B538-C0CFDC0C4A45}" type="slidenum">
              <a:rPr lang="en-US" altLang="ja-JP"/>
              <a:pPr>
                <a:defRPr/>
              </a:pPr>
              <a:t>‹#›</a:t>
            </a:fld>
            <a:endParaRPr lang="en-US" altLang="ja-JP"/>
          </a:p>
        </p:txBody>
      </p:sp>
    </p:spTree>
    <p:extLst>
      <p:ext uri="{BB962C8B-B14F-4D97-AF65-F5344CB8AC3E}">
        <p14:creationId xmlns:p14="http://schemas.microsoft.com/office/powerpoint/2010/main" val="2280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61F2DC23-E880-3142-B0FF-4AA0C0DBAB64}" type="slidenum">
              <a:rPr lang="en-US" altLang="ja-JP"/>
              <a:pPr>
                <a:defRPr/>
              </a:pPr>
              <a:t>‹#›</a:t>
            </a:fld>
            <a:endParaRPr lang="en-US" altLang="ja-JP"/>
          </a:p>
        </p:txBody>
      </p:sp>
    </p:spTree>
    <p:extLst>
      <p:ext uri="{BB962C8B-B14F-4D97-AF65-F5344CB8AC3E}">
        <p14:creationId xmlns:p14="http://schemas.microsoft.com/office/powerpoint/2010/main" val="375293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10350" y="304800"/>
            <a:ext cx="2000250" cy="57150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304800"/>
            <a:ext cx="5848350" cy="57150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A9DF7DFB-ACD2-0444-BE63-F47BBFBF485B}" type="slidenum">
              <a:rPr lang="en-US" altLang="ja-JP"/>
              <a:pPr>
                <a:defRPr/>
              </a:pPr>
              <a:t>‹#›</a:t>
            </a:fld>
            <a:endParaRPr lang="en-US" altLang="ja-JP"/>
          </a:p>
        </p:txBody>
      </p:sp>
    </p:spTree>
    <p:extLst>
      <p:ext uri="{BB962C8B-B14F-4D97-AF65-F5344CB8AC3E}">
        <p14:creationId xmlns:p14="http://schemas.microsoft.com/office/powerpoint/2010/main" val="50332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304800"/>
            <a:ext cx="7772400" cy="838200"/>
          </a:xfrm>
        </p:spPr>
        <p:txBody>
          <a:bodyPr/>
          <a:lstStyle/>
          <a:p>
            <a:r>
              <a:rPr lang="ja-JP" altLang="en-US" smtClean="0"/>
              <a:t>マスター タイトルの書式設定</a:t>
            </a:r>
            <a:endParaRPr lang="ja-JP" altLang="en-US"/>
          </a:p>
        </p:txBody>
      </p:sp>
      <p:sp>
        <p:nvSpPr>
          <p:cNvPr id="3" name="グラフ プレースホルダー 2"/>
          <p:cNvSpPr>
            <a:spLocks noGrp="1"/>
          </p:cNvSpPr>
          <p:nvPr>
            <p:ph type="chart" idx="1"/>
          </p:nvPr>
        </p:nvSpPr>
        <p:spPr>
          <a:xfrm>
            <a:off x="838200" y="1371600"/>
            <a:ext cx="7772400" cy="4648200"/>
          </a:xfrm>
        </p:spPr>
        <p:txBody>
          <a:bodyPr/>
          <a:lstStyle/>
          <a:p>
            <a:pPr lvl="0"/>
            <a:endParaRPr lang="ja-JP" altLang="en-US" noProof="0" smtClean="0"/>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D5E4B52B-4055-2441-BAAE-1CA3656E09A8}" type="slidenum">
              <a:rPr lang="en-US" altLang="ja-JP"/>
              <a:pPr>
                <a:defRPr/>
              </a:pPr>
              <a:t>‹#›</a:t>
            </a:fld>
            <a:endParaRPr lang="en-US" altLang="ja-JP"/>
          </a:p>
        </p:txBody>
      </p:sp>
    </p:spTree>
    <p:extLst>
      <p:ext uri="{BB962C8B-B14F-4D97-AF65-F5344CB8AC3E}">
        <p14:creationId xmlns:p14="http://schemas.microsoft.com/office/powerpoint/2010/main" val="834679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304800"/>
            <a:ext cx="7772400" cy="8382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838200" y="1371600"/>
            <a:ext cx="7772400" cy="4648200"/>
          </a:xfrm>
        </p:spPr>
        <p:txBody>
          <a:bodyPr/>
          <a:lstStyle/>
          <a:p>
            <a:pPr lvl="0"/>
            <a:endParaRPr lang="ja-JP" altLang="en-US" noProof="0" smtClean="0"/>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B599A40E-8051-1146-999B-90FAC3C043B9}" type="slidenum">
              <a:rPr lang="en-US" altLang="ja-JP"/>
              <a:pPr>
                <a:defRPr/>
              </a:pPr>
              <a:t>‹#›</a:t>
            </a:fld>
            <a:endParaRPr lang="en-US" altLang="ja-JP"/>
          </a:p>
        </p:txBody>
      </p:sp>
    </p:spTree>
    <p:extLst>
      <p:ext uri="{BB962C8B-B14F-4D97-AF65-F5344CB8AC3E}">
        <p14:creationId xmlns:p14="http://schemas.microsoft.com/office/powerpoint/2010/main" val="198212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3791D9AA-AAC8-ED42-BEBA-8D87B03C43EA}" type="slidenum">
              <a:rPr lang="en-US" altLang="ja-JP"/>
              <a:pPr>
                <a:defRPr/>
              </a:pPr>
              <a:t>‹#›</a:t>
            </a:fld>
            <a:endParaRPr lang="en-US" altLang="ja-JP"/>
          </a:p>
        </p:txBody>
      </p:sp>
    </p:spTree>
    <p:extLst>
      <p:ext uri="{BB962C8B-B14F-4D97-AF65-F5344CB8AC3E}">
        <p14:creationId xmlns:p14="http://schemas.microsoft.com/office/powerpoint/2010/main" val="269073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59F8D6A7-F98C-DE45-B290-41B713313612}" type="slidenum">
              <a:rPr lang="en-US" altLang="ja-JP"/>
              <a:pPr>
                <a:defRPr/>
              </a:pPr>
              <a:t>‹#›</a:t>
            </a:fld>
            <a:endParaRPr lang="en-US" altLang="ja-JP"/>
          </a:p>
        </p:txBody>
      </p:sp>
    </p:spTree>
    <p:extLst>
      <p:ext uri="{BB962C8B-B14F-4D97-AF65-F5344CB8AC3E}">
        <p14:creationId xmlns:p14="http://schemas.microsoft.com/office/powerpoint/2010/main" val="424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838200" y="1371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800600" y="1371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38A6C76C-218A-CC43-9BFE-D78B6835CACE}" type="slidenum">
              <a:rPr lang="en-US" altLang="ja-JP"/>
              <a:pPr>
                <a:defRPr/>
              </a:pPr>
              <a:t>‹#›</a:t>
            </a:fld>
            <a:endParaRPr lang="en-US" altLang="ja-JP"/>
          </a:p>
        </p:txBody>
      </p:sp>
    </p:spTree>
    <p:extLst>
      <p:ext uri="{BB962C8B-B14F-4D97-AF65-F5344CB8AC3E}">
        <p14:creationId xmlns:p14="http://schemas.microsoft.com/office/powerpoint/2010/main" val="11290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6"/>
          <p:cNvSpPr>
            <a:spLocks noGrp="1" noChangeArrowheads="1"/>
          </p:cNvSpPr>
          <p:nvPr>
            <p:ph type="sldNum" sz="quarter" idx="12"/>
          </p:nvPr>
        </p:nvSpPr>
        <p:spPr>
          <a:ln/>
        </p:spPr>
        <p:txBody>
          <a:bodyPr/>
          <a:lstStyle>
            <a:lvl1pPr>
              <a:defRPr/>
            </a:lvl1pPr>
          </a:lstStyle>
          <a:p>
            <a:pPr>
              <a:defRPr/>
            </a:pPr>
            <a:fld id="{8EECF834-E8AE-9E44-91C9-40C21A0C0740}" type="slidenum">
              <a:rPr lang="en-US" altLang="ja-JP"/>
              <a:pPr>
                <a:defRPr/>
              </a:pPr>
              <a:t>‹#›</a:t>
            </a:fld>
            <a:endParaRPr lang="en-US" altLang="ja-JP"/>
          </a:p>
        </p:txBody>
      </p:sp>
    </p:spTree>
    <p:extLst>
      <p:ext uri="{BB962C8B-B14F-4D97-AF65-F5344CB8AC3E}">
        <p14:creationId xmlns:p14="http://schemas.microsoft.com/office/powerpoint/2010/main" val="205550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6"/>
          <p:cNvSpPr>
            <a:spLocks noGrp="1" noChangeArrowheads="1"/>
          </p:cNvSpPr>
          <p:nvPr>
            <p:ph type="sldNum" sz="quarter" idx="12"/>
          </p:nvPr>
        </p:nvSpPr>
        <p:spPr>
          <a:ln/>
        </p:spPr>
        <p:txBody>
          <a:bodyPr/>
          <a:lstStyle>
            <a:lvl1pPr>
              <a:defRPr/>
            </a:lvl1pPr>
          </a:lstStyle>
          <a:p>
            <a:pPr>
              <a:defRPr/>
            </a:pPr>
            <a:fld id="{D3CA4FDA-BD9D-834F-B3D6-FFBE450535A7}" type="slidenum">
              <a:rPr lang="en-US" altLang="ja-JP"/>
              <a:pPr>
                <a:defRPr/>
              </a:pPr>
              <a:t>‹#›</a:t>
            </a:fld>
            <a:endParaRPr lang="en-US" altLang="ja-JP"/>
          </a:p>
        </p:txBody>
      </p:sp>
    </p:spTree>
    <p:extLst>
      <p:ext uri="{BB962C8B-B14F-4D97-AF65-F5344CB8AC3E}">
        <p14:creationId xmlns:p14="http://schemas.microsoft.com/office/powerpoint/2010/main" val="26394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6"/>
          <p:cNvSpPr>
            <a:spLocks noGrp="1" noChangeArrowheads="1"/>
          </p:cNvSpPr>
          <p:nvPr>
            <p:ph type="sldNum" sz="quarter" idx="12"/>
          </p:nvPr>
        </p:nvSpPr>
        <p:spPr>
          <a:ln/>
        </p:spPr>
        <p:txBody>
          <a:bodyPr/>
          <a:lstStyle>
            <a:lvl1pPr>
              <a:defRPr/>
            </a:lvl1pPr>
          </a:lstStyle>
          <a:p>
            <a:pPr>
              <a:defRPr/>
            </a:pPr>
            <a:fld id="{5F215803-7A87-8647-B49D-E549C9E8708B}" type="slidenum">
              <a:rPr lang="en-US" altLang="ja-JP"/>
              <a:pPr>
                <a:defRPr/>
              </a:pPr>
              <a:t>‹#›</a:t>
            </a:fld>
            <a:endParaRPr lang="en-US" altLang="ja-JP"/>
          </a:p>
        </p:txBody>
      </p:sp>
    </p:spTree>
    <p:extLst>
      <p:ext uri="{BB962C8B-B14F-4D97-AF65-F5344CB8AC3E}">
        <p14:creationId xmlns:p14="http://schemas.microsoft.com/office/powerpoint/2010/main" val="199151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6CD8BAC8-BAE7-FA4D-8F1A-CDF76A676E19}" type="slidenum">
              <a:rPr lang="en-US" altLang="ja-JP"/>
              <a:pPr>
                <a:defRPr/>
              </a:pPr>
              <a:t>‹#›</a:t>
            </a:fld>
            <a:endParaRPr lang="en-US" altLang="ja-JP"/>
          </a:p>
        </p:txBody>
      </p:sp>
    </p:spTree>
    <p:extLst>
      <p:ext uri="{BB962C8B-B14F-4D97-AF65-F5344CB8AC3E}">
        <p14:creationId xmlns:p14="http://schemas.microsoft.com/office/powerpoint/2010/main" val="388766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F062F1EF-F085-3643-9D8E-73375437CB3E}" type="slidenum">
              <a:rPr lang="en-US" altLang="ja-JP"/>
              <a:pPr>
                <a:defRPr/>
              </a:pPr>
              <a:t>‹#›</a:t>
            </a:fld>
            <a:endParaRPr lang="en-US" altLang="ja-JP"/>
          </a:p>
        </p:txBody>
      </p:sp>
    </p:spTree>
    <p:extLst>
      <p:ext uri="{BB962C8B-B14F-4D97-AF65-F5344CB8AC3E}">
        <p14:creationId xmlns:p14="http://schemas.microsoft.com/office/powerpoint/2010/main" val="3121600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7" name="Rectangle 69"/>
          <p:cNvSpPr>
            <a:spLocks noChangeArrowheads="1"/>
          </p:cNvSpPr>
          <p:nvPr userDrawn="1"/>
        </p:nvSpPr>
        <p:spPr bwMode="auto">
          <a:xfrm>
            <a:off x="0" y="0"/>
            <a:ext cx="611188" cy="92233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027" name="Group 2"/>
          <p:cNvGrpSpPr>
            <a:grpSpLocks/>
          </p:cNvGrpSpPr>
          <p:nvPr/>
        </p:nvGrpSpPr>
        <p:grpSpPr bwMode="auto">
          <a:xfrm>
            <a:off x="0" y="0"/>
            <a:ext cx="9144000" cy="6858000"/>
            <a:chOff x="0" y="0"/>
            <a:chExt cx="5760" cy="4320"/>
          </a:xfrm>
        </p:grpSpPr>
        <p:grpSp>
          <p:nvGrpSpPr>
            <p:cNvPr id="1039" name="Group 3"/>
            <p:cNvGrpSpPr>
              <a:grpSpLocks/>
            </p:cNvGrpSpPr>
            <p:nvPr/>
          </p:nvGrpSpPr>
          <p:grpSpPr bwMode="auto">
            <a:xfrm>
              <a:off x="0" y="192"/>
              <a:ext cx="5760" cy="4032"/>
              <a:chOff x="0" y="192"/>
              <a:chExt cx="5760" cy="4032"/>
            </a:xfrm>
          </p:grpSpPr>
          <p:sp>
            <p:nvSpPr>
              <p:cNvPr id="2052"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3"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4"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5"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6"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7"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8"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9"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0"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1"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2"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3"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4"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5"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6"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7"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8"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9"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0"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1"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2"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3"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1040" name="Group 26"/>
            <p:cNvGrpSpPr>
              <a:grpSpLocks/>
            </p:cNvGrpSpPr>
            <p:nvPr/>
          </p:nvGrpSpPr>
          <p:grpSpPr bwMode="auto">
            <a:xfrm>
              <a:off x="192" y="0"/>
              <a:ext cx="5376" cy="4320"/>
              <a:chOff x="192" y="0"/>
              <a:chExt cx="5376" cy="4320"/>
            </a:xfrm>
          </p:grpSpPr>
          <p:sp>
            <p:nvSpPr>
              <p:cNvPr id="2075"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6"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7"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8"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9"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0"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1"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2"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3"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4"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5"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6"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7"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8"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9"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0"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1"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2"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3"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4"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5"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6"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7"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8"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9"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0"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1"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2"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3"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sp>
        <p:nvSpPr>
          <p:cNvPr id="2104"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5" name="Line 57"/>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030" name="Group 58"/>
          <p:cNvGrpSpPr>
            <a:grpSpLocks/>
          </p:cNvGrpSpPr>
          <p:nvPr/>
        </p:nvGrpSpPr>
        <p:grpSpPr bwMode="auto">
          <a:xfrm>
            <a:off x="414338" y="1143000"/>
            <a:ext cx="1784350" cy="2324100"/>
            <a:chOff x="96" y="916"/>
            <a:chExt cx="2208" cy="2876"/>
          </a:xfrm>
        </p:grpSpPr>
        <p:sp>
          <p:nvSpPr>
            <p:cNvPr id="2107" name="Line 59"/>
            <p:cNvSpPr>
              <a:spLocks noChangeShapeType="1"/>
            </p:cNvSpPr>
            <p:nvPr/>
          </p:nvSpPr>
          <p:spPr bwMode="ltGray">
            <a:xfrm flipH="1">
              <a:off x="96" y="1038"/>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8" name="Line 60"/>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9" name="Arc 61"/>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sp>
        <p:nvSpPr>
          <p:cNvPr id="2110" name="Rectangle 62"/>
          <p:cNvSpPr>
            <a:spLocks noGrp="1" noChangeArrowheads="1"/>
          </p:cNvSpPr>
          <p:nvPr>
            <p:ph type="title"/>
          </p:nvPr>
        </p:nvSpPr>
        <p:spPr bwMode="auto">
          <a:xfrm>
            <a:off x="609600" y="3048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2111" name="Rectangle 63" descr="Rectangle: Click to edit Master text styles&#10;Second level&#10;Third level&#10;Fourth level&#10;Fifth level"/>
          <p:cNvSpPr>
            <a:spLocks noGrp="1" noChangeArrowheads="1"/>
          </p:cNvSpPr>
          <p:nvPr>
            <p:ph type="body" idx="1"/>
          </p:nvPr>
        </p:nvSpPr>
        <p:spPr bwMode="auto">
          <a:xfrm>
            <a:off x="838200" y="13716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2112" name="Rectangle 6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kumimoji="0" sz="1400"/>
            </a:lvl1pPr>
          </a:lstStyle>
          <a:p>
            <a:pPr>
              <a:defRPr/>
            </a:pPr>
            <a:endParaRPr lang="en-US" altLang="ja-JP"/>
          </a:p>
        </p:txBody>
      </p:sp>
      <p:sp>
        <p:nvSpPr>
          <p:cNvPr id="2113" name="Rectangle 6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ja-JP"/>
          </a:p>
        </p:txBody>
      </p:sp>
      <p:sp>
        <p:nvSpPr>
          <p:cNvPr id="2114" name="Rectangle 6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28A4EDF3-A7A1-EA41-9FE1-5F4C89DA63E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2pPr>
      <a:lvl3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3pPr>
      <a:lvl4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4pPr>
      <a:lvl5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5pPr>
      <a:lvl6pPr marL="4572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6pPr>
      <a:lvl7pPr marL="9144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7pPr>
      <a:lvl8pPr marL="13716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8pPr>
      <a:lvl9pPr marL="18288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5"/>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1"/>
          <p:cNvSpPr>
            <a:spLocks noGrp="1" noChangeArrowheads="1"/>
          </p:cNvSpPr>
          <p:nvPr>
            <p:ph type="sldNum" sz="quarter" idx="12"/>
          </p:nvPr>
        </p:nvSpPr>
        <p:spPr/>
        <p:txBody>
          <a:bodyPr/>
          <a:lstStyle/>
          <a:p>
            <a:pPr>
              <a:defRPr/>
            </a:pPr>
            <a:fld id="{AF37F404-0279-5B44-9465-EE6499F89F1B}" type="slidenum">
              <a:rPr lang="en-US" altLang="ja-JP"/>
              <a:pPr>
                <a:defRPr/>
              </a:pPr>
              <a:t>1</a:t>
            </a:fld>
            <a:endParaRPr lang="en-US" altLang="ja-JP"/>
          </a:p>
        </p:txBody>
      </p:sp>
      <p:sp>
        <p:nvSpPr>
          <p:cNvPr id="4098" name="Rectangle 2"/>
          <p:cNvSpPr>
            <a:spLocks noGrp="1" noChangeArrowheads="1"/>
          </p:cNvSpPr>
          <p:nvPr>
            <p:ph type="ctrTitle"/>
          </p:nvPr>
        </p:nvSpPr>
        <p:spPr>
          <a:xfrm>
            <a:off x="965200" y="1617663"/>
            <a:ext cx="7772400" cy="1362075"/>
          </a:xfrm>
        </p:spPr>
        <p:txBody>
          <a:bodyPr/>
          <a:lstStyle/>
          <a:p>
            <a:pPr algn="ctr">
              <a:defRPr/>
            </a:pPr>
            <a:r>
              <a:rPr lang="ja-JP" altLang="en-US" dirty="0" smtClean="0"/>
              <a:t>適応</a:t>
            </a:r>
            <a:r>
              <a:rPr lang="en-US" altLang="ja-JP" dirty="0" smtClean="0"/>
              <a:t>DE</a:t>
            </a:r>
            <a:r>
              <a:rPr lang="ja-JP" altLang="en-US" dirty="0" smtClean="0"/>
              <a:t>における</a:t>
            </a:r>
            <a:r>
              <a:rPr lang="en-US" altLang="ja-JP" dirty="0" smtClean="0"/>
              <a:t/>
            </a:r>
            <a:br>
              <a:rPr lang="en-US" altLang="ja-JP" dirty="0" smtClean="0"/>
            </a:br>
            <a:r>
              <a:rPr lang="ja-JP" altLang="en-US" dirty="0" smtClean="0"/>
              <a:t>アーカイブ改善</a:t>
            </a:r>
          </a:p>
        </p:txBody>
      </p:sp>
      <p:sp>
        <p:nvSpPr>
          <p:cNvPr id="4099" name="Rectangle 3" descr="Rectangle: Click to edit Master text styles&#10;Second level&#10;Third level&#10;Fourth level&#10;Fifth level"/>
          <p:cNvSpPr>
            <a:spLocks noGrp="1" noChangeArrowheads="1"/>
          </p:cNvSpPr>
          <p:nvPr>
            <p:ph type="subTitle" idx="1"/>
          </p:nvPr>
        </p:nvSpPr>
        <p:spPr>
          <a:xfrm>
            <a:off x="1524000" y="4033838"/>
            <a:ext cx="6400800" cy="566737"/>
          </a:xfrm>
        </p:spPr>
        <p:txBody>
          <a:bodyPr/>
          <a:lstStyle/>
          <a:p>
            <a:pPr algn="ctr">
              <a:defRPr/>
            </a:pPr>
            <a:r>
              <a:rPr lang="ja-JP" altLang="en-US" sz="2000" dirty="0" smtClean="0"/>
              <a:t>東京大学教養学部学際科学科</a:t>
            </a:r>
            <a:endParaRPr lang="en-US" altLang="ja-JP" sz="2000" dirty="0" smtClean="0"/>
          </a:p>
          <a:p>
            <a:pPr algn="ctr">
              <a:defRPr/>
            </a:pPr>
            <a:r>
              <a:rPr lang="ja-JP" altLang="en-US" sz="2000" dirty="0" smtClean="0"/>
              <a:t>総合情報学コース</a:t>
            </a:r>
            <a:r>
              <a:rPr lang="en-US" altLang="ja-JP" sz="2000" dirty="0" smtClean="0"/>
              <a:t>4</a:t>
            </a:r>
            <a:r>
              <a:rPr lang="ja-JP" altLang="en-US" sz="2000" dirty="0" smtClean="0"/>
              <a:t>年</a:t>
            </a:r>
            <a:endParaRPr lang="en-US" altLang="ja-JP" sz="2000" dirty="0" smtClean="0"/>
          </a:p>
          <a:p>
            <a:pPr algn="ctr">
              <a:defRPr/>
            </a:pPr>
            <a:r>
              <a:rPr lang="ja-JP" altLang="en-US" sz="2000" dirty="0" smtClean="0"/>
              <a:t>指導教員　福永アレックス</a:t>
            </a:r>
            <a:endParaRPr lang="en-US" altLang="ja-JP" sz="2000" dirty="0" smtClean="0"/>
          </a:p>
          <a:p>
            <a:pPr algn="ctr">
              <a:defRPr/>
            </a:pPr>
            <a:r>
              <a:rPr lang="ja-JP" altLang="en-US" sz="2000" dirty="0" smtClean="0"/>
              <a:t>山村武史</a:t>
            </a:r>
          </a:p>
        </p:txBody>
      </p:sp>
    </p:spTree>
  </p:cSld>
  <p:clrMapOvr>
    <a:masterClrMapping/>
  </p:clrMapOvr>
  <p:transition xmlns:p14="http://schemas.microsoft.com/office/powerpoint/2010/main">
    <p:split orient="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10</a:t>
            </a:fld>
            <a:endParaRPr lang="en-US" altLang="ja-JP"/>
          </a:p>
        </p:txBody>
      </p:sp>
      <p:sp>
        <p:nvSpPr>
          <p:cNvPr id="1026" name="Rectangle 2"/>
          <p:cNvSpPr>
            <a:spLocks noGrp="1" noChangeArrowheads="1"/>
          </p:cNvSpPr>
          <p:nvPr>
            <p:ph type="title"/>
          </p:nvPr>
        </p:nvSpPr>
        <p:spPr/>
        <p:txBody>
          <a:bodyPr/>
          <a:lstStyle/>
          <a:p>
            <a:pPr>
              <a:defRPr/>
            </a:pPr>
            <a:r>
              <a:rPr lang="ja-JP" altLang="en-US" sz="2800" dirty="0" smtClean="0"/>
              <a:t>実験結果</a:t>
            </a:r>
            <a:r>
              <a:rPr lang="en-US" altLang="ja-JP" sz="2800" dirty="0" smtClean="0"/>
              <a:t>(</a:t>
            </a:r>
            <a:r>
              <a:rPr lang="ja-JP" altLang="en-US" sz="2800" dirty="0" smtClean="0"/>
              <a:t>各世代ごとの</a:t>
            </a:r>
            <a:r>
              <a:rPr lang="en-US" altLang="ja-JP" sz="2800" dirty="0" smtClean="0"/>
              <a:t>f(x)</a:t>
            </a:r>
            <a:r>
              <a:rPr lang="ja-JP" altLang="en-US" sz="2800" dirty="0" smtClean="0"/>
              <a:t>の分散</a:t>
            </a:r>
            <a:r>
              <a:rPr lang="en-US" altLang="ja-JP" sz="2800" dirty="0" smtClean="0"/>
              <a:t>)</a:t>
            </a:r>
            <a:endParaRPr lang="ja-JP" altLang="en-US" sz="28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15</a:t>
            </a:r>
            <a:r>
              <a:rPr lang="ja-JP" altLang="en-US" sz="2400" dirty="0" smtClean="0"/>
              <a:t>個のベンチマーク</a:t>
            </a:r>
            <a:r>
              <a:rPr lang="ja-JP" altLang="en-US" sz="2400" dirty="0" smtClean="0"/>
              <a:t>関数</a:t>
            </a:r>
            <a:r>
              <a:rPr lang="ja-JP" altLang="en-US" sz="2400" dirty="0" smtClean="0"/>
              <a:t>のうち</a:t>
            </a:r>
            <a:r>
              <a:rPr lang="en-US" altLang="ja-JP" sz="2400" dirty="0" smtClean="0"/>
              <a:t>12/15</a:t>
            </a:r>
            <a:r>
              <a:rPr lang="ja-JP" altLang="en-US" sz="2400" dirty="0" smtClean="0"/>
              <a:t>の関数で有意な差は見られなかった．</a:t>
            </a:r>
            <a:r>
              <a:rPr lang="en-US" altLang="ja-JP" sz="2400" dirty="0" smtClean="0"/>
              <a:t>(</a:t>
            </a:r>
            <a:r>
              <a:rPr lang="ja-JP" altLang="en-US" sz="2400" dirty="0" smtClean="0"/>
              <a:t>ウィルコクソンの符号順位検定</a:t>
            </a:r>
            <a:r>
              <a:rPr lang="en-US" altLang="ja-JP" sz="2400" dirty="0" smtClean="0"/>
              <a:t>,p=0.05)</a:t>
            </a:r>
          </a:p>
          <a:p>
            <a:pPr lvl="1">
              <a:defRPr/>
            </a:pPr>
            <a:r>
              <a:rPr lang="ja-JP" altLang="en-US" sz="2400" dirty="0" smtClean="0"/>
              <a:t>おおむね分散値はアーカイブありのときの方が大きくなる．</a:t>
            </a:r>
            <a:endParaRPr lang="en-US" altLang="ja-JP" sz="2400" dirty="0" smtClean="0"/>
          </a:p>
          <a:p>
            <a:pPr lvl="1">
              <a:defRPr/>
            </a:pPr>
            <a:r>
              <a:rPr lang="ja-JP" altLang="en-US" sz="2400" dirty="0" smtClean="0"/>
              <a:t>図は有意な結果を示した</a:t>
            </a:r>
            <a:r>
              <a:rPr lang="en-US" altLang="ja-JP" sz="2400" dirty="0" smtClean="0"/>
              <a:t>Ellipsoidal</a:t>
            </a:r>
            <a:r>
              <a:rPr lang="ja-JP" altLang="en-US" sz="2400" dirty="0" smtClean="0"/>
              <a:t>関数</a:t>
            </a:r>
            <a:endParaRPr lang="en-US" altLang="ja-JP" sz="2400" dirty="0" smtClean="0"/>
          </a:p>
        </p:txBody>
      </p:sp>
      <p:graphicFrame>
        <p:nvGraphicFramePr>
          <p:cNvPr id="7" name="グラフ 6"/>
          <p:cNvGraphicFramePr/>
          <p:nvPr>
            <p:extLst>
              <p:ext uri="{D42A27DB-BD31-4B8C-83A1-F6EECF244321}">
                <p14:modId xmlns:p14="http://schemas.microsoft.com/office/powerpoint/2010/main" val="3296617318"/>
              </p:ext>
            </p:extLst>
          </p:nvPr>
        </p:nvGraphicFramePr>
        <p:xfrm>
          <a:off x="2587989" y="3883884"/>
          <a:ext cx="3601328" cy="2689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55994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11</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アーカイブの性能比較</a:t>
            </a:r>
            <a:r>
              <a:rPr lang="en-US" altLang="ja-JP" sz="3200" dirty="0" smtClean="0"/>
              <a:t>(2)</a:t>
            </a:r>
            <a:endParaRPr lang="ja-JP" altLang="en-US" sz="32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400" dirty="0" smtClean="0"/>
              <a:t>目的</a:t>
            </a:r>
            <a:r>
              <a:rPr lang="en-US" altLang="ja-JP" sz="2400" dirty="0" smtClean="0"/>
              <a:t>	</a:t>
            </a:r>
          </a:p>
          <a:p>
            <a:pPr lvl="1">
              <a:defRPr/>
            </a:pPr>
            <a:r>
              <a:rPr lang="ja-JP" altLang="en-US" sz="2000" dirty="0" smtClean="0"/>
              <a:t>アーカイブが各世代ごとに多様性維持を助けている</a:t>
            </a:r>
            <a:r>
              <a:rPr lang="ja-JP" altLang="en-US" sz="2000" smtClean="0"/>
              <a:t>かを</a:t>
            </a:r>
            <a:endParaRPr lang="en-US" altLang="ja-JP" sz="2000" dirty="0" smtClean="0"/>
          </a:p>
          <a:p>
            <a:pPr>
              <a:defRPr/>
            </a:pPr>
            <a:r>
              <a:rPr lang="ja-JP" altLang="en-US" sz="2400" dirty="0" smtClean="0"/>
              <a:t>問題設定</a:t>
            </a:r>
            <a:endParaRPr lang="en-US" altLang="ja-JP" sz="2400" dirty="0" smtClean="0"/>
          </a:p>
          <a:p>
            <a:pPr lvl="1">
              <a:defRPr/>
            </a:pPr>
            <a:r>
              <a:rPr lang="en-US" altLang="ja-JP" sz="2000" dirty="0" smtClean="0"/>
              <a:t>cec2015</a:t>
            </a:r>
            <a:r>
              <a:rPr lang="ja-JP" altLang="en-US" sz="2000" dirty="0" smtClean="0"/>
              <a:t>のベンチマーク関数を使用</a:t>
            </a:r>
            <a:endParaRPr lang="en-US" altLang="ja-JP" sz="2000" dirty="0" smtClean="0"/>
          </a:p>
          <a:p>
            <a:pPr lvl="1">
              <a:defRPr/>
            </a:pPr>
            <a:r>
              <a:rPr lang="ja-JP" altLang="en-US" sz="2000" dirty="0" smtClean="0"/>
              <a:t>次元数</a:t>
            </a:r>
            <a:r>
              <a:rPr lang="en-US" altLang="ja-JP" sz="2000" dirty="0" smtClean="0"/>
              <a:t>D= 10, 50</a:t>
            </a:r>
          </a:p>
          <a:p>
            <a:pPr lvl="1">
              <a:defRPr/>
            </a:pPr>
            <a:r>
              <a:rPr lang="ja-JP" altLang="en-US" sz="2000" dirty="0" smtClean="0"/>
              <a:t>集団数</a:t>
            </a:r>
            <a:r>
              <a:rPr lang="en-US" altLang="ja-JP" sz="2000" dirty="0" smtClean="0"/>
              <a:t>NP = 50, 100</a:t>
            </a:r>
          </a:p>
          <a:p>
            <a:pPr>
              <a:defRPr/>
            </a:pPr>
            <a:r>
              <a:rPr lang="ja-JP" altLang="en-US" sz="2400" dirty="0" smtClean="0">
                <a:solidFill>
                  <a:srgbClr val="40458C"/>
                </a:solidFill>
              </a:rPr>
              <a:t>使用アルゴリズム</a:t>
            </a:r>
            <a:endParaRPr lang="en-US" altLang="ja-JP" sz="2400" dirty="0" smtClean="0">
              <a:solidFill>
                <a:srgbClr val="40458C"/>
              </a:solidFill>
            </a:endParaRP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 Archive</a:t>
            </a: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without Archive</a:t>
            </a:r>
          </a:p>
          <a:p>
            <a:pPr lvl="1">
              <a:defRPr/>
            </a:pPr>
            <a:r>
              <a:rPr lang="en-US" altLang="ja-JP" sz="2000" dirty="0" smtClean="0"/>
              <a:t>SHADE with Archive</a:t>
            </a:r>
          </a:p>
          <a:p>
            <a:pPr lvl="1">
              <a:defRPr/>
            </a:pPr>
            <a:r>
              <a:rPr lang="en-US" altLang="ja-JP" sz="2000" dirty="0" smtClean="0"/>
              <a:t>SHADE without Archive</a:t>
            </a:r>
          </a:p>
          <a:p>
            <a:pPr lvl="2">
              <a:defRPr/>
            </a:pPr>
            <a:endParaRPr lang="en-US" altLang="ja-JP" dirty="0" smtClean="0"/>
          </a:p>
          <a:p>
            <a:pPr>
              <a:defRPr/>
            </a:pPr>
            <a:endParaRPr lang="en-US" altLang="ja-JP" dirty="0" smtClean="0"/>
          </a:p>
        </p:txBody>
      </p:sp>
    </p:spTree>
    <p:extLst>
      <p:ext uri="{BB962C8B-B14F-4D97-AF65-F5344CB8AC3E}">
        <p14:creationId xmlns:p14="http://schemas.microsoft.com/office/powerpoint/2010/main" val="364572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12</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仮説</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dirty="0" smtClean="0"/>
              <a:t>アーカイブが多様性を維持することに貢献</a:t>
            </a:r>
            <a:endParaRPr lang="en-US" altLang="ja-JP" dirty="0" smtClean="0"/>
          </a:p>
          <a:p>
            <a:pPr lvl="1">
              <a:defRPr/>
            </a:pPr>
            <a:r>
              <a:rPr lang="ja-JP" altLang="en-US" dirty="0" smtClean="0"/>
              <a:t>次元数が大きく，集団数</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marL="457200" lvl="1" indent="0">
              <a:buFont typeface="Wingdings" charset="0"/>
              <a:buNone/>
              <a:defRPr/>
            </a:pPr>
            <a:endParaRPr lang="en-US" altLang="ja-JP" dirty="0" smtClean="0"/>
          </a:p>
          <a:p>
            <a:pPr>
              <a:defRPr/>
            </a:pPr>
            <a:r>
              <a:rPr lang="ja-JP" altLang="en-US" dirty="0" smtClean="0">
                <a:solidFill>
                  <a:srgbClr val="40458C"/>
                </a:solidFill>
              </a:rPr>
              <a:t>使用アルゴリズム</a:t>
            </a:r>
            <a:endParaRPr lang="en-US" altLang="ja-JP" dirty="0" smtClean="0">
              <a:solidFill>
                <a:srgbClr val="40458C"/>
              </a:solidFill>
            </a:endParaRP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smtClean="0">
                <a:solidFill>
                  <a:srgbClr val="40458C"/>
                </a:solidFill>
              </a:rPr>
              <a:t>with Archive</a:t>
            </a: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err="1" smtClean="0">
                <a:solidFill>
                  <a:srgbClr val="40458C"/>
                </a:solidFill>
              </a:rPr>
              <a:t>witout</a:t>
            </a:r>
            <a:r>
              <a:rPr lang="en-US" altLang="ja-JP" dirty="0" smtClean="0">
                <a:solidFill>
                  <a:srgbClr val="40458C"/>
                </a:solidFill>
              </a:rPr>
              <a:t> Archive</a:t>
            </a:r>
          </a:p>
          <a:p>
            <a:pPr marL="457200" lvl="1" indent="0">
              <a:buFont typeface="Wingdings" charset="0"/>
              <a:buNone/>
              <a:defRPr/>
            </a:pPr>
            <a:endParaRPr lang="en-US" altLang="ja-JP" dirty="0" smtClean="0"/>
          </a:p>
          <a:p>
            <a:pPr lvl="2">
              <a:defRPr/>
            </a:pPr>
            <a:endParaRPr lang="en-US" altLang="ja-JP" dirty="0" smtClean="0"/>
          </a:p>
          <a:p>
            <a:pPr>
              <a:defRPr/>
            </a:pPr>
            <a:endParaRPr lang="en-US" altLang="ja-JP" dirty="0" smtClean="0"/>
          </a:p>
        </p:txBody>
      </p:sp>
    </p:spTree>
    <p:extLst>
      <p:ext uri="{BB962C8B-B14F-4D97-AF65-F5344CB8AC3E}">
        <p14:creationId xmlns:p14="http://schemas.microsoft.com/office/powerpoint/2010/main" val="24853576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13</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先行研究におけるアーカイブの性能比較</a:t>
            </a:r>
            <a:r>
              <a:rPr lang="en-US" altLang="ja-JP" sz="2800" dirty="0" smtClean="0"/>
              <a:t>[Zhang 09]</a:t>
            </a:r>
            <a:endParaRPr lang="ja-JP" altLang="en-US" sz="32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dirty="0" smtClean="0"/>
              <a:t>問題設定</a:t>
            </a:r>
            <a:endParaRPr lang="en-US" altLang="ja-JP" dirty="0" smtClean="0"/>
          </a:p>
          <a:p>
            <a:pPr lvl="1">
              <a:defRPr/>
            </a:pPr>
            <a:r>
              <a:rPr lang="en-US" altLang="ja-JP" dirty="0" smtClean="0"/>
              <a:t>13</a:t>
            </a:r>
            <a:r>
              <a:rPr lang="ja-JP" altLang="en-US" dirty="0" smtClean="0"/>
              <a:t>個のベンチマーク関数を使用</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marL="457200" lvl="1" indent="0">
              <a:buFont typeface="Wingdings" charset="0"/>
              <a:buNone/>
              <a:defRPr/>
            </a:pPr>
            <a:endParaRPr lang="en-US" altLang="ja-JP" dirty="0" smtClean="0"/>
          </a:p>
          <a:p>
            <a:pPr>
              <a:defRPr/>
            </a:pPr>
            <a:r>
              <a:rPr lang="ja-JP" altLang="en-US" dirty="0" smtClean="0">
                <a:solidFill>
                  <a:srgbClr val="40458C"/>
                </a:solidFill>
              </a:rPr>
              <a:t>使用アルゴリズム</a:t>
            </a:r>
            <a:endParaRPr lang="en-US" altLang="ja-JP" dirty="0" smtClean="0">
              <a:solidFill>
                <a:srgbClr val="40458C"/>
              </a:solidFill>
            </a:endParaRP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smtClean="0">
                <a:solidFill>
                  <a:srgbClr val="40458C"/>
                </a:solidFill>
              </a:rPr>
              <a:t>with Archive</a:t>
            </a: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err="1" smtClean="0">
                <a:solidFill>
                  <a:srgbClr val="40458C"/>
                </a:solidFill>
              </a:rPr>
              <a:t>witout</a:t>
            </a:r>
            <a:r>
              <a:rPr lang="en-US" altLang="ja-JP" dirty="0" smtClean="0">
                <a:solidFill>
                  <a:srgbClr val="40458C"/>
                </a:solidFill>
              </a:rPr>
              <a:t> Archive</a:t>
            </a:r>
          </a:p>
          <a:p>
            <a:pPr marL="457200" lvl="1" indent="0">
              <a:buFont typeface="Wingdings" charset="0"/>
              <a:buNone/>
              <a:defRPr/>
            </a:pPr>
            <a:endParaRPr lang="en-US" altLang="ja-JP" dirty="0" smtClean="0"/>
          </a:p>
          <a:p>
            <a:pPr lvl="2">
              <a:defRPr/>
            </a:pPr>
            <a:endParaRPr lang="en-US" altLang="ja-JP" dirty="0" smtClean="0"/>
          </a:p>
          <a:p>
            <a:pPr>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14</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結果</a:t>
            </a:r>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13</a:t>
            </a:r>
            <a:r>
              <a:rPr lang="ja-JP" altLang="en-US" sz="2400" dirty="0" smtClean="0"/>
              <a:t>個のベンチマーク関数において優劣を比較</a:t>
            </a:r>
            <a:endParaRPr lang="en-US" altLang="ja-JP" sz="2400" dirty="0" smtClean="0"/>
          </a:p>
          <a:p>
            <a:pPr lvl="2">
              <a:defRPr/>
            </a:pPr>
            <a:r>
              <a:rPr lang="ja-JP" altLang="en-US" sz="2000" dirty="0" smtClean="0"/>
              <a:t>予め明らかな最適値と探索によって得られた最良解との差分を元に比較する。</a:t>
            </a:r>
            <a:endParaRPr lang="en-US" altLang="ja-JP" sz="2000" dirty="0" smtClean="0"/>
          </a:p>
          <a:p>
            <a:pPr lvl="1">
              <a:defRPr/>
            </a:pPr>
            <a:r>
              <a:rPr lang="ja-JP" altLang="en-US" sz="2400" dirty="0" smtClean="0"/>
              <a:t>円グラフの数はあるベンチマーク関数において</a:t>
            </a:r>
            <a:r>
              <a:rPr lang="ja-JP" altLang="ja-JP" sz="2400" dirty="0" smtClean="0"/>
              <a:t>　</a:t>
            </a:r>
            <a:r>
              <a:rPr lang="ja-JP" altLang="en-US" sz="2400" dirty="0" smtClean="0"/>
              <a:t>　　　　　　　　　優れていた方のアルゴリズムの数</a:t>
            </a:r>
            <a:endParaRPr lang="en-US" altLang="ja-JP" sz="2400" dirty="0" smtClean="0"/>
          </a:p>
          <a:p>
            <a:pPr marL="0" indent="0">
              <a:buFont typeface="Wingdings" charset="0"/>
              <a:buNone/>
              <a:defRPr/>
            </a:pPr>
            <a:endParaRPr lang="ja-JP" altLang="en-US" dirty="0" smtClean="0"/>
          </a:p>
        </p:txBody>
      </p:sp>
      <p:graphicFrame>
        <p:nvGraphicFramePr>
          <p:cNvPr id="7" name="グラフ 6"/>
          <p:cNvGraphicFramePr/>
          <p:nvPr/>
        </p:nvGraphicFramePr>
        <p:xfrm>
          <a:off x="933798" y="3499518"/>
          <a:ext cx="3601328" cy="26894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4678512" y="3610738"/>
          <a:ext cx="3890721" cy="2475551"/>
        </p:xfrm>
        <a:graphic>
          <a:graphicData uri="http://schemas.openxmlformats.org/drawingml/2006/chart">
            <c:chart xmlns:c="http://schemas.openxmlformats.org/drawingml/2006/chart" xmlns:r="http://schemas.openxmlformats.org/officeDocument/2006/relationships" r:id="rId4"/>
          </a:graphicData>
        </a:graphic>
      </p:graphicFrame>
      <p:sp>
        <p:nvSpPr>
          <p:cNvPr id="30726" name="テキスト ボックス 1"/>
          <p:cNvSpPr txBox="1">
            <a:spLocks noChangeArrowheads="1"/>
          </p:cNvSpPr>
          <p:nvPr/>
        </p:nvSpPr>
        <p:spPr bwMode="auto">
          <a:xfrm>
            <a:off x="1731963" y="5851525"/>
            <a:ext cx="202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a:t>次元数</a:t>
            </a:r>
            <a:r>
              <a:rPr lang="en-US" altLang="ja-JP"/>
              <a:t> = 100</a:t>
            </a:r>
            <a:endParaRPr lang="ja-JP" altLang="en-US"/>
          </a:p>
        </p:txBody>
      </p:sp>
      <p:sp>
        <p:nvSpPr>
          <p:cNvPr id="30727" name="テキスト ボックス 10"/>
          <p:cNvSpPr txBox="1">
            <a:spLocks noChangeArrowheads="1"/>
          </p:cNvSpPr>
          <p:nvPr/>
        </p:nvSpPr>
        <p:spPr bwMode="auto">
          <a:xfrm>
            <a:off x="5614988" y="583565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a:t>次元数</a:t>
            </a:r>
            <a:r>
              <a:rPr lang="en-US" altLang="ja-JP"/>
              <a:t> = 30</a:t>
            </a:r>
            <a:endParaRPr lang="ja-JP" alt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CE8CE80C-9E71-E847-A20D-748F34E31BA2}" type="slidenum">
              <a:rPr lang="en-US" altLang="ja-JP"/>
              <a:pPr>
                <a:defRPr/>
              </a:pPr>
              <a:t>15</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考察</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なぜ次元数によって性能差がでるのか</a:t>
            </a:r>
            <a:endParaRPr lang="en-US" altLang="ja-JP" sz="2400" dirty="0" smtClean="0"/>
          </a:p>
          <a:p>
            <a:pPr lvl="1">
              <a:defRPr/>
            </a:pPr>
            <a:r>
              <a:rPr lang="ja-JP" altLang="en-US" sz="2000" dirty="0" smtClean="0"/>
              <a:t>次元数が小さい場合少ない集団数で十分な多様性を維持できるため、局所的探索の方が有利にはたらいた。</a:t>
            </a:r>
            <a:endParaRPr lang="en-US" altLang="ja-JP" sz="2000" dirty="0" smtClean="0"/>
          </a:p>
          <a:p>
            <a:pPr marL="457200" lvl="1" indent="0">
              <a:buFont typeface="Wingdings" charset="0"/>
              <a:buNone/>
              <a:defRPr/>
            </a:pPr>
            <a:r>
              <a:rPr lang="en-US" altLang="ja-JP" sz="2000" dirty="0" smtClean="0"/>
              <a:t>   =&gt;</a:t>
            </a:r>
            <a:r>
              <a:rPr lang="ja-JP" altLang="en-US" sz="2000" dirty="0" smtClean="0"/>
              <a:t>アーカイブが</a:t>
            </a:r>
            <a:r>
              <a:rPr lang="ja-JP" altLang="en-US" sz="2000" dirty="0" smtClean="0">
                <a:solidFill>
                  <a:srgbClr val="FF0000"/>
                </a:solidFill>
              </a:rPr>
              <a:t>不利</a:t>
            </a:r>
            <a:endParaRPr lang="en-US" altLang="ja-JP" sz="2000" dirty="0" smtClean="0">
              <a:solidFill>
                <a:srgbClr val="FF0000"/>
              </a:solidFill>
            </a:endParaRPr>
          </a:p>
          <a:p>
            <a:pPr lvl="1">
              <a:defRPr/>
            </a:pPr>
            <a:r>
              <a:rPr lang="ja-JP" altLang="en-US" sz="2000" dirty="0" smtClean="0"/>
              <a:t>次元数が大きいと十分なサイズをとらないと集団が多様性を十分に維持出来ず、大域的探索が有利にはたらいた。</a:t>
            </a:r>
            <a:endParaRPr lang="en-US" altLang="ja-JP" sz="2000" dirty="0" smtClean="0"/>
          </a:p>
          <a:p>
            <a:pPr marL="457200" lvl="1" indent="0">
              <a:buFont typeface="Wingdings" charset="0"/>
              <a:buNone/>
              <a:defRPr/>
            </a:pPr>
            <a:r>
              <a:rPr lang="ja-JP" altLang="ja-JP" sz="2000" dirty="0" smtClean="0"/>
              <a:t>　</a:t>
            </a:r>
            <a:r>
              <a:rPr lang="en-US" altLang="ja-JP" sz="2000" dirty="0" smtClean="0"/>
              <a:t> =&gt;</a:t>
            </a:r>
            <a:r>
              <a:rPr lang="ja-JP" altLang="en-US" sz="2000" dirty="0" smtClean="0"/>
              <a:t>アーカイブが</a:t>
            </a:r>
            <a:r>
              <a:rPr lang="ja-JP" altLang="en-US" sz="2000" dirty="0" smtClean="0">
                <a:solidFill>
                  <a:srgbClr val="FF0000"/>
                </a:solidFill>
              </a:rPr>
              <a:t>有利</a:t>
            </a:r>
            <a:endParaRPr lang="en-US" altLang="ja-JP" sz="2000" dirty="0" smtClean="0">
              <a:solidFill>
                <a:srgbClr val="FF0000"/>
              </a:solidFill>
            </a:endParaRPr>
          </a:p>
          <a:p>
            <a:pPr marL="457200" lvl="1" indent="0">
              <a:buFont typeface="Wingdings" charset="0"/>
              <a:buNone/>
              <a:defRPr/>
            </a:pP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2" name="下矢印 1"/>
          <p:cNvSpPr/>
          <p:nvPr/>
        </p:nvSpPr>
        <p:spPr bwMode="auto">
          <a:xfrm>
            <a:off x="4148138" y="4002088"/>
            <a:ext cx="852487" cy="482600"/>
          </a:xfrm>
          <a:prstGeom prst="downArrow">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ja-JP" altLang="en-US"/>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ja-JP" altLang="en-US" sz="2400" dirty="0" smtClean="0"/>
              <a:t>解探索が収束している際は大域的探索、</a:t>
            </a:r>
            <a:endParaRPr lang="en-US" altLang="ja-JP" sz="2400" dirty="0" smtClean="0"/>
          </a:p>
          <a:p>
            <a:pPr marL="457200" lvl="1" indent="0">
              <a:buFont typeface="Wingdings" charset="0"/>
              <a:buNone/>
              <a:defRPr/>
            </a:pPr>
            <a:r>
              <a:rPr lang="ja-JP" altLang="en-US" sz="2400" dirty="0" smtClean="0"/>
              <a:t>そうでない時は局所的探索を優位にするようなアーカイブ選択をすればよいのではないか？</a:t>
            </a:r>
            <a:endParaRPr lang="en-US" altLang="ja-JP" sz="2400"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E1990144-61C3-3C42-A86E-1FB59B209F75}" type="slidenum">
              <a:rPr lang="en-US" altLang="ja-JP"/>
              <a:pPr>
                <a:defRPr/>
              </a:pPr>
              <a:t>16</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1</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en-US" altLang="en-US" sz="2800" dirty="0" smtClean="0"/>
              <a:t>適応的なアーカイブの選択</a:t>
            </a:r>
            <a:endParaRPr lang="en-US" altLang="ja-JP" sz="2400" dirty="0" smtClean="0"/>
          </a:p>
          <a:p>
            <a:pPr lvl="1">
              <a:defRPr/>
            </a:pPr>
            <a:r>
              <a:rPr lang="ja-JP" altLang="en-US" sz="2000" dirty="0" smtClean="0">
                <a:solidFill>
                  <a:srgbClr val="40458C"/>
                </a:solidFill>
              </a:rPr>
              <a:t>探索が収束しているかどうかをあらわす</a:t>
            </a:r>
            <a:r>
              <a:rPr lang="en-US" altLang="ja-JP" sz="2000" dirty="0" smtClean="0">
                <a:solidFill>
                  <a:srgbClr val="40458C"/>
                </a:solidFill>
              </a:rPr>
              <a:t>CP(Convergence Parameter)</a:t>
            </a:r>
            <a:r>
              <a:rPr lang="ja-JP" altLang="en-US" sz="2000" dirty="0" smtClean="0">
                <a:solidFill>
                  <a:srgbClr val="40458C"/>
                </a:solidFill>
              </a:rPr>
              <a:t>を導入する。</a:t>
            </a:r>
            <a:r>
              <a:rPr lang="en-US" altLang="ja-JP" sz="2000" dirty="0" smtClean="0">
                <a:solidFill>
                  <a:srgbClr val="40458C"/>
                </a:solidFill>
              </a:rPr>
              <a:t>(CP</a:t>
            </a:r>
            <a:r>
              <a:rPr lang="ja-JP" altLang="ja-JP" sz="2000" i="1" dirty="0" smtClean="0"/>
              <a:t>∈</a:t>
            </a:r>
            <a:r>
              <a:rPr lang="ja-JP" altLang="ja-JP" sz="2000" dirty="0" smtClean="0"/>
              <a:t> </a:t>
            </a:r>
            <a:r>
              <a:rPr lang="en-US" altLang="ja-JP" sz="2000" dirty="0" smtClean="0"/>
              <a:t>[0,1]</a:t>
            </a:r>
            <a:r>
              <a:rPr lang="en-US" altLang="ja-JP" sz="2000" dirty="0" smtClean="0">
                <a:solidFill>
                  <a:srgbClr val="40458C"/>
                </a:solidFill>
              </a:rPr>
              <a:t>)</a:t>
            </a:r>
          </a:p>
          <a:p>
            <a:pPr lvl="1">
              <a:defRPr/>
            </a:pPr>
            <a:endParaRPr lang="en-US" altLang="ja-JP" sz="2000" dirty="0" smtClean="0">
              <a:solidFill>
                <a:srgbClr val="40458C"/>
              </a:solidFill>
            </a:endParaRPr>
          </a:p>
          <a:p>
            <a:pPr lvl="1">
              <a:defRPr/>
            </a:pPr>
            <a:endParaRPr lang="en-US" altLang="ja-JP" sz="2000" dirty="0" smtClean="0">
              <a:solidFill>
                <a:srgbClr val="40458C"/>
              </a:solidFill>
            </a:endParaRPr>
          </a:p>
          <a:p>
            <a:pPr>
              <a:defRPr/>
            </a:pPr>
            <a:r>
              <a:rPr lang="ja-JP" altLang="en-US" sz="2800" dirty="0" smtClean="0"/>
              <a:t>変異個体</a:t>
            </a:r>
            <a:r>
              <a:rPr lang="en-US" altLang="ja-JP" sz="2800" dirty="0" smtClean="0"/>
              <a:t>v</a:t>
            </a:r>
            <a:r>
              <a:rPr lang="ja-JP" altLang="en-US" sz="2800" dirty="0" smtClean="0"/>
              <a:t>を適応的に生成</a:t>
            </a:r>
            <a:endParaRPr lang="en-US" altLang="ja-JP" sz="2800" dirty="0" smtClean="0"/>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8" name="テキスト ボックス 7"/>
          <p:cNvSpPr txBox="1"/>
          <p:nvPr/>
        </p:nvSpPr>
        <p:spPr>
          <a:xfrm>
            <a:off x="1217613" y="2555875"/>
            <a:ext cx="6756400" cy="523875"/>
          </a:xfrm>
          <a:prstGeom prst="rect">
            <a:avLst/>
          </a:prstGeom>
          <a:noFill/>
          <a:ln>
            <a:solidFill>
              <a:schemeClr val="bg2">
                <a:lumMod val="10000"/>
              </a:schemeClr>
            </a:solidFill>
          </a:ln>
        </p:spPr>
        <p:txBody>
          <a:bodyPr>
            <a:spAutoFit/>
          </a:bodyPr>
          <a:lstStyle/>
          <a:p>
            <a:pPr>
              <a:defRPr/>
            </a:pPr>
            <a:r>
              <a:rPr lang="en-US" altLang="ja-JP" sz="2800" dirty="0">
                <a:solidFill>
                  <a:schemeClr val="bg2">
                    <a:lumMod val="10000"/>
                  </a:schemeClr>
                </a:solidFill>
              </a:rPr>
              <a:t> </a:t>
            </a:r>
            <a:r>
              <a:rPr lang="en-US" altLang="ja-JP" sz="2000" dirty="0">
                <a:solidFill>
                  <a:schemeClr val="bg2">
                    <a:lumMod val="10000"/>
                  </a:schemeClr>
                </a:solidFill>
              </a:rPr>
              <a:t>CP = </a:t>
            </a:r>
            <a:r>
              <a:rPr lang="ja-JP" altLang="en-US" sz="2000" dirty="0">
                <a:solidFill>
                  <a:schemeClr val="bg2">
                    <a:lumMod val="10000"/>
                  </a:schemeClr>
                </a:solidFill>
              </a:rPr>
              <a:t>前の世代で解の更新が起きなかった親個体数</a:t>
            </a:r>
            <a:r>
              <a:rPr lang="en-US" altLang="ja-JP" sz="2000" dirty="0">
                <a:solidFill>
                  <a:schemeClr val="bg2">
                    <a:lumMod val="10000"/>
                  </a:schemeClr>
                </a:solidFill>
              </a:rPr>
              <a:t>/</a:t>
            </a:r>
            <a:r>
              <a:rPr lang="ja-JP" altLang="en-US" sz="2000" dirty="0">
                <a:solidFill>
                  <a:schemeClr val="bg2">
                    <a:lumMod val="10000"/>
                  </a:schemeClr>
                </a:solidFill>
              </a:rPr>
              <a:t>集団数</a:t>
            </a:r>
            <a:r>
              <a:rPr lang="ja-JP" altLang="en-US" sz="2000" i="1" baseline="-25000" dirty="0">
                <a:solidFill>
                  <a:schemeClr val="bg2">
                    <a:lumMod val="10000"/>
                  </a:schemeClr>
                </a:solidFill>
              </a:rPr>
              <a:t>　</a:t>
            </a:r>
            <a:endParaRPr lang="ja-JP" altLang="en-US" sz="2000" dirty="0">
              <a:solidFill>
                <a:schemeClr val="bg2">
                  <a:lumMod val="10000"/>
                </a:schemeClr>
              </a:solidFill>
            </a:endParaRPr>
          </a:p>
        </p:txBody>
      </p:sp>
      <p:sp>
        <p:nvSpPr>
          <p:cNvPr id="9" name="テキスト ボックス 8"/>
          <p:cNvSpPr txBox="1"/>
          <p:nvPr/>
        </p:nvSpPr>
        <p:spPr>
          <a:xfrm>
            <a:off x="1370013" y="4051300"/>
            <a:ext cx="6804025" cy="2000250"/>
          </a:xfrm>
          <a:prstGeom prst="rect">
            <a:avLst/>
          </a:prstGeom>
          <a:noFill/>
          <a:ln>
            <a:solidFill>
              <a:schemeClr val="bg2">
                <a:lumMod val="10000"/>
              </a:schemeClr>
            </a:solidFill>
          </a:ln>
        </p:spPr>
        <p:txBody>
          <a:bodyPr>
            <a:spAutoFit/>
          </a:bodyPr>
          <a:lstStyle/>
          <a:p>
            <a:pPr algn="l">
              <a:defRPr/>
            </a:pPr>
            <a:r>
              <a:rPr lang="en-US" altLang="ja-JP" sz="2800" dirty="0">
                <a:solidFill>
                  <a:schemeClr val="bg2">
                    <a:lumMod val="10000"/>
                  </a:schemeClr>
                </a:solidFill>
              </a:rPr>
              <a:t> </a:t>
            </a:r>
            <a:r>
              <a:rPr lang="en-US" altLang="ja-JP" dirty="0">
                <a:solidFill>
                  <a:schemeClr val="bg2">
                    <a:lumMod val="10000"/>
                  </a:schemeClr>
                </a:solidFill>
              </a:rPr>
              <a:t>for </a:t>
            </a:r>
            <a:r>
              <a:rPr lang="en-US" altLang="ja-JP" dirty="0" err="1">
                <a:solidFill>
                  <a:schemeClr val="bg2">
                    <a:lumMod val="10000"/>
                  </a:schemeClr>
                </a:solidFill>
              </a:rPr>
              <a:t>i</a:t>
            </a:r>
            <a:r>
              <a:rPr lang="en-US" altLang="ja-JP" dirty="0">
                <a:solidFill>
                  <a:schemeClr val="bg2">
                    <a:lumMod val="10000"/>
                  </a:schemeClr>
                </a:solidFill>
              </a:rPr>
              <a:t>=1 to </a:t>
            </a:r>
            <a:r>
              <a:rPr lang="en-US" altLang="ja-JP" i="1" dirty="0">
                <a:solidFill>
                  <a:schemeClr val="bg2">
                    <a:lumMod val="10000"/>
                  </a:schemeClr>
                </a:solidFill>
              </a:rPr>
              <a:t>N</a:t>
            </a:r>
            <a:r>
              <a:rPr lang="en-US" altLang="ja-JP" dirty="0">
                <a:solidFill>
                  <a:schemeClr val="bg2">
                    <a:lumMod val="10000"/>
                  </a:schemeClr>
                </a:solidFill>
              </a:rPr>
              <a:t> do  //N</a:t>
            </a:r>
            <a:r>
              <a:rPr lang="ja-JP" altLang="en-US" dirty="0">
                <a:solidFill>
                  <a:schemeClr val="bg2">
                    <a:lumMod val="10000"/>
                  </a:schemeClr>
                </a:solidFill>
              </a:rPr>
              <a:t>は集団数</a:t>
            </a:r>
            <a:endParaRPr lang="en-US" altLang="ja-JP" dirty="0">
              <a:solidFill>
                <a:schemeClr val="bg2">
                  <a:lumMod val="10000"/>
                </a:schemeClr>
              </a:solidFill>
            </a:endParaRPr>
          </a:p>
          <a:p>
            <a:pPr algn="l">
              <a:defRPr/>
            </a:pPr>
            <a:r>
              <a:rPr lang="en-US" altLang="ja-JP" dirty="0">
                <a:solidFill>
                  <a:schemeClr val="bg2">
                    <a:lumMod val="10000"/>
                  </a:schemeClr>
                </a:solidFill>
              </a:rPr>
              <a:t>    if rand[0,1) &lt; </a:t>
            </a:r>
            <a:r>
              <a:rPr lang="en-US" altLang="ja-JP" i="1" dirty="0">
                <a:solidFill>
                  <a:schemeClr val="bg2">
                    <a:lumMod val="10000"/>
                  </a:schemeClr>
                </a:solidFill>
              </a:rPr>
              <a:t>CP</a:t>
            </a:r>
            <a:r>
              <a:rPr lang="en-US" altLang="ja-JP" dirty="0">
                <a:solidFill>
                  <a:schemeClr val="bg2">
                    <a:lumMod val="10000"/>
                  </a:schemeClr>
                </a:solidFill>
              </a:rPr>
              <a:t> then</a:t>
            </a:r>
          </a:p>
          <a:p>
            <a:pPr algn="l">
              <a:defRPr/>
            </a:pPr>
            <a:r>
              <a:rPr lang="en-US" altLang="ja-JP" dirty="0">
                <a:solidFill>
                  <a:schemeClr val="bg2">
                    <a:lumMod val="10000"/>
                  </a:schemeClr>
                </a:solidFill>
              </a:rPr>
              <a:t>        </a:t>
            </a:r>
            <a:r>
              <a:rPr lang="en-US" altLang="ja-JP" i="1" dirty="0">
                <a:solidFill>
                  <a:schemeClr val="bg2">
                    <a:lumMod val="10000"/>
                  </a:schemeClr>
                </a:solidFill>
              </a:rPr>
              <a:t>generate v</a:t>
            </a:r>
            <a:r>
              <a:rPr lang="en-US" altLang="ja-JP" i="1" baseline="-25000" dirty="0">
                <a:solidFill>
                  <a:schemeClr val="bg2">
                    <a:lumMod val="10000"/>
                  </a:schemeClr>
                </a:solidFill>
              </a:rPr>
              <a:t>i</a:t>
            </a:r>
            <a:r>
              <a:rPr lang="en-US" altLang="ja-JP" dirty="0">
                <a:solidFill>
                  <a:schemeClr val="bg2">
                    <a:lumMod val="10000"/>
                  </a:schemeClr>
                </a:solidFill>
              </a:rPr>
              <a:t> with archive</a:t>
            </a:r>
            <a:r>
              <a:rPr lang="ja-JP" altLang="en-US" dirty="0">
                <a:solidFill>
                  <a:schemeClr val="bg2">
                    <a:lumMod val="10000"/>
                  </a:schemeClr>
                </a:solidFill>
              </a:rPr>
              <a:t>　</a:t>
            </a:r>
            <a:endParaRPr lang="en-US" altLang="ja-JP" dirty="0">
              <a:solidFill>
                <a:schemeClr val="bg2">
                  <a:lumMod val="10000"/>
                </a:schemeClr>
              </a:solidFill>
            </a:endParaRPr>
          </a:p>
          <a:p>
            <a:pPr algn="l">
              <a:defRPr/>
            </a:pPr>
            <a:r>
              <a:rPr lang="en-US" altLang="ja-JP" dirty="0">
                <a:solidFill>
                  <a:schemeClr val="bg2">
                    <a:lumMod val="10000"/>
                  </a:schemeClr>
                </a:solidFill>
              </a:rPr>
              <a:t>    else</a:t>
            </a:r>
          </a:p>
          <a:p>
            <a:pPr algn="l">
              <a:defRPr/>
            </a:pPr>
            <a:r>
              <a:rPr lang="en-US" altLang="ja-JP" dirty="0">
                <a:solidFill>
                  <a:schemeClr val="bg2">
                    <a:lumMod val="10000"/>
                  </a:schemeClr>
                </a:solidFill>
              </a:rPr>
              <a:t>        generate </a:t>
            </a:r>
            <a:r>
              <a:rPr lang="en-US" altLang="ja-JP" i="1" dirty="0">
                <a:solidFill>
                  <a:schemeClr val="bg2">
                    <a:lumMod val="10000"/>
                  </a:schemeClr>
                </a:solidFill>
              </a:rPr>
              <a:t>v</a:t>
            </a:r>
            <a:r>
              <a:rPr lang="en-US" altLang="ja-JP" i="1" baseline="-25000" dirty="0">
                <a:solidFill>
                  <a:schemeClr val="bg2">
                    <a:lumMod val="10000"/>
                  </a:schemeClr>
                </a:solidFill>
              </a:rPr>
              <a:t>i </a:t>
            </a:r>
            <a:r>
              <a:rPr lang="en-US" altLang="ja-JP" dirty="0">
                <a:solidFill>
                  <a:schemeClr val="bg2">
                    <a:lumMod val="10000"/>
                  </a:schemeClr>
                </a:solidFill>
              </a:rPr>
              <a:t>without archive</a:t>
            </a:r>
            <a:r>
              <a:rPr lang="ja-JP" altLang="en-US" i="1" baseline="-25000" dirty="0">
                <a:solidFill>
                  <a:schemeClr val="bg2">
                    <a:lumMod val="10000"/>
                  </a:schemeClr>
                </a:solidFill>
              </a:rPr>
              <a:t>　</a:t>
            </a:r>
            <a:endParaRPr lang="ja-JP" altLang="en-US"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DB143EE9-17CC-E94F-8BE9-1F349034CAC4}" type="slidenum">
              <a:rPr lang="en-US" altLang="ja-JP"/>
              <a:pPr>
                <a:defRPr/>
              </a:pPr>
              <a:t>17</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2-1</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400" dirty="0" smtClean="0"/>
              <a:t>アーカイブサイズの拡張</a:t>
            </a:r>
            <a:endParaRPr lang="en-US" altLang="ja-JP" sz="2000" dirty="0" smtClean="0"/>
          </a:p>
          <a:p>
            <a:pPr lvl="1">
              <a:defRPr/>
            </a:pPr>
            <a:r>
              <a:rPr lang="ja-JP" altLang="en-US" sz="1800" dirty="0" smtClean="0"/>
              <a:t>現集団中の個体の各変数の下限上限値に応じた</a:t>
            </a:r>
            <a:r>
              <a:rPr lang="ja-JP" altLang="en-US" sz="1800" smtClean="0"/>
              <a:t>サイズのアーカイブを</a:t>
            </a:r>
            <a:r>
              <a:rPr lang="ja-JP" altLang="en-US" sz="1800" dirty="0" smtClean="0"/>
              <a:t>維持</a:t>
            </a:r>
            <a:endParaRPr lang="en-US" altLang="ja-JP" sz="1800" dirty="0" smtClean="0"/>
          </a:p>
          <a:p>
            <a:pPr lvl="1">
              <a:defRPr/>
            </a:pPr>
            <a:r>
              <a:rPr lang="ja-JP" altLang="en-US" sz="1800" dirty="0" smtClean="0"/>
              <a:t>アーカイブサイズ</a:t>
            </a:r>
            <a:r>
              <a:rPr lang="ja-JP" altLang="en-US" sz="1800" dirty="0"/>
              <a:t>の設定をせずとも</a:t>
            </a:r>
            <a:r>
              <a:rPr lang="en-US" altLang="ja-JP" sz="1800" dirty="0"/>
              <a:t>, </a:t>
            </a:r>
            <a:r>
              <a:rPr lang="ja-JP" altLang="en-US" sz="1800" dirty="0"/>
              <a:t>アーカイブに多様かつ探索状況に合った個体が保存</a:t>
            </a:r>
            <a:r>
              <a:rPr lang="ja-JP" altLang="en-US" sz="1800" dirty="0" smtClean="0"/>
              <a:t>できる</a:t>
            </a:r>
            <a:endParaRPr lang="en-US" altLang="ja-JP" sz="1800" dirty="0" smtClean="0"/>
          </a:p>
          <a:p>
            <a:pPr lvl="1">
              <a:defRPr/>
            </a:pPr>
            <a:r>
              <a:rPr lang="ja-JP" altLang="en-US" sz="1800" dirty="0" smtClean="0"/>
              <a:t>アーカイブサイズを</a:t>
            </a:r>
            <a:r>
              <a:rPr lang="en-US" altLang="ja-JP" sz="1800" dirty="0" smtClean="0"/>
              <a:t>p</a:t>
            </a:r>
            <a:r>
              <a:rPr lang="ja-JP" altLang="en-US" sz="1800" dirty="0" smtClean="0"/>
              <a:t>倍（</a:t>
            </a:r>
            <a:r>
              <a:rPr lang="en-US" altLang="ja-JP" sz="1800" dirty="0" smtClean="0"/>
              <a:t>p&gt;1</a:t>
            </a:r>
            <a:r>
              <a:rPr lang="ja-JP" altLang="en-US" sz="1800" dirty="0" smtClean="0"/>
              <a:t>）してもよいかもしれない</a:t>
            </a:r>
            <a:endParaRPr lang="en-US" altLang="ja-JP" sz="2400" dirty="0" smtClean="0"/>
          </a:p>
          <a:p>
            <a:pPr marL="457200" lvl="1" indent="0">
              <a:buFont typeface="Wingdings" charset="0"/>
              <a:buNone/>
              <a:defRPr/>
            </a:pPr>
            <a:r>
              <a:rPr lang="en-US" altLang="ja-JP" sz="3200"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7" name="テキスト ボックス 6"/>
          <p:cNvSpPr txBox="1"/>
          <p:nvPr/>
        </p:nvSpPr>
        <p:spPr>
          <a:xfrm>
            <a:off x="1384300" y="3387725"/>
            <a:ext cx="6958013" cy="3232150"/>
          </a:xfrm>
          <a:prstGeom prst="rect">
            <a:avLst/>
          </a:prstGeom>
          <a:noFill/>
          <a:ln>
            <a:solidFill>
              <a:schemeClr val="bg2">
                <a:lumMod val="10000"/>
              </a:schemeClr>
            </a:solidFill>
          </a:ln>
        </p:spPr>
        <p:txBody>
          <a:bodyPr>
            <a:spAutoFit/>
          </a:bodyPr>
          <a:lstStyle/>
          <a:p>
            <a:pPr algn="l">
              <a:defRPr/>
            </a:pPr>
            <a:r>
              <a:rPr lang="en-US" altLang="ja-JP" dirty="0">
                <a:solidFill>
                  <a:schemeClr val="bg2">
                    <a:lumMod val="10000"/>
                  </a:schemeClr>
                </a:solidFill>
              </a:rPr>
              <a:t> </a:t>
            </a:r>
            <a:r>
              <a:rPr lang="en-US" altLang="ja-JP" sz="2000" dirty="0">
                <a:solidFill>
                  <a:schemeClr val="bg2">
                    <a:lumMod val="10000"/>
                  </a:schemeClr>
                </a:solidFill>
              </a:rPr>
              <a:t>for </a:t>
            </a:r>
            <a:r>
              <a:rPr lang="en-US" altLang="ja-JP" sz="2000" dirty="0" err="1">
                <a:solidFill>
                  <a:schemeClr val="bg2">
                    <a:lumMod val="10000"/>
                  </a:schemeClr>
                </a:solidFill>
              </a:rPr>
              <a:t>i</a:t>
            </a:r>
            <a:r>
              <a:rPr lang="en-US" altLang="ja-JP" sz="2000" dirty="0">
                <a:solidFill>
                  <a:schemeClr val="bg2">
                    <a:lumMod val="10000"/>
                  </a:schemeClr>
                </a:solidFill>
              </a:rPr>
              <a:t>=1 to N do //N</a:t>
            </a:r>
            <a:r>
              <a:rPr lang="ja-JP" altLang="en-US" sz="2000" dirty="0">
                <a:solidFill>
                  <a:schemeClr val="bg2">
                    <a:lumMod val="10000"/>
                  </a:schemeClr>
                </a:solidFill>
              </a:rPr>
              <a:t>は集団数</a:t>
            </a:r>
            <a:endParaRPr lang="en-US" altLang="ja-JP" sz="2000" dirty="0">
              <a:solidFill>
                <a:schemeClr val="bg2">
                  <a:lumMod val="10000"/>
                </a:schemeClr>
              </a:solidFill>
            </a:endParaRPr>
          </a:p>
          <a:p>
            <a:pPr algn="l">
              <a:defRPr/>
            </a:pPr>
            <a:r>
              <a:rPr lang="ja-JP" altLang="en-US" sz="2000" dirty="0">
                <a:solidFill>
                  <a:schemeClr val="bg2">
                    <a:lumMod val="10000"/>
                  </a:schemeClr>
                </a:solidFill>
              </a:rPr>
              <a:t>　　</a:t>
            </a:r>
            <a:r>
              <a:rPr lang="en-US" altLang="ja-JP" sz="2000" dirty="0">
                <a:solidFill>
                  <a:schemeClr val="bg2">
                    <a:lumMod val="10000"/>
                  </a:schemeClr>
                </a:solidFill>
              </a:rPr>
              <a:t>for j=1 to </a:t>
            </a:r>
            <a:r>
              <a:rPr lang="en-US" altLang="ja-JP" sz="2000" i="1" dirty="0">
                <a:solidFill>
                  <a:schemeClr val="bg2">
                    <a:lumMod val="10000"/>
                  </a:schemeClr>
                </a:solidFill>
              </a:rPr>
              <a:t>D</a:t>
            </a:r>
            <a:r>
              <a:rPr lang="en-US" altLang="ja-JP" sz="2000" dirty="0">
                <a:solidFill>
                  <a:schemeClr val="bg2">
                    <a:lumMod val="10000"/>
                  </a:schemeClr>
                </a:solidFill>
              </a:rPr>
              <a:t> do //D</a:t>
            </a:r>
            <a:r>
              <a:rPr lang="ja-JP" altLang="en-US" sz="2000" dirty="0">
                <a:solidFill>
                  <a:schemeClr val="bg2">
                    <a:lumMod val="10000"/>
                  </a:schemeClr>
                </a:solidFill>
              </a:rPr>
              <a:t>は次元数</a:t>
            </a:r>
            <a:endParaRPr lang="en-US" altLang="ja-JP" sz="2000" dirty="0">
              <a:solidFill>
                <a:schemeClr val="bg2">
                  <a:lumMod val="10000"/>
                </a:schemeClr>
              </a:solidFill>
            </a:endParaRPr>
          </a:p>
          <a:p>
            <a:pPr algn="l">
              <a:defRPr/>
            </a:pPr>
            <a:r>
              <a:rPr lang="en-US" altLang="ja-JP" sz="2000" dirty="0">
                <a:solidFill>
                  <a:schemeClr val="bg2">
                    <a:lumMod val="10000"/>
                  </a:schemeClr>
                </a:solidFill>
              </a:rPr>
              <a:t>       </a:t>
            </a:r>
            <a:r>
              <a:rPr lang="en-US" altLang="ja-JP" sz="2000" dirty="0" err="1">
                <a:solidFill>
                  <a:schemeClr val="bg2">
                    <a:lumMod val="10000"/>
                  </a:schemeClr>
                </a:solidFill>
              </a:rPr>
              <a:t>x_min_j</a:t>
            </a:r>
            <a:r>
              <a:rPr lang="en-US" altLang="ja-JP" sz="2000" dirty="0">
                <a:solidFill>
                  <a:schemeClr val="bg2">
                    <a:lumMod val="10000"/>
                  </a:schemeClr>
                </a:solidFill>
              </a:rPr>
              <a:t> = </a:t>
            </a:r>
            <a:r>
              <a:rPr lang="en-US" altLang="ja-JP" sz="2000" i="1" dirty="0" err="1">
                <a:solidFill>
                  <a:schemeClr val="bg2">
                    <a:lumMod val="10000"/>
                  </a:schemeClr>
                </a:solidFill>
              </a:rPr>
              <a:t>x</a:t>
            </a:r>
            <a:r>
              <a:rPr lang="en-US" altLang="ja-JP" sz="2000" i="1" baseline="-25000" dirty="0" err="1">
                <a:solidFill>
                  <a:schemeClr val="bg2">
                    <a:lumMod val="10000"/>
                  </a:schemeClr>
                </a:solidFill>
              </a:rPr>
              <a:t>i,j</a:t>
            </a:r>
            <a:r>
              <a:rPr lang="en-US" altLang="ja-JP" sz="2000" i="1" baseline="-25000" dirty="0">
                <a:solidFill>
                  <a:schemeClr val="bg2">
                    <a:lumMod val="10000"/>
                  </a:schemeClr>
                </a:solidFill>
              </a:rPr>
              <a:t>  </a:t>
            </a:r>
            <a:r>
              <a:rPr lang="en-US" altLang="ja-JP" sz="2000" baseline="-25000" dirty="0">
                <a:solidFill>
                  <a:schemeClr val="bg2">
                    <a:lumMod val="10000"/>
                  </a:schemeClr>
                </a:solidFill>
              </a:rPr>
              <a:t> </a:t>
            </a:r>
            <a:r>
              <a:rPr lang="en-US" altLang="ja-JP" sz="2000" dirty="0">
                <a:solidFill>
                  <a:schemeClr val="bg2">
                    <a:lumMod val="10000"/>
                  </a:schemeClr>
                </a:solidFill>
              </a:rPr>
              <a:t>if </a:t>
            </a:r>
            <a:r>
              <a:rPr lang="en-US" altLang="ja-JP" sz="2000" dirty="0" err="1">
                <a:solidFill>
                  <a:schemeClr val="bg2">
                    <a:lumMod val="10000"/>
                  </a:schemeClr>
                </a:solidFill>
              </a:rPr>
              <a:t>x_min_j</a:t>
            </a:r>
            <a:r>
              <a:rPr lang="en-US" altLang="ja-JP" sz="2000" dirty="0">
                <a:solidFill>
                  <a:schemeClr val="bg2">
                    <a:lumMod val="10000"/>
                  </a:schemeClr>
                </a:solidFill>
              </a:rPr>
              <a:t> &gt; </a:t>
            </a:r>
            <a:r>
              <a:rPr lang="en-US" altLang="ja-JP" sz="2000" dirty="0" err="1">
                <a:solidFill>
                  <a:schemeClr val="bg2">
                    <a:lumMod val="10000"/>
                  </a:schemeClr>
                </a:solidFill>
              </a:rPr>
              <a:t>x</a:t>
            </a:r>
            <a:r>
              <a:rPr lang="en-US" altLang="ja-JP" sz="2000" baseline="-25000" dirty="0" err="1">
                <a:solidFill>
                  <a:schemeClr val="bg2">
                    <a:lumMod val="10000"/>
                  </a:schemeClr>
                </a:solidFill>
              </a:rPr>
              <a:t>i,j</a:t>
            </a:r>
            <a:r>
              <a:rPr lang="en-US" altLang="ja-JP" sz="2000" baseline="-25000" dirty="0">
                <a:solidFill>
                  <a:schemeClr val="bg2">
                    <a:lumMod val="10000"/>
                  </a:schemeClr>
                </a:solidFill>
              </a:rPr>
              <a:t> </a:t>
            </a:r>
            <a:r>
              <a:rPr lang="en-US" altLang="ja-JP" sz="2000" dirty="0">
                <a:solidFill>
                  <a:schemeClr val="bg2">
                    <a:lumMod val="10000"/>
                  </a:schemeClr>
                </a:solidFill>
              </a:rPr>
              <a:t> </a:t>
            </a:r>
            <a:endParaRPr lang="en-US" altLang="ja-JP" sz="2000" baseline="-25000" dirty="0">
              <a:solidFill>
                <a:schemeClr val="bg2">
                  <a:lumMod val="10000"/>
                </a:schemeClr>
              </a:solidFill>
            </a:endParaRPr>
          </a:p>
          <a:p>
            <a:pPr algn="l">
              <a:defRPr/>
            </a:pPr>
            <a:r>
              <a:rPr lang="en-US" altLang="ja-JP" sz="2000" baseline="-25000" dirty="0">
                <a:solidFill>
                  <a:schemeClr val="bg2">
                    <a:lumMod val="10000"/>
                  </a:schemeClr>
                </a:solidFill>
              </a:rPr>
              <a:t>          </a:t>
            </a:r>
            <a:r>
              <a:rPr lang="en-US" altLang="ja-JP" sz="2000" dirty="0" err="1">
                <a:solidFill>
                  <a:schemeClr val="bg2">
                    <a:lumMod val="10000"/>
                  </a:schemeClr>
                </a:solidFill>
              </a:rPr>
              <a:t>x_max_j</a:t>
            </a:r>
            <a:r>
              <a:rPr lang="en-US" altLang="ja-JP" sz="2000" dirty="0">
                <a:solidFill>
                  <a:schemeClr val="bg2">
                    <a:lumMod val="10000"/>
                  </a:schemeClr>
                </a:solidFill>
              </a:rPr>
              <a:t> = </a:t>
            </a:r>
            <a:r>
              <a:rPr lang="en-US" altLang="ja-JP" sz="2000" i="1" dirty="0" err="1">
                <a:solidFill>
                  <a:schemeClr val="bg2">
                    <a:lumMod val="10000"/>
                  </a:schemeClr>
                </a:solidFill>
              </a:rPr>
              <a:t>x</a:t>
            </a:r>
            <a:r>
              <a:rPr lang="en-US" altLang="ja-JP" sz="2000" i="1" baseline="-25000" dirty="0" err="1">
                <a:solidFill>
                  <a:schemeClr val="bg2">
                    <a:lumMod val="10000"/>
                  </a:schemeClr>
                </a:solidFill>
              </a:rPr>
              <a:t>i,j</a:t>
            </a:r>
            <a:r>
              <a:rPr lang="en-US" altLang="ja-JP" sz="2000" i="1" baseline="-25000" dirty="0">
                <a:solidFill>
                  <a:schemeClr val="bg2">
                    <a:lumMod val="10000"/>
                  </a:schemeClr>
                </a:solidFill>
              </a:rPr>
              <a:t>  </a:t>
            </a:r>
            <a:r>
              <a:rPr lang="en-US" altLang="ja-JP" sz="2000" baseline="-25000" dirty="0">
                <a:solidFill>
                  <a:schemeClr val="bg2">
                    <a:lumMod val="10000"/>
                  </a:schemeClr>
                </a:solidFill>
              </a:rPr>
              <a:t> </a:t>
            </a:r>
            <a:r>
              <a:rPr lang="en-US" altLang="ja-JP" sz="2000" dirty="0">
                <a:solidFill>
                  <a:schemeClr val="bg2">
                    <a:lumMod val="10000"/>
                  </a:schemeClr>
                </a:solidFill>
              </a:rPr>
              <a:t>if </a:t>
            </a:r>
            <a:r>
              <a:rPr lang="en-US" altLang="ja-JP" sz="2000" dirty="0" err="1">
                <a:solidFill>
                  <a:schemeClr val="bg2">
                    <a:lumMod val="10000"/>
                  </a:schemeClr>
                </a:solidFill>
              </a:rPr>
              <a:t>x_max_j</a:t>
            </a:r>
            <a:r>
              <a:rPr lang="en-US" altLang="ja-JP" sz="2000" dirty="0">
                <a:solidFill>
                  <a:schemeClr val="bg2">
                    <a:lumMod val="10000"/>
                  </a:schemeClr>
                </a:solidFill>
              </a:rPr>
              <a:t> &lt; </a:t>
            </a:r>
            <a:r>
              <a:rPr lang="en-US" altLang="ja-JP" sz="2000" dirty="0" err="1">
                <a:solidFill>
                  <a:schemeClr val="bg2">
                    <a:lumMod val="10000"/>
                  </a:schemeClr>
                </a:solidFill>
              </a:rPr>
              <a:t>x</a:t>
            </a:r>
            <a:r>
              <a:rPr lang="en-US" altLang="ja-JP" sz="2000" baseline="-25000" dirty="0" err="1">
                <a:solidFill>
                  <a:schemeClr val="bg2">
                    <a:lumMod val="10000"/>
                  </a:schemeClr>
                </a:solidFill>
              </a:rPr>
              <a:t>i,j</a:t>
            </a:r>
            <a:r>
              <a:rPr lang="en-US" altLang="ja-JP" sz="2000" baseline="-25000" dirty="0">
                <a:solidFill>
                  <a:schemeClr val="bg2">
                    <a:lumMod val="10000"/>
                  </a:schemeClr>
                </a:solidFill>
              </a:rPr>
              <a:t> </a:t>
            </a:r>
            <a:r>
              <a:rPr lang="en-US" altLang="ja-JP" sz="2000" dirty="0">
                <a:solidFill>
                  <a:schemeClr val="bg2">
                    <a:lumMod val="10000"/>
                  </a:schemeClr>
                </a:solidFill>
              </a:rPr>
              <a:t> </a:t>
            </a:r>
            <a:endParaRPr lang="en-US" altLang="ja-JP" sz="2000" baseline="-25000" dirty="0">
              <a:solidFill>
                <a:schemeClr val="bg2">
                  <a:lumMod val="10000"/>
                </a:schemeClr>
              </a:solidFill>
            </a:endParaRPr>
          </a:p>
          <a:p>
            <a:pPr algn="l">
              <a:defRPr/>
            </a:pPr>
            <a:r>
              <a:rPr lang="en-US" altLang="ja-JP" sz="2000" dirty="0">
                <a:solidFill>
                  <a:schemeClr val="bg2">
                    <a:lumMod val="10000"/>
                  </a:schemeClr>
                </a:solidFill>
              </a:rPr>
              <a:t>for </a:t>
            </a:r>
            <a:r>
              <a:rPr lang="en-US" altLang="ja-JP" sz="2000" dirty="0" err="1">
                <a:solidFill>
                  <a:schemeClr val="bg2">
                    <a:lumMod val="10000"/>
                  </a:schemeClr>
                </a:solidFill>
              </a:rPr>
              <a:t>i</a:t>
            </a:r>
            <a:r>
              <a:rPr lang="en-US" altLang="ja-JP" sz="2000" dirty="0">
                <a:solidFill>
                  <a:schemeClr val="bg2">
                    <a:lumMod val="10000"/>
                  </a:schemeClr>
                </a:solidFill>
              </a:rPr>
              <a:t> = 1 to </a:t>
            </a:r>
            <a:r>
              <a:rPr lang="en-US" altLang="ja-JP" sz="2000" dirty="0" err="1">
                <a:solidFill>
                  <a:schemeClr val="bg2">
                    <a:lumMod val="10000"/>
                  </a:schemeClr>
                </a:solidFill>
              </a:rPr>
              <a:t>archive_size</a:t>
            </a:r>
            <a:r>
              <a:rPr lang="en-US" altLang="ja-JP" sz="2000" dirty="0">
                <a:solidFill>
                  <a:schemeClr val="bg2">
                    <a:lumMod val="10000"/>
                  </a:schemeClr>
                </a:solidFill>
              </a:rPr>
              <a:t> do</a:t>
            </a:r>
          </a:p>
          <a:p>
            <a:pPr algn="l">
              <a:defRPr/>
            </a:pPr>
            <a:r>
              <a:rPr lang="en-US" altLang="ja-JP" sz="2000" dirty="0">
                <a:solidFill>
                  <a:schemeClr val="bg2">
                    <a:lumMod val="10000"/>
                  </a:schemeClr>
                </a:solidFill>
              </a:rPr>
              <a:t>   for j = 1 to D do</a:t>
            </a:r>
          </a:p>
          <a:p>
            <a:pPr algn="l">
              <a:defRPr/>
            </a:pPr>
            <a:r>
              <a:rPr lang="en-US" altLang="ja-JP" sz="2000" dirty="0">
                <a:solidFill>
                  <a:schemeClr val="bg2">
                    <a:lumMod val="10000"/>
                  </a:schemeClr>
                </a:solidFill>
              </a:rPr>
              <a:t>       if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i,j</a:t>
            </a:r>
            <a:r>
              <a:rPr lang="en-US" altLang="ja-JP" sz="2000" dirty="0">
                <a:solidFill>
                  <a:schemeClr val="bg2">
                    <a:lumMod val="10000"/>
                  </a:schemeClr>
                </a:solidFill>
              </a:rPr>
              <a:t> &lt; </a:t>
            </a:r>
            <a:r>
              <a:rPr lang="en-US" altLang="ja-JP" sz="2000" dirty="0" err="1">
                <a:solidFill>
                  <a:schemeClr val="bg2">
                    <a:lumMod val="10000"/>
                  </a:schemeClr>
                </a:solidFill>
              </a:rPr>
              <a:t>x_min_j</a:t>
            </a:r>
            <a:r>
              <a:rPr lang="en-US" altLang="ja-JP" sz="2000" dirty="0">
                <a:solidFill>
                  <a:schemeClr val="bg2">
                    <a:lumMod val="10000"/>
                  </a:schemeClr>
                </a:solidFill>
              </a:rPr>
              <a:t> or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i,j</a:t>
            </a:r>
            <a:r>
              <a:rPr lang="en-US" altLang="ja-JP" sz="2000" dirty="0">
                <a:solidFill>
                  <a:schemeClr val="bg2">
                    <a:lumMod val="10000"/>
                  </a:schemeClr>
                </a:solidFill>
              </a:rPr>
              <a:t> &gt; </a:t>
            </a:r>
            <a:r>
              <a:rPr lang="en-US" altLang="ja-JP" sz="2000" dirty="0" err="1">
                <a:solidFill>
                  <a:schemeClr val="bg2">
                    <a:lumMod val="10000"/>
                  </a:schemeClr>
                </a:solidFill>
              </a:rPr>
              <a:t>x_max_j</a:t>
            </a:r>
            <a:r>
              <a:rPr lang="en-US" altLang="ja-JP" sz="2000" dirty="0">
                <a:solidFill>
                  <a:schemeClr val="bg2">
                    <a:lumMod val="10000"/>
                  </a:schemeClr>
                </a:solidFill>
              </a:rPr>
              <a:t> </a:t>
            </a:r>
          </a:p>
          <a:p>
            <a:pPr algn="l">
              <a:defRPr/>
            </a:pPr>
            <a:r>
              <a:rPr lang="en-US" altLang="ja-JP" sz="2000" dirty="0">
                <a:solidFill>
                  <a:schemeClr val="bg2">
                    <a:lumMod val="10000"/>
                  </a:schemeClr>
                </a:solidFill>
              </a:rPr>
              <a:t>       // p*</a:t>
            </a:r>
            <a:r>
              <a:rPr lang="en-US" altLang="ja-JP" sz="2000" dirty="0" err="1">
                <a:solidFill>
                  <a:schemeClr val="bg2">
                    <a:lumMod val="10000"/>
                  </a:schemeClr>
                </a:solidFill>
              </a:rPr>
              <a:t>x_min_j</a:t>
            </a:r>
            <a:r>
              <a:rPr lang="en-US" altLang="ja-JP" sz="2000" dirty="0">
                <a:solidFill>
                  <a:schemeClr val="bg2">
                    <a:lumMod val="10000"/>
                  </a:schemeClr>
                </a:solidFill>
              </a:rPr>
              <a:t>, p*</a:t>
            </a:r>
            <a:r>
              <a:rPr lang="en-US" altLang="ja-JP" sz="2000" dirty="0" err="1">
                <a:solidFill>
                  <a:schemeClr val="bg2">
                    <a:lumMod val="10000"/>
                  </a:schemeClr>
                </a:solidFill>
              </a:rPr>
              <a:t>x_max_j</a:t>
            </a:r>
            <a:r>
              <a:rPr lang="ja-JP" altLang="en-US" sz="2000" dirty="0">
                <a:solidFill>
                  <a:schemeClr val="bg2">
                    <a:lumMod val="10000"/>
                  </a:schemeClr>
                </a:solidFill>
              </a:rPr>
              <a:t>　にしても良いかも</a:t>
            </a:r>
            <a:endParaRPr lang="en-US" altLang="ja-JP" sz="2000" dirty="0">
              <a:solidFill>
                <a:schemeClr val="bg2">
                  <a:lumMod val="10000"/>
                </a:schemeClr>
              </a:solidFill>
            </a:endParaRPr>
          </a:p>
          <a:p>
            <a:pPr algn="l">
              <a:defRPr/>
            </a:pPr>
            <a:r>
              <a:rPr lang="en-US" altLang="ja-JP" sz="2000" dirty="0">
                <a:solidFill>
                  <a:schemeClr val="bg2">
                    <a:lumMod val="10000"/>
                  </a:schemeClr>
                </a:solidFill>
              </a:rPr>
              <a:t>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a:t>
            </a:r>
            <a:r>
              <a:rPr lang="en-US" altLang="ja-JP" sz="2000" baseline="-25000" dirty="0">
                <a:solidFill>
                  <a:schemeClr val="bg2">
                    <a:lumMod val="10000"/>
                  </a:schemeClr>
                </a:solidFill>
              </a:rPr>
              <a:t>  </a:t>
            </a:r>
            <a:r>
              <a:rPr lang="en-US" altLang="ja-JP" sz="2000" dirty="0">
                <a:solidFill>
                  <a:schemeClr val="bg2">
                    <a:lumMod val="10000"/>
                  </a:schemeClr>
                </a:solidFill>
              </a:rPr>
              <a:t> is removed</a:t>
            </a:r>
          </a:p>
          <a:p>
            <a:pPr algn="l">
              <a:defRPr/>
            </a:pPr>
            <a:r>
              <a:rPr lang="en-US" altLang="ja-JP" sz="2000" dirty="0">
                <a:solidFill>
                  <a:schemeClr val="bg2">
                    <a:lumMod val="10000"/>
                  </a:schemeClr>
                </a:solidFill>
              </a:rPr>
              <a:t>           break</a:t>
            </a:r>
            <a:endParaRPr lang="ja-JP" altLang="en-US" sz="2000"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8C554C69-3A87-BC4D-82B0-1C9B371B1D77}" type="slidenum">
              <a:rPr lang="en-US" altLang="ja-JP"/>
              <a:pPr>
                <a:defRPr/>
              </a:pPr>
              <a:t>18</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2-2</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アーカイブサイズの適応的な拡張</a:t>
            </a:r>
            <a:endParaRPr lang="en-US" altLang="ja-JP" sz="2400" dirty="0" smtClean="0"/>
          </a:p>
          <a:p>
            <a:pPr lvl="1">
              <a:defRPr/>
            </a:pPr>
            <a:r>
              <a:rPr lang="ja-JP" altLang="en-US" sz="2000" dirty="0" smtClean="0"/>
              <a:t>先ほど提案手法</a:t>
            </a:r>
            <a:r>
              <a:rPr lang="en-US" altLang="ja-JP" sz="2000" dirty="0" smtClean="0"/>
              <a:t>1</a:t>
            </a:r>
            <a:r>
              <a:rPr lang="ja-JP" altLang="en-US" sz="2000" dirty="0" smtClean="0"/>
              <a:t>における収束率を表すパラメーター</a:t>
            </a:r>
            <a:r>
              <a:rPr lang="en-US" altLang="ja-JP" sz="2000" dirty="0" err="1" smtClean="0"/>
              <a:t>cp</a:t>
            </a:r>
            <a:r>
              <a:rPr lang="ja-JP" altLang="en-US" sz="2000" dirty="0" smtClean="0"/>
              <a:t>を利用する</a:t>
            </a:r>
            <a:endParaRPr lang="en-US" altLang="ja-JP" sz="2000" dirty="0" smtClean="0"/>
          </a:p>
          <a:p>
            <a:pPr lvl="1">
              <a:defRPr/>
            </a:pPr>
            <a:r>
              <a:rPr lang="ja-JP" altLang="en-US" sz="2000" dirty="0" smtClean="0"/>
              <a:t>アーカイブは捨てずに保持し、利用するアーカイブのサイズを適応的に変化させる</a:t>
            </a:r>
            <a:endParaRPr lang="en-US" altLang="ja-JP" sz="2000" dirty="0" smtClean="0"/>
          </a:p>
          <a:p>
            <a:pPr marL="457200" lvl="1" indent="0">
              <a:buFont typeface="Wingdings" charset="0"/>
              <a:buNone/>
              <a:defRPr/>
            </a:pP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7" name="テキスト ボックス 6"/>
          <p:cNvSpPr txBox="1"/>
          <p:nvPr/>
        </p:nvSpPr>
        <p:spPr>
          <a:xfrm>
            <a:off x="1192213" y="3209925"/>
            <a:ext cx="7773987" cy="3508375"/>
          </a:xfrm>
          <a:prstGeom prst="rect">
            <a:avLst/>
          </a:prstGeom>
          <a:noFill/>
          <a:ln>
            <a:solidFill>
              <a:schemeClr val="bg2">
                <a:lumMod val="10000"/>
              </a:schemeClr>
            </a:solidFill>
          </a:ln>
        </p:spPr>
        <p:txBody>
          <a:bodyPr>
            <a:spAutoFit/>
          </a:bodyPr>
          <a:lstStyle/>
          <a:p>
            <a:pPr algn="l">
              <a:defRPr/>
            </a:pPr>
            <a:r>
              <a:rPr lang="en-US" altLang="ja-JP" dirty="0">
                <a:solidFill>
                  <a:schemeClr val="bg2">
                    <a:lumMod val="10000"/>
                  </a:schemeClr>
                </a:solidFill>
              </a:rPr>
              <a:t> </a:t>
            </a:r>
            <a:r>
              <a:rPr lang="en-US" altLang="ja-JP" sz="1800" dirty="0">
                <a:solidFill>
                  <a:schemeClr val="bg2">
                    <a:lumMod val="10000"/>
                  </a:schemeClr>
                </a:solidFill>
              </a:rPr>
              <a:t>for </a:t>
            </a:r>
            <a:r>
              <a:rPr lang="en-US" altLang="ja-JP" sz="1800" dirty="0" err="1">
                <a:solidFill>
                  <a:schemeClr val="bg2">
                    <a:lumMod val="10000"/>
                  </a:schemeClr>
                </a:solidFill>
              </a:rPr>
              <a:t>i</a:t>
            </a:r>
            <a:r>
              <a:rPr lang="en-US" altLang="ja-JP" sz="1800" dirty="0">
                <a:solidFill>
                  <a:schemeClr val="bg2">
                    <a:lumMod val="10000"/>
                  </a:schemeClr>
                </a:solidFill>
              </a:rPr>
              <a:t>=1 to N do //N</a:t>
            </a:r>
            <a:r>
              <a:rPr lang="ja-JP" altLang="en-US" sz="1800" dirty="0">
                <a:solidFill>
                  <a:schemeClr val="bg2">
                    <a:lumMod val="10000"/>
                  </a:schemeClr>
                </a:solidFill>
              </a:rPr>
              <a:t>は集団数</a:t>
            </a:r>
            <a:endParaRPr lang="en-US" altLang="ja-JP" sz="1800" dirty="0">
              <a:solidFill>
                <a:schemeClr val="bg2">
                  <a:lumMod val="10000"/>
                </a:schemeClr>
              </a:solidFill>
            </a:endParaRPr>
          </a:p>
          <a:p>
            <a:pPr algn="l">
              <a:defRPr/>
            </a:pPr>
            <a:r>
              <a:rPr lang="ja-JP" altLang="en-US" sz="1800" dirty="0">
                <a:solidFill>
                  <a:schemeClr val="bg2">
                    <a:lumMod val="10000"/>
                  </a:schemeClr>
                </a:solidFill>
              </a:rPr>
              <a:t>　　</a:t>
            </a:r>
            <a:r>
              <a:rPr lang="en-US" altLang="ja-JP" sz="1800" dirty="0">
                <a:solidFill>
                  <a:schemeClr val="bg2">
                    <a:lumMod val="10000"/>
                  </a:schemeClr>
                </a:solidFill>
              </a:rPr>
              <a:t>for j=1 to </a:t>
            </a:r>
            <a:r>
              <a:rPr lang="en-US" altLang="ja-JP" sz="1800" i="1" dirty="0">
                <a:solidFill>
                  <a:schemeClr val="bg2">
                    <a:lumMod val="10000"/>
                  </a:schemeClr>
                </a:solidFill>
              </a:rPr>
              <a:t>D</a:t>
            </a:r>
            <a:r>
              <a:rPr lang="en-US" altLang="ja-JP" sz="1800" dirty="0">
                <a:solidFill>
                  <a:schemeClr val="bg2">
                    <a:lumMod val="10000"/>
                  </a:schemeClr>
                </a:solidFill>
              </a:rPr>
              <a:t> do //D</a:t>
            </a:r>
            <a:r>
              <a:rPr lang="ja-JP" altLang="en-US" sz="1800" dirty="0">
                <a:solidFill>
                  <a:schemeClr val="bg2">
                    <a:lumMod val="10000"/>
                  </a:schemeClr>
                </a:solidFill>
              </a:rPr>
              <a:t>は次元数</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x_min_j</a:t>
            </a:r>
            <a:r>
              <a:rPr lang="en-US" altLang="ja-JP" sz="1800" dirty="0">
                <a:solidFill>
                  <a:schemeClr val="bg2">
                    <a:lumMod val="10000"/>
                  </a:schemeClr>
                </a:solidFill>
              </a:rPr>
              <a:t> = </a:t>
            </a:r>
            <a:r>
              <a:rPr lang="en-US" altLang="ja-JP" sz="1800" i="1" dirty="0" err="1">
                <a:solidFill>
                  <a:schemeClr val="bg2">
                    <a:lumMod val="10000"/>
                  </a:schemeClr>
                </a:solidFill>
              </a:rPr>
              <a:t>x</a:t>
            </a:r>
            <a:r>
              <a:rPr lang="en-US" altLang="ja-JP" sz="1800" i="1" baseline="-25000" dirty="0" err="1">
                <a:solidFill>
                  <a:schemeClr val="bg2">
                    <a:lumMod val="10000"/>
                  </a:schemeClr>
                </a:solidFill>
              </a:rPr>
              <a:t>i,j</a:t>
            </a:r>
            <a:r>
              <a:rPr lang="en-US" altLang="ja-JP" sz="1800" i="1" baseline="-25000" dirty="0">
                <a:solidFill>
                  <a:schemeClr val="bg2">
                    <a:lumMod val="10000"/>
                  </a:schemeClr>
                </a:solidFill>
              </a:rPr>
              <a:t>  </a:t>
            </a:r>
            <a:r>
              <a:rPr lang="en-US" altLang="ja-JP" sz="1800" baseline="-25000" dirty="0">
                <a:solidFill>
                  <a:schemeClr val="bg2">
                    <a:lumMod val="10000"/>
                  </a:schemeClr>
                </a:solidFill>
              </a:rPr>
              <a:t> </a:t>
            </a:r>
            <a:r>
              <a:rPr lang="en-US" altLang="ja-JP" sz="1800" dirty="0">
                <a:solidFill>
                  <a:schemeClr val="bg2">
                    <a:lumMod val="10000"/>
                  </a:schemeClr>
                </a:solidFill>
              </a:rPr>
              <a:t>if </a:t>
            </a:r>
            <a:r>
              <a:rPr lang="en-US" altLang="ja-JP" sz="1800" dirty="0" err="1">
                <a:solidFill>
                  <a:schemeClr val="bg2">
                    <a:lumMod val="10000"/>
                  </a:schemeClr>
                </a:solidFill>
              </a:rPr>
              <a:t>x_min_j</a:t>
            </a:r>
            <a:r>
              <a:rPr lang="en-US" altLang="ja-JP" sz="1800" dirty="0">
                <a:solidFill>
                  <a:schemeClr val="bg2">
                    <a:lumMod val="10000"/>
                  </a:schemeClr>
                </a:solidFill>
              </a:rPr>
              <a:t> &gt; </a:t>
            </a:r>
            <a:r>
              <a:rPr lang="en-US" altLang="ja-JP" sz="1800" dirty="0" err="1">
                <a:solidFill>
                  <a:schemeClr val="bg2">
                    <a:lumMod val="10000"/>
                  </a:schemeClr>
                </a:solidFill>
              </a:rPr>
              <a:t>x</a:t>
            </a:r>
            <a:r>
              <a:rPr lang="en-US" altLang="ja-JP" sz="1800" baseline="-25000" dirty="0" err="1">
                <a:solidFill>
                  <a:schemeClr val="bg2">
                    <a:lumMod val="10000"/>
                  </a:schemeClr>
                </a:solidFill>
              </a:rPr>
              <a:t>i,j</a:t>
            </a:r>
            <a:endParaRPr lang="en-US" altLang="ja-JP" sz="1800" baseline="-25000" dirty="0">
              <a:solidFill>
                <a:schemeClr val="bg2">
                  <a:lumMod val="10000"/>
                </a:schemeClr>
              </a:solidFill>
            </a:endParaRPr>
          </a:p>
          <a:p>
            <a:pPr algn="l">
              <a:defRPr/>
            </a:pPr>
            <a:r>
              <a:rPr lang="en-US" altLang="ja-JP" sz="1800" baseline="-25000" dirty="0">
                <a:solidFill>
                  <a:schemeClr val="bg2">
                    <a:lumMod val="10000"/>
                  </a:schemeClr>
                </a:solidFill>
              </a:rPr>
              <a:t>          </a:t>
            </a:r>
            <a:r>
              <a:rPr lang="en-US" altLang="ja-JP" sz="1800" dirty="0" err="1">
                <a:solidFill>
                  <a:schemeClr val="bg2">
                    <a:lumMod val="10000"/>
                  </a:schemeClr>
                </a:solidFill>
              </a:rPr>
              <a:t>x_max_j</a:t>
            </a:r>
            <a:r>
              <a:rPr lang="en-US" altLang="ja-JP" sz="1800" dirty="0">
                <a:solidFill>
                  <a:schemeClr val="bg2">
                    <a:lumMod val="10000"/>
                  </a:schemeClr>
                </a:solidFill>
              </a:rPr>
              <a:t> = </a:t>
            </a:r>
            <a:r>
              <a:rPr lang="en-US" altLang="ja-JP" sz="1800" i="1" dirty="0" err="1">
                <a:solidFill>
                  <a:schemeClr val="bg2">
                    <a:lumMod val="10000"/>
                  </a:schemeClr>
                </a:solidFill>
              </a:rPr>
              <a:t>x</a:t>
            </a:r>
            <a:r>
              <a:rPr lang="en-US" altLang="ja-JP" sz="1800" i="1" baseline="-25000" dirty="0" err="1">
                <a:solidFill>
                  <a:schemeClr val="bg2">
                    <a:lumMod val="10000"/>
                  </a:schemeClr>
                </a:solidFill>
              </a:rPr>
              <a:t>i,j</a:t>
            </a:r>
            <a:r>
              <a:rPr lang="en-US" altLang="ja-JP" sz="1800" i="1" baseline="-25000" dirty="0">
                <a:solidFill>
                  <a:schemeClr val="bg2">
                    <a:lumMod val="10000"/>
                  </a:schemeClr>
                </a:solidFill>
              </a:rPr>
              <a:t>  </a:t>
            </a:r>
            <a:r>
              <a:rPr lang="en-US" altLang="ja-JP" sz="1800" baseline="-25000" dirty="0">
                <a:solidFill>
                  <a:schemeClr val="bg2">
                    <a:lumMod val="10000"/>
                  </a:schemeClr>
                </a:solidFill>
              </a:rPr>
              <a:t> </a:t>
            </a:r>
            <a:r>
              <a:rPr lang="en-US" altLang="ja-JP" sz="1800" dirty="0">
                <a:solidFill>
                  <a:schemeClr val="bg2">
                    <a:lumMod val="10000"/>
                  </a:schemeClr>
                </a:solidFill>
              </a:rPr>
              <a:t>if </a:t>
            </a:r>
            <a:r>
              <a:rPr lang="en-US" altLang="ja-JP" sz="1800" dirty="0" err="1">
                <a:solidFill>
                  <a:schemeClr val="bg2">
                    <a:lumMod val="10000"/>
                  </a:schemeClr>
                </a:solidFill>
              </a:rPr>
              <a:t>x_max_j</a:t>
            </a:r>
            <a:r>
              <a:rPr lang="en-US" altLang="ja-JP" sz="1800" dirty="0">
                <a:solidFill>
                  <a:schemeClr val="bg2">
                    <a:lumMod val="10000"/>
                  </a:schemeClr>
                </a:solidFill>
              </a:rPr>
              <a:t> &lt; </a:t>
            </a:r>
            <a:r>
              <a:rPr lang="en-US" altLang="ja-JP" sz="1800" dirty="0" err="1">
                <a:solidFill>
                  <a:schemeClr val="bg2">
                    <a:lumMod val="10000"/>
                  </a:schemeClr>
                </a:solidFill>
              </a:rPr>
              <a:t>x</a:t>
            </a:r>
            <a:r>
              <a:rPr lang="en-US" altLang="ja-JP" sz="1800" baseline="-25000" dirty="0" err="1">
                <a:solidFill>
                  <a:schemeClr val="bg2">
                    <a:lumMod val="10000"/>
                  </a:schemeClr>
                </a:solidFill>
              </a:rPr>
              <a:t>i,j</a:t>
            </a:r>
            <a:endParaRPr lang="en-US" altLang="ja-JP" sz="1800" baseline="-25000" dirty="0">
              <a:solidFill>
                <a:schemeClr val="bg2">
                  <a:lumMod val="10000"/>
                </a:schemeClr>
              </a:solidFill>
            </a:endParaRPr>
          </a:p>
          <a:p>
            <a:pPr algn="l">
              <a:defRPr/>
            </a:pPr>
            <a:r>
              <a:rPr lang="en-US" altLang="ja-JP" sz="1800" dirty="0">
                <a:solidFill>
                  <a:schemeClr val="bg2">
                    <a:lumMod val="10000"/>
                  </a:schemeClr>
                </a:solidFill>
              </a:rPr>
              <a:t>Archive = Archive + </a:t>
            </a:r>
            <a:r>
              <a:rPr lang="en-US" altLang="ja-JP" sz="1800" dirty="0" err="1">
                <a:solidFill>
                  <a:schemeClr val="bg2">
                    <a:lumMod val="10000"/>
                  </a:schemeClr>
                </a:solidFill>
              </a:rPr>
              <a:t>NotUsedArchive</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for </a:t>
            </a:r>
            <a:r>
              <a:rPr lang="en-US" altLang="ja-JP" sz="1800" dirty="0" err="1">
                <a:solidFill>
                  <a:schemeClr val="bg2">
                    <a:lumMod val="10000"/>
                  </a:schemeClr>
                </a:solidFill>
              </a:rPr>
              <a:t>i</a:t>
            </a:r>
            <a:r>
              <a:rPr lang="en-US" altLang="ja-JP" sz="1800" dirty="0">
                <a:solidFill>
                  <a:schemeClr val="bg2">
                    <a:lumMod val="10000"/>
                  </a:schemeClr>
                </a:solidFill>
              </a:rPr>
              <a:t> = 1 to </a:t>
            </a:r>
            <a:r>
              <a:rPr lang="en-US" altLang="ja-JP" sz="1800" dirty="0" err="1">
                <a:solidFill>
                  <a:schemeClr val="bg2">
                    <a:lumMod val="10000"/>
                  </a:schemeClr>
                </a:solidFill>
              </a:rPr>
              <a:t>Arcives</a:t>
            </a:r>
            <a:r>
              <a:rPr lang="en-US" altLang="ja-JP" sz="1800" dirty="0">
                <a:solidFill>
                  <a:schemeClr val="bg2">
                    <a:lumMod val="10000"/>
                  </a:schemeClr>
                </a:solidFill>
              </a:rPr>
              <a:t> ’s size do</a:t>
            </a:r>
          </a:p>
          <a:p>
            <a:pPr algn="l">
              <a:defRPr/>
            </a:pPr>
            <a:r>
              <a:rPr lang="en-US" altLang="ja-JP" sz="1800" dirty="0">
                <a:solidFill>
                  <a:schemeClr val="bg2">
                    <a:lumMod val="10000"/>
                  </a:schemeClr>
                </a:solidFill>
              </a:rPr>
              <a:t>   for j = 1 to D do </a:t>
            </a:r>
          </a:p>
          <a:p>
            <a:pPr algn="l">
              <a:defRPr/>
            </a:pPr>
            <a:r>
              <a:rPr lang="en-US" altLang="ja-JP" sz="1800" dirty="0">
                <a:solidFill>
                  <a:schemeClr val="bg2">
                    <a:lumMod val="10000"/>
                  </a:schemeClr>
                </a:solidFill>
              </a:rPr>
              <a:t>       if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i,j</a:t>
            </a:r>
            <a:r>
              <a:rPr lang="en-US" altLang="ja-JP" sz="1800" dirty="0">
                <a:solidFill>
                  <a:schemeClr val="bg2">
                    <a:lumMod val="10000"/>
                  </a:schemeClr>
                </a:solidFill>
              </a:rPr>
              <a:t> &lt; (1+cp)*</a:t>
            </a:r>
            <a:r>
              <a:rPr lang="en-US" altLang="ja-JP" sz="1800" dirty="0" err="1">
                <a:solidFill>
                  <a:schemeClr val="bg2">
                    <a:lumMod val="10000"/>
                  </a:schemeClr>
                </a:solidFill>
              </a:rPr>
              <a:t>x_min_j</a:t>
            </a:r>
            <a:r>
              <a:rPr lang="en-US" altLang="ja-JP" sz="1800" dirty="0">
                <a:solidFill>
                  <a:schemeClr val="bg2">
                    <a:lumMod val="10000"/>
                  </a:schemeClr>
                </a:solidFill>
              </a:rPr>
              <a:t> </a:t>
            </a:r>
          </a:p>
          <a:p>
            <a:pPr algn="l">
              <a:defRPr/>
            </a:pPr>
            <a:r>
              <a:rPr lang="en-US" altLang="ja-JP" sz="1800" dirty="0">
                <a:solidFill>
                  <a:schemeClr val="bg2">
                    <a:lumMod val="10000"/>
                  </a:schemeClr>
                </a:solidFill>
              </a:rPr>
              <a:t>          or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i,j</a:t>
            </a:r>
            <a:r>
              <a:rPr lang="en-US" altLang="ja-JP" sz="1800" dirty="0">
                <a:solidFill>
                  <a:schemeClr val="bg2">
                    <a:lumMod val="10000"/>
                  </a:schemeClr>
                </a:solidFill>
              </a:rPr>
              <a:t> &gt; (1+cp)* </a:t>
            </a:r>
            <a:r>
              <a:rPr lang="en-US" altLang="ja-JP" sz="1800" dirty="0" err="1">
                <a:solidFill>
                  <a:schemeClr val="bg2">
                    <a:lumMod val="10000"/>
                  </a:schemeClr>
                </a:solidFill>
              </a:rPr>
              <a:t>x_max_j</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NotUsedArchive</a:t>
            </a:r>
            <a:r>
              <a:rPr lang="en-US" altLang="ja-JP" sz="1800" dirty="0">
                <a:solidFill>
                  <a:schemeClr val="bg2">
                    <a:lumMod val="10000"/>
                  </a:schemeClr>
                </a:solidFill>
              </a:rPr>
              <a:t> &lt;-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a:t>
            </a:r>
            <a:r>
              <a:rPr lang="en-US" altLang="ja-JP" sz="1800" baseline="-25000" dirty="0">
                <a:solidFill>
                  <a:schemeClr val="bg2">
                    <a:lumMod val="10000"/>
                  </a:schemeClr>
                </a:solidFill>
              </a:rPr>
              <a:t>  </a:t>
            </a:r>
            <a:r>
              <a:rPr lang="en-US" altLang="ja-JP" sz="1800" dirty="0">
                <a:solidFill>
                  <a:schemeClr val="bg2">
                    <a:lumMod val="10000"/>
                  </a:schemeClr>
                </a:solidFill>
              </a:rPr>
              <a:t> is removed</a:t>
            </a:r>
          </a:p>
          <a:p>
            <a:pPr algn="l">
              <a:defRPr/>
            </a:pPr>
            <a:r>
              <a:rPr lang="en-US" altLang="ja-JP" sz="1800" dirty="0">
                <a:solidFill>
                  <a:schemeClr val="bg2">
                    <a:lumMod val="10000"/>
                  </a:schemeClr>
                </a:solidFill>
              </a:rPr>
              <a:t>           break</a:t>
            </a:r>
            <a:endParaRPr lang="ja-JP" altLang="en-US" sz="1800"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899ED4D7-98F2-C14D-BC09-6B94AE422E9B}" type="slidenum">
              <a:rPr lang="en-US" altLang="ja-JP"/>
              <a:pPr>
                <a:defRPr/>
              </a:pPr>
              <a:t>19</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2-3</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4000" dirty="0" smtClean="0"/>
              <a:t>アーカイブサイズを廃止</a:t>
            </a:r>
            <a:endParaRPr lang="en-US" altLang="ja-JP" sz="3600" dirty="0" smtClean="0"/>
          </a:p>
          <a:p>
            <a:pPr lvl="1">
              <a:defRPr/>
            </a:pPr>
            <a:r>
              <a:rPr lang="ja-JP" altLang="en-US" dirty="0" smtClean="0"/>
              <a:t>アーカイブサイズを完全に廃止する。</a:t>
            </a:r>
            <a:endParaRPr lang="en-US" altLang="ja-JP" dirty="0" smtClean="0"/>
          </a:p>
          <a:p>
            <a:pPr marL="457200" lvl="1" indent="0">
              <a:buFont typeface="Wingdings" charset="0"/>
              <a:buNone/>
              <a:defRPr/>
            </a:pPr>
            <a:endParaRPr lang="en-US" altLang="ja-JP" dirty="0" smtClean="0"/>
          </a:p>
          <a:p>
            <a:pPr lvl="1">
              <a:defRPr/>
            </a:pPr>
            <a:r>
              <a:rPr lang="ja-JP" altLang="en-US" dirty="0" smtClean="0"/>
              <a:t>保持したアーカイブを破棄することなく、全て維持したまま探索を続ける</a:t>
            </a: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156050AC-A66C-E348-BCE0-99F1784C2991}" type="slidenum">
              <a:rPr lang="en-US" altLang="ja-JP"/>
              <a:pPr>
                <a:defRPr/>
              </a:pPr>
              <a:t>2</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実数値最適化問題</a:t>
            </a:r>
          </a:p>
        </p:txBody>
      </p:sp>
      <p:sp>
        <p:nvSpPr>
          <p:cNvPr id="1027" name="Rectangle 3" descr="Rectangle: Click to edit Master text styles&#10;Second level&#10;Third level&#10;Fourth level&#10;Fifth level"/>
          <p:cNvSpPr>
            <a:spLocks noGrp="1" noChangeArrowheads="1"/>
          </p:cNvSpPr>
          <p:nvPr>
            <p:ph type="body" idx="1"/>
          </p:nvPr>
        </p:nvSpPr>
        <p:spPr>
          <a:xfrm>
            <a:off x="609600" y="641350"/>
            <a:ext cx="8305800" cy="5530850"/>
          </a:xfrm>
        </p:spPr>
        <p:txBody>
          <a:bodyPr/>
          <a:lstStyle/>
          <a:p>
            <a:pPr marL="457200" lvl="1" indent="0">
              <a:buFont typeface="Wingdings" charset="0"/>
              <a:buNone/>
              <a:defRPr/>
            </a:pPr>
            <a:endParaRPr lang="en-US" altLang="ja-JP" dirty="0" smtClean="0"/>
          </a:p>
          <a:p>
            <a:pPr>
              <a:defRPr/>
            </a:pPr>
            <a:r>
              <a:rPr lang="ja-JP" altLang="en-US" dirty="0" smtClean="0"/>
              <a:t>入力</a:t>
            </a:r>
            <a:endParaRPr lang="en-US" altLang="ja-JP" dirty="0" smtClean="0"/>
          </a:p>
          <a:p>
            <a:pPr lvl="1">
              <a:defRPr/>
            </a:pPr>
            <a:r>
              <a:rPr lang="en-US" altLang="ja-JP" dirty="0" smtClean="0"/>
              <a:t>D</a:t>
            </a:r>
            <a:r>
              <a:rPr lang="ja-JP" altLang="en-US" dirty="0" smtClean="0"/>
              <a:t>次元の実数値ベクトル</a:t>
            </a:r>
            <a:r>
              <a:rPr lang="en-US" altLang="ja-JP" dirty="0" smtClean="0"/>
              <a:t>x=(x</a:t>
            </a:r>
            <a:r>
              <a:rPr lang="en-US" altLang="ja-JP" baseline="-25000" dirty="0" smtClean="0"/>
              <a:t>1</a:t>
            </a:r>
            <a:r>
              <a:rPr lang="en-US" altLang="ja-JP" dirty="0" smtClean="0"/>
              <a:t>,......,</a:t>
            </a:r>
            <a:r>
              <a:rPr lang="en-US" altLang="ja-JP" dirty="0" err="1" smtClean="0"/>
              <a:t>x</a:t>
            </a:r>
            <a:r>
              <a:rPr lang="en-US" altLang="ja-JP" baseline="-25000" dirty="0" err="1" smtClean="0"/>
              <a:t>D</a:t>
            </a:r>
            <a:r>
              <a:rPr lang="en-US" altLang="ja-JP" dirty="0" smtClean="0"/>
              <a:t>)</a:t>
            </a:r>
          </a:p>
          <a:p>
            <a:pPr lvl="1">
              <a:defRPr/>
            </a:pPr>
            <a:r>
              <a:rPr lang="ja-JP" altLang="en-US" dirty="0" smtClean="0"/>
              <a:t>評価関数</a:t>
            </a:r>
            <a:r>
              <a:rPr lang="en-US" altLang="ja-JP" dirty="0" smtClean="0"/>
              <a:t>f</a:t>
            </a:r>
            <a:r>
              <a:rPr lang="ja-JP" altLang="en-US" dirty="0" smtClean="0"/>
              <a:t>（解</a:t>
            </a:r>
            <a:r>
              <a:rPr lang="en-US" altLang="ja-JP" dirty="0" smtClean="0"/>
              <a:t>x</a:t>
            </a:r>
            <a:r>
              <a:rPr lang="ja-JP" altLang="en-US" dirty="0" smtClean="0"/>
              <a:t>の良し悪しを評価する関数）</a:t>
            </a:r>
            <a:endParaRPr lang="en-US" altLang="ja-JP" dirty="0" smtClean="0"/>
          </a:p>
          <a:p>
            <a:pPr>
              <a:defRPr/>
            </a:pPr>
            <a:r>
              <a:rPr lang="ja-JP" altLang="en-US" dirty="0" smtClean="0"/>
              <a:t>出力</a:t>
            </a:r>
            <a:endParaRPr lang="en-US" altLang="ja-JP" dirty="0" smtClean="0"/>
          </a:p>
          <a:p>
            <a:pPr lvl="1">
              <a:defRPr/>
            </a:pPr>
            <a:r>
              <a:rPr lang="ja-JP" altLang="en-US" dirty="0" smtClean="0"/>
              <a:t>評価関数</a:t>
            </a:r>
            <a:r>
              <a:rPr lang="en-US" altLang="ja-JP" dirty="0" smtClean="0"/>
              <a:t>f(x)</a:t>
            </a:r>
            <a:r>
              <a:rPr lang="ja-JP" altLang="en-US" dirty="0" smtClean="0"/>
              <a:t>を最小とするような最適解</a:t>
            </a:r>
            <a:r>
              <a:rPr lang="en-US" altLang="ja-JP" dirty="0" smtClean="0"/>
              <a:t>x</a:t>
            </a:r>
          </a:p>
          <a:p>
            <a:pPr>
              <a:defRPr/>
            </a:pPr>
            <a:r>
              <a:rPr lang="ja-JP" altLang="en-US" dirty="0" smtClean="0"/>
              <a:t>考慮すべき問題</a:t>
            </a: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sz="2000" dirty="0" smtClean="0"/>
          </a:p>
          <a:p>
            <a:pPr marL="457200" lvl="1" indent="0">
              <a:buFont typeface="Wingdings" charset="0"/>
              <a:buNone/>
              <a:defRPr/>
            </a:pPr>
            <a:r>
              <a:rPr lang="ja-JP" altLang="en-US" sz="1800" dirty="0" smtClean="0"/>
              <a:t>　　　　　　　単峰性</a:t>
            </a:r>
            <a:endParaRPr lang="en-US" altLang="ja-JP" sz="1800" dirty="0" smtClean="0"/>
          </a:p>
          <a:p>
            <a:pPr lvl="2">
              <a:defRPr/>
            </a:pPr>
            <a:endParaRPr lang="en-US" altLang="ja-JP" dirty="0" smtClean="0"/>
          </a:p>
          <a:p>
            <a:pPr>
              <a:defRPr/>
            </a:pPr>
            <a:endParaRPr lang="ja-JP" altLang="en-US" dirty="0" smtClean="0"/>
          </a:p>
        </p:txBody>
      </p:sp>
      <p:graphicFrame>
        <p:nvGraphicFramePr>
          <p:cNvPr id="19460" name="オブジェクト 1"/>
          <p:cNvGraphicFramePr>
            <a:graphicFrameLocks noChangeAspect="1"/>
          </p:cNvGraphicFramePr>
          <p:nvPr/>
        </p:nvGraphicFramePr>
        <p:xfrm>
          <a:off x="4502150" y="3232150"/>
          <a:ext cx="139700" cy="393700"/>
        </p:xfrm>
        <a:graphic>
          <a:graphicData uri="http://schemas.openxmlformats.org/presentationml/2006/ole">
            <mc:AlternateContent xmlns:mc="http://schemas.openxmlformats.org/markup-compatibility/2006">
              <mc:Choice xmlns:v="urn:schemas-microsoft-com:vml" Requires="v">
                <p:oleObj spid="_x0000_s19472" name="数式" r:id="rId4" imgW="139700" imgH="393700" progId="Equation.3">
                  <p:embed/>
                </p:oleObj>
              </mc:Choice>
              <mc:Fallback>
                <p:oleObj name="数式" r:id="rId4" imgW="139700" imgH="393700" progId="Equation.3">
                  <p:embed/>
                  <p:pic>
                    <p:nvPicPr>
                      <p:cNvPr id="0" name="オブジェクト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232150"/>
                        <a:ext cx="139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1" name="図 6" descr="スクリーンショット 2015-10-11 15.26.25.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74788" y="4711700"/>
            <a:ext cx="2709862"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図 7" descr="スクリーンショット 2015-10-11 15.26.00.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46675" y="4757738"/>
            <a:ext cx="2058988"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テキスト ボックス 3"/>
          <p:cNvSpPr txBox="1">
            <a:spLocks noChangeArrowheads="1"/>
          </p:cNvSpPr>
          <p:nvPr/>
        </p:nvSpPr>
        <p:spPr bwMode="auto">
          <a:xfrm>
            <a:off x="5695950" y="6310313"/>
            <a:ext cx="877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sz="1800"/>
              <a:t>多峰性</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899ED4D7-98F2-C14D-BC09-6B94AE422E9B}" type="slidenum">
              <a:rPr lang="en-US" altLang="ja-JP"/>
              <a:pPr>
                <a:defRPr/>
              </a:pPr>
              <a:t>20</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2-3</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4000" dirty="0" smtClean="0"/>
              <a:t>アーカイブサイズを廃止</a:t>
            </a:r>
            <a:endParaRPr lang="en-US" altLang="ja-JP" sz="3600" dirty="0" smtClean="0"/>
          </a:p>
          <a:p>
            <a:pPr lvl="1">
              <a:defRPr/>
            </a:pPr>
            <a:r>
              <a:rPr lang="ja-JP" altLang="en-US" dirty="0" smtClean="0"/>
              <a:t>アーカイブサイズを完全に廃止する。</a:t>
            </a:r>
            <a:endParaRPr lang="en-US" altLang="ja-JP" dirty="0" smtClean="0"/>
          </a:p>
          <a:p>
            <a:pPr marL="457200" lvl="1" indent="0">
              <a:buFont typeface="Wingdings" charset="0"/>
              <a:buNone/>
              <a:defRPr/>
            </a:pPr>
            <a:endParaRPr lang="en-US" altLang="ja-JP" dirty="0" smtClean="0"/>
          </a:p>
          <a:p>
            <a:pPr lvl="1">
              <a:defRPr/>
            </a:pPr>
            <a:r>
              <a:rPr lang="ja-JP" altLang="en-US" dirty="0" smtClean="0"/>
              <a:t>保持したアーカイブを破棄することなく、全て維持したまま探索を続ける</a:t>
            </a: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Tree>
    <p:extLst>
      <p:ext uri="{BB962C8B-B14F-4D97-AF65-F5344CB8AC3E}">
        <p14:creationId xmlns:p14="http://schemas.microsoft.com/office/powerpoint/2010/main" val="40538167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030F814C-F585-4E41-A968-C34693EE4F29}" type="slidenum">
              <a:rPr lang="en-US" altLang="ja-JP"/>
              <a:pPr>
                <a:defRPr/>
              </a:pPr>
              <a:t>21</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結果</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現状では</a:t>
            </a:r>
            <a:r>
              <a:rPr lang="en-US" altLang="ja-JP" sz="2800" dirty="0" smtClean="0"/>
              <a:t>SHADE</a:t>
            </a:r>
            <a:r>
              <a:rPr lang="ja-JP" altLang="en-US" sz="2800" dirty="0" smtClean="0"/>
              <a:t>のアーカイブなし、ありのアルゴリズムを実装ずみ。</a:t>
            </a:r>
            <a:endParaRPr lang="en-US" altLang="ja-JP" sz="2800" dirty="0" smtClean="0"/>
          </a:p>
          <a:p>
            <a:pPr marL="0" indent="0">
              <a:buFont typeface="Wingdings" charset="0"/>
              <a:buNone/>
              <a:defRPr/>
            </a:pPr>
            <a:endParaRPr lang="en-US" altLang="ja-JP" sz="2800" dirty="0" smtClean="0"/>
          </a:p>
          <a:p>
            <a:pPr>
              <a:defRPr/>
            </a:pPr>
            <a:r>
              <a:rPr lang="ja-JP" altLang="en-US" sz="2800" dirty="0" smtClean="0"/>
              <a:t>提案手法の</a:t>
            </a:r>
            <a:r>
              <a:rPr lang="en-US" altLang="ja-JP" sz="2800" dirty="0" smtClean="0"/>
              <a:t>SHADE</a:t>
            </a:r>
            <a:r>
              <a:rPr lang="ja-JP" altLang="en-US" sz="2800" dirty="0" smtClean="0"/>
              <a:t>のアルゴリズムを実装途中</a:t>
            </a:r>
            <a:endParaRPr lang="en-US" altLang="ja-JP" sz="2800" dirty="0" smtClean="0"/>
          </a:p>
          <a:p>
            <a:pPr marL="0" indent="0">
              <a:buFont typeface="Wingdings" charset="0"/>
              <a:buNone/>
              <a:defRPr/>
            </a:pPr>
            <a:endParaRPr lang="en-US" altLang="ja-JP" sz="2800" dirty="0" smtClean="0"/>
          </a:p>
          <a:p>
            <a:pPr>
              <a:defRPr/>
            </a:pPr>
            <a:r>
              <a:rPr lang="ja-JP" altLang="en-US" sz="2800" dirty="0" smtClean="0"/>
              <a:t>提案手法を実行し、それが有効であることをきちんと示せるようにデータをとる</a:t>
            </a:r>
            <a:endParaRPr lang="en-US" altLang="ja-JP" sz="2800" dirty="0" smtClean="0"/>
          </a:p>
          <a:p>
            <a:pPr>
              <a:defRPr/>
            </a:pPr>
            <a:endParaRPr lang="en-US" altLang="ja-JP" sz="2800" dirty="0" smtClean="0"/>
          </a:p>
          <a:p>
            <a:pPr>
              <a:defRPr/>
            </a:pPr>
            <a:r>
              <a:rPr lang="ja-JP" altLang="en-US" sz="2800" dirty="0" smtClean="0"/>
              <a:t>他に大域的探索と局所的探索を両立できるような良い手法がないか考える</a:t>
            </a:r>
            <a:endParaRPr lang="en-US" altLang="ja-JP" dirty="0" smtClean="0"/>
          </a:p>
          <a:p>
            <a:pPr>
              <a:defRPr/>
            </a:pPr>
            <a:endParaRPr lang="en-US" altLang="ja-JP" dirty="0" smtClean="0"/>
          </a:p>
        </p:txBody>
      </p:sp>
    </p:spTree>
    <p:extLst>
      <p:ext uri="{BB962C8B-B14F-4D97-AF65-F5344CB8AC3E}">
        <p14:creationId xmlns:p14="http://schemas.microsoft.com/office/powerpoint/2010/main" val="16557105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030F814C-F585-4E41-A968-C34693EE4F29}" type="slidenum">
              <a:rPr lang="en-US" altLang="ja-JP"/>
              <a:pPr>
                <a:defRPr/>
              </a:pPr>
              <a:t>22</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現状と今</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現状では</a:t>
            </a:r>
            <a:r>
              <a:rPr lang="en-US" altLang="ja-JP" sz="2800" dirty="0" smtClean="0"/>
              <a:t>SHADE</a:t>
            </a:r>
            <a:r>
              <a:rPr lang="ja-JP" altLang="en-US" sz="2800" dirty="0" smtClean="0"/>
              <a:t>のアーカイブなし、ありのアルゴリズムを実装ずみ。</a:t>
            </a:r>
            <a:endParaRPr lang="en-US" altLang="ja-JP" sz="2800" dirty="0" smtClean="0"/>
          </a:p>
          <a:p>
            <a:pPr marL="0" indent="0">
              <a:buFont typeface="Wingdings" charset="0"/>
              <a:buNone/>
              <a:defRPr/>
            </a:pPr>
            <a:endParaRPr lang="en-US" altLang="ja-JP" sz="2800" dirty="0" smtClean="0"/>
          </a:p>
          <a:p>
            <a:pPr>
              <a:defRPr/>
            </a:pPr>
            <a:r>
              <a:rPr lang="ja-JP" altLang="en-US" sz="2800" dirty="0" smtClean="0"/>
              <a:t>提案手法の</a:t>
            </a:r>
            <a:r>
              <a:rPr lang="en-US" altLang="ja-JP" sz="2800" dirty="0" smtClean="0"/>
              <a:t>SHADE</a:t>
            </a:r>
            <a:r>
              <a:rPr lang="ja-JP" altLang="en-US" sz="2800" dirty="0" smtClean="0"/>
              <a:t>のアルゴリズムを実装途中</a:t>
            </a:r>
            <a:endParaRPr lang="en-US" altLang="ja-JP" sz="2800" dirty="0" smtClean="0"/>
          </a:p>
          <a:p>
            <a:pPr marL="0" indent="0">
              <a:buFont typeface="Wingdings" charset="0"/>
              <a:buNone/>
              <a:defRPr/>
            </a:pPr>
            <a:endParaRPr lang="en-US" altLang="ja-JP" sz="2800" dirty="0" smtClean="0"/>
          </a:p>
          <a:p>
            <a:pPr>
              <a:defRPr/>
            </a:pPr>
            <a:r>
              <a:rPr lang="ja-JP" altLang="en-US" sz="2800" dirty="0" smtClean="0"/>
              <a:t>提案手法を実行し、それが有効であることをきちんと示せるようにデータをとる</a:t>
            </a:r>
            <a:endParaRPr lang="en-US" altLang="ja-JP" sz="2800" dirty="0" smtClean="0"/>
          </a:p>
          <a:p>
            <a:pPr>
              <a:defRPr/>
            </a:pPr>
            <a:endParaRPr lang="en-US" altLang="ja-JP" sz="2800" dirty="0" smtClean="0"/>
          </a:p>
          <a:p>
            <a:pPr>
              <a:defRPr/>
            </a:pPr>
            <a:r>
              <a:rPr lang="ja-JP" altLang="en-US" sz="2800" dirty="0" smtClean="0"/>
              <a:t>他に大域的探索と局所的探索を両立できるような良い手法がないか考える</a:t>
            </a:r>
            <a:endParaRPr lang="en-US" altLang="ja-JP" dirty="0" smtClean="0"/>
          </a:p>
          <a:p>
            <a:pPr>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330F7575-7014-9A4E-8D21-581F6DBBF15D}" type="slidenum">
              <a:rPr lang="en-US" altLang="ja-JP"/>
              <a:pPr>
                <a:defRPr/>
              </a:pPr>
              <a:t>3</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進化計算</a:t>
            </a:r>
          </a:p>
        </p:txBody>
      </p:sp>
      <p:sp>
        <p:nvSpPr>
          <p:cNvPr id="1027" name="Rectangle 3" descr="Rectangle: Click to edit Master text styles&#10;Second level&#10;Third level&#10;Fourth level&#10;Fifth level"/>
          <p:cNvSpPr>
            <a:spLocks noGrp="1" noChangeArrowheads="1"/>
          </p:cNvSpPr>
          <p:nvPr>
            <p:ph type="body" idx="1"/>
          </p:nvPr>
        </p:nvSpPr>
        <p:spPr>
          <a:xfrm>
            <a:off x="582613" y="1358900"/>
            <a:ext cx="8305800" cy="4800600"/>
          </a:xfrm>
        </p:spPr>
        <p:txBody>
          <a:bodyPr/>
          <a:lstStyle/>
          <a:p>
            <a:pPr>
              <a:defRPr/>
            </a:pPr>
            <a:r>
              <a:rPr lang="ja-JP" altLang="en-US" dirty="0" smtClean="0"/>
              <a:t>進化計算とは？</a:t>
            </a:r>
            <a:endParaRPr lang="en-US" altLang="ja-JP" dirty="0" smtClean="0"/>
          </a:p>
          <a:p>
            <a:pPr lvl="1">
              <a:defRPr/>
            </a:pPr>
            <a:r>
              <a:rPr lang="ja-JP" altLang="en-US" kern="1200" dirty="0" smtClean="0"/>
              <a:t>生物の進化のメカニズムをまね、</a:t>
            </a:r>
            <a:r>
              <a:rPr lang="ja-JP" altLang="ja-JP" kern="1200" dirty="0" smtClean="0"/>
              <a:t>変化と選択に基づく世代交代により解が進化していく計算の総称</a:t>
            </a:r>
            <a:endParaRPr lang="en-US" altLang="ja-JP" dirty="0" smtClean="0"/>
          </a:p>
          <a:p>
            <a:pPr>
              <a:defRPr/>
            </a:pPr>
            <a:r>
              <a:rPr lang="ja-JP" altLang="en-US" dirty="0" smtClean="0"/>
              <a:t>アルゴリズムの流れ</a:t>
            </a:r>
          </a:p>
        </p:txBody>
      </p:sp>
      <p:sp>
        <p:nvSpPr>
          <p:cNvPr id="2" name="正方形/長方形 1"/>
          <p:cNvSpPr/>
          <p:nvPr/>
        </p:nvSpPr>
        <p:spPr bwMode="auto">
          <a:xfrm>
            <a:off x="628650" y="4137025"/>
            <a:ext cx="1649413" cy="695325"/>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集団</a:t>
            </a:r>
            <a:r>
              <a:rPr lang="en-US" altLang="ja-JP" sz="1600" dirty="0">
                <a:solidFill>
                  <a:schemeClr val="tx1"/>
                </a:solidFill>
                <a:latin typeface="Tahoma" charset="0"/>
                <a:ea typeface="ＭＳ Ｐゴシック" charset="0"/>
                <a:cs typeface="ＭＳ Ｐゴシック" charset="0"/>
              </a:rPr>
              <a:t>(</a:t>
            </a:r>
            <a:r>
              <a:rPr lang="ja-JP" altLang="en-US" sz="1600" dirty="0">
                <a:solidFill>
                  <a:schemeClr val="tx1"/>
                </a:solidFill>
                <a:latin typeface="Tahoma" charset="0"/>
                <a:ea typeface="ＭＳ Ｐゴシック" charset="0"/>
                <a:cs typeface="ＭＳ Ｐゴシック" charset="0"/>
              </a:rPr>
              <a:t>解集合</a:t>
            </a:r>
            <a:r>
              <a:rPr lang="en-US" altLang="ja-JP" sz="1600" dirty="0">
                <a:solidFill>
                  <a:schemeClr val="tx1"/>
                </a:solidFill>
                <a:latin typeface="Tahoma" charset="0"/>
                <a:ea typeface="ＭＳ Ｐゴシック" charset="0"/>
                <a:cs typeface="ＭＳ Ｐゴシック" charset="0"/>
              </a:rPr>
              <a:t>)</a:t>
            </a:r>
          </a:p>
          <a:p>
            <a:pPr>
              <a:defRPr/>
            </a:pPr>
            <a:r>
              <a:rPr lang="ja-JP" altLang="en-US" sz="1600" dirty="0">
                <a:solidFill>
                  <a:schemeClr val="tx1"/>
                </a:solidFill>
                <a:latin typeface="Tahoma" charset="0"/>
                <a:ea typeface="ＭＳ Ｐゴシック" charset="0"/>
                <a:cs typeface="ＭＳ Ｐゴシック" charset="0"/>
              </a:rPr>
              <a:t>の初期化</a:t>
            </a:r>
          </a:p>
        </p:txBody>
      </p:sp>
      <p:sp>
        <p:nvSpPr>
          <p:cNvPr id="6" name="正方形/長方形 5"/>
          <p:cNvSpPr/>
          <p:nvPr/>
        </p:nvSpPr>
        <p:spPr bwMode="auto">
          <a:xfrm>
            <a:off x="2809875" y="4146550"/>
            <a:ext cx="1649413" cy="693738"/>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交叉・突然変異</a:t>
            </a:r>
            <a:endParaRPr lang="en-US" altLang="ja-JP" sz="1600" dirty="0">
              <a:solidFill>
                <a:schemeClr val="tx1"/>
              </a:solidFill>
              <a:latin typeface="Tahoma" charset="0"/>
              <a:ea typeface="ＭＳ Ｐゴシック" charset="0"/>
              <a:cs typeface="ＭＳ Ｐゴシック" charset="0"/>
            </a:endParaRPr>
          </a:p>
          <a:p>
            <a:pPr>
              <a:defRPr/>
            </a:pPr>
            <a:r>
              <a:rPr lang="en-US" altLang="ja-JP" sz="1600" dirty="0">
                <a:solidFill>
                  <a:schemeClr val="tx1"/>
                </a:solidFill>
                <a:latin typeface="Tahoma" charset="0"/>
                <a:ea typeface="ＭＳ Ｐゴシック" charset="0"/>
                <a:cs typeface="ＭＳ Ｐゴシック" charset="0"/>
              </a:rPr>
              <a:t>(</a:t>
            </a:r>
            <a:r>
              <a:rPr lang="ja-JP" altLang="en-US" sz="1600" dirty="0">
                <a:solidFill>
                  <a:schemeClr val="tx1"/>
                </a:solidFill>
                <a:latin typeface="Tahoma" charset="0"/>
                <a:ea typeface="ＭＳ Ｐゴシック" charset="0"/>
                <a:cs typeface="ＭＳ Ｐゴシック" charset="0"/>
              </a:rPr>
              <a:t>新しい解の生成</a:t>
            </a:r>
            <a:r>
              <a:rPr lang="en-US" altLang="ja-JP" sz="1600" dirty="0">
                <a:solidFill>
                  <a:schemeClr val="tx1"/>
                </a:solidFill>
                <a:latin typeface="Tahoma" charset="0"/>
                <a:ea typeface="ＭＳ Ｐゴシック" charset="0"/>
                <a:cs typeface="ＭＳ Ｐゴシック" charset="0"/>
              </a:rPr>
              <a:t>)</a:t>
            </a:r>
            <a:endParaRPr lang="ja-JP" altLang="en-US" sz="1600" dirty="0">
              <a:solidFill>
                <a:schemeClr val="tx1"/>
              </a:solidFill>
              <a:latin typeface="Tahoma" charset="0"/>
              <a:ea typeface="ＭＳ Ｐゴシック" charset="0"/>
              <a:cs typeface="ＭＳ Ｐゴシック" charset="0"/>
            </a:endParaRPr>
          </a:p>
        </p:txBody>
      </p:sp>
      <p:sp>
        <p:nvSpPr>
          <p:cNvPr id="7" name="正方形/長方形 6"/>
          <p:cNvSpPr/>
          <p:nvPr/>
        </p:nvSpPr>
        <p:spPr bwMode="auto">
          <a:xfrm>
            <a:off x="4926013" y="4141788"/>
            <a:ext cx="1651000" cy="6937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新しい解の評価</a:t>
            </a:r>
          </a:p>
        </p:txBody>
      </p:sp>
      <p:sp>
        <p:nvSpPr>
          <p:cNvPr id="8" name="正方形/長方形 7"/>
          <p:cNvSpPr/>
          <p:nvPr/>
        </p:nvSpPr>
        <p:spPr bwMode="auto">
          <a:xfrm>
            <a:off x="7027863" y="4110038"/>
            <a:ext cx="1651000" cy="6937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次世代の集団に</a:t>
            </a:r>
            <a:endParaRPr lang="en-US" altLang="ja-JP" sz="1600" dirty="0">
              <a:solidFill>
                <a:schemeClr val="tx1"/>
              </a:solidFill>
              <a:latin typeface="Tahoma" charset="0"/>
              <a:ea typeface="ＭＳ Ｐゴシック" charset="0"/>
              <a:cs typeface="ＭＳ Ｐゴシック" charset="0"/>
            </a:endParaRPr>
          </a:p>
          <a:p>
            <a:pPr>
              <a:defRPr/>
            </a:pPr>
            <a:r>
              <a:rPr lang="ja-JP" altLang="en-US" sz="1600" dirty="0">
                <a:solidFill>
                  <a:schemeClr val="tx1"/>
                </a:solidFill>
                <a:latin typeface="Tahoma" charset="0"/>
                <a:ea typeface="ＭＳ Ｐゴシック" charset="0"/>
                <a:cs typeface="ＭＳ Ｐゴシック" charset="0"/>
              </a:rPr>
              <a:t>残る個体の選択</a:t>
            </a:r>
          </a:p>
        </p:txBody>
      </p:sp>
      <p:sp>
        <p:nvSpPr>
          <p:cNvPr id="14" name="右矢印 13"/>
          <p:cNvSpPr/>
          <p:nvPr/>
        </p:nvSpPr>
        <p:spPr bwMode="auto">
          <a:xfrm>
            <a:off x="2419350" y="4344988"/>
            <a:ext cx="268288"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7" name="右矢印 16"/>
          <p:cNvSpPr/>
          <p:nvPr/>
        </p:nvSpPr>
        <p:spPr bwMode="auto">
          <a:xfrm>
            <a:off x="6689725" y="4349750"/>
            <a:ext cx="266700"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8" name="右矢印 17"/>
          <p:cNvSpPr/>
          <p:nvPr/>
        </p:nvSpPr>
        <p:spPr bwMode="auto">
          <a:xfrm>
            <a:off x="4556125" y="4341813"/>
            <a:ext cx="266700"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0" name="上カーブ矢印 19"/>
          <p:cNvSpPr/>
          <p:nvPr/>
        </p:nvSpPr>
        <p:spPr bwMode="auto">
          <a:xfrm flipH="1">
            <a:off x="3449638" y="4946650"/>
            <a:ext cx="4572000" cy="1349375"/>
          </a:xfrm>
          <a:prstGeom prst="curvedUp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1" name="円形吹き出し 20"/>
          <p:cNvSpPr/>
          <p:nvPr/>
        </p:nvSpPr>
        <p:spPr bwMode="auto">
          <a:xfrm>
            <a:off x="5842000" y="5294313"/>
            <a:ext cx="1163638" cy="614362"/>
          </a:xfrm>
          <a:prstGeom prst="wedgeEllipseCallou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繰り返し</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E5781803-94FA-284E-B922-866B6189601E}" type="slidenum">
              <a:rPr lang="en-US" altLang="ja-JP"/>
              <a:pPr>
                <a:defRPr/>
              </a:pPr>
              <a:t>4</a:t>
            </a:fld>
            <a:endParaRPr lang="en-US" altLang="ja-JP"/>
          </a:p>
        </p:txBody>
      </p:sp>
      <p:sp>
        <p:nvSpPr>
          <p:cNvPr id="1026" name="Rectangle 2"/>
          <p:cNvSpPr>
            <a:spLocks noGrp="1" noChangeArrowheads="1"/>
          </p:cNvSpPr>
          <p:nvPr>
            <p:ph type="title"/>
          </p:nvPr>
        </p:nvSpPr>
        <p:spPr/>
        <p:txBody>
          <a:bodyPr/>
          <a:lstStyle/>
          <a:p>
            <a:pPr>
              <a:defRPr/>
            </a:pPr>
            <a:r>
              <a:rPr lang="en-US" altLang="ja-JP" sz="3600" dirty="0" smtClean="0"/>
              <a:t>Differential </a:t>
            </a:r>
            <a:r>
              <a:rPr lang="en-US" altLang="ja-JP" sz="3600" dirty="0" err="1" smtClean="0"/>
              <a:t>Evloution</a:t>
            </a:r>
            <a:r>
              <a:rPr lang="en-US" altLang="ja-JP" sz="3600" dirty="0" smtClean="0"/>
              <a:t>(DE)[</a:t>
            </a:r>
            <a:r>
              <a:rPr lang="en-US" altLang="ja-JP" sz="3600" dirty="0" err="1" smtClean="0"/>
              <a:t>Storn</a:t>
            </a:r>
            <a:r>
              <a:rPr lang="en-US" altLang="ja-JP" sz="3600" dirty="0" smtClean="0"/>
              <a:t> 97]</a:t>
            </a:r>
            <a:endParaRPr lang="ja-JP" altLang="en-US" sz="36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82613" y="1304925"/>
            <a:ext cx="8305800" cy="4800600"/>
          </a:xfrm>
        </p:spPr>
        <p:txBody>
          <a:bodyPr/>
          <a:lstStyle/>
          <a:p>
            <a:pPr>
              <a:defRPr/>
            </a:pPr>
            <a:r>
              <a:rPr lang="en-US" altLang="ja-JP" sz="2800" dirty="0" smtClean="0"/>
              <a:t>DE</a:t>
            </a:r>
            <a:r>
              <a:rPr lang="ja-JP" altLang="en-US" sz="2800" dirty="0" smtClean="0"/>
              <a:t>とは？</a:t>
            </a:r>
            <a:endParaRPr lang="en-US" altLang="ja-JP" sz="2800" dirty="0" smtClean="0"/>
          </a:p>
          <a:p>
            <a:pPr lvl="1">
              <a:defRPr/>
            </a:pPr>
            <a:r>
              <a:rPr lang="ja-JP" altLang="en-US" sz="2000" kern="1200" dirty="0" smtClean="0"/>
              <a:t>関数最適化問題を対象とした進化計算の一つ</a:t>
            </a:r>
            <a:endParaRPr lang="en-US" altLang="ja-JP" sz="2000" kern="1200" dirty="0" smtClean="0"/>
          </a:p>
          <a:p>
            <a:pPr lvl="1">
              <a:defRPr/>
            </a:pPr>
            <a:r>
              <a:rPr lang="ja-JP" altLang="en-US" sz="2000" kern="1200" dirty="0" smtClean="0"/>
              <a:t>解ベクトル</a:t>
            </a:r>
            <a:r>
              <a:rPr lang="en-US" altLang="ja-JP" sz="2000" kern="1200" dirty="0" smtClean="0"/>
              <a:t>x</a:t>
            </a:r>
            <a:r>
              <a:rPr lang="ja-JP" altLang="en-US" sz="2000" kern="1200" dirty="0" smtClean="0"/>
              <a:t>を</a:t>
            </a:r>
            <a:r>
              <a:rPr lang="en-US" altLang="ja-JP" sz="2000" kern="1200" dirty="0" smtClean="0"/>
              <a:t>n</a:t>
            </a:r>
            <a:r>
              <a:rPr lang="ja-JP" altLang="en-US" sz="2000" kern="1200" dirty="0" smtClean="0"/>
              <a:t>個持つ解の集団を保持</a:t>
            </a:r>
            <a:endParaRPr lang="en-US" altLang="ja-JP" sz="2000" kern="1200" dirty="0" smtClean="0"/>
          </a:p>
          <a:p>
            <a:pPr lvl="1">
              <a:defRPr/>
            </a:pPr>
            <a:r>
              <a:rPr lang="ja-JP" altLang="en-US" sz="2000" kern="1200" dirty="0" smtClean="0"/>
              <a:t>近年</a:t>
            </a:r>
            <a:r>
              <a:rPr lang="en-US" altLang="ja-JP" sz="2000" kern="1200" dirty="0" smtClean="0"/>
              <a:t>DE</a:t>
            </a:r>
            <a:r>
              <a:rPr lang="ja-JP" altLang="en-US" sz="2000" kern="1200" dirty="0" smtClean="0"/>
              <a:t>の</a:t>
            </a:r>
            <a:r>
              <a:rPr lang="en-US" altLang="ja-JP" sz="2000" kern="1200" dirty="0" smtClean="0"/>
              <a:t>state of the art </a:t>
            </a:r>
            <a:r>
              <a:rPr lang="ja-JP" altLang="en-US" sz="2000" kern="1200" dirty="0" smtClean="0"/>
              <a:t>な手法として</a:t>
            </a:r>
            <a:r>
              <a:rPr lang="en-US" altLang="ja-JP" sz="2000" kern="1200" dirty="0" smtClean="0"/>
              <a:t>JADE,SHADE</a:t>
            </a:r>
            <a:r>
              <a:rPr lang="ja-JP" altLang="en-US" sz="2000" kern="1200" dirty="0" smtClean="0"/>
              <a:t>などがある</a:t>
            </a:r>
            <a:endParaRPr lang="en-US" altLang="ja-JP" sz="2000" dirty="0" smtClean="0"/>
          </a:p>
          <a:p>
            <a:pPr>
              <a:defRPr/>
            </a:pPr>
            <a:r>
              <a:rPr lang="ja-JP" altLang="en-US" sz="2800" dirty="0" smtClean="0"/>
              <a:t>アルゴリズム</a:t>
            </a:r>
          </a:p>
        </p:txBody>
      </p:sp>
      <p:sp>
        <p:nvSpPr>
          <p:cNvPr id="16" name="正方形/長方形 15"/>
          <p:cNvSpPr/>
          <p:nvPr/>
        </p:nvSpPr>
        <p:spPr bwMode="auto">
          <a:xfrm>
            <a:off x="2857500" y="3032125"/>
            <a:ext cx="5802313" cy="541338"/>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1.</a:t>
            </a:r>
            <a:r>
              <a:rPr lang="ja-JP" altLang="en-US" dirty="0">
                <a:solidFill>
                  <a:schemeClr val="tx1"/>
                </a:solidFill>
                <a:latin typeface="Tahoma" charset="0"/>
                <a:ea typeface="ＭＳ Ｐゴシック" charset="0"/>
                <a:cs typeface="ＭＳ Ｐゴシック" charset="0"/>
              </a:rPr>
              <a:t>初期集団を生成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x</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x</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x</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29" name="正方形/長方形 28"/>
          <p:cNvSpPr/>
          <p:nvPr/>
        </p:nvSpPr>
        <p:spPr bwMode="auto">
          <a:xfrm>
            <a:off x="2840038" y="4437063"/>
            <a:ext cx="5800725" cy="5413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3.</a:t>
            </a:r>
            <a:r>
              <a:rPr lang="ja-JP" altLang="en-US" dirty="0">
                <a:solidFill>
                  <a:schemeClr val="tx1"/>
                </a:solidFill>
                <a:latin typeface="Tahoma" charset="0"/>
                <a:ea typeface="ＭＳ Ｐゴシック" charset="0"/>
                <a:cs typeface="ＭＳ Ｐゴシック" charset="0"/>
              </a:rPr>
              <a:t>交叉で子個体を生成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u</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u</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u</a:t>
            </a:r>
            <a:r>
              <a:rPr lang="en-US" altLang="ja-JP" i="1" baseline="-25000" dirty="0">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0" name="正方形/長方形 29"/>
          <p:cNvSpPr/>
          <p:nvPr/>
        </p:nvSpPr>
        <p:spPr bwMode="auto">
          <a:xfrm>
            <a:off x="2832100" y="3706813"/>
            <a:ext cx="5800725" cy="5413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2.</a:t>
            </a:r>
            <a:r>
              <a:rPr lang="ja-JP" altLang="en-US" dirty="0">
                <a:solidFill>
                  <a:schemeClr val="tx1"/>
                </a:solidFill>
                <a:latin typeface="Tahoma" charset="0"/>
                <a:ea typeface="ＭＳ Ｐゴシック" charset="0"/>
                <a:cs typeface="ＭＳ Ｐゴシック" charset="0"/>
              </a:rPr>
              <a:t>突然変異個体を生成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v</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v</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v</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1" name="正方形/長方形 30"/>
          <p:cNvSpPr/>
          <p:nvPr/>
        </p:nvSpPr>
        <p:spPr bwMode="auto">
          <a:xfrm>
            <a:off x="2824163" y="5210175"/>
            <a:ext cx="5800725" cy="1206500"/>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4.</a:t>
            </a:r>
            <a:r>
              <a:rPr lang="ja-JP" altLang="en-US" dirty="0">
                <a:solidFill>
                  <a:schemeClr val="tx1"/>
                </a:solidFill>
                <a:latin typeface="Tahoma" charset="0"/>
                <a:ea typeface="ＭＳ Ｐゴシック" charset="0"/>
                <a:cs typeface="ＭＳ Ｐゴシック" charset="0"/>
              </a:rPr>
              <a:t>生存選択</a:t>
            </a:r>
            <a:r>
              <a:rPr lang="en-US" altLang="ja-JP" dirty="0">
                <a:solidFill>
                  <a:schemeClr val="tx1"/>
                </a:solidFill>
                <a:latin typeface="Tahoma" charset="0"/>
                <a:ea typeface="ＭＳ Ｐゴシック" charset="0"/>
                <a:cs typeface="ＭＳ Ｐゴシック" charset="0"/>
              </a:rPr>
              <a:t>  </a:t>
            </a:r>
            <a:r>
              <a:rPr lang="ja-JP" altLang="en-US" dirty="0">
                <a:solidFill>
                  <a:schemeClr val="tx1"/>
                </a:solidFill>
                <a:latin typeface="Tahoma" charset="0"/>
                <a:ea typeface="ＭＳ Ｐゴシック" charset="0"/>
                <a:cs typeface="ＭＳ Ｐゴシック" charset="0"/>
              </a:rPr>
              <a:t>　　　　　　　</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x</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x</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x</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r>
              <a:rPr lang="ja-JP" altLang="en-US" sz="1600" i="1" dirty="0">
                <a:solidFill>
                  <a:schemeClr val="tx1"/>
                </a:solidFill>
                <a:latin typeface="Tahoma" charset="0"/>
                <a:ea typeface="ＭＳ Ｐゴシック" charset="0"/>
                <a:cs typeface="ＭＳ Ｐゴシック" charset="0"/>
              </a:rPr>
              <a:t>　　　　　　　　　　　　　　　　　　　　　　　　</a:t>
            </a:r>
            <a:r>
              <a:rPr lang="en-US" altLang="ja-JP" sz="1600" i="1"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i="1" dirty="0">
                <a:solidFill>
                  <a:schemeClr val="tx1"/>
                </a:solidFill>
                <a:latin typeface="Tahoma" charset="0"/>
                <a:ea typeface="ＭＳ Ｐゴシック" charset="0"/>
                <a:cs typeface="ＭＳ Ｐゴシック" charset="0"/>
              </a:rPr>
              <a:t>         </a:t>
            </a:r>
          </a:p>
          <a:p>
            <a:pPr algn="l">
              <a:defRPr/>
            </a:pPr>
            <a:r>
              <a:rPr lang="en-US" altLang="ja-JP" sz="1600" i="1" dirty="0">
                <a:solidFill>
                  <a:schemeClr val="tx1"/>
                </a:solidFill>
                <a:latin typeface="Tahoma" charset="0"/>
                <a:ea typeface="ＭＳ Ｐゴシック" charset="0"/>
                <a:cs typeface="ＭＳ Ｐゴシック" charset="0"/>
              </a:rPr>
              <a:t> </a:t>
            </a:r>
            <a:r>
              <a:rPr lang="ja-JP" altLang="ja-JP" sz="1600" i="1" dirty="0">
                <a:solidFill>
                  <a:schemeClr val="tx1"/>
                </a:solidFill>
                <a:latin typeface="Tahoma" charset="0"/>
                <a:ea typeface="ＭＳ Ｐゴシック" charset="0"/>
                <a:cs typeface="ＭＳ Ｐゴシック" charset="0"/>
              </a:rPr>
              <a:t>　</a:t>
            </a:r>
            <a:r>
              <a:rPr lang="ja-JP" altLang="en-US" sz="1600" i="1" dirty="0">
                <a:solidFill>
                  <a:schemeClr val="tx1"/>
                </a:solidFill>
                <a:latin typeface="Tahoma" charset="0"/>
                <a:ea typeface="ＭＳ Ｐゴシック" charset="0"/>
                <a:cs typeface="ＭＳ Ｐゴシック" charset="0"/>
              </a:rPr>
              <a:t>　　　　　　　　　　　　　　　　　　　　　　</a:t>
            </a:r>
            <a:r>
              <a:rPr lang="en-US" altLang="ja-JP" sz="1600" i="1"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u</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u</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u</a:t>
            </a:r>
            <a:r>
              <a:rPr lang="en-US" altLang="ja-JP" i="1" baseline="-25000" dirty="0">
                <a:solidFill>
                  <a:schemeClr val="tx1"/>
                </a:solidFill>
                <a:latin typeface="Tahoma" charset="0"/>
                <a:ea typeface="ＭＳ Ｐゴシック" charset="0"/>
                <a:cs typeface="ＭＳ Ｐゴシック" charset="0"/>
              </a:rPr>
              <a:t>n</a:t>
            </a:r>
            <a:r>
              <a:rPr lang="ja-JP" altLang="en-US" sz="1100" dirty="0">
                <a:solidFill>
                  <a:schemeClr val="tx1"/>
                </a:solidFill>
                <a:latin typeface="Tahoma" charset="0"/>
                <a:ea typeface="ＭＳ Ｐゴシック" charset="0"/>
                <a:cs typeface="ＭＳ Ｐゴシック" charset="0"/>
              </a:rPr>
              <a:t>　</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a:p>
            <a:pPr algn="l">
              <a:defRPr/>
            </a:pP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 name="円形吹き出し 2"/>
          <p:cNvSpPr/>
          <p:nvPr/>
        </p:nvSpPr>
        <p:spPr bwMode="auto">
          <a:xfrm flipH="1">
            <a:off x="4211638" y="5414963"/>
            <a:ext cx="1817687" cy="947737"/>
          </a:xfrm>
          <a:prstGeom prst="wedgeEllipseCallout">
            <a:avLst>
              <a:gd name="adj1" fmla="val -54590"/>
              <a:gd name="adj2" fmla="val -5858"/>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200" dirty="0">
                <a:solidFill>
                  <a:schemeClr val="tx1"/>
                </a:solidFill>
                <a:latin typeface="Tahoma" charset="0"/>
                <a:ea typeface="ＭＳ Ｐゴシック" charset="0"/>
                <a:cs typeface="ＭＳ Ｐゴシック" charset="0"/>
              </a:rPr>
              <a:t>親個体と子個体を</a:t>
            </a:r>
            <a:endParaRPr lang="en-US" altLang="ja-JP" sz="1200" dirty="0">
              <a:solidFill>
                <a:schemeClr val="tx1"/>
              </a:solidFill>
              <a:latin typeface="Tahoma" charset="0"/>
              <a:ea typeface="ＭＳ Ｐゴシック" charset="0"/>
              <a:cs typeface="ＭＳ Ｐゴシック" charset="0"/>
            </a:endParaRPr>
          </a:p>
          <a:p>
            <a:pPr>
              <a:defRPr/>
            </a:pPr>
            <a:r>
              <a:rPr lang="ja-JP" altLang="en-US" sz="1200" dirty="0">
                <a:solidFill>
                  <a:schemeClr val="tx1"/>
                </a:solidFill>
                <a:latin typeface="Tahoma" charset="0"/>
                <a:ea typeface="ＭＳ Ｐゴシック" charset="0"/>
                <a:cs typeface="ＭＳ Ｐゴシック" charset="0"/>
              </a:rPr>
              <a:t>比較し優れた方</a:t>
            </a:r>
            <a:endParaRPr lang="en-US" altLang="ja-JP" sz="1200" dirty="0">
              <a:solidFill>
                <a:schemeClr val="tx1"/>
              </a:solidFill>
              <a:latin typeface="Tahoma" charset="0"/>
              <a:ea typeface="ＭＳ Ｐゴシック" charset="0"/>
              <a:cs typeface="ＭＳ Ｐゴシック" charset="0"/>
            </a:endParaRPr>
          </a:p>
          <a:p>
            <a:pPr>
              <a:defRPr/>
            </a:pPr>
            <a:r>
              <a:rPr lang="ja-JP" altLang="en-US" sz="1200" dirty="0">
                <a:solidFill>
                  <a:schemeClr val="tx1"/>
                </a:solidFill>
                <a:latin typeface="Tahoma" charset="0"/>
                <a:ea typeface="ＭＳ Ｐゴシック" charset="0"/>
                <a:cs typeface="ＭＳ Ｐゴシック" charset="0"/>
              </a:rPr>
              <a:t>が集団に残る</a:t>
            </a:r>
          </a:p>
        </p:txBody>
      </p:sp>
      <p:sp>
        <p:nvSpPr>
          <p:cNvPr id="4" name="U ターン矢印 3"/>
          <p:cNvSpPr/>
          <p:nvPr/>
        </p:nvSpPr>
        <p:spPr bwMode="auto">
          <a:xfrm rot="16200000">
            <a:off x="1249363" y="4384675"/>
            <a:ext cx="1852612" cy="782638"/>
          </a:xfrm>
          <a:prstGeom prst="uturnArrow">
            <a:avLst>
              <a:gd name="adj1" fmla="val 25000"/>
              <a:gd name="adj2" fmla="val 24038"/>
              <a:gd name="adj3" fmla="val 25000"/>
              <a:gd name="adj4" fmla="val 43750"/>
              <a:gd name="adj5" fmla="val 100000"/>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9" name="円形吹き出し 8"/>
          <p:cNvSpPr/>
          <p:nvPr/>
        </p:nvSpPr>
        <p:spPr bwMode="auto">
          <a:xfrm>
            <a:off x="681038" y="4184650"/>
            <a:ext cx="1069975" cy="708025"/>
          </a:xfrm>
          <a:prstGeom prst="wedgeEllipseCallout">
            <a:avLst>
              <a:gd name="adj1" fmla="val 62917"/>
              <a:gd name="adj2" fmla="val 51179"/>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2000" dirty="0">
                <a:solidFill>
                  <a:schemeClr val="tx1"/>
                </a:solidFill>
                <a:latin typeface="Tahoma" charset="0"/>
                <a:ea typeface="ＭＳ Ｐゴシック" charset="0"/>
                <a:cs typeface="ＭＳ Ｐゴシック" charset="0"/>
              </a:rPr>
              <a:t>繰り返し</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F869E3AA-5915-6141-910D-AE2489DEBE45}" type="slidenum">
              <a:rPr lang="en-US" altLang="ja-JP"/>
              <a:pPr>
                <a:defRPr/>
              </a:pPr>
              <a:t>5</a:t>
            </a:fld>
            <a:endParaRPr lang="en-US" altLang="ja-JP"/>
          </a:p>
        </p:txBody>
      </p:sp>
      <p:sp>
        <p:nvSpPr>
          <p:cNvPr id="1026" name="Rectangle 2"/>
          <p:cNvSpPr>
            <a:spLocks noGrp="1" noChangeArrowheads="1"/>
          </p:cNvSpPr>
          <p:nvPr>
            <p:ph type="title"/>
          </p:nvPr>
        </p:nvSpPr>
        <p:spPr>
          <a:xfrm>
            <a:off x="0" y="304800"/>
            <a:ext cx="9144000" cy="617538"/>
          </a:xfrm>
        </p:spPr>
        <p:txBody>
          <a:bodyPr/>
          <a:lstStyle/>
          <a:p>
            <a:pPr>
              <a:defRPr/>
            </a:pPr>
            <a:r>
              <a:rPr lang="ja-JP" altLang="en-US" sz="2800" dirty="0" smtClean="0"/>
              <a:t>基本的な子個体の生成方法　各</a:t>
            </a:r>
            <a:r>
              <a:rPr lang="en-US" altLang="ja-JP" sz="2800" i="1" dirty="0" smtClean="0"/>
              <a:t>x</a:t>
            </a:r>
            <a:r>
              <a:rPr lang="en-US" altLang="ja-JP" sz="2800" i="1" baseline="-25000" dirty="0" smtClean="0"/>
              <a:t>i</a:t>
            </a:r>
            <a:r>
              <a:rPr lang="en-US" altLang="ja-JP" sz="2800" dirty="0" smtClean="0"/>
              <a:t>(</a:t>
            </a:r>
            <a:r>
              <a:rPr lang="en-US" altLang="ja-JP" sz="2800" dirty="0" err="1" smtClean="0"/>
              <a:t>i</a:t>
            </a:r>
            <a:r>
              <a:rPr lang="en-US" altLang="ja-JP" sz="2800" dirty="0" smtClean="0"/>
              <a:t>=1,…,N)</a:t>
            </a:r>
            <a:r>
              <a:rPr lang="ja-JP" altLang="en-US" sz="2800" dirty="0" smtClean="0"/>
              <a:t>について</a:t>
            </a:r>
          </a:p>
        </p:txBody>
      </p:sp>
      <p:sp>
        <p:nvSpPr>
          <p:cNvPr id="1027" name="Rectangle 3" descr="Rectangle: Click to edit Master text styles&#10;Second level&#10;Third level&#10;Fourth level&#10;Fifth level"/>
          <p:cNvSpPr>
            <a:spLocks noGrp="1" noChangeArrowheads="1"/>
          </p:cNvSpPr>
          <p:nvPr>
            <p:ph type="body" idx="1"/>
          </p:nvPr>
        </p:nvSpPr>
        <p:spPr>
          <a:xfrm>
            <a:off x="627063" y="1204913"/>
            <a:ext cx="8288337" cy="4967287"/>
          </a:xfrm>
        </p:spPr>
        <p:txBody>
          <a:bodyPr/>
          <a:lstStyle/>
          <a:p>
            <a:pPr>
              <a:defRPr/>
            </a:pPr>
            <a:r>
              <a:rPr lang="ja-JP" altLang="en-US" sz="2400" dirty="0" smtClean="0"/>
              <a:t>突然変異を行い、変異個体</a:t>
            </a:r>
            <a:r>
              <a:rPr lang="en-US" altLang="ja-JP" sz="2400" i="1" dirty="0" smtClean="0"/>
              <a:t>v</a:t>
            </a:r>
            <a:r>
              <a:rPr lang="en-US" altLang="ja-JP" sz="2400" i="1" baseline="-25000" dirty="0" smtClean="0"/>
              <a:t>i</a:t>
            </a:r>
            <a:r>
              <a:rPr lang="ja-JP" altLang="en-US" sz="2400" dirty="0" smtClean="0"/>
              <a:t>を生成</a:t>
            </a:r>
            <a:endParaRPr lang="en-US" altLang="ja-JP" sz="2400" dirty="0" smtClean="0"/>
          </a:p>
          <a:p>
            <a:pPr marL="0" indent="0">
              <a:buFont typeface="Wingdings" charset="0"/>
              <a:buNone/>
              <a:defRPr/>
            </a:pPr>
            <a:r>
              <a:rPr lang="en-US" altLang="ja-JP" sz="2400" dirty="0" smtClean="0"/>
              <a:t>                     </a:t>
            </a:r>
          </a:p>
          <a:p>
            <a:pPr marL="457200" lvl="1" indent="0">
              <a:buFont typeface="Wingdings" charset="0"/>
              <a:buNone/>
              <a:defRPr/>
            </a:pPr>
            <a:endParaRPr lang="en-US" altLang="ja-JP" dirty="0" smtClean="0"/>
          </a:p>
          <a:p>
            <a:pPr lvl="1">
              <a:defRPr/>
            </a:pPr>
            <a:r>
              <a:rPr lang="en-US" altLang="ja-JP" sz="2000" dirty="0" smtClean="0"/>
              <a:t>x</a:t>
            </a:r>
            <a:r>
              <a:rPr lang="en-US" altLang="ja-JP" sz="2000" baseline="-25000" dirty="0" smtClean="0"/>
              <a:t>r1,</a:t>
            </a:r>
            <a:r>
              <a:rPr lang="en-US" altLang="ja-JP" sz="2000" dirty="0" smtClean="0"/>
              <a:t>x</a:t>
            </a:r>
            <a:r>
              <a:rPr lang="en-US" altLang="ja-JP" sz="2000" baseline="-25000" dirty="0" smtClean="0"/>
              <a:t>r2,</a:t>
            </a:r>
            <a:r>
              <a:rPr lang="en-US" altLang="ja-JP" sz="2000" dirty="0" smtClean="0"/>
              <a:t>x</a:t>
            </a:r>
            <a:r>
              <a:rPr lang="en-US" altLang="ja-JP" sz="2000" baseline="-25000" dirty="0" smtClean="0"/>
              <a:t>r3</a:t>
            </a:r>
            <a:r>
              <a:rPr lang="ja-JP" altLang="en-US" sz="2000" dirty="0" smtClean="0"/>
              <a:t>は互いと</a:t>
            </a:r>
            <a:r>
              <a:rPr lang="en-US" altLang="ja-JP" sz="2000" dirty="0" smtClean="0"/>
              <a:t> x</a:t>
            </a:r>
            <a:r>
              <a:rPr lang="en-US" altLang="ja-JP" sz="2000" baseline="-25000" dirty="0" smtClean="0"/>
              <a:t>i </a:t>
            </a:r>
            <a:r>
              <a:rPr lang="ja-JP" altLang="en-US" sz="2000" dirty="0" smtClean="0"/>
              <a:t>と異なるようにランダムに選択</a:t>
            </a:r>
            <a:endParaRPr lang="en-US" altLang="ja-JP" sz="2000" dirty="0" smtClean="0"/>
          </a:p>
          <a:p>
            <a:pPr lvl="1">
              <a:defRPr/>
            </a:pPr>
            <a:r>
              <a:rPr lang="en-US" altLang="ja-JP" sz="2000" i="1" dirty="0" smtClean="0"/>
              <a:t>F </a:t>
            </a:r>
            <a:r>
              <a:rPr lang="en-US" altLang="ja-JP" sz="2000" dirty="0" smtClean="0"/>
              <a:t>:</a:t>
            </a:r>
            <a:r>
              <a:rPr lang="ja-JP" altLang="en-US" sz="2000" dirty="0" smtClean="0"/>
              <a:t>突然変異の大きさを調整するスケーリングパラメーター</a:t>
            </a:r>
            <a:r>
              <a:rPr lang="en-US" altLang="ja-JP" sz="2000" dirty="0" smtClean="0"/>
              <a:t>(F</a:t>
            </a:r>
            <a:r>
              <a:rPr lang="ja-JP" altLang="ja-JP" sz="2000" i="1" dirty="0" smtClean="0"/>
              <a:t>∈</a:t>
            </a:r>
            <a:r>
              <a:rPr lang="ja-JP" altLang="ja-JP" sz="2000" dirty="0" smtClean="0"/>
              <a:t> </a:t>
            </a:r>
            <a:r>
              <a:rPr lang="en-US" altLang="ja-JP" sz="2000" dirty="0" smtClean="0"/>
              <a:t>[0,1])</a:t>
            </a:r>
            <a:endParaRPr lang="en-US" altLang="ja-JP" dirty="0" smtClean="0"/>
          </a:p>
          <a:p>
            <a:pPr>
              <a:defRPr/>
            </a:pPr>
            <a:r>
              <a:rPr lang="ja-JP" altLang="en-US" sz="2400" dirty="0" smtClean="0"/>
              <a:t>親子体</a:t>
            </a:r>
            <a:r>
              <a:rPr lang="en-US" altLang="ja-JP" sz="2400" i="1" dirty="0" smtClean="0"/>
              <a:t>x</a:t>
            </a:r>
            <a:r>
              <a:rPr lang="en-US" altLang="ja-JP" sz="2400" i="1" baseline="-25000" dirty="0" smtClean="0"/>
              <a:t>i</a:t>
            </a:r>
            <a:r>
              <a:rPr lang="ja-JP" altLang="en-US" sz="2400" dirty="0" smtClean="0"/>
              <a:t>と変異個体</a:t>
            </a:r>
            <a:r>
              <a:rPr lang="en-US" altLang="ja-JP" sz="2400" dirty="0" smtClean="0"/>
              <a:t>v</a:t>
            </a:r>
            <a:r>
              <a:rPr lang="en-US" altLang="ja-JP" sz="2400" baseline="-25000" dirty="0" smtClean="0"/>
              <a:t>i </a:t>
            </a:r>
            <a:r>
              <a:rPr lang="ja-JP" altLang="en-US" sz="2400" dirty="0" smtClean="0"/>
              <a:t>で交叉を行い、子個体</a:t>
            </a:r>
            <a:r>
              <a:rPr lang="en-US" altLang="ja-JP" sz="2400" i="1" dirty="0" err="1" smtClean="0"/>
              <a:t>u</a:t>
            </a:r>
            <a:r>
              <a:rPr lang="en-US" altLang="ja-JP" sz="2400" i="1" baseline="-25000" dirty="0" err="1" smtClean="0"/>
              <a:t>i</a:t>
            </a:r>
            <a:r>
              <a:rPr lang="ja-JP" altLang="en-US" sz="2400" dirty="0" smtClean="0"/>
              <a:t>を生成</a:t>
            </a: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lvl="1">
              <a:defRPr/>
            </a:pPr>
            <a:r>
              <a:rPr lang="en-US" altLang="ja-JP" sz="2000" dirty="0" smtClean="0"/>
              <a:t>CR</a:t>
            </a:r>
            <a:r>
              <a:rPr lang="ja-JP" altLang="en-US" sz="2000" dirty="0" smtClean="0"/>
              <a:t>：どちらの要素を多く受け継ぐか調整</a:t>
            </a:r>
            <a:r>
              <a:rPr lang="en-US" altLang="ja-JP" sz="2000" dirty="0" smtClean="0"/>
              <a:t>(CR</a:t>
            </a:r>
            <a:r>
              <a:rPr lang="ja-JP" altLang="ja-JP" sz="2000" i="1" dirty="0" smtClean="0"/>
              <a:t>∈</a:t>
            </a:r>
            <a:r>
              <a:rPr lang="ja-JP" altLang="ja-JP" sz="2000" dirty="0" smtClean="0"/>
              <a:t> </a:t>
            </a:r>
            <a:r>
              <a:rPr lang="en-US" altLang="ja-JP" sz="2000" dirty="0" smtClean="0"/>
              <a:t>[0,1])</a:t>
            </a:r>
          </a:p>
        </p:txBody>
      </p:sp>
      <p:graphicFrame>
        <p:nvGraphicFramePr>
          <p:cNvPr id="23556" name="オブジェクト 2"/>
          <p:cNvGraphicFramePr>
            <a:graphicFrameLocks noChangeAspect="1"/>
          </p:cNvGraphicFramePr>
          <p:nvPr/>
        </p:nvGraphicFramePr>
        <p:xfrm>
          <a:off x="2554288" y="1779588"/>
          <a:ext cx="4237037" cy="712787"/>
        </p:xfrm>
        <a:graphic>
          <a:graphicData uri="http://schemas.openxmlformats.org/presentationml/2006/ole">
            <mc:AlternateContent xmlns:mc="http://schemas.openxmlformats.org/markup-compatibility/2006">
              <mc:Choice xmlns:v="urn:schemas-microsoft-com:vml" Requires="v">
                <p:oleObj spid="_x0000_s23566" name="数式" r:id="rId4" imgW="1282700" imgH="215900" progId="Equation.3">
                  <p:embed/>
                </p:oleObj>
              </mc:Choice>
              <mc:Fallback>
                <p:oleObj name="数式" r:id="rId4" imgW="1282700" imgH="215900" progId="Equation.3">
                  <p:embed/>
                  <p:pic>
                    <p:nvPicPr>
                      <p:cNvPr id="0" name="オブジェクト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288" y="1779588"/>
                        <a:ext cx="4237037"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テキスト ボックス 8"/>
          <p:cNvSpPr txBox="1"/>
          <p:nvPr/>
        </p:nvSpPr>
        <p:spPr>
          <a:xfrm>
            <a:off x="815975" y="3802063"/>
            <a:ext cx="6804025" cy="2000250"/>
          </a:xfrm>
          <a:prstGeom prst="rect">
            <a:avLst/>
          </a:prstGeom>
          <a:noFill/>
          <a:ln>
            <a:solidFill>
              <a:schemeClr val="bg2">
                <a:lumMod val="10000"/>
              </a:schemeClr>
            </a:solidFill>
          </a:ln>
        </p:spPr>
        <p:txBody>
          <a:bodyPr>
            <a:spAutoFit/>
          </a:bodyPr>
          <a:lstStyle/>
          <a:p>
            <a:pPr algn="l">
              <a:defRPr/>
            </a:pPr>
            <a:r>
              <a:rPr lang="en-US" altLang="ja-JP" sz="2800" dirty="0">
                <a:solidFill>
                  <a:schemeClr val="bg2">
                    <a:lumMod val="10000"/>
                  </a:schemeClr>
                </a:solidFill>
              </a:rPr>
              <a:t> </a:t>
            </a:r>
            <a:r>
              <a:rPr lang="en-US" altLang="ja-JP" dirty="0">
                <a:solidFill>
                  <a:schemeClr val="bg2">
                    <a:lumMod val="10000"/>
                  </a:schemeClr>
                </a:solidFill>
              </a:rPr>
              <a:t>for j=1 to </a:t>
            </a:r>
            <a:r>
              <a:rPr lang="en-US" altLang="ja-JP" i="1" dirty="0">
                <a:solidFill>
                  <a:schemeClr val="bg2">
                    <a:lumMod val="10000"/>
                  </a:schemeClr>
                </a:solidFill>
              </a:rPr>
              <a:t>D</a:t>
            </a:r>
            <a:r>
              <a:rPr lang="en-US" altLang="ja-JP" dirty="0">
                <a:solidFill>
                  <a:schemeClr val="bg2">
                    <a:lumMod val="10000"/>
                  </a:schemeClr>
                </a:solidFill>
              </a:rPr>
              <a:t> do</a:t>
            </a:r>
          </a:p>
          <a:p>
            <a:pPr algn="l">
              <a:defRPr/>
            </a:pPr>
            <a:r>
              <a:rPr lang="en-US" altLang="ja-JP" dirty="0">
                <a:solidFill>
                  <a:schemeClr val="bg2">
                    <a:lumMod val="10000"/>
                  </a:schemeClr>
                </a:solidFill>
              </a:rPr>
              <a:t>    if rand[0,1) &lt; </a:t>
            </a:r>
            <a:r>
              <a:rPr lang="en-US" altLang="ja-JP" i="1" dirty="0">
                <a:solidFill>
                  <a:schemeClr val="bg2">
                    <a:lumMod val="10000"/>
                  </a:schemeClr>
                </a:solidFill>
              </a:rPr>
              <a:t>CR</a:t>
            </a:r>
            <a:r>
              <a:rPr lang="en-US" altLang="ja-JP" dirty="0">
                <a:solidFill>
                  <a:schemeClr val="bg2">
                    <a:lumMod val="10000"/>
                  </a:schemeClr>
                </a:solidFill>
              </a:rPr>
              <a:t> then</a:t>
            </a:r>
          </a:p>
          <a:p>
            <a:pPr algn="l">
              <a:defRPr/>
            </a:pPr>
            <a:r>
              <a:rPr lang="en-US" altLang="ja-JP" dirty="0">
                <a:solidFill>
                  <a:schemeClr val="bg2">
                    <a:lumMod val="10000"/>
                  </a:schemeClr>
                </a:solidFill>
              </a:rPr>
              <a:t>        </a:t>
            </a:r>
            <a:r>
              <a:rPr lang="en-US" altLang="ja-JP" i="1" dirty="0" err="1">
                <a:solidFill>
                  <a:schemeClr val="bg2">
                    <a:lumMod val="10000"/>
                  </a:schemeClr>
                </a:solidFill>
              </a:rPr>
              <a:t>u</a:t>
            </a:r>
            <a:r>
              <a:rPr lang="en-US" altLang="ja-JP" i="1" baseline="-25000" dirty="0" err="1">
                <a:solidFill>
                  <a:schemeClr val="bg2">
                    <a:lumMod val="10000"/>
                  </a:schemeClr>
                </a:solidFill>
              </a:rPr>
              <a:t>i,j</a:t>
            </a:r>
            <a:r>
              <a:rPr lang="en-US" altLang="ja-JP" dirty="0">
                <a:solidFill>
                  <a:schemeClr val="bg2">
                    <a:lumMod val="10000"/>
                  </a:schemeClr>
                </a:solidFill>
              </a:rPr>
              <a:t> = </a:t>
            </a:r>
            <a:r>
              <a:rPr lang="en-US" altLang="ja-JP" i="1" dirty="0" err="1">
                <a:solidFill>
                  <a:schemeClr val="bg2">
                    <a:lumMod val="10000"/>
                  </a:schemeClr>
                </a:solidFill>
              </a:rPr>
              <a:t>v</a:t>
            </a:r>
            <a:r>
              <a:rPr lang="en-US" altLang="ja-JP" i="1" baseline="-25000" dirty="0" err="1">
                <a:solidFill>
                  <a:schemeClr val="bg2">
                    <a:lumMod val="10000"/>
                  </a:schemeClr>
                </a:solidFill>
              </a:rPr>
              <a:t>i,j</a:t>
            </a:r>
            <a:r>
              <a:rPr lang="en-US" altLang="ja-JP" dirty="0">
                <a:solidFill>
                  <a:schemeClr val="bg2">
                    <a:lumMod val="10000"/>
                  </a:schemeClr>
                </a:solidFill>
              </a:rPr>
              <a:t>   //</a:t>
            </a:r>
            <a:r>
              <a:rPr lang="ja-JP" altLang="en-US" dirty="0">
                <a:solidFill>
                  <a:schemeClr val="bg2">
                    <a:lumMod val="10000"/>
                  </a:schemeClr>
                </a:solidFill>
              </a:rPr>
              <a:t>変異個体の要素を受け継ぐ</a:t>
            </a:r>
            <a:endParaRPr lang="en-US" altLang="ja-JP" dirty="0">
              <a:solidFill>
                <a:schemeClr val="bg2">
                  <a:lumMod val="10000"/>
                </a:schemeClr>
              </a:solidFill>
            </a:endParaRPr>
          </a:p>
          <a:p>
            <a:pPr algn="l">
              <a:defRPr/>
            </a:pPr>
            <a:r>
              <a:rPr lang="en-US" altLang="ja-JP" dirty="0">
                <a:solidFill>
                  <a:schemeClr val="bg2">
                    <a:lumMod val="10000"/>
                  </a:schemeClr>
                </a:solidFill>
              </a:rPr>
              <a:t>    else</a:t>
            </a:r>
          </a:p>
          <a:p>
            <a:pPr algn="l">
              <a:defRPr/>
            </a:pPr>
            <a:r>
              <a:rPr lang="en-US" altLang="ja-JP" dirty="0">
                <a:solidFill>
                  <a:schemeClr val="bg2">
                    <a:lumMod val="10000"/>
                  </a:schemeClr>
                </a:solidFill>
              </a:rPr>
              <a:t>        </a:t>
            </a:r>
            <a:r>
              <a:rPr lang="en-US" altLang="ja-JP" i="1" dirty="0" err="1">
                <a:solidFill>
                  <a:schemeClr val="bg2">
                    <a:lumMod val="10000"/>
                  </a:schemeClr>
                </a:solidFill>
              </a:rPr>
              <a:t>u</a:t>
            </a:r>
            <a:r>
              <a:rPr lang="en-US" altLang="ja-JP" i="1" baseline="-25000" dirty="0" err="1">
                <a:solidFill>
                  <a:schemeClr val="bg2">
                    <a:lumMod val="10000"/>
                  </a:schemeClr>
                </a:solidFill>
              </a:rPr>
              <a:t>i,j</a:t>
            </a:r>
            <a:r>
              <a:rPr lang="en-US" altLang="ja-JP" i="1" dirty="0">
                <a:solidFill>
                  <a:schemeClr val="bg2">
                    <a:lumMod val="10000"/>
                  </a:schemeClr>
                </a:solidFill>
              </a:rPr>
              <a:t> </a:t>
            </a:r>
            <a:r>
              <a:rPr lang="en-US" altLang="ja-JP" dirty="0">
                <a:solidFill>
                  <a:schemeClr val="bg2">
                    <a:lumMod val="10000"/>
                  </a:schemeClr>
                </a:solidFill>
              </a:rPr>
              <a:t>= </a:t>
            </a:r>
            <a:r>
              <a:rPr lang="en-US" altLang="ja-JP" i="1" dirty="0" err="1">
                <a:solidFill>
                  <a:schemeClr val="bg2">
                    <a:lumMod val="10000"/>
                  </a:schemeClr>
                </a:solidFill>
              </a:rPr>
              <a:t>x</a:t>
            </a:r>
            <a:r>
              <a:rPr lang="en-US" altLang="ja-JP" i="1" baseline="-25000" dirty="0" err="1">
                <a:solidFill>
                  <a:schemeClr val="bg2">
                    <a:lumMod val="10000"/>
                  </a:schemeClr>
                </a:solidFill>
              </a:rPr>
              <a:t>i,j</a:t>
            </a:r>
            <a:r>
              <a:rPr lang="ja-JP" altLang="en-US" i="1" baseline="-25000" dirty="0">
                <a:solidFill>
                  <a:schemeClr val="bg2">
                    <a:lumMod val="10000"/>
                  </a:schemeClr>
                </a:solidFill>
              </a:rPr>
              <a:t>　</a:t>
            </a:r>
            <a:r>
              <a:rPr lang="en-US" altLang="ja-JP" i="1" baseline="-25000" dirty="0">
                <a:solidFill>
                  <a:schemeClr val="bg2">
                    <a:lumMod val="10000"/>
                  </a:schemeClr>
                </a:solidFill>
              </a:rPr>
              <a:t> </a:t>
            </a:r>
            <a:r>
              <a:rPr lang="en-US" altLang="ja-JP" i="1" dirty="0">
                <a:solidFill>
                  <a:schemeClr val="bg2">
                    <a:lumMod val="10000"/>
                  </a:schemeClr>
                </a:solidFill>
              </a:rPr>
              <a:t> </a:t>
            </a:r>
            <a:r>
              <a:rPr lang="en-US" altLang="ja-JP" dirty="0">
                <a:solidFill>
                  <a:schemeClr val="bg2">
                    <a:lumMod val="10000"/>
                  </a:schemeClr>
                </a:solidFill>
              </a:rPr>
              <a:t>//</a:t>
            </a:r>
            <a:r>
              <a:rPr lang="ja-JP" altLang="en-US" dirty="0">
                <a:solidFill>
                  <a:schemeClr val="bg2">
                    <a:lumMod val="10000"/>
                  </a:schemeClr>
                </a:solidFill>
              </a:rPr>
              <a:t>親個体の要素を受け継ぐ</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EC652FB8-E1C7-5C45-B513-77696E4ABB9A}" type="slidenum">
              <a:rPr lang="en-US" altLang="ja-JP"/>
              <a:pPr>
                <a:defRPr/>
              </a:pPr>
              <a:t>6</a:t>
            </a:fld>
            <a:endParaRPr lang="en-US" altLang="ja-JP"/>
          </a:p>
        </p:txBody>
      </p:sp>
      <p:sp>
        <p:nvSpPr>
          <p:cNvPr id="12290" name="Rectangle 2"/>
          <p:cNvSpPr>
            <a:spLocks noGrp="1" noChangeArrowheads="1"/>
          </p:cNvSpPr>
          <p:nvPr>
            <p:ph type="title"/>
          </p:nvPr>
        </p:nvSpPr>
        <p:spPr/>
        <p:txBody>
          <a:bodyPr/>
          <a:lstStyle/>
          <a:p>
            <a:pPr>
              <a:defRPr/>
            </a:pPr>
            <a:r>
              <a:rPr lang="en-US" altLang="ja-JP" sz="3600" dirty="0" smtClean="0"/>
              <a:t>DE</a:t>
            </a:r>
            <a:r>
              <a:rPr lang="ja-JP" altLang="en-US" sz="3600" dirty="0" smtClean="0"/>
              <a:t>における探索</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大域的探索</a:t>
            </a:r>
            <a:endParaRPr lang="en-US" altLang="ja-JP" sz="2800" dirty="0" smtClean="0"/>
          </a:p>
          <a:p>
            <a:pPr lvl="1">
              <a:defRPr/>
            </a:pPr>
            <a:r>
              <a:rPr lang="ja-JP" altLang="en-US" sz="2400" dirty="0" smtClean="0"/>
              <a:t>局所解を避け大域的な最適解を見つけ出すことができる。</a:t>
            </a:r>
            <a:endParaRPr lang="en-US" altLang="ja-JP" sz="2400" dirty="0" smtClean="0"/>
          </a:p>
          <a:p>
            <a:pPr lvl="1">
              <a:defRPr/>
            </a:pPr>
            <a:r>
              <a:rPr lang="ja-JP" altLang="en-US" sz="2400" dirty="0" smtClean="0"/>
              <a:t>大域的探索をするには？</a:t>
            </a:r>
            <a:endParaRPr lang="en-US" altLang="ja-JP" sz="2400" dirty="0" smtClean="0"/>
          </a:p>
          <a:p>
            <a:pPr lvl="2">
              <a:defRPr/>
            </a:pPr>
            <a:r>
              <a:rPr lang="ja-JP" altLang="en-US" sz="2000" dirty="0" smtClean="0"/>
              <a:t>集団における多様性を維持する</a:t>
            </a:r>
            <a:endParaRPr lang="en-US" altLang="ja-JP" sz="2000" dirty="0" smtClean="0"/>
          </a:p>
          <a:p>
            <a:pPr lvl="2">
              <a:defRPr/>
            </a:pPr>
            <a:r>
              <a:rPr lang="ja-JP" altLang="en-US" sz="2000" dirty="0" smtClean="0"/>
              <a:t>集団数を大きくする。突然変異の大きさを調整するスケーリングパラメーター</a:t>
            </a:r>
            <a:r>
              <a:rPr lang="en-US" altLang="ja-JP" sz="2000" dirty="0" smtClean="0"/>
              <a:t>F</a:t>
            </a:r>
            <a:r>
              <a:rPr lang="ja-JP" altLang="en-US" sz="2000" dirty="0" smtClean="0"/>
              <a:t>を大きくとる。</a:t>
            </a:r>
            <a:endParaRPr lang="en-US" altLang="ja-JP" sz="2000" dirty="0" smtClean="0"/>
          </a:p>
          <a:p>
            <a:pPr lvl="2">
              <a:defRPr/>
            </a:pPr>
            <a:r>
              <a:rPr lang="ja-JP" altLang="en-US" sz="2000" dirty="0" smtClean="0">
                <a:solidFill>
                  <a:srgbClr val="FF0000"/>
                </a:solidFill>
              </a:rPr>
              <a:t>アーカイブ</a:t>
            </a:r>
            <a:r>
              <a:rPr lang="ja-JP" altLang="en-US" sz="2000" dirty="0" smtClean="0"/>
              <a:t>の導入</a:t>
            </a:r>
            <a:endParaRPr lang="en-US" altLang="ja-JP" sz="2000" dirty="0" smtClean="0"/>
          </a:p>
          <a:p>
            <a:pPr>
              <a:defRPr/>
            </a:pPr>
            <a:r>
              <a:rPr lang="ja-JP" altLang="en-US" sz="2800" dirty="0" smtClean="0">
                <a:solidFill>
                  <a:srgbClr val="40458C"/>
                </a:solidFill>
              </a:rPr>
              <a:t>局所的探索</a:t>
            </a:r>
            <a:endParaRPr lang="en-US" altLang="ja-JP" sz="2800" dirty="0" smtClean="0">
              <a:solidFill>
                <a:srgbClr val="40458C"/>
              </a:solidFill>
            </a:endParaRPr>
          </a:p>
          <a:p>
            <a:pPr lvl="1">
              <a:defRPr/>
            </a:pPr>
            <a:r>
              <a:rPr lang="ja-JP" altLang="en-US" sz="2400" dirty="0" smtClean="0">
                <a:solidFill>
                  <a:srgbClr val="40458C"/>
                </a:solidFill>
              </a:rPr>
              <a:t>集団を集中化させることで、より精度の高い近似的な最適解を得ることができる。</a:t>
            </a:r>
            <a:r>
              <a:rPr lang="en-US" altLang="ja-JP" sz="2400" dirty="0" smtClean="0">
                <a:solidFill>
                  <a:srgbClr val="40458C"/>
                </a:solidFill>
              </a:rPr>
              <a:t>              </a:t>
            </a:r>
            <a:r>
              <a:rPr lang="ja-JP" altLang="en-US" sz="2400" dirty="0" smtClean="0">
                <a:solidFill>
                  <a:srgbClr val="40458C"/>
                </a:solidFill>
              </a:rPr>
              <a:t>　　　　　　　　</a:t>
            </a:r>
            <a:r>
              <a:rPr lang="en-US" altLang="ja-JP" sz="2400" dirty="0" smtClean="0">
                <a:solidFill>
                  <a:srgbClr val="40458C"/>
                </a:solidFill>
              </a:rPr>
              <a:t>=&gt;</a:t>
            </a:r>
            <a:r>
              <a:rPr lang="ja-JP" altLang="en-US" sz="2400" dirty="0" smtClean="0">
                <a:solidFill>
                  <a:srgbClr val="40458C"/>
                </a:solidFill>
              </a:rPr>
              <a:t>多様性を維持する大域的探索とはトレードオフ</a:t>
            </a:r>
            <a:endParaRPr lang="en-US" altLang="ja-JP" sz="2400" dirty="0" smtClean="0">
              <a:solidFill>
                <a:srgbClr val="40458C"/>
              </a:solidFill>
            </a:endParaRPr>
          </a:p>
          <a:p>
            <a:pPr marL="457200" lvl="1" indent="0">
              <a:buFont typeface="Wingdings" charset="0"/>
              <a:buNone/>
              <a:defRPr/>
            </a:pPr>
            <a:endParaRPr lang="en-US" altLang="ja-JP" dirty="0" smtClean="0">
              <a:solidFill>
                <a:srgbClr val="FF0000"/>
              </a:solidFill>
            </a:endParaRPr>
          </a:p>
          <a:p>
            <a:pPr lvl="1">
              <a:defRPr/>
            </a:pPr>
            <a:endParaRPr lang="en-US" altLang="ja-JP" dirty="0" smtClean="0"/>
          </a:p>
          <a:p>
            <a:pPr marL="457200" lvl="1" indent="0">
              <a:buFont typeface="Wingdings" charset="0"/>
              <a:buNone/>
              <a:defRPr/>
            </a:pP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lvl="1">
              <a:defRPr/>
            </a:pPr>
            <a:r>
              <a:rPr lang="ja-JP" altLang="en-US" dirty="0" smtClean="0"/>
              <a:t>解の多様性を維持できる</a:t>
            </a:r>
            <a:endParaRPr lang="en-US" altLang="ja-JP" dirty="0" smtClean="0"/>
          </a:p>
          <a:p>
            <a:pPr lvl="2">
              <a:defRPr/>
            </a:pPr>
            <a:endParaRPr lang="en-US" altLang="ja-JP" dirty="0" smtClean="0"/>
          </a:p>
          <a:p>
            <a:pPr>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a:xfrm>
            <a:off x="6553200" y="6248400"/>
            <a:ext cx="2016125" cy="609600"/>
          </a:xfrm>
        </p:spPr>
        <p:txBody>
          <a:bodyPr/>
          <a:lstStyle/>
          <a:p>
            <a:pPr>
              <a:defRPr/>
            </a:pPr>
            <a:fld id="{19563201-947E-D74D-809F-6E13C977C6C1}" type="slidenum">
              <a:rPr lang="en-US" altLang="ja-JP"/>
              <a:pPr>
                <a:defRPr/>
              </a:pPr>
              <a:t>7</a:t>
            </a:fld>
            <a:endParaRPr lang="en-US" altLang="ja-JP" dirty="0"/>
          </a:p>
        </p:txBody>
      </p:sp>
      <p:sp>
        <p:nvSpPr>
          <p:cNvPr id="1026" name="Rectangle 2"/>
          <p:cNvSpPr>
            <a:spLocks noGrp="1" noChangeArrowheads="1"/>
          </p:cNvSpPr>
          <p:nvPr>
            <p:ph type="title"/>
          </p:nvPr>
        </p:nvSpPr>
        <p:spPr>
          <a:xfrm>
            <a:off x="588963" y="304800"/>
            <a:ext cx="8220075" cy="617538"/>
          </a:xfrm>
        </p:spPr>
        <p:txBody>
          <a:bodyPr/>
          <a:lstStyle/>
          <a:p>
            <a:pPr>
              <a:defRPr/>
            </a:pPr>
            <a:r>
              <a:rPr lang="ja-JP" altLang="en-US" sz="2800" dirty="0" smtClean="0"/>
              <a:t>アーカイブ</a:t>
            </a:r>
          </a:p>
        </p:txBody>
      </p:sp>
      <p:sp>
        <p:nvSpPr>
          <p:cNvPr id="1027" name="Rectangle 3" descr="Rectangle: Click to edit Master text styles&#10;Second level&#10;Third level&#10;Fourth level&#10;Fifth level"/>
          <p:cNvSpPr>
            <a:spLocks noGrp="1" noChangeArrowheads="1"/>
          </p:cNvSpPr>
          <p:nvPr>
            <p:ph type="body" idx="1"/>
          </p:nvPr>
        </p:nvSpPr>
        <p:spPr>
          <a:xfrm>
            <a:off x="609600" y="1000125"/>
            <a:ext cx="8305800" cy="5156200"/>
          </a:xfrm>
        </p:spPr>
        <p:txBody>
          <a:bodyPr/>
          <a:lstStyle/>
          <a:p>
            <a:pPr>
              <a:defRPr/>
            </a:pPr>
            <a:r>
              <a:rPr lang="ja-JP" altLang="en-US" sz="2400" dirty="0" smtClean="0"/>
              <a:t>突然変異を行い、変異個体</a:t>
            </a:r>
            <a:r>
              <a:rPr lang="en-US" altLang="ja-JP" sz="2400" i="1" dirty="0" smtClean="0"/>
              <a:t>v</a:t>
            </a:r>
            <a:r>
              <a:rPr lang="en-US" altLang="ja-JP" sz="2400" i="1" baseline="-25000" dirty="0" smtClean="0"/>
              <a:t>i</a:t>
            </a:r>
            <a:r>
              <a:rPr lang="ja-JP" altLang="en-US" sz="2400" dirty="0" smtClean="0"/>
              <a:t>を生成時にアーカイブから選択</a:t>
            </a:r>
            <a:endParaRPr lang="en-US" altLang="ja-JP" sz="2400" dirty="0" smtClean="0"/>
          </a:p>
          <a:p>
            <a:pPr marL="0" indent="0">
              <a:buFont typeface="Wingdings" charset="0"/>
              <a:buNone/>
              <a:defRPr/>
            </a:pPr>
            <a:r>
              <a:rPr lang="en-US" altLang="ja-JP" sz="2400" dirty="0" smtClean="0"/>
              <a:t>                     </a:t>
            </a:r>
          </a:p>
          <a:p>
            <a:pPr marL="457200" lvl="1" indent="0">
              <a:buFont typeface="Wingdings" charset="0"/>
              <a:buNone/>
              <a:defRPr/>
            </a:pPr>
            <a:endParaRPr lang="en-US" altLang="ja-JP" dirty="0" smtClean="0"/>
          </a:p>
          <a:p>
            <a:pPr lvl="1">
              <a:defRPr/>
            </a:pPr>
            <a:r>
              <a:rPr lang="en-US" altLang="ja-JP" sz="2000" dirty="0" smtClean="0"/>
              <a:t>x</a:t>
            </a:r>
            <a:r>
              <a:rPr lang="en-US" altLang="ja-JP" sz="2000" baseline="-25000" dirty="0" smtClean="0"/>
              <a:t>r1,</a:t>
            </a:r>
            <a:r>
              <a:rPr lang="en-US" altLang="ja-JP" sz="2000" dirty="0" smtClean="0"/>
              <a:t>x</a:t>
            </a:r>
            <a:r>
              <a:rPr lang="en-US" altLang="ja-JP" sz="2000" baseline="-25000" dirty="0" smtClean="0"/>
              <a:t>r2</a:t>
            </a:r>
            <a:r>
              <a:rPr lang="ja-JP" altLang="en-US" sz="2000" dirty="0" smtClean="0"/>
              <a:t>は互いと</a:t>
            </a:r>
            <a:r>
              <a:rPr lang="en-US" altLang="ja-JP" sz="2000" dirty="0" smtClean="0"/>
              <a:t> x</a:t>
            </a:r>
            <a:r>
              <a:rPr lang="en-US" altLang="ja-JP" sz="2000" baseline="-25000" dirty="0" smtClean="0"/>
              <a:t>i </a:t>
            </a:r>
            <a:r>
              <a:rPr lang="ja-JP" altLang="en-US" sz="2000" dirty="0" smtClean="0"/>
              <a:t>と異なるようにランダムに選択、</a:t>
            </a:r>
            <a:r>
              <a:rPr lang="en-US" altLang="ja-JP" sz="2000" dirty="0" err="1" smtClean="0"/>
              <a:t>x</a:t>
            </a:r>
            <a:r>
              <a:rPr lang="en-US" altLang="ja-JP" sz="2000" baseline="-25000" dirty="0" err="1" smtClean="0"/>
              <a:t>r</a:t>
            </a:r>
            <a:r>
              <a:rPr lang="ja-JP" altLang="en-US" sz="2000" baseline="-25000" dirty="0" smtClean="0"/>
              <a:t>３</a:t>
            </a:r>
            <a:r>
              <a:rPr lang="ja-JP" altLang="en-US" sz="2000" dirty="0" smtClean="0"/>
              <a:t>は</a:t>
            </a:r>
            <a:r>
              <a:rPr lang="ja-JP" altLang="en-US" sz="2000" dirty="0" smtClean="0">
                <a:solidFill>
                  <a:srgbClr val="FF0000"/>
                </a:solidFill>
              </a:rPr>
              <a:t>アーカイブ</a:t>
            </a:r>
            <a:r>
              <a:rPr lang="ja-JP" altLang="en-US" sz="2000" dirty="0" smtClean="0"/>
              <a:t>と親集団の和集合からランダムに選択。</a:t>
            </a:r>
            <a:r>
              <a:rPr lang="ja-JP" altLang="en-US" sz="2000" dirty="0" smtClean="0">
                <a:solidFill>
                  <a:srgbClr val="FF0000"/>
                </a:solidFill>
              </a:rPr>
              <a:t>　</a:t>
            </a:r>
            <a:endParaRPr lang="en-US" altLang="ja-JP" sz="2000" dirty="0" smtClean="0">
              <a:solidFill>
                <a:srgbClr val="FF0000"/>
              </a:solidFill>
            </a:endParaRPr>
          </a:p>
          <a:p>
            <a:pPr>
              <a:defRPr/>
            </a:pPr>
            <a:r>
              <a:rPr lang="ja-JP" altLang="en-US" sz="2400" dirty="0" smtClean="0"/>
              <a:t>生存選択時の劣った親子体</a:t>
            </a:r>
            <a:r>
              <a:rPr lang="en-US" altLang="ja-JP" sz="2400" i="1" dirty="0" smtClean="0"/>
              <a:t>x</a:t>
            </a:r>
            <a:r>
              <a:rPr lang="en-US" altLang="ja-JP" sz="2400" i="1" baseline="-25000" dirty="0" smtClean="0"/>
              <a:t>i</a:t>
            </a:r>
            <a:r>
              <a:rPr lang="ja-JP" altLang="en-US" sz="2400" dirty="0" smtClean="0"/>
              <a:t>をアーカイブに保存する</a:t>
            </a:r>
            <a:endParaRPr lang="en-US" altLang="ja-JP" sz="2400" dirty="0" smtClean="0"/>
          </a:p>
          <a:p>
            <a:pPr marL="0" indent="0">
              <a:buFont typeface="Wingdings" charset="0"/>
              <a:buNone/>
              <a:defRPr/>
            </a:pPr>
            <a:endParaRPr lang="en-US" altLang="ja-JP" sz="2400" dirty="0" smtClean="0"/>
          </a:p>
          <a:p>
            <a:pPr marL="0" indent="0">
              <a:buFont typeface="Wingdings" charset="0"/>
              <a:buNone/>
              <a:defRPr/>
            </a:pPr>
            <a:endParaRPr lang="en-US" altLang="ja-JP" sz="2400" dirty="0" smtClean="0"/>
          </a:p>
          <a:p>
            <a:pPr>
              <a:defRPr/>
            </a:pPr>
            <a:endParaRPr lang="en-US" altLang="ja-JP" sz="2400" dirty="0" smtClean="0"/>
          </a:p>
          <a:p>
            <a:pPr marL="0" indent="0">
              <a:buFont typeface="Wingdings" charset="0"/>
              <a:buNone/>
              <a:defRPr/>
            </a:pPr>
            <a:endParaRPr lang="en-US" altLang="ja-JP" sz="2400" dirty="0" smtClean="0"/>
          </a:p>
          <a:p>
            <a:pPr lvl="1">
              <a:defRPr/>
            </a:pPr>
            <a:r>
              <a:rPr lang="ja-JP" altLang="en-US" sz="2000" dirty="0" smtClean="0"/>
              <a:t>生存選択時親子体</a:t>
            </a:r>
            <a:r>
              <a:rPr lang="en-US" altLang="ja-JP" sz="2000" dirty="0" smtClean="0"/>
              <a:t>x</a:t>
            </a:r>
            <a:r>
              <a:rPr lang="en-US" altLang="ja-JP" sz="2000" baseline="-25000" dirty="0" smtClean="0"/>
              <a:t>i</a:t>
            </a:r>
            <a:r>
              <a:rPr lang="ja-JP" altLang="en-US" sz="2000" dirty="0" smtClean="0"/>
              <a:t>と子個体</a:t>
            </a:r>
            <a:r>
              <a:rPr lang="en-US" altLang="ja-JP" sz="2000" dirty="0" err="1" smtClean="0"/>
              <a:t>u</a:t>
            </a:r>
            <a:r>
              <a:rPr lang="en-US" altLang="ja-JP" sz="2000" baseline="-25000" dirty="0" err="1" smtClean="0"/>
              <a:t>i</a:t>
            </a:r>
            <a:r>
              <a:rPr lang="ja-JP" altLang="en-US" sz="2000" dirty="0" smtClean="0"/>
              <a:t>を比較し、優れた方が集団に残る。　このとき子個体より親個体が劣っていた場合、劣っていた親個体をアーカイブに保存する。</a:t>
            </a:r>
            <a:endParaRPr lang="en-US" altLang="ja-JP" sz="2000" dirty="0" smtClean="0"/>
          </a:p>
          <a:p>
            <a:pPr lvl="1">
              <a:defRPr/>
            </a:pPr>
            <a:r>
              <a:rPr lang="ja-JP" altLang="en-US" sz="2000" dirty="0" smtClean="0"/>
              <a:t>アーカイブのサイズは集団の数と等しく超過した時はランダムに消去。</a:t>
            </a:r>
            <a:endParaRPr lang="en-US" altLang="ja-JP" sz="2000" dirty="0" smtClean="0"/>
          </a:p>
        </p:txBody>
      </p:sp>
      <p:graphicFrame>
        <p:nvGraphicFramePr>
          <p:cNvPr id="27652" name="オブジェクト 2"/>
          <p:cNvGraphicFramePr>
            <a:graphicFrameLocks noChangeAspect="1"/>
          </p:cNvGraphicFramePr>
          <p:nvPr/>
        </p:nvGraphicFramePr>
        <p:xfrm>
          <a:off x="2554288" y="1554163"/>
          <a:ext cx="3808412" cy="641350"/>
        </p:xfrm>
        <a:graphic>
          <a:graphicData uri="http://schemas.openxmlformats.org/presentationml/2006/ole">
            <mc:AlternateContent xmlns:mc="http://schemas.openxmlformats.org/markup-compatibility/2006">
              <mc:Choice xmlns:v="urn:schemas-microsoft-com:vml" Requires="v">
                <p:oleObj spid="_x0000_s27672" name="数式" r:id="rId3" imgW="1282700" imgH="215900" progId="Equation.3">
                  <p:embed/>
                </p:oleObj>
              </mc:Choice>
              <mc:Fallback>
                <p:oleObj name="数式" r:id="rId3" imgW="1282700" imgH="215900" progId="Equation.3">
                  <p:embed/>
                  <p:pic>
                    <p:nvPicPr>
                      <p:cNvPr id="0" name="オブジェクト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1554163"/>
                        <a:ext cx="3808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正方形/長方形 6"/>
          <p:cNvSpPr/>
          <p:nvPr/>
        </p:nvSpPr>
        <p:spPr bwMode="auto">
          <a:xfrm>
            <a:off x="1163638" y="4206875"/>
            <a:ext cx="2525712" cy="1033463"/>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sz="2000" dirty="0">
                <a:solidFill>
                  <a:schemeClr val="tx1"/>
                </a:solidFill>
                <a:latin typeface="Tahoma" charset="0"/>
                <a:ea typeface="ＭＳ Ｐゴシック" charset="0"/>
                <a:cs typeface="ＭＳ Ｐゴシック" charset="0"/>
              </a:rPr>
              <a:t> </a:t>
            </a:r>
            <a:r>
              <a:rPr lang="en-US" altLang="ja-JP" sz="2000" i="1" dirty="0">
                <a:solidFill>
                  <a:schemeClr val="tx1"/>
                </a:solidFill>
                <a:latin typeface="Tahoma" charset="0"/>
                <a:ea typeface="ＭＳ Ｐゴシック" charset="0"/>
                <a:cs typeface="ＭＳ Ｐゴシック" charset="0"/>
              </a:rPr>
              <a:t>x</a:t>
            </a:r>
            <a:r>
              <a:rPr lang="en-US" altLang="ja-JP" sz="2000" i="1" baseline="-25000" dirty="0">
                <a:solidFill>
                  <a:schemeClr val="tx1"/>
                </a:solidFill>
                <a:latin typeface="Tahoma" charset="0"/>
                <a:ea typeface="ＭＳ Ｐゴシック" charset="0"/>
                <a:cs typeface="ＭＳ Ｐゴシック" charset="0"/>
              </a:rPr>
              <a:t>1,</a:t>
            </a:r>
            <a:r>
              <a:rPr lang="en-US" altLang="ja-JP" sz="2000" i="1" dirty="0">
                <a:solidFill>
                  <a:schemeClr val="tx1"/>
                </a:solidFill>
                <a:latin typeface="Tahoma" charset="0"/>
                <a:ea typeface="ＭＳ Ｐゴシック" charset="0"/>
                <a:cs typeface="ＭＳ Ｐゴシック" charset="0"/>
              </a:rPr>
              <a:t> x</a:t>
            </a:r>
            <a:r>
              <a:rPr lang="en-US" altLang="ja-JP" sz="2000" i="1" baseline="-25000" dirty="0">
                <a:solidFill>
                  <a:schemeClr val="tx1"/>
                </a:solidFill>
                <a:latin typeface="Tahoma" charset="0"/>
                <a:ea typeface="ＭＳ Ｐゴシック" charset="0"/>
                <a:cs typeface="ＭＳ Ｐゴシック" charset="0"/>
              </a:rPr>
              <a:t>2,</a:t>
            </a:r>
            <a:r>
              <a:rPr lang="en-US" altLang="ja-JP" sz="2000" i="1" dirty="0">
                <a:solidFill>
                  <a:schemeClr val="tx1"/>
                </a:solidFill>
                <a:latin typeface="Tahoma" charset="0"/>
                <a:ea typeface="ＭＳ Ｐゴシック" charset="0"/>
                <a:cs typeface="ＭＳ Ｐゴシック" charset="0"/>
              </a:rPr>
              <a:t> x</a:t>
            </a:r>
            <a:r>
              <a:rPr lang="en-US" altLang="ja-JP" sz="2000" i="1" baseline="-25000" dirty="0">
                <a:solidFill>
                  <a:schemeClr val="tx1"/>
                </a:solidFill>
                <a:latin typeface="Tahoma" charset="0"/>
                <a:ea typeface="ＭＳ Ｐゴシック" charset="0"/>
                <a:cs typeface="ＭＳ Ｐゴシック" charset="0"/>
              </a:rPr>
              <a:t>3,</a:t>
            </a:r>
            <a:r>
              <a:rPr lang="en-US" altLang="ja-JP" sz="2000" i="1" dirty="0">
                <a:solidFill>
                  <a:schemeClr val="tx1"/>
                </a:solidFill>
                <a:latin typeface="Tahoma" charset="0"/>
                <a:ea typeface="ＭＳ Ｐゴシック" charset="0"/>
                <a:cs typeface="ＭＳ Ｐゴシック" charset="0"/>
              </a:rPr>
              <a:t> …… </a:t>
            </a:r>
            <a:r>
              <a:rPr lang="en-US" altLang="ja-JP" sz="2000" i="1" dirty="0" err="1">
                <a:solidFill>
                  <a:schemeClr val="tx1"/>
                </a:solidFill>
                <a:latin typeface="Tahoma" charset="0"/>
                <a:ea typeface="ＭＳ Ｐゴシック" charset="0"/>
                <a:cs typeface="ＭＳ Ｐゴシック" charset="0"/>
              </a:rPr>
              <a:t>x</a:t>
            </a:r>
            <a:r>
              <a:rPr lang="en-US" altLang="ja-JP" sz="2000" i="1" baseline="-25000" dirty="0" err="1">
                <a:solidFill>
                  <a:schemeClr val="tx1"/>
                </a:solidFill>
                <a:latin typeface="Tahoma" charset="0"/>
                <a:ea typeface="ＭＳ Ｐゴシック" charset="0"/>
                <a:cs typeface="ＭＳ Ｐゴシック" charset="0"/>
              </a:rPr>
              <a:t>n</a:t>
            </a:r>
            <a:r>
              <a:rPr lang="ja-JP" altLang="en-US" sz="1400" dirty="0">
                <a:solidFill>
                  <a:schemeClr val="tx1"/>
                </a:solidFill>
                <a:latin typeface="Tahoma" charset="0"/>
                <a:ea typeface="ＭＳ Ｐゴシック" charset="0"/>
                <a:cs typeface="ＭＳ Ｐゴシック" charset="0"/>
              </a:rPr>
              <a:t>　</a:t>
            </a:r>
            <a:endParaRPr lang="en-US" altLang="ja-JP" sz="1400" dirty="0">
              <a:solidFill>
                <a:schemeClr val="tx1"/>
              </a:solidFill>
              <a:latin typeface="Tahoma" charset="0"/>
              <a:ea typeface="ＭＳ Ｐゴシック" charset="0"/>
              <a:cs typeface="ＭＳ Ｐゴシック" charset="0"/>
            </a:endParaRPr>
          </a:p>
          <a:p>
            <a:pPr algn="l">
              <a:defRPr/>
            </a:pPr>
            <a:r>
              <a:rPr lang="ja-JP" altLang="en-US" sz="1400" i="1"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i="1" dirty="0">
                <a:solidFill>
                  <a:schemeClr val="tx1"/>
                </a:solidFill>
                <a:latin typeface="Tahoma" charset="0"/>
                <a:ea typeface="ＭＳ Ｐゴシック" charset="0"/>
                <a:cs typeface="ＭＳ Ｐゴシック" charset="0"/>
              </a:rPr>
              <a:t>         </a:t>
            </a:r>
          </a:p>
          <a:p>
            <a:pPr algn="l">
              <a:defRPr/>
            </a:pPr>
            <a:r>
              <a:rPr lang="en-US" altLang="ja-JP" sz="1400" i="1" dirty="0">
                <a:solidFill>
                  <a:schemeClr val="tx1"/>
                </a:solidFill>
                <a:latin typeface="Tahoma" charset="0"/>
                <a:ea typeface="ＭＳ Ｐゴシック" charset="0"/>
                <a:cs typeface="ＭＳ Ｐゴシック" charset="0"/>
              </a:rPr>
              <a:t> </a:t>
            </a:r>
            <a:r>
              <a:rPr lang="en-US" altLang="ja-JP" sz="2000" i="1" dirty="0">
                <a:solidFill>
                  <a:schemeClr val="tx1"/>
                </a:solidFill>
                <a:latin typeface="Tahoma" charset="0"/>
                <a:ea typeface="ＭＳ Ｐゴシック" charset="0"/>
                <a:cs typeface="ＭＳ Ｐゴシック" charset="0"/>
              </a:rPr>
              <a:t>u</a:t>
            </a:r>
            <a:r>
              <a:rPr lang="en-US" altLang="ja-JP" sz="2000" i="1" baseline="-25000" dirty="0">
                <a:solidFill>
                  <a:schemeClr val="tx1"/>
                </a:solidFill>
                <a:latin typeface="Tahoma" charset="0"/>
                <a:ea typeface="ＭＳ Ｐゴシック" charset="0"/>
                <a:cs typeface="ＭＳ Ｐゴシック" charset="0"/>
              </a:rPr>
              <a:t>1,</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2,</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3, </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n</a:t>
            </a:r>
            <a:r>
              <a:rPr lang="ja-JP" altLang="en-US" sz="1100" dirty="0">
                <a:solidFill>
                  <a:schemeClr val="tx1"/>
                </a:solidFill>
                <a:latin typeface="Tahoma" charset="0"/>
                <a:ea typeface="ＭＳ Ｐゴシック" charset="0"/>
                <a:cs typeface="ＭＳ Ｐゴシック" charset="0"/>
              </a:rPr>
              <a:t>　</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p:txBody>
      </p:sp>
      <p:sp>
        <p:nvSpPr>
          <p:cNvPr id="2" name="円/楕円 1"/>
          <p:cNvSpPr/>
          <p:nvPr/>
        </p:nvSpPr>
        <p:spPr bwMode="auto">
          <a:xfrm>
            <a:off x="2005013" y="4826000"/>
            <a:ext cx="320675" cy="293688"/>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0" name="円/楕円 9"/>
          <p:cNvSpPr/>
          <p:nvPr/>
        </p:nvSpPr>
        <p:spPr bwMode="auto">
          <a:xfrm>
            <a:off x="2813050" y="4322763"/>
            <a:ext cx="320675" cy="295275"/>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dirty="0">
              <a:solidFill>
                <a:schemeClr val="tx1"/>
              </a:solidFill>
              <a:latin typeface="Tahoma" charset="0"/>
              <a:ea typeface="ＭＳ Ｐゴシック" charset="0"/>
              <a:cs typeface="ＭＳ Ｐゴシック" charset="0"/>
            </a:endParaRPr>
          </a:p>
        </p:txBody>
      </p:sp>
      <p:sp>
        <p:nvSpPr>
          <p:cNvPr id="11" name="円/楕円 10"/>
          <p:cNvSpPr/>
          <p:nvPr/>
        </p:nvSpPr>
        <p:spPr bwMode="auto">
          <a:xfrm>
            <a:off x="1628775" y="4849813"/>
            <a:ext cx="320675" cy="293687"/>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2" name="円/楕円 11"/>
          <p:cNvSpPr/>
          <p:nvPr/>
        </p:nvSpPr>
        <p:spPr bwMode="auto">
          <a:xfrm>
            <a:off x="1289050" y="4283075"/>
            <a:ext cx="320675" cy="293688"/>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7658" name="フリーフォーム 13"/>
          <p:cNvSpPr>
            <a:spLocks/>
          </p:cNvSpPr>
          <p:nvPr/>
        </p:nvSpPr>
        <p:spPr bwMode="auto">
          <a:xfrm>
            <a:off x="1652588" y="3922713"/>
            <a:ext cx="4135437" cy="911225"/>
          </a:xfrm>
          <a:custGeom>
            <a:avLst/>
            <a:gdLst>
              <a:gd name="T0" fmla="*/ 271841 w 4135270"/>
              <a:gd name="T1" fmla="*/ 220875 h 911441"/>
              <a:gd name="T2" fmla="*/ 405545 w 4135270"/>
              <a:gd name="T3" fmla="*/ 20536 h 911441"/>
              <a:gd name="T4" fmla="*/ 4135938 w 4135270"/>
              <a:gd name="T5" fmla="*/ 661612 h 911441"/>
              <a:gd name="T6" fmla="*/ 0 60000 65536"/>
              <a:gd name="T7" fmla="*/ 0 60000 65536"/>
              <a:gd name="T8" fmla="*/ 0 60000 65536"/>
            </a:gdLst>
            <a:ahLst/>
            <a:cxnLst>
              <a:cxn ang="T6">
                <a:pos x="T0" y="T1"/>
              </a:cxn>
              <a:cxn ang="T7">
                <a:pos x="T2" y="T3"/>
              </a:cxn>
              <a:cxn ang="T8">
                <a:pos x="T4" y="T5"/>
              </a:cxn>
            </a:cxnLst>
            <a:rect l="0" t="0" r="r" b="b"/>
            <a:pathLst>
              <a:path w="4135270" h="911441">
                <a:moveTo>
                  <a:pt x="271797" y="221083"/>
                </a:moveTo>
                <a:cubicBezTo>
                  <a:pt x="16683" y="84056"/>
                  <a:pt x="-238431" y="-52970"/>
                  <a:pt x="405481" y="20556"/>
                </a:cubicBezTo>
                <a:cubicBezTo>
                  <a:pt x="1049393" y="94082"/>
                  <a:pt x="3359902" y="1459889"/>
                  <a:pt x="4135270" y="66224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ja-JP" altLang="en-US"/>
          </a:p>
        </p:txBody>
      </p:sp>
      <p:sp>
        <p:nvSpPr>
          <p:cNvPr id="27659" name="下カーブ矢印 17"/>
          <p:cNvSpPr>
            <a:spLocks noChangeArrowheads="1"/>
          </p:cNvSpPr>
          <p:nvPr/>
        </p:nvSpPr>
        <p:spPr bwMode="auto">
          <a:xfrm>
            <a:off x="1778000" y="3676650"/>
            <a:ext cx="3368675" cy="695325"/>
          </a:xfrm>
          <a:prstGeom prst="curvedDownArrow">
            <a:avLst>
              <a:gd name="adj1" fmla="val 25009"/>
              <a:gd name="adj2" fmla="val 49995"/>
              <a:gd name="adj3" fmla="val 25000"/>
            </a:avLst>
          </a:prstGeom>
          <a:solidFill>
            <a:schemeClr val="tx1"/>
          </a:solidFill>
          <a:ln w="28575">
            <a:solidFill>
              <a:schemeClr val="tx1"/>
            </a:solidFill>
            <a:round/>
            <a:headEnd/>
            <a:tailEnd type="triangle" w="med" len="med"/>
          </a:ln>
        </p:spPr>
        <p:txBody>
          <a:bodyPr wrap="none"/>
          <a:lstStyle/>
          <a:p>
            <a:endParaRPr lang="ja-JP" altLang="en-US"/>
          </a:p>
        </p:txBody>
      </p:sp>
      <p:sp>
        <p:nvSpPr>
          <p:cNvPr id="27660" name="下カーブ矢印 20"/>
          <p:cNvSpPr>
            <a:spLocks noChangeArrowheads="1"/>
          </p:cNvSpPr>
          <p:nvPr/>
        </p:nvSpPr>
        <p:spPr bwMode="auto">
          <a:xfrm>
            <a:off x="2152650" y="3568700"/>
            <a:ext cx="3595688" cy="803275"/>
          </a:xfrm>
          <a:prstGeom prst="curvedDownArrow">
            <a:avLst>
              <a:gd name="adj1" fmla="val 24972"/>
              <a:gd name="adj2" fmla="val 49923"/>
              <a:gd name="adj3" fmla="val 25000"/>
            </a:avLst>
          </a:prstGeom>
          <a:solidFill>
            <a:schemeClr val="tx1"/>
          </a:solidFill>
          <a:ln w="28575">
            <a:solidFill>
              <a:schemeClr val="tx1"/>
            </a:solidFill>
            <a:round/>
            <a:headEnd/>
            <a:tailEnd type="triangle" w="med" len="med"/>
          </a:ln>
        </p:spPr>
        <p:txBody>
          <a:bodyPr wrap="none"/>
          <a:lstStyle/>
          <a:p>
            <a:endParaRPr lang="ja-JP" altLang="en-US"/>
          </a:p>
        </p:txBody>
      </p:sp>
      <p:sp>
        <p:nvSpPr>
          <p:cNvPr id="20" name="テキスト ボックス 19"/>
          <p:cNvSpPr txBox="1"/>
          <p:nvPr/>
        </p:nvSpPr>
        <p:spPr>
          <a:xfrm>
            <a:off x="4699000" y="4572000"/>
            <a:ext cx="1535113"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ja-JP" altLang="en-US" dirty="0"/>
              <a:t>アーカイブ</a:t>
            </a:r>
          </a:p>
        </p:txBody>
      </p:sp>
      <p:sp>
        <p:nvSpPr>
          <p:cNvPr id="24" name="円/楕円 23"/>
          <p:cNvSpPr/>
          <p:nvPr/>
        </p:nvSpPr>
        <p:spPr bwMode="auto">
          <a:xfrm>
            <a:off x="6548438" y="4703763"/>
            <a:ext cx="320675" cy="293687"/>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7663" name="テキスト ボックス 21"/>
          <p:cNvSpPr txBox="1">
            <a:spLocks noChangeArrowheads="1"/>
          </p:cNvSpPr>
          <p:nvPr/>
        </p:nvSpPr>
        <p:spPr bwMode="auto">
          <a:xfrm>
            <a:off x="6907213" y="4678363"/>
            <a:ext cx="1984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sz="1600"/>
              <a:t>優れていた方の個体</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8</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アーカイブが多様性を維持しているかどうかを検証</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400" dirty="0" smtClean="0"/>
              <a:t>仮説</a:t>
            </a:r>
            <a:endParaRPr lang="en-US" altLang="ja-JP" sz="2400" dirty="0"/>
          </a:p>
          <a:p>
            <a:pPr lvl="1">
              <a:defRPr/>
            </a:pPr>
            <a:r>
              <a:rPr lang="ja-JP" altLang="en-US" sz="2000" dirty="0" smtClean="0"/>
              <a:t>アーカイブが多様性を維持しているのであればアーカイブなしのときにくらべ，ありの場合の方が</a:t>
            </a:r>
            <a:r>
              <a:rPr lang="ja-JP" altLang="en-US" sz="2000" dirty="0">
                <a:solidFill>
                  <a:srgbClr val="FF0000"/>
                </a:solidFill>
              </a:rPr>
              <a:t>各世代ごとの重心ベクトルとの距離を</a:t>
            </a:r>
            <a:r>
              <a:rPr lang="ja-JP" altLang="en-US" sz="2000" dirty="0" smtClean="0">
                <a:solidFill>
                  <a:srgbClr val="FF0000"/>
                </a:solidFill>
              </a:rPr>
              <a:t>もとにした分散</a:t>
            </a:r>
            <a:r>
              <a:rPr lang="ja-JP" altLang="en-US" sz="2000" dirty="0" smtClean="0"/>
              <a:t>，</a:t>
            </a:r>
            <a:r>
              <a:rPr lang="ja-JP" altLang="en-US" sz="2000" dirty="0">
                <a:solidFill>
                  <a:srgbClr val="FF0000"/>
                </a:solidFill>
              </a:rPr>
              <a:t>各世代ごとの</a:t>
            </a:r>
            <a:r>
              <a:rPr lang="en-US" altLang="ja-JP" sz="2000" dirty="0">
                <a:solidFill>
                  <a:srgbClr val="FF0000"/>
                </a:solidFill>
              </a:rPr>
              <a:t>f(x</a:t>
            </a:r>
            <a:r>
              <a:rPr lang="en-US" altLang="ja-JP" sz="2000" dirty="0" smtClean="0">
                <a:solidFill>
                  <a:srgbClr val="FF0000"/>
                </a:solidFill>
              </a:rPr>
              <a:t>)</a:t>
            </a:r>
            <a:r>
              <a:rPr lang="ja-JP" altLang="en-US" sz="2000" dirty="0" smtClean="0">
                <a:solidFill>
                  <a:srgbClr val="FF0000"/>
                </a:solidFill>
              </a:rPr>
              <a:t>の分散</a:t>
            </a:r>
            <a:r>
              <a:rPr lang="ja-JP" altLang="en-US" sz="2000" dirty="0" smtClean="0"/>
              <a:t>がそれぞれ大きくなるはずである．</a:t>
            </a:r>
            <a:endParaRPr lang="en-US" altLang="ja-JP" sz="2000" dirty="0"/>
          </a:p>
          <a:p>
            <a:pPr>
              <a:defRPr/>
            </a:pPr>
            <a:r>
              <a:rPr lang="ja-JP" altLang="en-US" sz="2400" dirty="0" smtClean="0"/>
              <a:t>問題設定</a:t>
            </a:r>
            <a:endParaRPr lang="en-US" altLang="ja-JP" sz="2400" dirty="0" smtClean="0"/>
          </a:p>
          <a:p>
            <a:pPr lvl="1">
              <a:defRPr/>
            </a:pPr>
            <a:r>
              <a:rPr lang="en-US" altLang="ja-JP" sz="2000" dirty="0" smtClean="0"/>
              <a:t>cec2015</a:t>
            </a:r>
            <a:r>
              <a:rPr lang="ja-JP" altLang="en-US" sz="2000" dirty="0" smtClean="0"/>
              <a:t>のベンチマーク関数を使用</a:t>
            </a:r>
            <a:endParaRPr lang="en-US" altLang="ja-JP" sz="2000" dirty="0" smtClean="0"/>
          </a:p>
          <a:p>
            <a:pPr lvl="1">
              <a:defRPr/>
            </a:pPr>
            <a:r>
              <a:rPr lang="ja-JP" altLang="en-US" sz="2000" dirty="0" smtClean="0"/>
              <a:t>次元数</a:t>
            </a:r>
            <a:r>
              <a:rPr lang="en-US" altLang="ja-JP" sz="2000" dirty="0" smtClean="0"/>
              <a:t>D= 10</a:t>
            </a:r>
          </a:p>
          <a:p>
            <a:pPr lvl="1">
              <a:defRPr/>
            </a:pPr>
            <a:r>
              <a:rPr lang="ja-JP" altLang="en-US" sz="2000" dirty="0" smtClean="0"/>
              <a:t>集団数</a:t>
            </a:r>
            <a:r>
              <a:rPr lang="en-US" altLang="ja-JP" sz="2000" dirty="0" smtClean="0"/>
              <a:t>NP = 50</a:t>
            </a:r>
          </a:p>
          <a:p>
            <a:pPr>
              <a:defRPr/>
            </a:pPr>
            <a:r>
              <a:rPr lang="ja-JP" altLang="en-US" sz="2400" dirty="0" smtClean="0">
                <a:solidFill>
                  <a:srgbClr val="40458C"/>
                </a:solidFill>
              </a:rPr>
              <a:t>使用アルゴリズム</a:t>
            </a:r>
            <a:endParaRPr lang="en-US" altLang="ja-JP" sz="2400" dirty="0" smtClean="0">
              <a:solidFill>
                <a:srgbClr val="40458C"/>
              </a:solidFill>
            </a:endParaRP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 Archive</a:t>
            </a: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without Archive</a:t>
            </a:r>
          </a:p>
          <a:p>
            <a:pPr lvl="1">
              <a:defRPr/>
            </a:pPr>
            <a:r>
              <a:rPr lang="en-US" altLang="ja-JP" sz="2000" dirty="0" smtClean="0"/>
              <a:t>SHADE with Archive</a:t>
            </a:r>
          </a:p>
          <a:p>
            <a:pPr lvl="1">
              <a:defRPr/>
            </a:pPr>
            <a:r>
              <a:rPr lang="en-US" altLang="ja-JP" sz="2000" dirty="0" smtClean="0"/>
              <a:t>SHADE without Archive</a:t>
            </a:r>
          </a:p>
          <a:p>
            <a:pPr lvl="2">
              <a:defRPr/>
            </a:pPr>
            <a:endParaRPr lang="en-US" altLang="ja-JP" dirty="0" smtClean="0"/>
          </a:p>
          <a:p>
            <a:pPr>
              <a:defRPr/>
            </a:pPr>
            <a:endParaRPr lang="en-US" altLang="ja-JP" dirty="0" smtClean="0"/>
          </a:p>
        </p:txBody>
      </p:sp>
    </p:spTree>
    <p:extLst>
      <p:ext uri="{BB962C8B-B14F-4D97-AF65-F5344CB8AC3E}">
        <p14:creationId xmlns:p14="http://schemas.microsoft.com/office/powerpoint/2010/main" val="23473597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9</a:t>
            </a:fld>
            <a:endParaRPr lang="en-US" altLang="ja-JP"/>
          </a:p>
        </p:txBody>
      </p:sp>
      <p:sp>
        <p:nvSpPr>
          <p:cNvPr id="1026" name="Rectangle 2"/>
          <p:cNvSpPr>
            <a:spLocks noGrp="1" noChangeArrowheads="1"/>
          </p:cNvSpPr>
          <p:nvPr>
            <p:ph type="title"/>
          </p:nvPr>
        </p:nvSpPr>
        <p:spPr/>
        <p:txBody>
          <a:bodyPr/>
          <a:lstStyle/>
          <a:p>
            <a:pPr>
              <a:defRPr/>
            </a:pPr>
            <a:r>
              <a:rPr lang="ja-JP" altLang="en-US" sz="2800" dirty="0" smtClean="0"/>
              <a:t>実験結果</a:t>
            </a:r>
            <a:r>
              <a:rPr lang="ja-JP" altLang="en-US" sz="2800" dirty="0" smtClean="0"/>
              <a:t>（重心ベクトルからの距離による分散）</a:t>
            </a:r>
            <a:endParaRPr lang="ja-JP" altLang="en-US" sz="28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15</a:t>
            </a:r>
            <a:r>
              <a:rPr lang="ja-JP" altLang="en-US" sz="2400" dirty="0" smtClean="0"/>
              <a:t>個のベンチマーク</a:t>
            </a:r>
            <a:r>
              <a:rPr lang="ja-JP" altLang="en-US" sz="2400" dirty="0" smtClean="0"/>
              <a:t>関数</a:t>
            </a:r>
            <a:r>
              <a:rPr lang="ja-JP" altLang="en-US" sz="2400" dirty="0" smtClean="0"/>
              <a:t>のうち</a:t>
            </a:r>
            <a:r>
              <a:rPr lang="en-US" altLang="ja-JP" sz="2400" dirty="0" smtClean="0"/>
              <a:t>12/15</a:t>
            </a:r>
            <a:r>
              <a:rPr lang="ja-JP" altLang="en-US" sz="2400" dirty="0" smtClean="0"/>
              <a:t>の関数で有意な差は見られなかった．</a:t>
            </a:r>
            <a:r>
              <a:rPr lang="en-US" altLang="ja-JP" sz="2400" dirty="0" smtClean="0"/>
              <a:t>(</a:t>
            </a:r>
            <a:r>
              <a:rPr lang="ja-JP" altLang="en-US" sz="2400" dirty="0" smtClean="0"/>
              <a:t>ウィルコクソンの符号順位検定</a:t>
            </a:r>
            <a:r>
              <a:rPr lang="en-US" altLang="ja-JP" sz="2400" dirty="0" smtClean="0"/>
              <a:t>,p=0.05)</a:t>
            </a:r>
          </a:p>
          <a:p>
            <a:pPr lvl="1">
              <a:defRPr/>
            </a:pPr>
            <a:r>
              <a:rPr lang="ja-JP" altLang="en-US" sz="2400" dirty="0" smtClean="0"/>
              <a:t>おおむね分散値はアーカイブありのときの方が大きくなる．</a:t>
            </a:r>
            <a:endParaRPr lang="en-US" altLang="ja-JP" sz="2400" dirty="0" smtClean="0"/>
          </a:p>
          <a:p>
            <a:pPr lvl="1">
              <a:defRPr/>
            </a:pPr>
            <a:r>
              <a:rPr lang="ja-JP" altLang="en-US" sz="2400" dirty="0" smtClean="0"/>
              <a:t>図は有意な結果を示した</a:t>
            </a:r>
            <a:r>
              <a:rPr lang="en-US" altLang="ja-JP" sz="2400" dirty="0" smtClean="0"/>
              <a:t>Ellipsoidal</a:t>
            </a:r>
            <a:r>
              <a:rPr lang="ja-JP" altLang="en-US" sz="2400" dirty="0" smtClean="0"/>
              <a:t>関数</a:t>
            </a:r>
            <a:endParaRPr lang="en-US" altLang="ja-JP" sz="2400" dirty="0" smtClean="0"/>
          </a:p>
        </p:txBody>
      </p:sp>
      <p:graphicFrame>
        <p:nvGraphicFramePr>
          <p:cNvPr id="7" name="グラフ 6"/>
          <p:cNvGraphicFramePr/>
          <p:nvPr>
            <p:extLst>
              <p:ext uri="{D42A27DB-BD31-4B8C-83A1-F6EECF244321}">
                <p14:modId xmlns:p14="http://schemas.microsoft.com/office/powerpoint/2010/main" val="1068859409"/>
              </p:ext>
            </p:extLst>
          </p:nvPr>
        </p:nvGraphicFramePr>
        <p:xfrm>
          <a:off x="2587989" y="3883884"/>
          <a:ext cx="3601328" cy="2689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18775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0Original1">
  <a:themeElements>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ahoma"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ahoma" charset="0"/>
            <a:ea typeface="ＭＳ Ｐゴシック" charset="0"/>
            <a:cs typeface="ＭＳ Ｐゴシック" charset="0"/>
          </a:defRPr>
        </a:defPPr>
      </a:lstStyle>
    </a:lnDef>
  </a:objectDefaults>
  <a:extraClrSchemeLst>
    <a:extraClrScheme>
      <a:clrScheme name="0Original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0Original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0Original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0Original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0Original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0Original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0Original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C:\Documents and Settings\ishihara\Application Data\Microsoft\Templates\0Original1.pot</Template>
  <TotalTime>5409</TotalTime>
  <Words>2716</Words>
  <Application>Microsoft Macintosh PowerPoint</Application>
  <PresentationFormat>画面に合わせる (4:3)</PresentationFormat>
  <Paragraphs>373</Paragraphs>
  <Slides>22</Slides>
  <Notes>19</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22</vt:i4>
      </vt:variant>
    </vt:vector>
  </HeadingPairs>
  <TitlesOfParts>
    <vt:vector size="24" baseType="lpstr">
      <vt:lpstr>0Original1</vt:lpstr>
      <vt:lpstr>数式</vt:lpstr>
      <vt:lpstr>適応DEにおける アーカイブ改善</vt:lpstr>
      <vt:lpstr>実数値最適化問題</vt:lpstr>
      <vt:lpstr>進化計算</vt:lpstr>
      <vt:lpstr>Differential Evloution(DE)[Storn 97]</vt:lpstr>
      <vt:lpstr>基本的な子個体の生成方法　各xi(i=1,…,N)について</vt:lpstr>
      <vt:lpstr>DEにおける探索</vt:lpstr>
      <vt:lpstr>アーカイブ</vt:lpstr>
      <vt:lpstr>アーカイブが多様性を維持しているかどうかを検証</vt:lpstr>
      <vt:lpstr>実験結果（重心ベクトルからの距離による分散）</vt:lpstr>
      <vt:lpstr>実験結果(各世代ごとのf(x)の分散)</vt:lpstr>
      <vt:lpstr>アーカイブの性能比較(2)</vt:lpstr>
      <vt:lpstr>仮説</vt:lpstr>
      <vt:lpstr>先行研究におけるアーカイブの性能比較[Zhang 09]</vt:lpstr>
      <vt:lpstr>結果</vt:lpstr>
      <vt:lpstr>考察</vt:lpstr>
      <vt:lpstr>提案手法1</vt:lpstr>
      <vt:lpstr>提案手法2-1</vt:lpstr>
      <vt:lpstr>提案手法2-2</vt:lpstr>
      <vt:lpstr>提案手法2-3</vt:lpstr>
      <vt:lpstr>提案手法2-3</vt:lpstr>
      <vt:lpstr>結果</vt:lpstr>
      <vt:lpstr>現状と今</vt:lpstr>
    </vt:vector>
  </TitlesOfParts>
  <Manager>石原進</Manager>
  <Company>静岡大学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プレゼンテーションの技術</dc:title>
  <dc:subject>ビジュアルを生かす</dc:subject>
  <dc:creator>石原進</dc:creator>
  <cp:keywords>プレゼンテーション，パワーポイント</cp:keywords>
  <dc:description>主に下記文献を参考_x000d_
日経BP社出版局監修，説得できるプレゼン・図解200の鉄則，日経BP社，2001</dc:description>
  <cp:lastModifiedBy>山村 武史</cp:lastModifiedBy>
  <cp:revision>253</cp:revision>
  <dcterms:created xsi:type="dcterms:W3CDTF">2001-05-14T08:39:23Z</dcterms:created>
  <dcterms:modified xsi:type="dcterms:W3CDTF">2015-12-21T04:18:31Z</dcterms:modified>
  <cp:category>教育</cp:category>
</cp:coreProperties>
</file>