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1.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2.bin" ContentType="application/vnd.openxmlformats-officedocument.oleObject"/>
  <Override PartName="/ppt/notesSlides/notesSlide8.xml" ContentType="application/vnd.openxmlformats-officedocument.presentationml.notesSlide+xml"/>
  <Override PartName="/ppt/embeddings/oleObject3.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2" r:id="rId1"/>
  </p:sldMasterIdLst>
  <p:notesMasterIdLst>
    <p:notesMasterId r:id="rId18"/>
  </p:notesMasterIdLst>
  <p:sldIdLst>
    <p:sldId id="258" r:id="rId2"/>
    <p:sldId id="340" r:id="rId3"/>
    <p:sldId id="348" r:id="rId4"/>
    <p:sldId id="329" r:id="rId5"/>
    <p:sldId id="338" r:id="rId6"/>
    <p:sldId id="341" r:id="rId7"/>
    <p:sldId id="345" r:id="rId8"/>
    <p:sldId id="342" r:id="rId9"/>
    <p:sldId id="343" r:id="rId10"/>
    <p:sldId id="344" r:id="rId11"/>
    <p:sldId id="346" r:id="rId12"/>
    <p:sldId id="347" r:id="rId13"/>
    <p:sldId id="349" r:id="rId14"/>
    <p:sldId id="351" r:id="rId15"/>
    <p:sldId id="353" r:id="rId16"/>
    <p:sldId id="352" r:id="rId17"/>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7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p:scale>
          <a:sx n="61" d="100"/>
          <a:sy n="61" d="100"/>
        </p:scale>
        <p:origin x="-456" y="-3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77170-0D54-1B4C-80E3-FCDF95FC1738}" type="datetimeFigureOut">
              <a:rPr kumimoji="1" lang="ja-JP" altLang="en-US" smtClean="0"/>
              <a:t>15/06/08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90510-6332-4A45-9DF6-9A614BE49054}" type="slidenum">
              <a:rPr kumimoji="1" lang="ja-JP" altLang="en-US" smtClean="0"/>
              <a:t>‹#›</a:t>
            </a:fld>
            <a:endParaRPr kumimoji="1" lang="ja-JP" altLang="en-US"/>
          </a:p>
        </p:txBody>
      </p:sp>
    </p:spTree>
    <p:extLst>
      <p:ext uri="{BB962C8B-B14F-4D97-AF65-F5344CB8AC3E}">
        <p14:creationId xmlns:p14="http://schemas.microsoft.com/office/powerpoint/2010/main" val="11839780"/>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969C92-C7A4-5045-B96D-90F16D6EDD10}" type="slidenum">
              <a:rPr kumimoji="1" lang="ja-JP" altLang="en-US" smtClean="0"/>
              <a:t>1</a:t>
            </a:fld>
            <a:endParaRPr kumimoji="1" lang="ja-JP" altLang="en-US"/>
          </a:p>
        </p:txBody>
      </p:sp>
    </p:spTree>
    <p:extLst>
      <p:ext uri="{BB962C8B-B14F-4D97-AF65-F5344CB8AC3E}">
        <p14:creationId xmlns:p14="http://schemas.microsoft.com/office/powerpoint/2010/main" val="18255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JADE</a:t>
            </a:r>
            <a:r>
              <a:rPr kumimoji="1" lang="ja-JP" altLang="en-US" sz="1200" kern="1200" dirty="0" smtClean="0">
                <a:solidFill>
                  <a:schemeClr val="tx1"/>
                </a:solidFill>
                <a:effectLst/>
                <a:latin typeface="+mn-lt"/>
                <a:ea typeface="+mn-ea"/>
                <a:cs typeface="+mn-cs"/>
              </a:rPr>
              <a:t>では</a:t>
            </a:r>
            <a:r>
              <a:rPr kumimoji="1" lang="en-US" altLang="ja-JP" sz="1200" kern="1200" dirty="0" smtClean="0">
                <a:solidFill>
                  <a:schemeClr val="tx1"/>
                </a:solidFill>
                <a:effectLst/>
                <a:latin typeface="+mn-lt"/>
                <a:ea typeface="+mn-ea"/>
                <a:cs typeface="+mn-cs"/>
              </a:rPr>
              <a:t>CR,F </a:t>
            </a:r>
            <a:r>
              <a:rPr kumimoji="1" lang="ja-JP" altLang="en-US" sz="1200" kern="1200" dirty="0" smtClean="0">
                <a:solidFill>
                  <a:schemeClr val="tx1"/>
                </a:solidFill>
                <a:effectLst/>
                <a:latin typeface="+mn-lt"/>
                <a:ea typeface="+mn-ea"/>
                <a:cs typeface="+mn-cs"/>
              </a:rPr>
              <a:t>のパラメタ適応を行うが</a:t>
            </a:r>
            <a:r>
              <a:rPr kumimoji="1" lang="en-US" altLang="ja-JP" sz="1200" kern="1200" dirty="0" smtClean="0">
                <a:solidFill>
                  <a:schemeClr val="tx1"/>
                </a:solidFill>
                <a:effectLst/>
                <a:latin typeface="+mn-lt"/>
                <a:ea typeface="+mn-ea"/>
                <a:cs typeface="+mn-cs"/>
              </a:rPr>
              <a:t>, current-to-</a:t>
            </a:r>
            <a:r>
              <a:rPr kumimoji="1" lang="en-US" altLang="ja-JP" sz="1200" kern="1200" dirty="0" err="1" smtClean="0">
                <a:solidFill>
                  <a:schemeClr val="tx1"/>
                </a:solidFill>
                <a:effectLst/>
                <a:latin typeface="+mn-lt"/>
                <a:ea typeface="+mn-ea"/>
                <a:cs typeface="+mn-cs"/>
              </a:rPr>
              <a:t>pbest</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における</a:t>
            </a:r>
            <a:r>
              <a:rPr kumimoji="1" lang="en-US" altLang="ja-JP" sz="1200" kern="1200" dirty="0" smtClean="0">
                <a:solidFill>
                  <a:schemeClr val="tx1"/>
                </a:solidFill>
                <a:effectLst/>
                <a:latin typeface="+mn-lt"/>
                <a:ea typeface="+mn-ea"/>
                <a:cs typeface="+mn-cs"/>
              </a:rPr>
              <a:t>greedy</a:t>
            </a:r>
            <a:r>
              <a:rPr kumimoji="1" lang="ja-JP" altLang="en-US" sz="1200" kern="1200" dirty="0" smtClean="0">
                <a:solidFill>
                  <a:schemeClr val="tx1"/>
                </a:solidFill>
                <a:effectLst/>
                <a:latin typeface="+mn-lt"/>
                <a:ea typeface="+mn-ea"/>
                <a:cs typeface="+mn-cs"/>
              </a:rPr>
              <a:t>さを調整する</a:t>
            </a:r>
            <a:r>
              <a:rPr kumimoji="1" lang="en-US" altLang="ja-JP" sz="1200" kern="1200" dirty="0" smtClean="0">
                <a:solidFill>
                  <a:schemeClr val="tx1"/>
                </a:solidFill>
                <a:effectLst/>
                <a:latin typeface="+mn-lt"/>
                <a:ea typeface="+mn-ea"/>
                <a:cs typeface="+mn-cs"/>
              </a:rPr>
              <a:t>p </a:t>
            </a:r>
            <a:r>
              <a:rPr kumimoji="1" lang="ja-JP" altLang="en-US" sz="1200" kern="1200" dirty="0" smtClean="0">
                <a:solidFill>
                  <a:schemeClr val="tx1"/>
                </a:solidFill>
                <a:effectLst/>
                <a:latin typeface="+mn-lt"/>
                <a:ea typeface="+mn-ea"/>
                <a:cs typeface="+mn-cs"/>
              </a:rPr>
              <a:t>はユーザ設定パラメタである</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しかし</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実用的な 観点からは最適化手法のユーザ設定パラメタは 可能な限り少ないことが好ましい</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そこで</a:t>
            </a:r>
            <a:r>
              <a:rPr kumimoji="1" lang="en-US" altLang="ja-JP" sz="1200" kern="1200" dirty="0" smtClean="0">
                <a:solidFill>
                  <a:schemeClr val="tx1"/>
                </a:solidFill>
                <a:effectLst/>
                <a:latin typeface="+mn-lt"/>
                <a:ea typeface="+mn-ea"/>
                <a:cs typeface="+mn-cs"/>
              </a:rPr>
              <a:t>, </a:t>
            </a:r>
            <a:r>
              <a:rPr kumimoji="1" lang="ja-JP" altLang="en-US" sz="1200" kern="1200" dirty="0" smtClean="0">
                <a:solidFill>
                  <a:schemeClr val="tx1"/>
                </a:solidFill>
                <a:effectLst/>
                <a:latin typeface="+mn-lt"/>
                <a:ea typeface="+mn-ea"/>
                <a:cs typeface="+mn-cs"/>
              </a:rPr>
              <a:t>提案 手法では各世代ごとに個体</a:t>
            </a:r>
            <a:r>
              <a:rPr kumimoji="1" lang="en-US" altLang="ja-JP" sz="1200" kern="1200" dirty="0" smtClean="0">
                <a:solidFill>
                  <a:schemeClr val="tx1"/>
                </a:solidFill>
                <a:effectLst/>
                <a:latin typeface="+mn-lt"/>
                <a:ea typeface="+mn-ea"/>
                <a:cs typeface="+mn-cs"/>
              </a:rPr>
              <a:t>xi </a:t>
            </a:r>
            <a:r>
              <a:rPr kumimoji="1" lang="ja-JP" altLang="en-US"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pi </a:t>
            </a:r>
            <a:r>
              <a:rPr kumimoji="1" lang="ja-JP" altLang="en-US" sz="1200" kern="1200" dirty="0" smtClean="0">
                <a:solidFill>
                  <a:schemeClr val="tx1"/>
                </a:solidFill>
                <a:effectLst/>
                <a:latin typeface="+mn-lt"/>
                <a:ea typeface="+mn-ea"/>
                <a:cs typeface="+mn-cs"/>
              </a:rPr>
              <a:t>を次式のよう に決められた区間内に一様ランダムに生成する ことで</a:t>
            </a:r>
            <a:r>
              <a:rPr kumimoji="1" lang="en-US" altLang="ja-JP" sz="1200" kern="1200" dirty="0" smtClean="0">
                <a:solidFill>
                  <a:schemeClr val="tx1"/>
                </a:solidFill>
                <a:effectLst/>
                <a:latin typeface="+mn-lt"/>
                <a:ea typeface="+mn-ea"/>
                <a:cs typeface="+mn-cs"/>
              </a:rPr>
              <a:t>, p</a:t>
            </a:r>
            <a:r>
              <a:rPr kumimoji="1" lang="ja-JP" altLang="en-US" sz="1200" kern="1200" dirty="0" smtClean="0">
                <a:solidFill>
                  <a:schemeClr val="tx1"/>
                </a:solidFill>
                <a:effectLst/>
                <a:latin typeface="+mn-lt"/>
                <a:ea typeface="+mn-ea"/>
                <a:cs typeface="+mn-cs"/>
              </a:rPr>
              <a:t>のパラメタ設定を排除した</a:t>
            </a:r>
            <a:r>
              <a:rPr kumimoji="1" lang="en-US" altLang="ja-JP" sz="1200" kern="1200" dirty="0" smtClean="0">
                <a:solidFill>
                  <a:schemeClr val="tx1"/>
                </a:solidFill>
                <a:effectLst/>
                <a:latin typeface="+mn-lt"/>
                <a:ea typeface="+mn-ea"/>
                <a:cs typeface="+mn-cs"/>
              </a:rPr>
              <a:t>. </a:t>
            </a:r>
            <a:endParaRPr lang="ja-JP" altLang="en-US" dirty="0" smtClean="0"/>
          </a:p>
          <a:p>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10</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11</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12</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13</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en-US" altLang="ja-JP" dirty="0" smtClean="0"/>
              <a:t>----- 会議メモ (15/06/08 13:30) -----</a:t>
            </a:r>
          </a:p>
          <a:p>
            <a:r>
              <a:rPr kumimoji="1" lang="en-US" altLang="ja-JP" dirty="0" smtClean="0"/>
              <a:t>shadeとGP組み合わせる最低ラインクリア</a:t>
            </a:r>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14</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Mi</a:t>
            </a:r>
            <a:r>
              <a:rPr kumimoji="1" lang="ja-JP" altLang="en-US" dirty="0" smtClean="0"/>
              <a:t>は変位ベクトル　ｘｒ１は基本ベクトル　</a:t>
            </a:r>
            <a:r>
              <a:rPr kumimoji="1" lang="en-US" altLang="ja-JP" dirty="0" smtClean="0"/>
              <a:t>F</a:t>
            </a:r>
            <a:r>
              <a:rPr kumimoji="1" lang="ja-JP" altLang="en-US" dirty="0" smtClean="0"/>
              <a:t>がスケーリングパラメータ　</a:t>
            </a:r>
            <a:r>
              <a:rPr kumimoji="1" lang="en-US" altLang="ja-JP" dirty="0" smtClean="0"/>
              <a:t>xr2-xr3</a:t>
            </a:r>
            <a:r>
              <a:rPr kumimoji="1" lang="ja-JP" altLang="en-US" dirty="0" smtClean="0"/>
              <a:t>が差分ベクトル</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スケーリングファクター </a:t>
            </a:r>
            <a:r>
              <a:rPr kumimoji="1" lang="en-US" altLang="ja-JP" dirty="0" smtClean="0"/>
              <a:t>F </a:t>
            </a:r>
            <a:r>
              <a:rPr kumimoji="1" lang="ja-JP" altLang="en-US" dirty="0" smtClean="0"/>
              <a:t>を大きくすれば大域探索性が強まり，小さくすれば局所探索性が強ま る．同様に，集団サイズ </a:t>
            </a:r>
            <a:r>
              <a:rPr kumimoji="1" lang="en-US" altLang="ja-JP" dirty="0" smtClean="0"/>
              <a:t>N </a:t>
            </a:r>
            <a:r>
              <a:rPr kumimoji="1" lang="ja-JP" altLang="en-US" dirty="0" smtClean="0"/>
              <a:t>を大きくすれば多様性が強まり，小さくすれば収束性が強まるため，</a:t>
            </a:r>
            <a:r>
              <a:rPr kumimoji="1" lang="en-US" altLang="ja-JP" dirty="0" smtClean="0"/>
              <a:t>F </a:t>
            </a:r>
            <a:r>
              <a:rPr kumimoji="1" lang="ja-JP" altLang="en-US" dirty="0" smtClean="0"/>
              <a:t>と集団 サイズはトレードオフの関係にある．すなわち，小さな集団サイズでは </a:t>
            </a:r>
            <a:r>
              <a:rPr kumimoji="1" lang="en-US" altLang="ja-JP" dirty="0" smtClean="0"/>
              <a:t>F </a:t>
            </a:r>
            <a:r>
              <a:rPr kumimoji="1" lang="ja-JP" altLang="en-US" dirty="0" smtClean="0"/>
              <a:t>を大きくし，大きな集団サイズ では </a:t>
            </a:r>
            <a:r>
              <a:rPr kumimoji="1" lang="en-US" altLang="ja-JP" dirty="0" smtClean="0"/>
              <a:t>F </a:t>
            </a:r>
            <a:r>
              <a:rPr kumimoji="1" lang="ja-JP" altLang="en-US" dirty="0" smtClean="0"/>
              <a:t>を小さくすれば，同等の結果を得ることができる．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15</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16</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2</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3</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4</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Mi</a:t>
            </a:r>
            <a:r>
              <a:rPr kumimoji="1" lang="ja-JP" altLang="en-US" dirty="0" smtClean="0"/>
              <a:t>は変位ベクトル　ｘｒ１は基本ベクトル　</a:t>
            </a:r>
            <a:r>
              <a:rPr kumimoji="1" lang="en-US" altLang="ja-JP" dirty="0" smtClean="0"/>
              <a:t>F</a:t>
            </a:r>
            <a:r>
              <a:rPr kumimoji="1" lang="ja-JP" altLang="en-US" dirty="0" smtClean="0"/>
              <a:t>がスケーリングパラメータ　</a:t>
            </a:r>
            <a:r>
              <a:rPr kumimoji="1" lang="en-US" altLang="ja-JP" dirty="0" smtClean="0"/>
              <a:t>xr2-xr3</a:t>
            </a:r>
            <a:r>
              <a:rPr kumimoji="1" lang="ja-JP" altLang="en-US" dirty="0" smtClean="0"/>
              <a:t>が差分ベクトル</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スケーリングファクター </a:t>
            </a:r>
            <a:r>
              <a:rPr kumimoji="1" lang="en-US" altLang="ja-JP" dirty="0" smtClean="0"/>
              <a:t>F </a:t>
            </a:r>
            <a:r>
              <a:rPr kumimoji="1" lang="ja-JP" altLang="en-US" dirty="0" smtClean="0"/>
              <a:t>を大きくすれば大域探索性が強まり，小さくすれば局所探索性が強ま る．同様に，集団サイズ </a:t>
            </a:r>
            <a:r>
              <a:rPr kumimoji="1" lang="en-US" altLang="ja-JP" dirty="0" smtClean="0"/>
              <a:t>N </a:t>
            </a:r>
            <a:r>
              <a:rPr kumimoji="1" lang="ja-JP" altLang="en-US" dirty="0" smtClean="0"/>
              <a:t>を大きくすれば多様性が強まり，小さくすれば収束性が強まるため，</a:t>
            </a:r>
            <a:r>
              <a:rPr kumimoji="1" lang="en-US" altLang="ja-JP" dirty="0" smtClean="0"/>
              <a:t>F </a:t>
            </a:r>
            <a:r>
              <a:rPr kumimoji="1" lang="ja-JP" altLang="en-US" dirty="0" smtClean="0"/>
              <a:t>と集団 サイズはトレードオフの関係にある．すなわち，小さな集団サイズでは </a:t>
            </a:r>
            <a:r>
              <a:rPr kumimoji="1" lang="en-US" altLang="ja-JP" dirty="0" smtClean="0"/>
              <a:t>F </a:t>
            </a:r>
            <a:r>
              <a:rPr kumimoji="1" lang="ja-JP" altLang="en-US" dirty="0" smtClean="0"/>
              <a:t>を大きくし，大きな集団サイズ では </a:t>
            </a:r>
            <a:r>
              <a:rPr kumimoji="1" lang="en-US" altLang="ja-JP" dirty="0" smtClean="0"/>
              <a:t>F </a:t>
            </a:r>
            <a:r>
              <a:rPr kumimoji="1" lang="ja-JP" altLang="en-US" dirty="0" smtClean="0"/>
              <a:t>を小さくすれば，同等の結果を得ることができる．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5</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Mi</a:t>
            </a:r>
            <a:r>
              <a:rPr kumimoji="1" lang="ja-JP" altLang="en-US" dirty="0" smtClean="0"/>
              <a:t>は変位ベクトル　ｘｒ１は基本ベクトル　</a:t>
            </a:r>
            <a:r>
              <a:rPr kumimoji="1" lang="en-US" altLang="ja-JP" dirty="0" smtClean="0"/>
              <a:t>F</a:t>
            </a:r>
            <a:r>
              <a:rPr kumimoji="1" lang="ja-JP" altLang="en-US" dirty="0" smtClean="0"/>
              <a:t>がスケーリングパラメータ　</a:t>
            </a:r>
            <a:r>
              <a:rPr kumimoji="1" lang="en-US" altLang="ja-JP" dirty="0" smtClean="0"/>
              <a:t>xr2-xr3</a:t>
            </a:r>
            <a:r>
              <a:rPr kumimoji="1" lang="ja-JP" altLang="en-US" dirty="0" smtClean="0"/>
              <a:t>が差分ベクトル</a:t>
            </a:r>
            <a:endParaRPr kumimoji="1" lang="en-US" altLang="ja-JP"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smtClean="0"/>
              <a:t>スケーリングファクター </a:t>
            </a:r>
            <a:r>
              <a:rPr kumimoji="1" lang="en-US" altLang="ja-JP" dirty="0" smtClean="0"/>
              <a:t>F </a:t>
            </a:r>
            <a:r>
              <a:rPr kumimoji="1" lang="ja-JP" altLang="en-US" dirty="0" smtClean="0"/>
              <a:t>を大きくすれば大域探索性が強まり，小さくすれば局所探索性が強ま る．同様に，集団サイズ </a:t>
            </a:r>
            <a:r>
              <a:rPr kumimoji="1" lang="en-US" altLang="ja-JP" dirty="0" smtClean="0"/>
              <a:t>N </a:t>
            </a:r>
            <a:r>
              <a:rPr kumimoji="1" lang="ja-JP" altLang="en-US" dirty="0" smtClean="0"/>
              <a:t>を大きくすれば多様性が強まり，小さくすれば収束性が強まるため，</a:t>
            </a:r>
            <a:r>
              <a:rPr kumimoji="1" lang="en-US" altLang="ja-JP" dirty="0" smtClean="0"/>
              <a:t>F </a:t>
            </a:r>
            <a:r>
              <a:rPr kumimoji="1" lang="ja-JP" altLang="en-US" dirty="0" smtClean="0"/>
              <a:t>と集団 サイズはトレードオフの関係にある．すなわち，小さな集団サイズでは </a:t>
            </a:r>
            <a:r>
              <a:rPr kumimoji="1" lang="en-US" altLang="ja-JP" dirty="0" smtClean="0"/>
              <a:t>F </a:t>
            </a:r>
            <a:r>
              <a:rPr kumimoji="1" lang="ja-JP" altLang="en-US" dirty="0" smtClean="0"/>
              <a:t>を大きくし，大きな集団サイズ では </a:t>
            </a:r>
            <a:r>
              <a:rPr kumimoji="1" lang="en-US" altLang="ja-JP" dirty="0" smtClean="0"/>
              <a:t>F </a:t>
            </a:r>
            <a:r>
              <a:rPr kumimoji="1" lang="ja-JP" altLang="en-US" dirty="0" smtClean="0"/>
              <a:t>を小さくすれば，同等の結果を得ることができる．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6</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current-to-</a:t>
            </a:r>
            <a:r>
              <a:rPr kumimoji="1" lang="en-US" altLang="ja-JP" dirty="0" err="1" smtClean="0"/>
              <a:t>pbest</a:t>
            </a:r>
            <a:r>
              <a:rPr kumimoji="1" lang="ja-JP" altLang="en-US" dirty="0" smtClean="0"/>
              <a:t>は</a:t>
            </a:r>
            <a:r>
              <a:rPr kumimoji="1" lang="en-US" altLang="ja-JP" dirty="0" smtClean="0"/>
              <a:t>p</a:t>
            </a:r>
            <a:r>
              <a:rPr kumimoji="1" lang="ja-JP" altLang="en-US" dirty="0" smtClean="0"/>
              <a:t>を調 節することにより</a:t>
            </a:r>
            <a:r>
              <a:rPr kumimoji="1" lang="en-US" altLang="ja-JP" dirty="0" smtClean="0"/>
              <a:t>, </a:t>
            </a:r>
            <a:r>
              <a:rPr kumimoji="1" lang="ja-JP" altLang="en-US" dirty="0" smtClean="0"/>
              <a:t>探索における</a:t>
            </a:r>
            <a:r>
              <a:rPr kumimoji="1" lang="en-US" altLang="ja-JP" dirty="0" smtClean="0"/>
              <a:t>exploitation</a:t>
            </a:r>
            <a:r>
              <a:rPr kumimoji="1" lang="ja-JP" altLang="en-US" dirty="0" smtClean="0"/>
              <a:t>大域探索性と </a:t>
            </a:r>
            <a:r>
              <a:rPr kumimoji="1" lang="en-US" altLang="ja-JP" dirty="0" smtClean="0"/>
              <a:t>exploration</a:t>
            </a:r>
            <a:r>
              <a:rPr kumimoji="1" lang="ja-JP" altLang="en-US" dirty="0" smtClean="0"/>
              <a:t>局所探索性の</a:t>
            </a:r>
            <a:r>
              <a:rPr kumimoji="1" lang="ja-JP" altLang="en-US" dirty="0" smtClean="0"/>
              <a:t>バランスを制御することが可能で ある</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7</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SN </a:t>
            </a:r>
            <a:r>
              <a:rPr kumimoji="1" lang="ja-JP" altLang="en-US" dirty="0" smtClean="0"/>
              <a:t>は親より良い子が生成された成功した回数，</a:t>
            </a:r>
            <a:r>
              <a:rPr kumimoji="1" lang="en-US" altLang="ja-JP" dirty="0" smtClean="0"/>
              <a:t>SF , SF 2 , SCR </a:t>
            </a:r>
            <a:r>
              <a:rPr kumimoji="1" lang="ja-JP" altLang="en-US" dirty="0" smtClean="0"/>
              <a:t>はそれぞれ親よりよい子が生成さ れた成功時の </a:t>
            </a:r>
            <a:r>
              <a:rPr kumimoji="1" lang="en-US" altLang="ja-JP" dirty="0" smtClean="0"/>
              <a:t>Fi , F 2 </a:t>
            </a:r>
            <a:r>
              <a:rPr kumimoji="1" lang="en-US" altLang="ja-JP" dirty="0" err="1" smtClean="0"/>
              <a:t>i</a:t>
            </a:r>
            <a:r>
              <a:rPr kumimoji="1" lang="en-US" altLang="ja-JP" dirty="0" smtClean="0"/>
              <a:t> , </a:t>
            </a:r>
            <a:r>
              <a:rPr kumimoji="1" lang="en-US" altLang="ja-JP" dirty="0" err="1" smtClean="0"/>
              <a:t>CRi</a:t>
            </a:r>
            <a:r>
              <a:rPr kumimoji="1" lang="en-US" altLang="ja-JP" dirty="0" smtClean="0"/>
              <a:t> </a:t>
            </a:r>
            <a:r>
              <a:rPr kumimoji="1" lang="ja-JP" altLang="en-US" dirty="0" smtClean="0"/>
              <a:t>の和である．すなわち，</a:t>
            </a:r>
            <a:r>
              <a:rPr kumimoji="1" lang="en-US" altLang="ja-JP" dirty="0" smtClean="0"/>
              <a:t>µCR </a:t>
            </a:r>
            <a:r>
              <a:rPr kumimoji="1" lang="ja-JP" altLang="en-US" dirty="0" smtClean="0"/>
              <a:t>は成功時の単純な算術平均により更新される．こ れに対して，</a:t>
            </a:r>
            <a:r>
              <a:rPr kumimoji="1" lang="en-US" altLang="ja-JP" dirty="0" smtClean="0"/>
              <a:t>µF </a:t>
            </a:r>
            <a:r>
              <a:rPr kumimoji="1" lang="ja-JP" altLang="en-US" dirty="0" smtClean="0"/>
              <a:t>は多様性を保持するために，大きな値を重視した重み付き平均によって更新される．</a:t>
            </a:r>
            <a:endParaRPr kumimoji="1" lang="en-US" altLang="ja-JP" dirty="0" smtClean="0"/>
          </a:p>
          <a:p>
            <a:r>
              <a:rPr kumimoji="1" lang="en-US" altLang="ja-JP" dirty="0" smtClean="0"/>
              <a:t>C</a:t>
            </a:r>
            <a:r>
              <a:rPr kumimoji="1" lang="ja-JP" altLang="en-US" dirty="0" smtClean="0"/>
              <a:t>は学習率であり</a:t>
            </a:r>
            <a:r>
              <a:rPr kumimoji="1" lang="en-US" altLang="ja-JP" dirty="0" smtClean="0"/>
              <a:t>c</a:t>
            </a:r>
            <a:r>
              <a:rPr kumimoji="1" lang="ja-JP" altLang="en-US" dirty="0" smtClean="0"/>
              <a:t>が高い</a:t>
            </a:r>
            <a:r>
              <a:rPr kumimoji="1" lang="en-US" altLang="ja-JP" dirty="0" smtClean="0"/>
              <a:t>→</a:t>
            </a:r>
            <a:r>
              <a:rPr kumimoji="1" lang="ja-JP" altLang="en-US" dirty="0" smtClean="0"/>
              <a:t>新しい世代優先</a:t>
            </a:r>
            <a:endParaRPr kumimoji="1" lang="en-US" altLang="ja-JP" dirty="0" smtClean="0"/>
          </a:p>
          <a:p>
            <a:r>
              <a:rPr kumimoji="1" lang="ja-JP" altLang="ja-JP" dirty="0" smtClean="0"/>
              <a:t>　</a:t>
            </a:r>
            <a:r>
              <a:rPr kumimoji="1" lang="ja-JP" altLang="en-US" dirty="0" smtClean="0"/>
              <a:t>　　　　　　　　　　</a:t>
            </a:r>
            <a:r>
              <a:rPr kumimoji="1" lang="en-US" altLang="ja-JP" dirty="0" smtClean="0"/>
              <a:t>c</a:t>
            </a:r>
            <a:r>
              <a:rPr kumimoji="1" lang="ja-JP" altLang="en-US" dirty="0" smtClean="0"/>
              <a:t>が低い</a:t>
            </a:r>
            <a:r>
              <a:rPr kumimoji="1" lang="en-US" altLang="ja-JP" dirty="0" smtClean="0"/>
              <a:t>→</a:t>
            </a:r>
            <a:r>
              <a:rPr kumimoji="1" lang="ja-JP" altLang="en-US" dirty="0" smtClean="0"/>
              <a:t>学習速度が遅くなる代わりに保守的、よりロバスト</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8</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52B90510-6332-4A45-9DF6-9A614BE49054}" type="slidenum">
              <a:rPr kumimoji="1" lang="ja-JP" altLang="en-US" smtClean="0"/>
              <a:t>9</a:t>
            </a:fld>
            <a:endParaRPr kumimoji="1" lang="ja-JP" altLang="en-US"/>
          </a:p>
        </p:txBody>
      </p:sp>
    </p:spTree>
    <p:extLst>
      <p:ext uri="{BB962C8B-B14F-4D97-AF65-F5344CB8AC3E}">
        <p14:creationId xmlns:p14="http://schemas.microsoft.com/office/powerpoint/2010/main" val="1306646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73157"/>
            <a:ext cx="7772400" cy="1470025"/>
          </a:xfrm>
        </p:spPr>
        <p:txBody>
          <a:bodyPr anchor="b"/>
          <a:lstStyle>
            <a:lvl1pPr algn="l">
              <a:defRPr sz="4800"/>
            </a:lvl1pPr>
          </a:lstStyle>
          <a:p>
            <a:r>
              <a:rPr kumimoji="0" lang="ja-JP" altLang="en-US" smtClean="0"/>
              <a:t>マスター タイトルの書式設定</a:t>
            </a:r>
            <a:endParaRPr kumimoji="0" lang="en-US"/>
          </a:p>
        </p:txBody>
      </p:sp>
      <p:sp>
        <p:nvSpPr>
          <p:cNvPr id="3" name="サブタイトル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15/06/08</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43768" y="274639"/>
            <a:ext cx="1543032"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661513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924181"/>
            <a:ext cx="7772400" cy="1362075"/>
          </a:xfrm>
        </p:spPr>
        <p:txBody>
          <a:bodyPr anchor="t"/>
          <a:lstStyle>
            <a:lvl1pPr algn="l">
              <a:defRPr sz="4400" b="0"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15/06/08</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
        <p:nvSpPr>
          <p:cNvPr id="2" name="タイトル 1"/>
          <p:cNvSpPr>
            <a:spLocks noGrp="1"/>
          </p:cNvSpPr>
          <p:nvPr>
            <p:ph type="title"/>
          </p:nvPr>
        </p:nvSpPr>
        <p:spPr>
          <a:xfrm>
            <a:off x="457205" y="285728"/>
            <a:ext cx="8230993" cy="696626"/>
          </a:xfrm>
        </p:spPr>
        <p:txBody>
          <a:bodyPr anchor="ctr"/>
          <a:lstStyle>
            <a:lvl1pPr algn="ctr">
              <a:defRPr sz="3600" b="0"/>
            </a:lvl1pPr>
          </a:lstStyle>
          <a:p>
            <a:r>
              <a:rPr kumimoji="0" lang="ja-JP" altLang="en-US" smtClean="0"/>
              <a:t>マスター タイトルの書式設定</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001024" y="642918"/>
            <a:ext cx="785818" cy="4572032"/>
          </a:xfrm>
        </p:spPr>
        <p:txBody>
          <a:bodyPr vert="eaVert" anchor="ctr"/>
          <a:lstStyle>
            <a:lvl1pPr algn="l">
              <a:defRPr sz="2400" b="0"/>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プレースホルダーまでドラッグするかアイコンをクリックして図を追加</a:t>
            </a:r>
            <a:endParaRPr kumimoji="0" lang="en-US"/>
          </a:p>
        </p:txBody>
      </p:sp>
      <p:sp>
        <p:nvSpPr>
          <p:cNvPr id="4" name="テキスト プレースホルダー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fld id="{E9B2C9EA-295F-824A-BFB0-567E3A7F8A44}" type="datetimeFigureOut">
              <a:rPr kumimoji="1" lang="ja-JP" altLang="en-US" smtClean="0"/>
              <a:t>15/06/08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9F3A66F-FA97-844A-9C04-DEFC0B97E831}"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png"/><Relationship Id="rId1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図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正方形/長方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正方形/長方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図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タイトル プレースホルダー 1"/>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E9B2C9EA-295F-824A-BFB0-567E3A7F8A44}" type="datetimeFigureOut">
              <a:rPr kumimoji="1" lang="ja-JP" altLang="en-US" smtClean="0"/>
              <a:t>15/06/08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69F3A66F-FA97-844A-9C04-DEFC0B97E831}"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ctr" rtl="0" eaLnBrk="1" latinLnBrk="0" hangingPunct="1">
        <a:spcBef>
          <a:spcPct val="0"/>
        </a:spcBef>
        <a:buNone/>
        <a:defRPr kumimoji="1" sz="4400" kern="1200">
          <a:solidFill>
            <a:schemeClr val="tx2"/>
          </a:solidFill>
          <a:latin typeface="+mj-lt"/>
          <a:ea typeface="+mj-ea"/>
          <a:cs typeface="+mj-cs"/>
        </a:defRPr>
      </a:lvl1pPr>
      <a:lvl2pPr eaLnBrk="1" latinLnBrk="0" hangingPunct="1">
        <a:defRPr kumimoji="1">
          <a:solidFill>
            <a:schemeClr val="tx2"/>
          </a:solidFill>
        </a:defRPr>
      </a:lvl2pPr>
      <a:lvl3pPr eaLnBrk="1" latinLnBrk="0" hangingPunct="1">
        <a:defRPr kumimoji="1">
          <a:solidFill>
            <a:schemeClr val="tx2"/>
          </a:solidFill>
        </a:defRPr>
      </a:lvl3pPr>
      <a:lvl4pPr eaLnBrk="1" latinLnBrk="0" hangingPunct="1">
        <a:defRPr kumimoji="1">
          <a:solidFill>
            <a:schemeClr val="tx2"/>
          </a:solidFill>
        </a:defRPr>
      </a:lvl4pPr>
      <a:lvl5pPr eaLnBrk="1" latinLnBrk="0" hangingPunct="1">
        <a:defRPr kumimoji="1">
          <a:solidFill>
            <a:schemeClr val="tx2"/>
          </a:solidFill>
        </a:defRPr>
      </a:lvl5pPr>
      <a:lvl6pPr eaLnBrk="1" latinLnBrk="0" hangingPunct="1">
        <a:defRPr kumimoji="1">
          <a:solidFill>
            <a:schemeClr val="tx2"/>
          </a:solidFill>
        </a:defRPr>
      </a:lvl6pPr>
      <a:lvl7pPr eaLnBrk="1" latinLnBrk="0" hangingPunct="1">
        <a:defRPr kumimoji="1">
          <a:solidFill>
            <a:schemeClr val="tx2"/>
          </a:solidFill>
        </a:defRPr>
      </a:lvl7pPr>
      <a:lvl8pPr eaLnBrk="1" latinLnBrk="0" hangingPunct="1">
        <a:defRPr kumimoji="1">
          <a:solidFill>
            <a:schemeClr val="tx2"/>
          </a:solidFill>
        </a:defRPr>
      </a:lvl8pPr>
      <a:lvl9pPr eaLnBrk="1" latinLnBrk="0" hangingPunct="1">
        <a:defRPr kumimoji="1">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1"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1"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1"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1"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1"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1" sz="20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1.bin"/><Relationship Id="rId5"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2.bin"/><Relationship Id="rId5"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3.bin"/><Relationship Id="rId5"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alphaModFix amt="32000"/>
          </a:blip>
          <a:stretch>
            <a:fillRect/>
          </a:stretch>
        </p:blipFill>
        <p:spPr>
          <a:xfrm>
            <a:off x="-580360" y="0"/>
            <a:ext cx="10470460" cy="6858000"/>
          </a:xfrm>
          <a:prstGeom prst="rect">
            <a:avLst/>
          </a:prstGeom>
        </p:spPr>
      </p:pic>
      <p:sp>
        <p:nvSpPr>
          <p:cNvPr id="4" name="テキスト ボックス 3"/>
          <p:cNvSpPr txBox="1"/>
          <p:nvPr/>
        </p:nvSpPr>
        <p:spPr>
          <a:xfrm>
            <a:off x="176397" y="1252523"/>
            <a:ext cx="9102106" cy="2154436"/>
          </a:xfrm>
          <a:prstGeom prst="rect">
            <a:avLst/>
          </a:prstGeom>
          <a:noFill/>
        </p:spPr>
        <p:txBody>
          <a:bodyPr wrap="square" rtlCol="0">
            <a:spAutoFit/>
          </a:bodyPr>
          <a:lstStyle/>
          <a:p>
            <a:pPr algn="ctr"/>
            <a:r>
              <a:rPr lang="ja-JP" altLang="en-US" sz="4000" b="1" dirty="0" smtClean="0">
                <a:latin typeface="ヒラギノ角ゴ Pro W3"/>
                <a:ea typeface="ヒラギノ角ゴ Pro W3"/>
                <a:cs typeface="ヒラギノ角ゴ Pro W3"/>
              </a:rPr>
              <a:t>離散的メモリを用いた適応</a:t>
            </a:r>
            <a:r>
              <a:rPr lang="en-US" altLang="ja-JP" sz="4000" b="1" dirty="0" smtClean="0">
                <a:latin typeface="ヒラギノ角ゴ Pro W3"/>
                <a:ea typeface="ヒラギノ角ゴ Pro W3"/>
                <a:cs typeface="ヒラギノ角ゴ Pro W3"/>
              </a:rPr>
              <a:t>DE</a:t>
            </a:r>
            <a:r>
              <a:rPr lang="ja-JP" altLang="en-US" sz="4000" b="1" dirty="0" smtClean="0">
                <a:latin typeface="ヒラギノ角ゴ Pro W3"/>
                <a:ea typeface="ヒラギノ角ゴ Pro W3"/>
                <a:cs typeface="ヒラギノ角ゴ Pro W3"/>
              </a:rPr>
              <a:t>と</a:t>
            </a:r>
            <a:endParaRPr lang="en-US" altLang="ja-JP" sz="4000" b="1" dirty="0" smtClean="0">
              <a:latin typeface="ヒラギノ角ゴ Pro W3"/>
              <a:ea typeface="ヒラギノ角ゴ Pro W3"/>
              <a:cs typeface="ヒラギノ角ゴ Pro W3"/>
            </a:endParaRPr>
          </a:p>
          <a:p>
            <a:pPr algn="ctr"/>
            <a:r>
              <a:rPr lang="ja-JP" altLang="en-US" sz="4000" b="1" dirty="0" smtClean="0">
                <a:latin typeface="ヒラギノ角ゴ Pro W3"/>
                <a:ea typeface="ヒラギノ角ゴ Pro W3"/>
                <a:cs typeface="ヒラギノ角ゴ Pro W3"/>
              </a:rPr>
              <a:t>今後の研究計画について</a:t>
            </a:r>
            <a:endParaRPr lang="en-US" altLang="ja-JP" sz="4000" b="1" dirty="0" smtClean="0">
              <a:latin typeface="ヒラギノ角ゴ Pro W3"/>
              <a:ea typeface="ヒラギノ角ゴ Pro W3"/>
              <a:cs typeface="ヒラギノ角ゴ Pro W3"/>
            </a:endParaRPr>
          </a:p>
          <a:p>
            <a:r>
              <a:rPr kumimoji="1" lang="ja-JP" altLang="en-US" sz="5400" b="1" dirty="0" smtClean="0">
                <a:latin typeface="ヒラギノ角ゴ Pro W3"/>
                <a:ea typeface="ヒラギノ角ゴ Pro W3"/>
                <a:cs typeface="ヒラギノ角ゴ Pro W3"/>
              </a:rPr>
              <a:t>　　　　　</a:t>
            </a:r>
            <a:endParaRPr kumimoji="1" lang="en-US" altLang="ja-JP" sz="5400" dirty="0" smtClean="0">
              <a:latin typeface="ヒラギノ角ゴ Pro W6"/>
              <a:ea typeface="ヒラギノ角ゴ Pro W6"/>
              <a:cs typeface="ヒラギノ角ゴ Pro W6"/>
            </a:endParaRPr>
          </a:p>
        </p:txBody>
      </p:sp>
      <p:sp>
        <p:nvSpPr>
          <p:cNvPr id="5" name="テキスト ボックス 4"/>
          <p:cNvSpPr txBox="1"/>
          <p:nvPr/>
        </p:nvSpPr>
        <p:spPr>
          <a:xfrm>
            <a:off x="6018123" y="4340720"/>
            <a:ext cx="9102106" cy="923330"/>
          </a:xfrm>
          <a:prstGeom prst="rect">
            <a:avLst/>
          </a:prstGeom>
          <a:noFill/>
        </p:spPr>
        <p:txBody>
          <a:bodyPr wrap="square" rtlCol="0">
            <a:spAutoFit/>
          </a:bodyPr>
          <a:lstStyle/>
          <a:p>
            <a:r>
              <a:rPr kumimoji="1" lang="ja-JP" altLang="en-US" sz="3600" b="1" dirty="0" smtClean="0">
                <a:latin typeface="ヒラギノ角ゴ Pro W3"/>
                <a:ea typeface="ヒラギノ角ゴ Pro W3"/>
                <a:cs typeface="ヒラギノ角ゴ Pro W3"/>
              </a:rPr>
              <a:t>山村武史</a:t>
            </a:r>
            <a:r>
              <a:rPr kumimoji="1" lang="ja-JP" altLang="en-US" sz="5400" b="1" dirty="0" smtClean="0">
                <a:latin typeface="ヒラギノ角ゴ Pro W3"/>
                <a:ea typeface="ヒラギノ角ゴ Pro W3"/>
                <a:cs typeface="ヒラギノ角ゴ Pro W3"/>
              </a:rPr>
              <a:t>　　　　　</a:t>
            </a:r>
            <a:endParaRPr kumimoji="1" lang="en-US" altLang="ja-JP" sz="5400" dirty="0" smtClean="0">
              <a:latin typeface="ヒラギノ角ゴ Pro W6"/>
              <a:ea typeface="ヒラギノ角ゴ Pro W6"/>
              <a:cs typeface="ヒラギノ角ゴ Pro W6"/>
            </a:endParaRPr>
          </a:p>
        </p:txBody>
      </p:sp>
    </p:spTree>
    <p:extLst>
      <p:ext uri="{BB962C8B-B14F-4D97-AF65-F5344CB8AC3E}">
        <p14:creationId xmlns:p14="http://schemas.microsoft.com/office/powerpoint/2010/main" val="557928935"/>
      </p:ext>
    </p:extLst>
  </p:cSld>
  <p:clrMapOvr>
    <a:masterClrMapping/>
  </p:clrMapOvr>
  <mc:AlternateContent xmlns:mc="http://schemas.openxmlformats.org/markup-compatibility/2006">
    <mc:Choice xmlns:p14="http://schemas.microsoft.com/office/powerpoint/2010/main" Requires="p14">
      <p:transition p14:dur="0" advTm="15416"/>
    </mc:Choice>
    <mc:Fallback>
      <p:transition xmlns:p14="http://schemas.microsoft.com/office/powerpoint/2010/main" advTm="15416"/>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提案手法</a:t>
            </a:r>
            <a:r>
              <a:rPr lang="en-US" altLang="ja-JP" sz="3600" u="sng" dirty="0" smtClean="0">
                <a:solidFill>
                  <a:schemeClr val="tx1">
                    <a:lumMod val="85000"/>
                    <a:lumOff val="15000"/>
                  </a:schemeClr>
                </a:solidFill>
                <a:latin typeface="ヒラギノ角ゴ Pro W3"/>
                <a:ea typeface="ヒラギノ角ゴ Pro W3"/>
                <a:cs typeface="ヒラギノ角ゴ Pro W3"/>
              </a:rPr>
              <a:t>SHADE</a:t>
            </a:r>
          </a:p>
        </p:txBody>
      </p:sp>
      <p:sp>
        <p:nvSpPr>
          <p:cNvPr id="10" name="テキスト ボックス 9"/>
          <p:cNvSpPr txBox="1"/>
          <p:nvPr/>
        </p:nvSpPr>
        <p:spPr>
          <a:xfrm>
            <a:off x="397632" y="1783194"/>
            <a:ext cx="8354236" cy="5693867"/>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err="1" smtClean="0">
                <a:latin typeface="ヒラギノ角ゴ ProN W3"/>
                <a:ea typeface="ヒラギノ角ゴ ProN W3"/>
                <a:cs typeface="ヒラギノ角ゴ ProN W3"/>
              </a:rPr>
              <a:t>CR</a:t>
            </a:r>
            <a:r>
              <a:rPr lang="en-US" altLang="ja-JP" sz="2800" baseline="-25000" dirty="0" err="1" smtClean="0">
                <a:latin typeface="ヒラギノ角ゴ ProN W3"/>
                <a:ea typeface="ヒラギノ角ゴ ProN W3"/>
                <a:cs typeface="ヒラギノ角ゴ ProN W3"/>
              </a:rPr>
              <a:t>i</a:t>
            </a:r>
            <a:r>
              <a:rPr lang="en-US" altLang="ja-JP" sz="2800" dirty="0" smtClean="0">
                <a:latin typeface="ヒラギノ角ゴ ProN W3"/>
                <a:ea typeface="ヒラギノ角ゴ ProN W3"/>
                <a:cs typeface="ヒラギノ角ゴ ProN W3"/>
              </a:rPr>
              <a:t> 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に対して成功したパラメタ履歴を記録するメモリ</a:t>
            </a:r>
            <a:r>
              <a:rPr lang="en-US" altLang="ja-JP" sz="2800" dirty="0" smtClean="0">
                <a:latin typeface="ヒラギノ角ゴ ProN W3"/>
                <a:ea typeface="ヒラギノ角ゴ ProN W3"/>
                <a:cs typeface="ヒラギノ角ゴ ProN W3"/>
              </a:rPr>
              <a:t>M</a:t>
            </a:r>
            <a:r>
              <a:rPr lang="en-US" altLang="ja-JP" sz="2800" baseline="-25000" dirty="0" smtClean="0">
                <a:latin typeface="ヒラギノ角ゴ ProN W3"/>
                <a:ea typeface="ヒラギノ角ゴ ProN W3"/>
                <a:cs typeface="ヒラギノ角ゴ ProN W3"/>
              </a:rPr>
              <a:t>CR</a:t>
            </a:r>
            <a:r>
              <a:rPr lang="en-US" altLang="ja-JP" sz="2800" dirty="0" smtClean="0">
                <a:latin typeface="ヒラギノ角ゴ ProN W3"/>
                <a:ea typeface="ヒラギノ角ゴ ProN W3"/>
                <a:cs typeface="ヒラギノ角ゴ ProN W3"/>
              </a:rPr>
              <a:t>M</a:t>
            </a:r>
            <a:r>
              <a:rPr lang="en-US" altLang="ja-JP" sz="2800" baseline="-25000" dirty="0" smtClean="0">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を使用</a:t>
            </a:r>
            <a:endParaRPr lang="en-US" altLang="ja-JP" sz="2800" dirty="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複数の多様なパラメタ値を保持しながら探索を行うので不適切なパラメタの影響が小さくなりよりロバストに</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current-to-</a:t>
            </a:r>
            <a:r>
              <a:rPr lang="en-US" altLang="ja-JP" sz="2800" dirty="0" err="1" smtClean="0">
                <a:latin typeface="ヒラギノ角ゴ ProN W3"/>
                <a:ea typeface="ヒラギノ角ゴ ProN W3"/>
                <a:cs typeface="ヒラギノ角ゴ ProN W3"/>
              </a:rPr>
              <a:t>pbest</a:t>
            </a:r>
            <a:r>
              <a:rPr lang="en-US" altLang="ja-JP" sz="2800" dirty="0" smtClean="0">
                <a:latin typeface="ヒラギノ角ゴ ProN W3"/>
                <a:ea typeface="ヒラギノ角ゴ ProN W3"/>
                <a:cs typeface="ヒラギノ角ゴ ProN W3"/>
              </a:rPr>
              <a:t>/1</a:t>
            </a:r>
            <a:r>
              <a:rPr lang="ja-JP" altLang="en-US" sz="2800" dirty="0" smtClean="0">
                <a:latin typeface="ヒラギノ角ゴ ProN W3"/>
                <a:ea typeface="ヒラギノ角ゴ ProN W3"/>
                <a:cs typeface="ヒラギノ角ゴ ProN W3"/>
              </a:rPr>
              <a:t>における</a:t>
            </a:r>
            <a:r>
              <a:rPr lang="en-US" altLang="ja-JP" sz="2800" dirty="0" smtClean="0">
                <a:latin typeface="ヒラギノ角ゴ ProN W3"/>
                <a:ea typeface="ヒラギノ角ゴ ProN W3"/>
                <a:cs typeface="ヒラギノ角ゴ ProN W3"/>
              </a:rPr>
              <a:t>greedy</a:t>
            </a:r>
            <a:r>
              <a:rPr lang="ja-JP" altLang="en-US" sz="2800" dirty="0" smtClean="0">
                <a:latin typeface="ヒラギノ角ゴ ProN W3"/>
                <a:ea typeface="ヒラギノ角ゴ ProN W3"/>
                <a:cs typeface="ヒラギノ角ゴ ProN W3"/>
              </a:rPr>
              <a:t>さを調整する</a:t>
            </a:r>
            <a:r>
              <a:rPr lang="en-US" altLang="ja-JP" sz="2800" dirty="0" smtClean="0">
                <a:latin typeface="ヒラギノ角ゴ ProN W3"/>
                <a:ea typeface="ヒラギノ角ゴ ProN W3"/>
                <a:cs typeface="ヒラギノ角ゴ ProN W3"/>
              </a:rPr>
              <a:t>p</a:t>
            </a:r>
            <a:r>
              <a:rPr lang="ja-JP" altLang="en-US" sz="2800" dirty="0" smtClean="0">
                <a:latin typeface="ヒラギノ角ゴ ProN W3"/>
                <a:ea typeface="ヒラギノ角ゴ ProN W3"/>
                <a:cs typeface="ヒラギノ角ゴ ProN W3"/>
              </a:rPr>
              <a:t>をランダム生成する。</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931432022"/>
      </p:ext>
    </p:extLst>
  </p:cSld>
  <p:clrMapOvr>
    <a:masterClrMapping/>
  </p:clrMapOvr>
  <p:transition xmlns:p14="http://schemas.microsoft.com/office/powerpoint/2010/main" advTm="64432"/>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実験</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3539431"/>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DM-JADE</a:t>
            </a:r>
            <a:r>
              <a:rPr lang="ja-JP" altLang="en-US" sz="2800" dirty="0" smtClean="0">
                <a:latin typeface="ヒラギノ角ゴ ProN W3"/>
                <a:ea typeface="ヒラギノ角ゴ ProN W3"/>
                <a:cs typeface="ヒラギノ角ゴ ProN W3"/>
              </a:rPr>
              <a:t>の評価実験には</a:t>
            </a:r>
            <a:r>
              <a:rPr lang="en-US" altLang="ja-JP" sz="2800" dirty="0" smtClean="0">
                <a:latin typeface="ヒラギノ角ゴ ProN W3"/>
                <a:ea typeface="ヒラギノ角ゴ ProN W3"/>
                <a:cs typeface="ヒラギノ角ゴ ProN W3"/>
              </a:rPr>
              <a:t>CEC 2013</a:t>
            </a:r>
            <a:r>
              <a:rPr lang="ja-JP" altLang="en-US" sz="2800" dirty="0" smtClean="0">
                <a:latin typeface="ヒラギノ角ゴ ProN W3"/>
                <a:ea typeface="ヒラギノ角ゴ ProN W3"/>
                <a:cs typeface="ヒラギノ角ゴ ProN W3"/>
              </a:rPr>
              <a:t>ヘ</a:t>
            </a:r>
            <a:r>
              <a:rPr lang="ja-JP" altLang="en-US" sz="2800" dirty="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ンチマークセットを使用</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・最大評価回数は</a:t>
            </a:r>
            <a:r>
              <a:rPr lang="en-US" altLang="ja-JP" sz="2800" dirty="0" smtClean="0">
                <a:latin typeface="ヒラギノ角ゴ ProN W3"/>
                <a:ea typeface="ヒラギノ角ゴ ProN W3"/>
                <a:cs typeface="ヒラギノ角ゴ ProN W3"/>
              </a:rPr>
              <a:t>30*10,000,</a:t>
            </a:r>
            <a:r>
              <a:rPr lang="ja-JP" altLang="en-US" sz="2800" dirty="0" smtClean="0">
                <a:latin typeface="ヒラギノ角ゴ ProN W3"/>
                <a:ea typeface="ヒラギノ角ゴ ProN W3"/>
                <a:cs typeface="ヒラギノ角ゴ ProN W3"/>
              </a:rPr>
              <a:t>試行回数は</a:t>
            </a:r>
            <a:r>
              <a:rPr lang="en-US" altLang="ja-JP" sz="2800" dirty="0" smtClean="0">
                <a:latin typeface="ヒラギノ角ゴ ProN W3"/>
                <a:ea typeface="ヒラギノ角ゴ ProN W3"/>
                <a:cs typeface="ヒラギノ角ゴ ProN W3"/>
              </a:rPr>
              <a:t>51</a:t>
            </a:r>
            <a:r>
              <a:rPr lang="ja-JP" altLang="en-US" sz="2800" dirty="0" smtClean="0">
                <a:latin typeface="ヒラギノ角ゴ ProN W3"/>
                <a:ea typeface="ヒラギノ角ゴ ProN W3"/>
                <a:cs typeface="ヒラギノ角ゴ ProN W3"/>
              </a:rPr>
              <a:t>回</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SHADE</a:t>
            </a:r>
            <a:r>
              <a:rPr lang="ja-JP" altLang="en-US" sz="2800" dirty="0" smtClean="0">
                <a:latin typeface="ヒラギノ角ゴ ProN W3"/>
                <a:ea typeface="ヒラギノ角ゴ ProN W3"/>
                <a:cs typeface="ヒラギノ角ゴ ProN W3"/>
              </a:rPr>
              <a:t>の比較アルゴリズムには</a:t>
            </a:r>
            <a:r>
              <a:rPr lang="en-US" altLang="ja-JP" sz="2800" dirty="0" smtClean="0">
                <a:latin typeface="ヒラギノ角ゴ ProN W3"/>
                <a:ea typeface="ヒラギノ角ゴ ProN W3"/>
                <a:cs typeface="ヒラギノ角ゴ ProN W3"/>
              </a:rPr>
              <a:t>JADE</a:t>
            </a:r>
            <a:r>
              <a:rPr lang="ja-JP" altLang="en-US" sz="2800" dirty="0" smtClean="0">
                <a:latin typeface="ヒラギノ角ゴ ProN W3"/>
                <a:ea typeface="ヒラギノ角ゴ ProN W3"/>
                <a:cs typeface="ヒラギノ角ゴ ProN W3"/>
              </a:rPr>
              <a:t>、</a:t>
            </a:r>
            <a:r>
              <a:rPr lang="en-US" altLang="ja-JP" sz="2800" dirty="0" err="1" smtClean="0">
                <a:latin typeface="ヒラギノ角ゴ ProN W3"/>
                <a:ea typeface="ヒラギノ角ゴ ProN W3"/>
                <a:cs typeface="ヒラギノ角ゴ ProN W3"/>
              </a:rPr>
              <a:t>dynNP−jDE,CoDE,EPSDE</a:t>
            </a:r>
            <a:r>
              <a:rPr lang="ja-JP" altLang="en-US" sz="2800" dirty="0" smtClean="0">
                <a:latin typeface="ヒラギノ角ゴ ProN W3"/>
                <a:ea typeface="ヒラギノ角ゴ ProN W3"/>
                <a:cs typeface="ヒラギノ角ゴ ProN W3"/>
              </a:rPr>
              <a:t>といった近年の</a:t>
            </a:r>
            <a:r>
              <a:rPr lang="en-US" altLang="ja-JP" sz="2800" dirty="0" smtClean="0">
                <a:latin typeface="ヒラギノ角ゴ ProN W3"/>
                <a:ea typeface="ヒラギノ角ゴ ProN W3"/>
                <a:cs typeface="ヒラギノ角ゴ ProN W3"/>
              </a:rPr>
              <a:t>state-of-the-art</a:t>
            </a:r>
            <a:r>
              <a:rPr lang="ja-JP" altLang="en-US" sz="2800" dirty="0" smtClean="0">
                <a:latin typeface="ヒラギノ角ゴ ProN W3"/>
                <a:ea typeface="ヒラギノ角ゴ ProN W3"/>
                <a:cs typeface="ヒラギノ角ゴ ProN W3"/>
              </a:rPr>
              <a:t>な</a:t>
            </a:r>
            <a:r>
              <a:rPr lang="en-US" altLang="ja-JP" sz="2800" dirty="0" smtClean="0">
                <a:latin typeface="ヒラギノ角ゴ ProN W3"/>
                <a:ea typeface="ヒラギノ角ゴ ProN W3"/>
                <a:cs typeface="ヒラギノ角ゴ ProN W3"/>
              </a:rPr>
              <a:t>DE</a:t>
            </a:r>
            <a:r>
              <a:rPr lang="ja-JP" altLang="en-US" sz="2800" dirty="0" smtClean="0">
                <a:latin typeface="ヒラギノ角ゴ ProN W3"/>
                <a:ea typeface="ヒラギノ角ゴ ProN W3"/>
                <a:cs typeface="ヒラギノ角ゴ ProN W3"/>
              </a:rPr>
              <a:t>アルゴリズムを使用　　　　　　　　　　　　</a:t>
            </a:r>
            <a:endParaRPr kumimoji="1" lang="en-US" altLang="ja-JP" dirty="0" smtClean="0"/>
          </a:p>
        </p:txBody>
      </p:sp>
    </p:spTree>
    <p:extLst>
      <p:ext uri="{BB962C8B-B14F-4D97-AF65-F5344CB8AC3E}">
        <p14:creationId xmlns:p14="http://schemas.microsoft.com/office/powerpoint/2010/main" val="3770938713"/>
      </p:ext>
    </p:extLst>
  </p:cSld>
  <p:clrMapOvr>
    <a:masterClrMapping/>
  </p:clrMapOvr>
  <p:transition xmlns:p14="http://schemas.microsoft.com/office/powerpoint/2010/main" advTm="32259"/>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実験結果</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2246769"/>
          </a:xfrm>
          <a:prstGeom prst="rect">
            <a:avLst/>
          </a:prstGeom>
          <a:noFill/>
        </p:spPr>
        <p:txBody>
          <a:bodyPr wrap="square" rtlCol="0">
            <a:spAutoFit/>
          </a:bodyPr>
          <a:lstStyle/>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pic>
        <p:nvPicPr>
          <p:cNvPr id="3" name="図 2" descr="スクリーンショット 2015-06-08 5.16.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866" y="2067478"/>
            <a:ext cx="5814276" cy="3924969"/>
          </a:xfrm>
          <a:prstGeom prst="rect">
            <a:avLst/>
          </a:prstGeom>
        </p:spPr>
      </p:pic>
      <p:sp>
        <p:nvSpPr>
          <p:cNvPr id="8" name="正方形/長方形 7"/>
          <p:cNvSpPr/>
          <p:nvPr/>
        </p:nvSpPr>
        <p:spPr>
          <a:xfrm>
            <a:off x="319490" y="1321529"/>
            <a:ext cx="10509961" cy="461665"/>
          </a:xfrm>
          <a:prstGeom prst="rect">
            <a:avLst/>
          </a:prstGeom>
        </p:spPr>
        <p:txBody>
          <a:bodyPr wrap="square">
            <a:spAutoFit/>
          </a:bodyPr>
          <a:lstStyle/>
          <a:p>
            <a:r>
              <a:rPr lang="en-US" altLang="ja-JP" sz="2400" dirty="0" smtClean="0">
                <a:solidFill>
                  <a:schemeClr val="tx1">
                    <a:lumMod val="85000"/>
                    <a:lumOff val="15000"/>
                  </a:schemeClr>
                </a:solidFill>
                <a:latin typeface="ヒラギノ角ゴ Pro W3"/>
                <a:ea typeface="ヒラギノ角ゴ Pro W3"/>
                <a:cs typeface="ヒラギノ角ゴ Pro W3"/>
              </a:rPr>
              <a:t>SHADE</a:t>
            </a:r>
            <a:r>
              <a:rPr lang="ja-JP" altLang="en-US" sz="2400" dirty="0" smtClean="0">
                <a:solidFill>
                  <a:schemeClr val="tx1">
                    <a:lumMod val="85000"/>
                    <a:lumOff val="15000"/>
                  </a:schemeClr>
                </a:solidFill>
                <a:latin typeface="ヒラギノ角ゴ Pro W3"/>
                <a:ea typeface="ヒラギノ角ゴ Pro W3"/>
                <a:cs typeface="ヒラギノ角ゴ Pro W3"/>
              </a:rPr>
              <a:t>が比較手法より</a:t>
            </a:r>
            <a:r>
              <a:rPr lang="ja-JP" altLang="en-US" sz="2400" dirty="0" smtClean="0">
                <a:solidFill>
                  <a:srgbClr val="FF6600"/>
                </a:solidFill>
                <a:latin typeface="ヒラギノ角ゴ Pro W3"/>
                <a:ea typeface="ヒラギノ角ゴ Pro W3"/>
                <a:cs typeface="ヒラギノ角ゴ Pro W3"/>
              </a:rPr>
              <a:t>優れている</a:t>
            </a:r>
            <a:r>
              <a:rPr lang="ja-JP" altLang="en-US" sz="2400" dirty="0" smtClean="0">
                <a:solidFill>
                  <a:schemeClr val="tx1">
                    <a:lumMod val="85000"/>
                    <a:lumOff val="15000"/>
                  </a:schemeClr>
                </a:solidFill>
                <a:latin typeface="ヒラギノ角ゴ Pro W3"/>
                <a:ea typeface="ヒラギノ角ゴ Pro W3"/>
                <a:cs typeface="ヒラギノ角ゴ Pro W3"/>
              </a:rPr>
              <a:t>、</a:t>
            </a:r>
            <a:r>
              <a:rPr lang="ja-JP" altLang="en-US" sz="2400" dirty="0" smtClean="0">
                <a:solidFill>
                  <a:schemeClr val="tx2">
                    <a:lumMod val="75000"/>
                    <a:lumOff val="25000"/>
                  </a:schemeClr>
                </a:solidFill>
                <a:latin typeface="ヒラギノ角ゴ Pro W3"/>
                <a:ea typeface="ヒラギノ角ゴ Pro W3"/>
                <a:cs typeface="ヒラギノ角ゴ Pro W3"/>
              </a:rPr>
              <a:t>劣っている</a:t>
            </a:r>
            <a:r>
              <a:rPr lang="ja-JP" altLang="en-US" sz="2400" dirty="0" smtClean="0">
                <a:solidFill>
                  <a:schemeClr val="tx1">
                    <a:lumMod val="85000"/>
                    <a:lumOff val="15000"/>
                  </a:schemeClr>
                </a:solidFill>
                <a:latin typeface="ヒラギノ角ゴ Pro W3"/>
                <a:ea typeface="ヒラギノ角ゴ Pro W3"/>
                <a:cs typeface="ヒラギノ角ゴ Pro W3"/>
              </a:rPr>
              <a:t>、同じ</a:t>
            </a:r>
            <a:endParaRPr lang="en-US" altLang="ja-JP" sz="2400"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1950179592"/>
      </p:ext>
    </p:extLst>
  </p:cSld>
  <p:clrMapOvr>
    <a:masterClrMapping/>
  </p:clrMapOvr>
  <p:transition xmlns:p14="http://schemas.microsoft.com/office/powerpoint/2010/main" advTm="55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6539" y="2722902"/>
            <a:ext cx="8977462" cy="1938992"/>
          </a:xfrm>
          <a:prstGeom prst="rect">
            <a:avLst/>
          </a:prstGeom>
        </p:spPr>
        <p:txBody>
          <a:bodyPr wrap="square">
            <a:spAutoFit/>
          </a:bodyPr>
          <a:lstStyle/>
          <a:p>
            <a:r>
              <a:rPr lang="en-US" altLang="ja-JP" sz="4800" dirty="0" smtClean="0">
                <a:solidFill>
                  <a:schemeClr val="tx1">
                    <a:lumMod val="85000"/>
                    <a:lumOff val="15000"/>
                  </a:schemeClr>
                </a:solidFill>
                <a:latin typeface="ヒラギノ角ゴ Pro W3"/>
                <a:ea typeface="ヒラギノ角ゴ Pro W3"/>
                <a:cs typeface="ヒラギノ角ゴ Pro W3"/>
              </a:rPr>
              <a:t>2,</a:t>
            </a:r>
            <a:r>
              <a:rPr lang="ja-JP" altLang="en-US" sz="4800" dirty="0" smtClean="0">
                <a:solidFill>
                  <a:schemeClr val="tx1">
                    <a:lumMod val="85000"/>
                    <a:lumOff val="15000"/>
                  </a:schemeClr>
                </a:solidFill>
                <a:latin typeface="ヒラギノ角ゴ Pro W3"/>
                <a:ea typeface="ヒラギノ角ゴ Pro W3"/>
                <a:cs typeface="ヒラギノ角ゴ Pro W3"/>
              </a:rPr>
              <a:t>今後の研究について</a:t>
            </a:r>
            <a:endParaRPr lang="en-US" altLang="ja-JP" sz="4800" dirty="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1144154089"/>
      </p:ext>
    </p:extLst>
  </p:cSld>
  <p:clrMapOvr>
    <a:masterClrMapping/>
  </p:clrMapOvr>
  <p:transition xmlns:p14="http://schemas.microsoft.com/office/powerpoint/2010/main" advTm="495"/>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DE</a:t>
            </a:r>
            <a:r>
              <a:rPr lang="ja-JP" altLang="en-US" sz="3600" u="sng" dirty="0" smtClean="0">
                <a:solidFill>
                  <a:schemeClr val="tx1">
                    <a:lumMod val="85000"/>
                    <a:lumOff val="15000"/>
                  </a:schemeClr>
                </a:solidFill>
                <a:latin typeface="ヒラギノ角ゴ Pro W3"/>
                <a:ea typeface="ヒラギノ角ゴ Pro W3"/>
                <a:cs typeface="ヒラギノ角ゴ Pro W3"/>
              </a:rPr>
              <a:t>を改良する</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5970866"/>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・変位ベクトルを決定する基本ベクトルと差分ベクトルの取り方を</a:t>
            </a:r>
            <a:r>
              <a:rPr lang="en-US" altLang="ja-JP" sz="2800" dirty="0" smtClean="0">
                <a:latin typeface="ヒラギノ角ゴ ProN W3"/>
                <a:ea typeface="ヒラギノ角ゴ ProN W3"/>
                <a:cs typeface="ヒラギノ角ゴ ProN W3"/>
              </a:rPr>
              <a:t>GP</a:t>
            </a:r>
            <a:r>
              <a:rPr lang="ja-JP" altLang="en-US" sz="2800" dirty="0" smtClean="0">
                <a:latin typeface="ヒラギノ角ゴ ProN W3"/>
                <a:ea typeface="ヒラギノ角ゴ ProN W3"/>
                <a:cs typeface="ヒラギノ角ゴ ProN W3"/>
              </a:rPr>
              <a:t>（遺伝的プログラミング</a:t>
            </a:r>
            <a:r>
              <a:rPr lang="ja-JP" altLang="en-US"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で</a:t>
            </a:r>
            <a:r>
              <a:rPr lang="ja-JP" altLang="en-US" sz="2800" dirty="0" smtClean="0">
                <a:latin typeface="ヒラギノ角ゴ ProN W3"/>
                <a:ea typeface="ヒラギノ角ゴ ProN W3"/>
                <a:cs typeface="ヒラギノ角ゴ ProN W3"/>
              </a:rPr>
              <a:t>できない</a:t>
            </a:r>
            <a:r>
              <a:rPr lang="ja-JP" altLang="en-US" sz="2800" dirty="0" smtClean="0">
                <a:latin typeface="ヒラギノ角ゴ ProN W3"/>
                <a:ea typeface="ヒラギノ角ゴ ProN W3"/>
                <a:cs typeface="ヒラギノ角ゴ ProN W3"/>
              </a:rPr>
              <a:t>か？</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論文があった</a:t>
            </a:r>
            <a:r>
              <a:rPr lang="en-US" altLang="ja-JP" sz="2800" dirty="0" smtClean="0">
                <a:latin typeface="ヒラギノ角ゴ ProN W3"/>
                <a:ea typeface="ヒラギノ角ゴ ProN W3"/>
                <a:cs typeface="ヒラギノ角ゴ ProN W3"/>
              </a:rPr>
              <a:t>(</a:t>
            </a:r>
            <a:r>
              <a:rPr lang="en-US" altLang="ja-JP" dirty="0"/>
              <a:t>N.G. </a:t>
            </a:r>
            <a:r>
              <a:rPr lang="en-US" altLang="ja-JP" dirty="0" err="1"/>
              <a:t>Pavlidis</a:t>
            </a:r>
            <a:r>
              <a:rPr lang="en-US" altLang="ja-JP" dirty="0"/>
              <a:t>, V.P. </a:t>
            </a:r>
            <a:r>
              <a:rPr lang="en-US" altLang="ja-JP" dirty="0" err="1"/>
              <a:t>Plagianakos</a:t>
            </a:r>
            <a:r>
              <a:rPr lang="en-US" altLang="ja-JP" dirty="0"/>
              <a:t>, D.K. </a:t>
            </a:r>
            <a:r>
              <a:rPr lang="en-US" altLang="ja-JP" dirty="0" err="1"/>
              <a:t>Tasoulis</a:t>
            </a:r>
            <a:r>
              <a:rPr lang="en-US" altLang="ja-JP" dirty="0"/>
              <a:t>, and M.N. </a:t>
            </a:r>
            <a:r>
              <a:rPr lang="en-US" altLang="ja-JP" dirty="0" err="1"/>
              <a:t>Vrahatis</a:t>
            </a:r>
            <a:r>
              <a:rPr lang="en-US" altLang="ja-JP" dirty="0"/>
              <a:t> </a:t>
            </a:r>
            <a:r>
              <a:rPr lang="en-US" altLang="ja-JP" dirty="0" smtClean="0"/>
              <a:t> </a:t>
            </a:r>
            <a:r>
              <a:rPr lang="en-US" altLang="ja-JP" b="1" dirty="0" smtClean="0">
                <a:latin typeface="ヒラギノ角ゴ StdN W2"/>
                <a:ea typeface="ヒラギノ角ゴ StdN W2"/>
                <a:cs typeface="ヒラギノ角ゴ StdN W2"/>
              </a:rPr>
              <a:t>Human </a:t>
            </a:r>
            <a:r>
              <a:rPr lang="en-US" altLang="ja-JP" b="1" dirty="0">
                <a:latin typeface="ヒラギノ角ゴ StdN W2"/>
                <a:ea typeface="ヒラギノ角ゴ StdN W2"/>
                <a:cs typeface="ヒラギノ角ゴ StdN W2"/>
              </a:rPr>
              <a:t>Designed Vs. Genetically Programmed Differential Evolution </a:t>
            </a:r>
            <a:r>
              <a:rPr lang="en-US" altLang="ja-JP" b="1" dirty="0" smtClean="0">
                <a:latin typeface="ヒラギノ角ゴ StdN W2"/>
                <a:ea typeface="ヒラギノ角ゴ StdN W2"/>
                <a:cs typeface="ヒラギノ角ゴ StdN W2"/>
              </a:rPr>
              <a:t>Operators</a:t>
            </a:r>
            <a:r>
              <a:rPr lang="en-US" altLang="ja-JP" sz="2800" b="1" dirty="0" smtClean="0">
                <a:latin typeface="ヒラギノ角ゴ StdN W2"/>
                <a:ea typeface="ヒラギノ角ゴ StdN W2"/>
                <a:cs typeface="ヒラギノ角ゴ StdN W2"/>
              </a:rPr>
              <a:t>) </a:t>
            </a:r>
            <a:endParaRPr lang="en-US" altLang="ja-JP" sz="2800" dirty="0">
              <a:latin typeface="ヒラギノ角ゴ StdN W2"/>
              <a:ea typeface="ヒラギノ角ゴ StdN W2"/>
              <a:cs typeface="ヒラギノ角ゴ StdN W2"/>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pic>
        <p:nvPicPr>
          <p:cNvPr id="3" name="図 2" descr="スクリーンショット 2015-06-08 5.32.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293" y="4485389"/>
            <a:ext cx="5092700" cy="1981200"/>
          </a:xfrm>
          <a:prstGeom prst="rect">
            <a:avLst/>
          </a:prstGeom>
        </p:spPr>
      </p:pic>
    </p:spTree>
    <p:extLst>
      <p:ext uri="{BB962C8B-B14F-4D97-AF65-F5344CB8AC3E}">
        <p14:creationId xmlns:p14="http://schemas.microsoft.com/office/powerpoint/2010/main" val="3395023567"/>
      </p:ext>
    </p:extLst>
  </p:cSld>
  <p:clrMapOvr>
    <a:masterClrMapping/>
  </p:clrMapOvr>
  <p:transition xmlns:p14="http://schemas.microsoft.com/office/powerpoint/2010/main" advTm="142885"/>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他になんとなくやりたいこと</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6124754"/>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スケジューリング問題</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バイトのシフト自動生成など、複雑な制約条件を含んだ、現実によくあるスケージューリング問題などを解かせたい</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GP</a:t>
            </a:r>
            <a:r>
              <a:rPr lang="ja-JP" altLang="en-US" sz="2800" dirty="0" smtClean="0">
                <a:latin typeface="ヒラギノ角ゴ ProN W3"/>
                <a:ea typeface="ヒラギノ角ゴ ProN W3"/>
                <a:cs typeface="ヒラギノ角ゴ ProN W3"/>
              </a:rPr>
              <a:t>を株売買などに応用する際の過学習を避ける方法をもっと知りたい</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a:t>
            </a:r>
            <a:r>
              <a:rPr lang="ja-JP" altLang="en-US" sz="2800" dirty="0" smtClean="0">
                <a:latin typeface="ヒラギノ角ゴ ProN W3"/>
                <a:ea typeface="ヒラギノ角ゴ ProN W3"/>
                <a:cs typeface="ヒラギノ角ゴ ProN W3"/>
              </a:rPr>
              <a:t>このような問題を避ける手法として</a:t>
            </a:r>
            <a:r>
              <a:rPr lang="en-US" altLang="ja-JP" sz="2800" dirty="0" smtClean="0">
                <a:latin typeface="ヒラギノ角ゴ ProN W3"/>
                <a:ea typeface="ヒラギノ角ゴ ProN W3"/>
                <a:cs typeface="ヒラギノ角ゴ ProN W3"/>
              </a:rPr>
              <a:t>GP</a:t>
            </a:r>
            <a:r>
              <a:rPr lang="ja-JP" altLang="en-US" sz="2800" dirty="0" smtClean="0">
                <a:latin typeface="ヒラギノ角ゴ ProN W3"/>
                <a:ea typeface="ヒラギノ角ゴ ProN W3"/>
                <a:cs typeface="ヒラギノ角ゴ ProN W3"/>
              </a:rPr>
              <a:t>に他重回帰分析などを追加した</a:t>
            </a:r>
            <a:r>
              <a:rPr lang="en-US" altLang="ja-JP" sz="2800" dirty="0" smtClean="0">
                <a:latin typeface="ヒラギノ角ゴ ProN W3"/>
                <a:ea typeface="ヒラギノ角ゴ ProN W3"/>
                <a:cs typeface="ヒラギノ角ゴ ProN W3"/>
              </a:rPr>
              <a:t>STROGANOFF</a:t>
            </a:r>
            <a:r>
              <a:rPr lang="ja-JP" altLang="en-US" sz="2800" dirty="0" smtClean="0">
                <a:latin typeface="ヒラギノ角ゴ ProN W3"/>
                <a:ea typeface="ヒラギノ角ゴ ProN W3"/>
                <a:cs typeface="ヒラギノ角ゴ ProN W3"/>
              </a:rPr>
              <a:t>という手法があるらしい</a:t>
            </a:r>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2365672629"/>
      </p:ext>
    </p:extLst>
  </p:cSld>
  <p:clrMapOvr>
    <a:masterClrMapping/>
  </p:clrMapOvr>
  <p:transition xmlns:p14="http://schemas.microsoft.com/office/powerpoint/2010/main" advTm="851"/>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0" y="2931114"/>
            <a:ext cx="9144000" cy="1877437"/>
          </a:xfrm>
          <a:prstGeom prst="rect">
            <a:avLst/>
          </a:prstGeom>
        </p:spPr>
        <p:txBody>
          <a:bodyPr wrap="square">
            <a:spAutoFit/>
          </a:bodyPr>
          <a:lstStyle/>
          <a:p>
            <a:pPr algn="ctr"/>
            <a:r>
              <a:rPr lang="ja-JP" altLang="en-US" sz="4400" dirty="0" smtClean="0">
                <a:solidFill>
                  <a:schemeClr val="tx1">
                    <a:lumMod val="85000"/>
                    <a:lumOff val="15000"/>
                  </a:schemeClr>
                </a:solidFill>
                <a:latin typeface="ヒラギノ角ゴ Pro W3"/>
                <a:ea typeface="ヒラギノ角ゴ Pro W3"/>
                <a:cs typeface="ヒラギノ角ゴ Pro W3"/>
              </a:rPr>
              <a:t>ご静聴ありがとうございました</a:t>
            </a:r>
            <a:endParaRPr lang="en-US" altLang="ja-JP" sz="4400" dirty="0">
              <a:solidFill>
                <a:schemeClr val="tx1">
                  <a:lumMod val="85000"/>
                  <a:lumOff val="15000"/>
                </a:schemeClr>
              </a:solidFill>
              <a:latin typeface="ヒラギノ角ゴ Pro W3"/>
              <a:ea typeface="ヒラギノ角ゴ Pro W3"/>
              <a:cs typeface="ヒラギノ角ゴ Pro W3"/>
            </a:endParaRPr>
          </a:p>
          <a:p>
            <a:pPr algn="ct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pPr algn="ct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2134007488"/>
      </p:ext>
    </p:extLst>
  </p:cSld>
  <p:clrMapOvr>
    <a:masterClrMapping/>
  </p:clrMapOvr>
  <p:transition xmlns:p14="http://schemas.microsoft.com/office/powerpoint/2010/main" advTm="9111"/>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ja-JP" altLang="en-US" sz="3600" u="sng" dirty="0" smtClean="0">
                <a:solidFill>
                  <a:schemeClr val="tx1">
                    <a:lumMod val="85000"/>
                    <a:lumOff val="15000"/>
                  </a:schemeClr>
                </a:solidFill>
                <a:latin typeface="ヒラギノ角ゴ Pro W3"/>
                <a:ea typeface="ヒラギノ角ゴ Pro W3"/>
                <a:cs typeface="ヒラギノ角ゴ Pro W3"/>
              </a:rPr>
              <a:t>本日</a:t>
            </a:r>
            <a:r>
              <a:rPr lang="ja-JP" altLang="en-US" sz="3600" u="sng" dirty="0" smtClean="0">
                <a:solidFill>
                  <a:schemeClr val="tx1">
                    <a:lumMod val="85000"/>
                    <a:lumOff val="15000"/>
                  </a:schemeClr>
                </a:solidFill>
                <a:latin typeface="ヒラギノ角ゴ Pro W3"/>
                <a:ea typeface="ヒラギノ角ゴ Pro W3"/>
                <a:cs typeface="ヒラギノ角ゴ Pro W3"/>
              </a:rPr>
              <a:t>の発表の予定</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4585871"/>
          </a:xfrm>
          <a:prstGeom prst="rect">
            <a:avLst/>
          </a:prstGeom>
          <a:noFill/>
        </p:spPr>
        <p:txBody>
          <a:bodyPr wrap="square" rtlCol="0">
            <a:spAutoFit/>
          </a:bodyPr>
          <a:lstStyle/>
          <a:p>
            <a:r>
              <a:rPr lang="en-US" altLang="ja-JP" sz="2800" dirty="0" smtClean="0">
                <a:latin typeface="ヒラギノ角ゴ ProN W3"/>
                <a:ea typeface="ヒラギノ角ゴ ProN W3"/>
                <a:cs typeface="ヒラギノ角ゴ ProN W3"/>
              </a:rPr>
              <a:t>1,</a:t>
            </a:r>
            <a:r>
              <a:rPr lang="ja-JP" altLang="en-US" sz="2800" dirty="0" smtClean="0">
                <a:latin typeface="ヒラギノ角ゴ ProN W3"/>
                <a:ea typeface="ヒラギノ角ゴ ProN W3"/>
                <a:cs typeface="ヒラギノ角ゴ ProN W3"/>
              </a:rPr>
              <a:t>離散的メモリを用いた適応</a:t>
            </a:r>
            <a:r>
              <a:rPr lang="en-US" altLang="ja-JP" sz="2800" dirty="0" smtClean="0">
                <a:latin typeface="ヒラギノ角ゴ ProN W3"/>
                <a:ea typeface="ヒラギノ角ゴ ProN W3"/>
                <a:cs typeface="ヒラギノ角ゴ ProN W3"/>
              </a:rPr>
              <a:t>DE</a:t>
            </a:r>
          </a:p>
          <a:p>
            <a:endParaRPr lang="en-US" altLang="ja-JP" sz="2800" dirty="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2,</a:t>
            </a:r>
            <a:r>
              <a:rPr lang="ja-JP" altLang="en-US" sz="2800" dirty="0" smtClean="0">
                <a:latin typeface="ヒラギノ角ゴ ProN W3"/>
                <a:ea typeface="ヒラギノ角ゴ ProN W3"/>
                <a:cs typeface="ヒラギノ角ゴ ProN W3"/>
              </a:rPr>
              <a:t>今後の自分の研究について</a:t>
            </a:r>
            <a:endParaRPr lang="en-US" altLang="ja-JP" sz="2000" dirty="0" smtClean="0">
              <a:latin typeface="ヒラギノ角ゴ ProN W3"/>
              <a:ea typeface="ヒラギノ角ゴ ProN W3"/>
              <a:cs typeface="ヒラギノ角ゴ ProN W3"/>
            </a:endParaRPr>
          </a:p>
          <a:p>
            <a:endParaRPr lang="en-US" altLang="ja-JP" sz="2000" dirty="0" smtClean="0">
              <a:latin typeface="ヒラギノ角ゴ ProN W3"/>
              <a:ea typeface="ヒラギノ角ゴ ProN W3"/>
              <a:cs typeface="ヒラギノ角ゴ ProN W3"/>
            </a:endParaRPr>
          </a:p>
          <a:p>
            <a:endParaRPr lang="en-US" altLang="ja-JP" sz="20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smtClean="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3263461838"/>
      </p:ext>
    </p:extLst>
  </p:cSld>
  <p:clrMapOvr>
    <a:masterClrMapping/>
  </p:clrMapOvr>
  <p:transition xmlns:p14="http://schemas.microsoft.com/office/powerpoint/2010/main" advTm="22949"/>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6539" y="2722902"/>
            <a:ext cx="8977462" cy="1938992"/>
          </a:xfrm>
          <a:prstGeom prst="rect">
            <a:avLst/>
          </a:prstGeom>
        </p:spPr>
        <p:txBody>
          <a:bodyPr wrap="square">
            <a:spAutoFit/>
          </a:bodyPr>
          <a:lstStyle/>
          <a:p>
            <a:r>
              <a:rPr lang="en-US" altLang="ja-JP" sz="4800" dirty="0" smtClean="0">
                <a:solidFill>
                  <a:schemeClr val="tx1">
                    <a:lumMod val="85000"/>
                    <a:lumOff val="15000"/>
                  </a:schemeClr>
                </a:solidFill>
                <a:latin typeface="ヒラギノ角ゴ Pro W3"/>
                <a:ea typeface="ヒラギノ角ゴ Pro W3"/>
                <a:cs typeface="ヒラギノ角ゴ Pro W3"/>
              </a:rPr>
              <a:t>1,</a:t>
            </a:r>
            <a:r>
              <a:rPr lang="ja-JP" altLang="en-US" sz="4800" dirty="0" smtClean="0">
                <a:solidFill>
                  <a:schemeClr val="tx1">
                    <a:lumMod val="85000"/>
                    <a:lumOff val="15000"/>
                  </a:schemeClr>
                </a:solidFill>
                <a:latin typeface="ヒラギノ角ゴ Pro W3"/>
                <a:ea typeface="ヒラギノ角ゴ Pro W3"/>
                <a:cs typeface="ヒラギノ角ゴ Pro W3"/>
              </a:rPr>
              <a:t>離散的メモリを用いた適応</a:t>
            </a:r>
            <a:r>
              <a:rPr lang="en-US" altLang="ja-JP" sz="4800" dirty="0" smtClean="0">
                <a:solidFill>
                  <a:schemeClr val="tx1">
                    <a:lumMod val="85000"/>
                    <a:lumOff val="15000"/>
                  </a:schemeClr>
                </a:solidFill>
                <a:latin typeface="ヒラギノ角ゴ Pro W3"/>
                <a:ea typeface="ヒラギノ角ゴ Pro W3"/>
                <a:cs typeface="ヒラギノ角ゴ Pro W3"/>
              </a:rPr>
              <a:t>DE</a:t>
            </a:r>
            <a:endParaRPr lang="en-US" altLang="ja-JP" sz="4800" dirty="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2124603596"/>
      </p:ext>
    </p:extLst>
  </p:cSld>
  <p:clrMapOvr>
    <a:masterClrMapping/>
  </p:clrMapOvr>
  <p:transition xmlns:p14="http://schemas.microsoft.com/office/powerpoint/2010/main" advTm="272"/>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54061" y="2722902"/>
            <a:ext cx="10509961" cy="2031325"/>
          </a:xfrm>
          <a:prstGeom prst="rect">
            <a:avLst/>
          </a:prstGeom>
        </p:spPr>
        <p:txBody>
          <a:bodyPr wrap="square">
            <a:spAutoFit/>
          </a:bodyPr>
          <a:lstStyle/>
          <a:p>
            <a:r>
              <a:rPr lang="en-US" altLang="ja-JP" sz="5400" dirty="0" smtClean="0">
                <a:solidFill>
                  <a:schemeClr val="tx1">
                    <a:lumMod val="85000"/>
                    <a:lumOff val="15000"/>
                  </a:schemeClr>
                </a:solidFill>
                <a:latin typeface="ヒラギノ角ゴ Pro W3"/>
                <a:ea typeface="ヒラギノ角ゴ Pro W3"/>
                <a:cs typeface="ヒラギノ角ゴ Pro W3"/>
              </a:rPr>
              <a:t>DE</a:t>
            </a:r>
            <a:r>
              <a:rPr lang="ja-JP" altLang="en-US" sz="5400" dirty="0" smtClean="0">
                <a:solidFill>
                  <a:schemeClr val="tx1">
                    <a:lumMod val="85000"/>
                    <a:lumOff val="15000"/>
                  </a:schemeClr>
                </a:solidFill>
                <a:latin typeface="ヒラギノ角ゴ Pro W3"/>
                <a:ea typeface="ヒラギノ角ゴ Pro W3"/>
                <a:cs typeface="ヒラギノ角ゴ Pro W3"/>
              </a:rPr>
              <a:t>とは？</a:t>
            </a:r>
            <a:endParaRPr lang="en-US" altLang="ja-JP" sz="5400" dirty="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a:p>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823125378"/>
      </p:ext>
    </p:extLst>
  </p:cSld>
  <p:clrMapOvr>
    <a:masterClrMapping/>
  </p:clrMapOvr>
  <p:transition xmlns:p14="http://schemas.microsoft.com/office/powerpoint/2010/main" advTm="704"/>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765704"/>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DE</a:t>
            </a:r>
            <a:r>
              <a:rPr lang="ja-JP" altLang="en-US" sz="3600" u="sng" dirty="0" smtClean="0">
                <a:solidFill>
                  <a:schemeClr val="tx1">
                    <a:lumMod val="85000"/>
                    <a:lumOff val="15000"/>
                  </a:schemeClr>
                </a:solidFill>
                <a:latin typeface="ヒラギノ角ゴ Pro W3"/>
                <a:ea typeface="ヒラギノ角ゴ Pro W3"/>
                <a:cs typeface="ヒラギノ角ゴ Pro W3"/>
              </a:rPr>
              <a:t>（</a:t>
            </a:r>
            <a:r>
              <a:rPr lang="en-US" altLang="ja-JP" sz="3600" u="sng" dirty="0" smtClean="0">
                <a:solidFill>
                  <a:schemeClr val="tx1">
                    <a:lumMod val="85000"/>
                    <a:lumOff val="15000"/>
                  </a:schemeClr>
                </a:solidFill>
                <a:latin typeface="ヒラギノ角ゴ Pro W3"/>
                <a:ea typeface="ヒラギノ角ゴ Pro W3"/>
                <a:cs typeface="ヒラギノ角ゴ Pro W3"/>
              </a:rPr>
              <a:t>Differential evolution</a:t>
            </a:r>
            <a:r>
              <a:rPr lang="en-US" altLang="ja-JP" sz="3600" u="sng" dirty="0">
                <a:solidFill>
                  <a:schemeClr val="tx1">
                    <a:lumMod val="85000"/>
                    <a:lumOff val="15000"/>
                  </a:schemeClr>
                </a:solidFill>
                <a:latin typeface="ヒラギノ角ゴ Pro W3"/>
                <a:ea typeface="ヒラギノ角ゴ Pro W3"/>
                <a:cs typeface="ヒラギノ角ゴ Pro W3"/>
              </a:rPr>
              <a:t>)</a:t>
            </a:r>
            <a:r>
              <a:rPr lang="ja-JP" altLang="en-US" sz="3600" u="sng" dirty="0" smtClean="0">
                <a:solidFill>
                  <a:schemeClr val="tx1">
                    <a:lumMod val="85000"/>
                    <a:lumOff val="15000"/>
                  </a:schemeClr>
                </a:solidFill>
                <a:latin typeface="ヒラギノ角ゴ Pro W3"/>
                <a:ea typeface="ヒラギノ角ゴ Pro W3"/>
                <a:cs typeface="ヒラギノ角ゴ Pro W3"/>
              </a:rPr>
              <a:t>とは</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6555642"/>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DE</a:t>
            </a:r>
            <a:r>
              <a:rPr lang="ja-JP" altLang="en-US" sz="2800" dirty="0" smtClean="0">
                <a:latin typeface="ヒラギノ角ゴ ProN W3"/>
                <a:ea typeface="ヒラギノ角ゴ ProN W3"/>
                <a:cs typeface="ヒラギノ角ゴ ProN W3"/>
              </a:rPr>
              <a:t>ではガウス突然変異の代わりに基本ベクトル（</a:t>
            </a:r>
            <a:r>
              <a:rPr lang="en-US" altLang="ja-JP" sz="2800" dirty="0" smtClean="0">
                <a:latin typeface="ヒラギノ角ゴ ProN W3"/>
                <a:ea typeface="ヒラギノ角ゴ ProN W3"/>
                <a:cs typeface="ヒラギノ角ゴ ProN W3"/>
              </a:rPr>
              <a:t>base vector</a:t>
            </a:r>
            <a:r>
              <a:rPr lang="ja-JP" altLang="en-US" sz="2800" dirty="0" smtClean="0">
                <a:latin typeface="ヒラギノ角ゴ ProN W3"/>
                <a:ea typeface="ヒラギノ角ゴ ProN W3"/>
                <a:cs typeface="ヒラギノ角ゴ ProN W3"/>
              </a:rPr>
              <a:t>）と差分ベクトル</a:t>
            </a:r>
            <a:r>
              <a:rPr lang="en-US" altLang="ja-JP" sz="2800" dirty="0" smtClean="0">
                <a:latin typeface="ヒラギノ角ゴ ProN W3"/>
                <a:ea typeface="ヒラギノ角ゴ ProN W3"/>
                <a:cs typeface="ヒラギノ角ゴ ProN W3"/>
              </a:rPr>
              <a:t>(difference vectors)</a:t>
            </a:r>
            <a:r>
              <a:rPr lang="ja-JP" altLang="en-US" sz="2800" dirty="0" smtClean="0">
                <a:latin typeface="ヒラギノ角ゴ ProN W3"/>
                <a:ea typeface="ヒラギノ角ゴ ProN W3"/>
                <a:cs typeface="ヒラギノ角ゴ ProN W3"/>
              </a:rPr>
              <a:t>との重み付き和を突然変異として採用</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・探索性能は仕様する制御パラメタ</a:t>
            </a:r>
            <a:r>
              <a:rPr lang="en-US" altLang="ja-JP" sz="2800" dirty="0" smtClean="0">
                <a:latin typeface="ヒラギノ角ゴ ProN W3"/>
                <a:ea typeface="ヒラギノ角ゴ ProN W3"/>
                <a:cs typeface="ヒラギノ角ゴ ProN W3"/>
              </a:rPr>
              <a:t>CR(</a:t>
            </a:r>
            <a:r>
              <a:rPr lang="en-US" altLang="ja-JP" sz="2800" dirty="0" err="1" smtClean="0">
                <a:latin typeface="ヒラギノ角ゴ ProN W3"/>
                <a:ea typeface="ヒラギノ角ゴ ProN W3"/>
                <a:cs typeface="ヒラギノ角ゴ ProN W3"/>
              </a:rPr>
              <a:t>cossover</a:t>
            </a:r>
            <a:r>
              <a:rPr lang="en-US" altLang="ja-JP" sz="2800" dirty="0" smtClean="0">
                <a:latin typeface="ヒラギノ角ゴ ProN W3"/>
                <a:ea typeface="ヒラギノ角ゴ ProN W3"/>
                <a:cs typeface="ヒラギノ角ゴ ProN W3"/>
              </a:rPr>
              <a:t> rate)</a:t>
            </a:r>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F(scaling factor)</a:t>
            </a:r>
            <a:r>
              <a:rPr lang="ja-JP" altLang="en-US" sz="2800" dirty="0" smtClean="0">
                <a:latin typeface="ヒラギノ角ゴ ProN W3"/>
                <a:ea typeface="ヒラギノ角ゴ ProN W3"/>
                <a:cs typeface="ヒラギノ角ゴ ProN W3"/>
              </a:rPr>
              <a:t>に依存する</a:t>
            </a:r>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906790003"/>
              </p:ext>
            </p:extLst>
          </p:nvPr>
        </p:nvGraphicFramePr>
        <p:xfrm>
          <a:off x="789003" y="3428999"/>
          <a:ext cx="3733741" cy="610323"/>
        </p:xfrm>
        <a:graphic>
          <a:graphicData uri="http://schemas.openxmlformats.org/presentationml/2006/ole">
            <mc:AlternateContent xmlns:mc="http://schemas.openxmlformats.org/markup-compatibility/2006">
              <mc:Choice xmlns:v="urn:schemas-microsoft-com:vml" Requires="v">
                <p:oleObj spid="_x0000_s1081" name="数式" r:id="rId4" imgW="1320800" imgH="215900" progId="Equation.3">
                  <p:embed/>
                </p:oleObj>
              </mc:Choice>
              <mc:Fallback>
                <p:oleObj name="数式" r:id="rId4" imgW="1320800" imgH="215900" progId="Equation.3">
                  <p:embed/>
                  <p:pic>
                    <p:nvPicPr>
                      <p:cNvPr id="0" name=""/>
                      <p:cNvPicPr/>
                      <p:nvPr/>
                    </p:nvPicPr>
                    <p:blipFill>
                      <a:blip r:embed="rId5"/>
                      <a:stretch>
                        <a:fillRect/>
                      </a:stretch>
                    </p:blipFill>
                    <p:spPr>
                      <a:xfrm>
                        <a:off x="789003" y="3428999"/>
                        <a:ext cx="3733741" cy="610323"/>
                      </a:xfrm>
                      <a:prstGeom prst="rect">
                        <a:avLst/>
                      </a:prstGeom>
                    </p:spPr>
                  </p:pic>
                </p:oleObj>
              </mc:Fallback>
            </mc:AlternateContent>
          </a:graphicData>
        </a:graphic>
      </p:graphicFrame>
    </p:spTree>
    <p:extLst>
      <p:ext uri="{BB962C8B-B14F-4D97-AF65-F5344CB8AC3E}">
        <p14:creationId xmlns:p14="http://schemas.microsoft.com/office/powerpoint/2010/main" val="1349078142"/>
      </p:ext>
    </p:extLst>
  </p:cSld>
  <p:clrMapOvr>
    <a:masterClrMapping/>
  </p:clrMapOvr>
  <p:transition xmlns:p14="http://schemas.microsoft.com/office/powerpoint/2010/main" advTm="263"/>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JADE</a:t>
            </a:r>
            <a:r>
              <a:rPr lang="ja-JP" altLang="en-US" sz="3600" u="sng" dirty="0" smtClean="0">
                <a:solidFill>
                  <a:schemeClr val="tx1">
                    <a:lumMod val="85000"/>
                    <a:lumOff val="15000"/>
                  </a:schemeClr>
                </a:solidFill>
                <a:latin typeface="ヒラギノ角ゴ Pro W3"/>
                <a:ea typeface="ヒラギノ角ゴ Pro W3"/>
                <a:cs typeface="ヒラギノ角ゴ Pro W3"/>
              </a:rPr>
              <a:t>とは？</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6555642"/>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・スケーリングファクターの平均値</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と交叉率の平均値</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CR</a:t>
            </a:r>
            <a:r>
              <a:rPr lang="ja-JP" altLang="en-US" sz="2800" dirty="0" smtClean="0">
                <a:latin typeface="ヒラギノ角ゴ ProN W3"/>
                <a:ea typeface="ヒラギノ角ゴ ProN W3"/>
                <a:cs typeface="ヒラギノ角ゴ ProN W3"/>
              </a:rPr>
              <a:t>を元にそれぞれ正規分布、コーシー分布を用いてパラメタ</a:t>
            </a:r>
            <a:r>
              <a:rPr lang="en-US" altLang="ja-JP" sz="2800" dirty="0" err="1" smtClean="0">
                <a:latin typeface="ヒラギノ角ゴ ProN W3"/>
                <a:ea typeface="ヒラギノ角ゴ ProN W3"/>
                <a:cs typeface="ヒラギノ角ゴ ProN W3"/>
              </a:rPr>
              <a:t>CR</a:t>
            </a:r>
            <a:r>
              <a:rPr lang="en-US" altLang="ja-JP" sz="2800" baseline="-25000" dirty="0" err="1" smtClean="0">
                <a:latin typeface="ヒラギノ角ゴ ProN W3"/>
                <a:ea typeface="ヒラギノ角ゴ ProN W3"/>
                <a:cs typeface="ヒラギノ角ゴ ProN W3"/>
              </a:rPr>
              <a:t>i</a:t>
            </a:r>
            <a:r>
              <a:rPr lang="en-US" altLang="ja-JP" sz="2800" dirty="0" smtClean="0">
                <a:latin typeface="ヒラギノ角ゴ ProN W3"/>
                <a:ea typeface="ヒラギノ角ゴ ProN W3"/>
                <a:cs typeface="ヒラギノ角ゴ ProN W3"/>
              </a:rPr>
              <a:t> 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を生成</a:t>
            </a:r>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・貪欲さを適切に調整できるよう改良した</a:t>
            </a:r>
            <a:r>
              <a:rPr lang="en-US" altLang="ja-JP" sz="2800" dirty="0" smtClean="0">
                <a:latin typeface="ヒラギノ角ゴ ProN W3"/>
                <a:ea typeface="ヒラギノ角ゴ ProN W3"/>
                <a:cs typeface="ヒラギノ角ゴ ProN W3"/>
              </a:rPr>
              <a:t>current-to-</a:t>
            </a:r>
            <a:r>
              <a:rPr lang="en-US" altLang="ja-JP" sz="2800" dirty="0" err="1" smtClean="0">
                <a:latin typeface="ヒラギノ角ゴ ProN W3"/>
                <a:ea typeface="ヒラギノ角ゴ ProN W3"/>
                <a:cs typeface="ヒラギノ角ゴ ProN W3"/>
              </a:rPr>
              <a:t>pbest</a:t>
            </a:r>
            <a:r>
              <a:rPr lang="en-US" altLang="ja-JP" sz="2800" dirty="0" smtClean="0">
                <a:latin typeface="ヒラギノ角ゴ ProN W3"/>
                <a:ea typeface="ヒラギノ角ゴ ProN W3"/>
                <a:cs typeface="ヒラギノ角ゴ ProN W3"/>
              </a:rPr>
              <a:t>/1</a:t>
            </a:r>
            <a:r>
              <a:rPr lang="ja-JP" altLang="en-US" sz="2800" dirty="0" smtClean="0">
                <a:latin typeface="ヒラギノ角ゴ ProN W3"/>
                <a:ea typeface="ヒラギノ角ゴ ProN W3"/>
                <a:cs typeface="ヒラギノ角ゴ ProN W3"/>
              </a:rPr>
              <a:t>という突然変異戦略を用いる。</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・親よりも優れた子を生成出来た</a:t>
            </a:r>
            <a:r>
              <a:rPr lang="en-US" altLang="ja-JP" sz="2800" dirty="0" err="1">
                <a:latin typeface="ヒラギノ角ゴ ProN W3"/>
                <a:ea typeface="ヒラギノ角ゴ ProN W3"/>
                <a:cs typeface="ヒラギノ角ゴ ProN W3"/>
              </a:rPr>
              <a:t>CR</a:t>
            </a:r>
            <a:r>
              <a:rPr lang="en-US" altLang="ja-JP" sz="2800" baseline="-25000" dirty="0" err="1">
                <a:latin typeface="ヒラギノ角ゴ ProN W3"/>
                <a:ea typeface="ヒラギノ角ゴ ProN W3"/>
                <a:cs typeface="ヒラギノ角ゴ ProN W3"/>
              </a:rPr>
              <a:t>i</a:t>
            </a:r>
            <a:r>
              <a:rPr lang="en-US" altLang="ja-JP" sz="2800" dirty="0">
                <a:latin typeface="ヒラギノ角ゴ ProN W3"/>
                <a:ea typeface="ヒラギノ角ゴ ProN W3"/>
                <a:cs typeface="ヒラギノ角ゴ ProN W3"/>
              </a:rPr>
              <a:t> </a:t>
            </a:r>
            <a:r>
              <a:rPr lang="en-US" altLang="ja-JP" sz="2800" dirty="0" smtClean="0">
                <a:latin typeface="ヒラギノ角ゴ ProN W3"/>
                <a:ea typeface="ヒラギノ角ゴ ProN W3"/>
                <a:cs typeface="ヒラギノ角ゴ ProN W3"/>
              </a:rPr>
              <a:t>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の平均値を元にパラメタ</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CR</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を更新</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2255270442"/>
      </p:ext>
    </p:extLst>
  </p:cSld>
  <p:clrMapOvr>
    <a:masterClrMapping/>
  </p:clrMapOvr>
  <p:transition xmlns:p14="http://schemas.microsoft.com/office/powerpoint/2010/main" advTm="538"/>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271178" y="458066"/>
            <a:ext cx="10509961" cy="954107"/>
          </a:xfrm>
          <a:prstGeom prst="rect">
            <a:avLst/>
          </a:prstGeom>
        </p:spPr>
        <p:txBody>
          <a:bodyPr wrap="square">
            <a:spAutoFit/>
          </a:bodyPr>
          <a:lstStyle/>
          <a:p>
            <a:r>
              <a:rPr lang="ja-JP" altLang="en-US" sz="2800" dirty="0" smtClean="0">
                <a:latin typeface="ヒラギノ角ゴ ProN W3"/>
                <a:ea typeface="ヒラギノ角ゴ ProN W3"/>
                <a:cs typeface="ヒラギノ角ゴ ProN W3"/>
              </a:rPr>
              <a:t>・貪欲さを適切に調整できるよう改良した</a:t>
            </a:r>
            <a:endParaRPr lang="en-US" altLang="ja-JP" sz="2800" dirty="0" smtClean="0">
              <a:latin typeface="ヒラギノ角ゴ ProN W3"/>
              <a:ea typeface="ヒラギノ角ゴ ProN W3"/>
              <a:cs typeface="ヒラギノ角ゴ ProN W3"/>
            </a:endParaRPr>
          </a:p>
          <a:p>
            <a:r>
              <a:rPr lang="en-US" altLang="ja-JP" sz="2800" dirty="0" smtClean="0">
                <a:latin typeface="ヒラギノ角ゴ ProN W3"/>
                <a:ea typeface="ヒラギノ角ゴ ProN W3"/>
                <a:cs typeface="ヒラギノ角ゴ ProN W3"/>
              </a:rPr>
              <a:t>  current-to-</a:t>
            </a:r>
            <a:r>
              <a:rPr lang="en-US" altLang="ja-JP" sz="2800" dirty="0" err="1" smtClean="0">
                <a:latin typeface="ヒラギノ角ゴ ProN W3"/>
                <a:ea typeface="ヒラギノ角ゴ ProN W3"/>
                <a:cs typeface="ヒラギノ角ゴ ProN W3"/>
              </a:rPr>
              <a:t>pbest</a:t>
            </a:r>
            <a:r>
              <a:rPr lang="en-US" altLang="ja-JP" sz="2800" dirty="0" smtClean="0">
                <a:latin typeface="ヒラギノ角ゴ ProN W3"/>
                <a:ea typeface="ヒラギノ角ゴ ProN W3"/>
                <a:cs typeface="ヒラギノ角ゴ ProN W3"/>
              </a:rPr>
              <a:t>/1</a:t>
            </a:r>
            <a:r>
              <a:rPr lang="ja-JP" altLang="en-US" sz="2800" dirty="0" smtClean="0">
                <a:latin typeface="ヒラギノ角ゴ ProN W3"/>
                <a:ea typeface="ヒラギノ角ゴ ProN W3"/>
                <a:cs typeface="ヒラギノ角ゴ ProN W3"/>
              </a:rPr>
              <a:t>という突然変異戦略を用いる。</a:t>
            </a:r>
            <a:endParaRPr lang="en-US" altLang="ja-JP" sz="2800" dirty="0" smtClean="0">
              <a:latin typeface="ヒラギノ角ゴ ProN W3"/>
              <a:ea typeface="ヒラギノ角ゴ ProN W3"/>
              <a:cs typeface="ヒラギノ角ゴ ProN W3"/>
            </a:endParaRPr>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1411403541"/>
              </p:ext>
            </p:extLst>
          </p:nvPr>
        </p:nvGraphicFramePr>
        <p:xfrm>
          <a:off x="1229763" y="2873333"/>
          <a:ext cx="7242879" cy="1155205"/>
        </p:xfrm>
        <a:graphic>
          <a:graphicData uri="http://schemas.openxmlformats.org/presentationml/2006/ole">
            <mc:AlternateContent xmlns:mc="http://schemas.openxmlformats.org/markup-compatibility/2006">
              <mc:Choice xmlns:v="urn:schemas-microsoft-com:vml" Requires="v">
                <p:oleObj spid="_x0000_s6172" name="数式" r:id="rId4" imgW="2146300" imgH="241300" progId="Equation.3">
                  <p:embed/>
                </p:oleObj>
              </mc:Choice>
              <mc:Fallback>
                <p:oleObj name="数式" r:id="rId4" imgW="2146300" imgH="241300" progId="Equation.3">
                  <p:embed/>
                  <p:pic>
                    <p:nvPicPr>
                      <p:cNvPr id="0" name=""/>
                      <p:cNvPicPr/>
                      <p:nvPr/>
                    </p:nvPicPr>
                    <p:blipFill>
                      <a:blip r:embed="rId5"/>
                      <a:stretch>
                        <a:fillRect/>
                      </a:stretch>
                    </p:blipFill>
                    <p:spPr>
                      <a:xfrm>
                        <a:off x="1229763" y="2873333"/>
                        <a:ext cx="7242879" cy="1155205"/>
                      </a:xfrm>
                      <a:prstGeom prst="rect">
                        <a:avLst/>
                      </a:prstGeom>
                    </p:spPr>
                  </p:pic>
                </p:oleObj>
              </mc:Fallback>
            </mc:AlternateContent>
          </a:graphicData>
        </a:graphic>
      </p:graphicFrame>
      <p:sp>
        <p:nvSpPr>
          <p:cNvPr id="3" name="正方形/長方形 2"/>
          <p:cNvSpPr/>
          <p:nvPr/>
        </p:nvSpPr>
        <p:spPr>
          <a:xfrm>
            <a:off x="0" y="4979747"/>
            <a:ext cx="9143999" cy="1569660"/>
          </a:xfrm>
          <a:prstGeom prst="rect">
            <a:avLst/>
          </a:prstGeom>
        </p:spPr>
        <p:txBody>
          <a:bodyPr wrap="square">
            <a:spAutoFit/>
          </a:bodyPr>
          <a:lstStyle/>
          <a:p>
            <a:pPr algn="ctr"/>
            <a:r>
              <a:rPr lang="ja-JP" altLang="en-US" sz="3200" dirty="0" smtClean="0">
                <a:solidFill>
                  <a:schemeClr val="tx1">
                    <a:lumMod val="85000"/>
                    <a:lumOff val="15000"/>
                  </a:schemeClr>
                </a:solidFill>
                <a:latin typeface="ヒラギノ角ゴ Pro W3"/>
                <a:ea typeface="ヒラギノ角ゴ Pro W3"/>
                <a:cs typeface="ヒラギノ角ゴ Pro W3"/>
              </a:rPr>
              <a:t>　</a:t>
            </a:r>
            <a:r>
              <a:rPr lang="en-US" altLang="ja-JP" sz="3200" dirty="0" err="1" smtClean="0">
                <a:solidFill>
                  <a:schemeClr val="tx1">
                    <a:lumMod val="85000"/>
                    <a:lumOff val="15000"/>
                  </a:schemeClr>
                </a:solidFill>
                <a:latin typeface="ヒラギノ角ゴ Pro W3"/>
                <a:ea typeface="ヒラギノ角ゴ Pro W3"/>
                <a:cs typeface="ヒラギノ角ゴ Pro W3"/>
              </a:rPr>
              <a:t>X</a:t>
            </a:r>
            <a:r>
              <a:rPr lang="en-US" altLang="ja-JP" sz="3200" baseline="30000" dirty="0" err="1" smtClean="0">
                <a:solidFill>
                  <a:schemeClr val="tx1">
                    <a:lumMod val="85000"/>
                    <a:lumOff val="15000"/>
                  </a:schemeClr>
                </a:solidFill>
                <a:latin typeface="ヒラギノ角ゴ Pro W3"/>
                <a:ea typeface="ヒラギノ角ゴ Pro W3"/>
                <a:cs typeface="ヒラギノ角ゴ Pro W3"/>
              </a:rPr>
              <a:t>pbest</a:t>
            </a:r>
            <a:r>
              <a:rPr lang="ja-JP" altLang="en-US" sz="3200" dirty="0">
                <a:solidFill>
                  <a:schemeClr val="tx1">
                    <a:lumMod val="85000"/>
                    <a:lumOff val="15000"/>
                  </a:schemeClr>
                </a:solidFill>
                <a:latin typeface="ヒラギノ角ゴ Pro W3"/>
                <a:ea typeface="ヒラギノ角ゴ Pro W3"/>
                <a:cs typeface="ヒラギノ角ゴ Pro W3"/>
              </a:rPr>
              <a:t>は上位</a:t>
            </a:r>
            <a:r>
              <a:rPr lang="en-US" altLang="ja-JP" sz="3200" dirty="0">
                <a:solidFill>
                  <a:schemeClr val="tx1">
                    <a:lumMod val="85000"/>
                    <a:lumOff val="15000"/>
                  </a:schemeClr>
                </a:solidFill>
                <a:latin typeface="ヒラギノ角ゴ Pro W3"/>
                <a:ea typeface="ヒラギノ角ゴ Pro W3"/>
                <a:cs typeface="ヒラギノ角ゴ Pro W3"/>
              </a:rPr>
              <a:t>100p%</a:t>
            </a:r>
            <a:r>
              <a:rPr lang="ja-JP" altLang="en-US" sz="3200" dirty="0">
                <a:solidFill>
                  <a:schemeClr val="tx1">
                    <a:lumMod val="85000"/>
                    <a:lumOff val="15000"/>
                  </a:schemeClr>
                </a:solidFill>
                <a:latin typeface="ヒラギノ角ゴ Pro W3"/>
                <a:ea typeface="ヒラギノ角ゴ Pro W3"/>
                <a:cs typeface="ヒラギノ角ゴ Pro W3"/>
              </a:rPr>
              <a:t>個体</a:t>
            </a:r>
            <a:r>
              <a:rPr lang="ja-JP" altLang="en-US" sz="3200" dirty="0" smtClean="0">
                <a:solidFill>
                  <a:schemeClr val="tx1">
                    <a:lumMod val="85000"/>
                    <a:lumOff val="15000"/>
                  </a:schemeClr>
                </a:solidFill>
                <a:latin typeface="ヒラギノ角ゴ Pro W3"/>
                <a:ea typeface="ヒラギノ角ゴ Pro W3"/>
                <a:cs typeface="ヒラギノ角ゴ Pro W3"/>
              </a:rPr>
              <a:t>から</a:t>
            </a:r>
            <a:endParaRPr lang="en-US" altLang="ja-JP" sz="3200" dirty="0" smtClean="0">
              <a:solidFill>
                <a:schemeClr val="tx1">
                  <a:lumMod val="85000"/>
                  <a:lumOff val="15000"/>
                </a:schemeClr>
              </a:solidFill>
              <a:latin typeface="ヒラギノ角ゴ Pro W3"/>
              <a:ea typeface="ヒラギノ角ゴ Pro W3"/>
              <a:cs typeface="ヒラギノ角ゴ Pro W3"/>
            </a:endParaRPr>
          </a:p>
          <a:p>
            <a:pPr algn="ctr"/>
            <a:r>
              <a:rPr lang="ja-JP" altLang="en-US" sz="3200" dirty="0" smtClean="0">
                <a:solidFill>
                  <a:schemeClr val="tx1">
                    <a:lumMod val="85000"/>
                    <a:lumOff val="15000"/>
                  </a:schemeClr>
                </a:solidFill>
                <a:latin typeface="ヒラギノ角ゴ Pro W3"/>
                <a:ea typeface="ヒラギノ角ゴ Pro W3"/>
                <a:cs typeface="ヒラギノ角ゴ Pro W3"/>
              </a:rPr>
              <a:t>ランダムに選択</a:t>
            </a:r>
            <a:r>
              <a:rPr lang="ja-JP" altLang="en-US" sz="3200" dirty="0">
                <a:solidFill>
                  <a:schemeClr val="tx1">
                    <a:lumMod val="85000"/>
                    <a:lumOff val="15000"/>
                  </a:schemeClr>
                </a:solidFill>
                <a:latin typeface="ヒラギノ角ゴ Pro W3"/>
                <a:ea typeface="ヒラギノ角ゴ Pro W3"/>
                <a:cs typeface="ヒラギノ角ゴ Pro W3"/>
              </a:rPr>
              <a:t>された</a:t>
            </a:r>
            <a:r>
              <a:rPr lang="ja-JP" altLang="en-US" sz="3200" dirty="0" smtClean="0">
                <a:solidFill>
                  <a:schemeClr val="tx1">
                    <a:lumMod val="85000"/>
                    <a:lumOff val="15000"/>
                  </a:schemeClr>
                </a:solidFill>
                <a:latin typeface="ヒラギノ角ゴ Pro W3"/>
                <a:ea typeface="ヒラギノ角ゴ Pro W3"/>
                <a:cs typeface="ヒラギノ角ゴ Pro W3"/>
              </a:rPr>
              <a:t>個体</a:t>
            </a:r>
            <a:endParaRPr lang="en-US" altLang="ja-JP" sz="3200" dirty="0" smtClean="0">
              <a:solidFill>
                <a:schemeClr val="tx1">
                  <a:lumMod val="85000"/>
                  <a:lumOff val="15000"/>
                </a:schemeClr>
              </a:solidFill>
              <a:latin typeface="ヒラギノ角ゴ Pro W3"/>
              <a:ea typeface="ヒラギノ角ゴ Pro W3"/>
              <a:cs typeface="ヒラギノ角ゴ Pro W3"/>
            </a:endParaRPr>
          </a:p>
          <a:p>
            <a:pPr algn="ctr"/>
            <a:r>
              <a:rPr lang="en-US" altLang="ja-JP" sz="3200" dirty="0" smtClean="0">
                <a:solidFill>
                  <a:schemeClr val="tx1">
                    <a:lumMod val="85000"/>
                    <a:lumOff val="15000"/>
                  </a:schemeClr>
                </a:solidFill>
                <a:latin typeface="ヒラギノ角ゴ Pro W3"/>
                <a:ea typeface="ヒラギノ角ゴ Pro W3"/>
                <a:cs typeface="ヒラギノ角ゴ Pro W3"/>
              </a:rPr>
              <a:t>(JADE</a:t>
            </a:r>
            <a:r>
              <a:rPr lang="ja-JP" altLang="en-US" sz="3200" dirty="0" smtClean="0">
                <a:solidFill>
                  <a:schemeClr val="tx1">
                    <a:lumMod val="85000"/>
                    <a:lumOff val="15000"/>
                  </a:schemeClr>
                </a:solidFill>
                <a:latin typeface="ヒラギノ角ゴ Pro W3"/>
                <a:ea typeface="ヒラギノ角ゴ Pro W3"/>
                <a:cs typeface="ヒラギノ角ゴ Pro W3"/>
              </a:rPr>
              <a:t>では</a:t>
            </a:r>
            <a:r>
              <a:rPr lang="en-US" altLang="ja-JP" sz="3200" dirty="0" smtClean="0">
                <a:solidFill>
                  <a:schemeClr val="tx1">
                    <a:lumMod val="85000"/>
                    <a:lumOff val="15000"/>
                  </a:schemeClr>
                </a:solidFill>
                <a:latin typeface="ヒラギノ角ゴ Pro W3"/>
                <a:ea typeface="ヒラギノ角ゴ Pro W3"/>
                <a:cs typeface="ヒラギノ角ゴ Pro W3"/>
              </a:rPr>
              <a:t>p</a:t>
            </a:r>
            <a:r>
              <a:rPr lang="ja-JP" altLang="en-US" sz="3200" dirty="0" smtClean="0">
                <a:solidFill>
                  <a:schemeClr val="tx1">
                    <a:lumMod val="85000"/>
                    <a:lumOff val="15000"/>
                  </a:schemeClr>
                </a:solidFill>
                <a:latin typeface="ヒラギノ角ゴ Pro W3"/>
                <a:ea typeface="ヒラギノ角ゴ Pro W3"/>
                <a:cs typeface="ヒラギノ角ゴ Pro W3"/>
              </a:rPr>
              <a:t>は</a:t>
            </a:r>
            <a:r>
              <a:rPr lang="ja-JP" altLang="en-US" sz="3200" dirty="0" smtClean="0">
                <a:solidFill>
                  <a:srgbClr val="FF0000"/>
                </a:solidFill>
                <a:latin typeface="ヒラギノ角ゴ Pro W3"/>
                <a:ea typeface="ヒラギノ角ゴ Pro W3"/>
                <a:cs typeface="ヒラギノ角ゴ Pro W3"/>
              </a:rPr>
              <a:t>固定</a:t>
            </a:r>
            <a:r>
              <a:rPr lang="en-US" altLang="ja-JP" sz="3200" dirty="0" smtClean="0">
                <a:solidFill>
                  <a:schemeClr val="tx1">
                    <a:lumMod val="85000"/>
                    <a:lumOff val="15000"/>
                  </a:schemeClr>
                </a:solidFill>
                <a:latin typeface="ヒラギノ角ゴ Pro W3"/>
                <a:ea typeface="ヒラギノ角ゴ Pro W3"/>
                <a:cs typeface="ヒラギノ角ゴ Pro W3"/>
              </a:rPr>
              <a:t>)</a:t>
            </a:r>
            <a:endParaRPr lang="en-US" altLang="ja-JP" sz="3200" dirty="0">
              <a:solidFill>
                <a:schemeClr val="tx1">
                  <a:lumMod val="85000"/>
                  <a:lumOff val="15000"/>
                </a:schemeClr>
              </a:solidFill>
              <a:latin typeface="ヒラギノ角ゴ Pro W3"/>
              <a:ea typeface="ヒラギノ角ゴ Pro W3"/>
              <a:cs typeface="ヒラギノ角ゴ Pro W3"/>
            </a:endParaRPr>
          </a:p>
        </p:txBody>
      </p:sp>
    </p:spTree>
    <p:extLst>
      <p:ext uri="{BB962C8B-B14F-4D97-AF65-F5344CB8AC3E}">
        <p14:creationId xmlns:p14="http://schemas.microsoft.com/office/powerpoint/2010/main" val="3771612068"/>
      </p:ext>
    </p:extLst>
  </p:cSld>
  <p:clrMapOvr>
    <a:masterClrMapping/>
  </p:clrMapOvr>
  <p:transition xmlns:p14="http://schemas.microsoft.com/office/powerpoint/2010/main" advTm="1780"/>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954107"/>
          </a:xfrm>
          <a:prstGeom prst="rect">
            <a:avLst/>
          </a:prstGeom>
        </p:spPr>
        <p:txBody>
          <a:bodyPr wrap="square">
            <a:spAutoFit/>
          </a:bodyPr>
          <a:lstStyle/>
          <a:p>
            <a:r>
              <a:rPr lang="ja-JP" altLang="en-US" sz="2800" dirty="0" smtClean="0">
                <a:latin typeface="ヒラギノ角ゴ ProN W3"/>
                <a:ea typeface="ヒラギノ角ゴ ProN W3"/>
                <a:cs typeface="ヒラギノ角ゴ ProN W3"/>
              </a:rPr>
              <a:t>・親</a:t>
            </a:r>
            <a:r>
              <a:rPr lang="ja-JP" altLang="en-US" sz="2800" dirty="0">
                <a:latin typeface="ヒラギノ角ゴ ProN W3"/>
                <a:ea typeface="ヒラギノ角ゴ ProN W3"/>
                <a:cs typeface="ヒラギノ角ゴ ProN W3"/>
              </a:rPr>
              <a:t>よりも優れた子を生成</a:t>
            </a:r>
            <a:r>
              <a:rPr lang="ja-JP" altLang="en-US" sz="2800" dirty="0" smtClean="0">
                <a:latin typeface="ヒラギノ角ゴ ProN W3"/>
                <a:ea typeface="ヒラギノ角ゴ ProN W3"/>
                <a:cs typeface="ヒラギノ角ゴ ProN W3"/>
              </a:rPr>
              <a:t>出来た</a:t>
            </a:r>
            <a:r>
              <a:rPr lang="en-US" altLang="ja-JP" sz="2800" dirty="0" err="1" smtClean="0">
                <a:latin typeface="ヒラギノ角ゴ ProN W3"/>
                <a:ea typeface="ヒラギノ角ゴ ProN W3"/>
                <a:cs typeface="ヒラギノ角ゴ ProN W3"/>
              </a:rPr>
              <a:t>CR</a:t>
            </a:r>
            <a:r>
              <a:rPr lang="en-US" altLang="ja-JP" sz="2800" baseline="-25000" dirty="0" err="1" smtClean="0">
                <a:latin typeface="ヒラギノ角ゴ ProN W3"/>
                <a:ea typeface="ヒラギノ角ゴ ProN W3"/>
                <a:cs typeface="ヒラギノ角ゴ ProN W3"/>
              </a:rPr>
              <a:t>i</a:t>
            </a:r>
            <a:r>
              <a:rPr lang="en-US" altLang="ja-JP" sz="2800" dirty="0" smtClean="0">
                <a:latin typeface="ヒラギノ角ゴ ProN W3"/>
                <a:ea typeface="ヒラギノ角ゴ ProN W3"/>
                <a:cs typeface="ヒラギノ角ゴ ProN W3"/>
              </a:rPr>
              <a:t> </a:t>
            </a:r>
            <a:r>
              <a:rPr lang="en-US" altLang="ja-JP" sz="2800" dirty="0">
                <a:latin typeface="ヒラギノ角ゴ ProN W3"/>
                <a:ea typeface="ヒラギノ角ゴ ProN W3"/>
                <a:cs typeface="ヒラギノ角ゴ ProN W3"/>
              </a:rPr>
              <a:t>F</a:t>
            </a:r>
            <a:r>
              <a:rPr lang="en-US" altLang="ja-JP" sz="2800" baseline="-25000" dirty="0">
                <a:latin typeface="ヒラギノ角ゴ ProN W3"/>
                <a:ea typeface="ヒラギノ角ゴ ProN W3"/>
                <a:cs typeface="ヒラギノ角ゴ ProN W3"/>
              </a:rPr>
              <a:t>i</a:t>
            </a:r>
            <a:r>
              <a:rPr lang="ja-JP" altLang="en-US" sz="2800" dirty="0">
                <a:latin typeface="ヒラギノ角ゴ ProN W3"/>
                <a:ea typeface="ヒラギノ角ゴ ProN W3"/>
                <a:cs typeface="ヒラギノ角ゴ ProN W3"/>
              </a:rPr>
              <a:t>の平均値</a:t>
            </a:r>
            <a:r>
              <a:rPr lang="ja-JP" altLang="en-US" sz="2800" dirty="0" smtClean="0">
                <a:latin typeface="ヒラギノ角ゴ ProN W3"/>
                <a:ea typeface="ヒラギノ角ゴ ProN W3"/>
                <a:cs typeface="ヒラギノ角ゴ ProN W3"/>
              </a:rPr>
              <a:t>を</a:t>
            </a:r>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元</a:t>
            </a:r>
            <a:r>
              <a:rPr lang="ja-JP" altLang="en-US" sz="2800" dirty="0">
                <a:latin typeface="ヒラギノ角ゴ ProN W3"/>
                <a:ea typeface="ヒラギノ角ゴ ProN W3"/>
                <a:cs typeface="ヒラギノ角ゴ ProN W3"/>
              </a:rPr>
              <a:t>にパラメタ</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CR</a:t>
            </a:r>
            <a:r>
              <a:rPr lang="en-US" altLang="ja-JP" sz="2800" dirty="0" err="1">
                <a:latin typeface="ヒラギノ角ゴ ProN W3"/>
                <a:ea typeface="ヒラギノ角ゴ ProN W3"/>
                <a:cs typeface="ヒラギノ角ゴ ProN W3"/>
              </a:rPr>
              <a:t>μ</a:t>
            </a:r>
            <a:r>
              <a:rPr lang="en-US" altLang="ja-JP" sz="2800" baseline="-25000" dirty="0" err="1">
                <a:latin typeface="ヒラギノ角ゴ ProN W3"/>
                <a:ea typeface="ヒラギノ角ゴ ProN W3"/>
                <a:cs typeface="ヒラギノ角ゴ ProN W3"/>
              </a:rPr>
              <a:t>F</a:t>
            </a:r>
            <a:r>
              <a:rPr lang="ja-JP" altLang="en-US" sz="2800" dirty="0">
                <a:latin typeface="ヒラギノ角ゴ ProN W3"/>
                <a:ea typeface="ヒラギノ角ゴ ProN W3"/>
                <a:cs typeface="ヒラギノ角ゴ ProN W3"/>
              </a:rPr>
              <a:t>を</a:t>
            </a:r>
            <a:r>
              <a:rPr lang="ja-JP" altLang="en-US" sz="2800" dirty="0" smtClean="0">
                <a:latin typeface="ヒラギノ角ゴ ProN W3"/>
                <a:ea typeface="ヒラギノ角ゴ ProN W3"/>
                <a:cs typeface="ヒラギノ角ゴ ProN W3"/>
              </a:rPr>
              <a:t>更新</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2977372059"/>
              </p:ext>
            </p:extLst>
          </p:nvPr>
        </p:nvGraphicFramePr>
        <p:xfrm>
          <a:off x="2241634" y="2630538"/>
          <a:ext cx="4261628" cy="2762166"/>
        </p:xfrm>
        <a:graphic>
          <a:graphicData uri="http://schemas.openxmlformats.org/presentationml/2006/ole">
            <mc:AlternateContent xmlns:mc="http://schemas.openxmlformats.org/markup-compatibility/2006">
              <mc:Choice xmlns:v="urn:schemas-microsoft-com:vml" Requires="v">
                <p:oleObj spid="_x0000_s3120" name="数式" r:id="rId4" imgW="1371600" imgH="889000" progId="Equation.3">
                  <p:embed/>
                </p:oleObj>
              </mc:Choice>
              <mc:Fallback>
                <p:oleObj name="数式" r:id="rId4" imgW="1371600" imgH="889000" progId="Equation.3">
                  <p:embed/>
                  <p:pic>
                    <p:nvPicPr>
                      <p:cNvPr id="0" name=""/>
                      <p:cNvPicPr/>
                      <p:nvPr/>
                    </p:nvPicPr>
                    <p:blipFill>
                      <a:blip r:embed="rId5"/>
                      <a:stretch>
                        <a:fillRect/>
                      </a:stretch>
                    </p:blipFill>
                    <p:spPr>
                      <a:xfrm>
                        <a:off x="2241634" y="2630538"/>
                        <a:ext cx="4261628" cy="2762166"/>
                      </a:xfrm>
                      <a:prstGeom prst="rect">
                        <a:avLst/>
                      </a:prstGeom>
                    </p:spPr>
                  </p:pic>
                </p:oleObj>
              </mc:Fallback>
            </mc:AlternateContent>
          </a:graphicData>
        </a:graphic>
      </p:graphicFrame>
    </p:spTree>
    <p:extLst>
      <p:ext uri="{BB962C8B-B14F-4D97-AF65-F5344CB8AC3E}">
        <p14:creationId xmlns:p14="http://schemas.microsoft.com/office/powerpoint/2010/main" val="3334973828"/>
      </p:ext>
    </p:extLst>
  </p:cSld>
  <p:clrMapOvr>
    <a:masterClrMapping/>
  </p:clrMapOvr>
  <p:transition xmlns:p14="http://schemas.microsoft.com/office/powerpoint/2010/main" advTm="99221"/>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7090" y="442538"/>
            <a:ext cx="10509961" cy="646331"/>
          </a:xfrm>
          <a:prstGeom prst="rect">
            <a:avLst/>
          </a:prstGeom>
        </p:spPr>
        <p:txBody>
          <a:bodyPr wrap="square">
            <a:spAutoFit/>
          </a:bodyPr>
          <a:lstStyle/>
          <a:p>
            <a:r>
              <a:rPr lang="en-US" altLang="ja-JP" sz="3600" u="sng" dirty="0" smtClean="0">
                <a:solidFill>
                  <a:schemeClr val="tx1">
                    <a:lumMod val="85000"/>
                    <a:lumOff val="15000"/>
                  </a:schemeClr>
                </a:solidFill>
                <a:latin typeface="ヒラギノ角ゴ Pro W3"/>
                <a:ea typeface="ヒラギノ角ゴ Pro W3"/>
                <a:cs typeface="ヒラギノ角ゴ Pro W3"/>
              </a:rPr>
              <a:t>JADE</a:t>
            </a:r>
            <a:r>
              <a:rPr lang="ja-JP" altLang="en-US" sz="3600" u="sng" dirty="0" smtClean="0">
                <a:solidFill>
                  <a:schemeClr val="tx1">
                    <a:lumMod val="85000"/>
                    <a:lumOff val="15000"/>
                  </a:schemeClr>
                </a:solidFill>
                <a:latin typeface="ヒラギノ角ゴ Pro W3"/>
                <a:ea typeface="ヒラギノ角ゴ Pro W3"/>
                <a:cs typeface="ヒラギノ角ゴ Pro W3"/>
              </a:rPr>
              <a:t>の問題点</a:t>
            </a:r>
            <a:endParaRPr lang="en-US" altLang="ja-JP" sz="3600" u="sng" dirty="0" smtClean="0">
              <a:solidFill>
                <a:schemeClr val="tx1">
                  <a:lumMod val="85000"/>
                  <a:lumOff val="15000"/>
                </a:schemeClr>
              </a:solidFill>
              <a:latin typeface="ヒラギノ角ゴ Pro W3"/>
              <a:ea typeface="ヒラギノ角ゴ Pro W3"/>
              <a:cs typeface="ヒラギノ角ゴ Pro W3"/>
            </a:endParaRPr>
          </a:p>
        </p:txBody>
      </p:sp>
      <p:sp>
        <p:nvSpPr>
          <p:cNvPr id="10" name="テキスト ボックス 9"/>
          <p:cNvSpPr txBox="1"/>
          <p:nvPr/>
        </p:nvSpPr>
        <p:spPr>
          <a:xfrm>
            <a:off x="397632" y="1783194"/>
            <a:ext cx="8354236" cy="5693867"/>
          </a:xfrm>
          <a:prstGeom prst="rect">
            <a:avLst/>
          </a:prstGeom>
          <a:noFill/>
        </p:spPr>
        <p:txBody>
          <a:bodyPr wrap="square" rtlCol="0">
            <a:spAutoFit/>
          </a:bodyPr>
          <a:lstStyle/>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DE</a:t>
            </a:r>
            <a:r>
              <a:rPr lang="ja-JP" altLang="en-US" sz="2800" dirty="0" smtClean="0">
                <a:latin typeface="ヒラギノ角ゴ ProN W3"/>
                <a:ea typeface="ヒラギノ角ゴ ProN W3"/>
                <a:cs typeface="ヒラギノ角ゴ ProN W3"/>
              </a:rPr>
              <a:t>の確率的な性質から本来ならば不適切なパラメタ値</a:t>
            </a:r>
            <a:r>
              <a:rPr lang="en-US" altLang="ja-JP" sz="2800" dirty="0" err="1">
                <a:latin typeface="ヒラギノ角ゴ ProN W3"/>
                <a:ea typeface="ヒラギノ角ゴ ProN W3"/>
                <a:cs typeface="ヒラギノ角ゴ ProN W3"/>
              </a:rPr>
              <a:t>CR</a:t>
            </a:r>
            <a:r>
              <a:rPr lang="en-US" altLang="ja-JP" sz="2800" baseline="-25000" dirty="0" err="1">
                <a:latin typeface="ヒラギノ角ゴ ProN W3"/>
                <a:ea typeface="ヒラギノ角ゴ ProN W3"/>
                <a:cs typeface="ヒラギノ角ゴ ProN W3"/>
              </a:rPr>
              <a:t>i</a:t>
            </a:r>
            <a:r>
              <a:rPr lang="en-US" altLang="ja-JP" sz="2800" dirty="0">
                <a:latin typeface="ヒラギノ角ゴ ProN W3"/>
                <a:ea typeface="ヒラギノ角ゴ ProN W3"/>
                <a:cs typeface="ヒラギノ角ゴ ProN W3"/>
              </a:rPr>
              <a:t> </a:t>
            </a:r>
            <a:r>
              <a:rPr lang="en-US" altLang="ja-JP" sz="2800" dirty="0" smtClean="0">
                <a:latin typeface="ヒラギノ角ゴ ProN W3"/>
                <a:ea typeface="ヒラギノ角ゴ ProN W3"/>
                <a:cs typeface="ヒラギノ角ゴ ProN W3"/>
              </a:rPr>
              <a:t>F</a:t>
            </a:r>
            <a:r>
              <a:rPr lang="en-US" altLang="ja-JP" sz="2800" baseline="-25000" dirty="0" smtClean="0">
                <a:latin typeface="ヒラギノ角ゴ ProN W3"/>
                <a:ea typeface="ヒラギノ角ゴ ProN W3"/>
                <a:cs typeface="ヒラギノ角ゴ ProN W3"/>
              </a:rPr>
              <a:t>i</a:t>
            </a:r>
            <a:r>
              <a:rPr lang="ja-JP" altLang="en-US" sz="2800" dirty="0" smtClean="0">
                <a:latin typeface="ヒラギノ角ゴ ProN W3"/>
                <a:ea typeface="ヒラギノ角ゴ ProN W3"/>
                <a:cs typeface="ヒラギノ角ゴ ProN W3"/>
              </a:rPr>
              <a:t>が含まれる可能性がある。</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・この場合、更新を行うと</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CR</a:t>
            </a:r>
            <a:r>
              <a:rPr lang="en-US" altLang="ja-JP" sz="2800" dirty="0" err="1" smtClean="0">
                <a:latin typeface="ヒラギノ角ゴ ProN W3"/>
                <a:ea typeface="ヒラギノ角ゴ ProN W3"/>
                <a:cs typeface="ヒラギノ角ゴ ProN W3"/>
              </a:rPr>
              <a:t>μ</a:t>
            </a:r>
            <a:r>
              <a:rPr lang="en-US" altLang="ja-JP" sz="2800" baseline="-25000" dirty="0" err="1" smtClean="0">
                <a:latin typeface="ヒラギノ角ゴ ProN W3"/>
                <a:ea typeface="ヒラギノ角ゴ ProN W3"/>
                <a:cs typeface="ヒラギノ角ゴ ProN W3"/>
              </a:rPr>
              <a:t>F</a:t>
            </a:r>
            <a:r>
              <a:rPr lang="ja-JP" altLang="en-US" sz="2800" dirty="0" smtClean="0">
                <a:latin typeface="ヒラギノ角ゴ ProN W3"/>
                <a:ea typeface="ヒラギノ角ゴ ProN W3"/>
                <a:cs typeface="ヒラギノ角ゴ ProN W3"/>
              </a:rPr>
              <a:t>が望ましくない値へと変動</a:t>
            </a:r>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a:t>
            </a:r>
            <a:r>
              <a:rPr lang="en-US" altLang="ja-JP" sz="2800" dirty="0" smtClean="0">
                <a:latin typeface="ヒラギノ角ゴ ProN W3"/>
                <a:ea typeface="ヒラギノ角ゴ ProN W3"/>
                <a:cs typeface="ヒラギノ角ゴ ProN W3"/>
              </a:rPr>
              <a:t>JADE</a:t>
            </a:r>
            <a:r>
              <a:rPr lang="ja-JP" altLang="en-US" sz="2800" dirty="0" smtClean="0">
                <a:latin typeface="ヒラギノ角ゴ ProN W3"/>
                <a:ea typeface="ヒラギノ角ゴ ProN W3"/>
                <a:cs typeface="ヒラギノ角ゴ ProN W3"/>
              </a:rPr>
              <a:t>の探索性能の低下につながる？</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endParaRPr lang="en-US" altLang="ja-JP" sz="2800" dirty="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ja-JP" sz="2800" dirty="0">
                <a:latin typeface="ヒラギノ角ゴ ProN W3"/>
                <a:ea typeface="ヒラギノ角ゴ ProN W3"/>
                <a:cs typeface="ヒラギノ角ゴ ProN W3"/>
              </a:rPr>
              <a:t>　</a:t>
            </a:r>
            <a:r>
              <a:rPr lang="ja-JP" altLang="en-US" sz="2800" dirty="0" smtClean="0">
                <a:latin typeface="ヒラギノ角ゴ ProN W3"/>
                <a:ea typeface="ヒラギノ角ゴ ProN W3"/>
                <a:cs typeface="ヒラギノ角ゴ ProN W3"/>
              </a:rPr>
              <a:t>　</a:t>
            </a:r>
            <a:endParaRPr lang="en-US" altLang="ja-JP" sz="2800" dirty="0" smtClean="0">
              <a:latin typeface="ヒラギノ角ゴ ProN W3"/>
              <a:ea typeface="ヒラギノ角ゴ ProN W3"/>
              <a:cs typeface="ヒラギノ角ゴ ProN W3"/>
            </a:endParaRPr>
          </a:p>
          <a:p>
            <a:endParaRPr lang="en-US" altLang="ja-JP" sz="2800" dirty="0" smtClean="0">
              <a:latin typeface="ヒラギノ角ゴ ProN W3"/>
              <a:ea typeface="ヒラギノ角ゴ ProN W3"/>
              <a:cs typeface="ヒラギノ角ゴ ProN W3"/>
            </a:endParaRPr>
          </a:p>
          <a:p>
            <a:r>
              <a:rPr lang="ja-JP" altLang="en-US" sz="2800" dirty="0" smtClean="0">
                <a:latin typeface="ヒラギノ角ゴ ProN W3"/>
                <a:ea typeface="ヒラギノ角ゴ ProN W3"/>
                <a:cs typeface="ヒラギノ角ゴ ProN W3"/>
              </a:rPr>
              <a:t>　　　　　　　　　　　　</a:t>
            </a:r>
            <a:endParaRPr kumimoji="1" lang="en-US" altLang="ja-JP" dirty="0" smtClean="0"/>
          </a:p>
        </p:txBody>
      </p:sp>
    </p:spTree>
    <p:extLst>
      <p:ext uri="{BB962C8B-B14F-4D97-AF65-F5344CB8AC3E}">
        <p14:creationId xmlns:p14="http://schemas.microsoft.com/office/powerpoint/2010/main" val="3178827900"/>
      </p:ext>
    </p:extLst>
  </p:cSld>
  <p:clrMapOvr>
    <a:masterClrMapping/>
  </p:clrMapOvr>
  <p:transition xmlns:p14="http://schemas.microsoft.com/office/powerpoint/2010/main" advTm="27816"/>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ドラゴン">
  <a:themeElements>
    <a:clrScheme name="ドラゴン">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ドラゴン">
      <a:majorFont>
        <a:latin typeface="Harrington"/>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ドラゴン">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ドラゴン.thmx</Template>
  <TotalTime>31851</TotalTime>
  <Words>866</Words>
  <Application>Microsoft Macintosh PowerPoint</Application>
  <PresentationFormat>画面に合わせる (4:3)</PresentationFormat>
  <Paragraphs>140</Paragraphs>
  <Slides>16</Slides>
  <Notes>16</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16</vt:i4>
      </vt:variant>
    </vt:vector>
  </HeadingPairs>
  <TitlesOfParts>
    <vt:vector size="18" baseType="lpstr">
      <vt:lpstr>ドラゴン</vt:lpstr>
      <vt:lpstr>数式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東京大学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山村 武史</dc:creator>
  <cp:lastModifiedBy>山村 武史</cp:lastModifiedBy>
  <cp:revision>152</cp:revision>
  <dcterms:created xsi:type="dcterms:W3CDTF">2014-09-24T00:11:14Z</dcterms:created>
  <dcterms:modified xsi:type="dcterms:W3CDTF">2015-06-08T04:43:39Z</dcterms:modified>
</cp:coreProperties>
</file>